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FAF59-DA16-41C5-BCCE-C91537190F8C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64D8-0C6C-41E8-8A80-CAB347BEA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AF064-2EF9-41AD-8393-5CDB9A66A2A6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A1846-7708-4001-B21D-BFE45EFCA9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from the table we can see that when the price is zero the Qd is 100.  so a=100.</a:t>
            </a:r>
          </a:p>
          <a:p>
            <a:endParaRPr lang="en-US" sz="220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 negative slope indicates the negative or indirect relationship</a:t>
            </a:r>
          </a:p>
          <a:p>
            <a:endParaRPr lang="en-US" sz="220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If you were given Qd=25 how would you find the price?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25=100-2P so P=37.5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25B9-F46A-4BBC-A450-5C181556A2A4}" type="datetimeFigureOut">
              <a:rPr lang="en-GB" smtClean="0"/>
              <a:pPr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4901-DF81-47BE-8710-F97D03641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Linear supply Functions (HL)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and plot a linear supply function</a:t>
            </a:r>
          </a:p>
          <a:p>
            <a:r>
              <a:rPr lang="en-GB" dirty="0" smtClean="0"/>
              <a:t>Use a linear supply function and graph to analyse changes in supply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Supply Curves generally slope upwards because the higher the price the more will be supplied (not always though).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5" name="Picture 2" descr="http://www.bized.co.uk/sites/bized/files/images/supply_movem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76575"/>
            <a:ext cx="566254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a </a:t>
            </a:r>
            <a:r>
              <a:rPr lang="en-GB" dirty="0" smtClean="0"/>
              <a:t>demand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4000" dirty="0" err="1" smtClean="0">
                <a:solidFill>
                  <a:srgbClr val="FF0000"/>
                </a:solidFill>
              </a:rPr>
              <a:t>Qd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  <a:r>
              <a:rPr lang="en-GB" sz="4000" dirty="0" smtClean="0">
                <a:solidFill>
                  <a:srgbClr val="FF0000"/>
                </a:solidFill>
              </a:rPr>
              <a:t>= </a:t>
            </a:r>
            <a:r>
              <a:rPr lang="en-GB" sz="4000" dirty="0" smtClean="0">
                <a:solidFill>
                  <a:srgbClr val="FF0000"/>
                </a:solidFill>
              </a:rPr>
              <a:t>a </a:t>
            </a:r>
            <a:r>
              <a:rPr lang="en-GB" sz="4000" dirty="0" smtClean="0">
                <a:solidFill>
                  <a:srgbClr val="FF0000"/>
                </a:solidFill>
              </a:rPr>
              <a:t>-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</a:rPr>
              <a:t>b</a:t>
            </a:r>
            <a:r>
              <a:rPr lang="en-GB" sz="4000" dirty="0" err="1" smtClean="0">
                <a:solidFill>
                  <a:srgbClr val="FF0000"/>
                </a:solidFill>
              </a:rPr>
              <a:t>P</a:t>
            </a:r>
            <a:endParaRPr lang="en-GB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800" dirty="0" err="1" smtClean="0"/>
              <a:t>Qd</a:t>
            </a:r>
            <a:r>
              <a:rPr lang="en-GB" sz="2800" dirty="0" smtClean="0"/>
              <a:t> </a:t>
            </a:r>
            <a:r>
              <a:rPr lang="en-GB" sz="2800" dirty="0" smtClean="0"/>
              <a:t>= Quantity </a:t>
            </a:r>
            <a:r>
              <a:rPr lang="en-GB" sz="2800" dirty="0" smtClean="0"/>
              <a:t>demanded</a:t>
            </a: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a</a:t>
            </a:r>
            <a:r>
              <a:rPr lang="en-GB" sz="2800" dirty="0" smtClean="0"/>
              <a:t> </a:t>
            </a:r>
            <a:r>
              <a:rPr lang="en-GB" sz="2800" dirty="0" smtClean="0"/>
              <a:t>= Quantity </a:t>
            </a:r>
            <a:r>
              <a:rPr lang="en-GB" sz="2800" dirty="0" smtClean="0"/>
              <a:t>demanded if </a:t>
            </a:r>
            <a:r>
              <a:rPr lang="en-GB" sz="2800" dirty="0" smtClean="0"/>
              <a:t>price is 0</a:t>
            </a:r>
          </a:p>
          <a:p>
            <a:pPr>
              <a:buNone/>
            </a:pPr>
            <a:r>
              <a:rPr lang="en-GB" sz="2800" dirty="0" smtClean="0"/>
              <a:t>b</a:t>
            </a:r>
            <a:r>
              <a:rPr lang="en-GB" sz="2800" dirty="0" smtClean="0"/>
              <a:t> </a:t>
            </a:r>
            <a:r>
              <a:rPr lang="en-GB" sz="2800" dirty="0" smtClean="0"/>
              <a:t>= Sets the slope of the curve</a:t>
            </a:r>
          </a:p>
          <a:p>
            <a:pPr>
              <a:buNone/>
            </a:pPr>
            <a:r>
              <a:rPr lang="en-GB" sz="2800" dirty="0" smtClean="0"/>
              <a:t>P = Price</a:t>
            </a:r>
          </a:p>
          <a:p>
            <a:pPr>
              <a:buNone/>
            </a:pPr>
            <a:r>
              <a:rPr lang="en-GB" sz="2800" b="1" u="sng" dirty="0" smtClean="0"/>
              <a:t>Example:</a:t>
            </a:r>
          </a:p>
          <a:p>
            <a:pPr>
              <a:buNone/>
            </a:pPr>
            <a:r>
              <a:rPr lang="en-GB" sz="2800" dirty="0" smtClean="0"/>
              <a:t>Imagine Price is 10, </a:t>
            </a:r>
            <a:r>
              <a:rPr lang="en-GB" sz="2800" dirty="0" smtClean="0"/>
              <a:t>a</a:t>
            </a:r>
            <a:r>
              <a:rPr lang="en-GB" sz="2800" dirty="0" smtClean="0"/>
              <a:t> </a:t>
            </a:r>
            <a:r>
              <a:rPr lang="en-GB" sz="2800" dirty="0" smtClean="0"/>
              <a:t>= 500  </a:t>
            </a:r>
            <a:r>
              <a:rPr lang="en-GB" sz="2800" dirty="0" smtClean="0"/>
              <a:t>b</a:t>
            </a:r>
            <a:r>
              <a:rPr lang="en-GB" sz="2800" dirty="0" smtClean="0"/>
              <a:t> </a:t>
            </a:r>
            <a:r>
              <a:rPr lang="en-GB" sz="2800" dirty="0" smtClean="0"/>
              <a:t>=10</a:t>
            </a:r>
          </a:p>
          <a:p>
            <a:pPr>
              <a:buNone/>
            </a:pPr>
            <a:r>
              <a:rPr lang="en-GB" sz="2800" dirty="0" smtClean="0"/>
              <a:t>				Q = 500 – 10P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		Q = 500 – (10 x 10)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		Q = 400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Group 1"/>
          <p:cNvGraphicFramePr>
            <a:graphicFrameLocks noGrp="1"/>
          </p:cNvGraphicFramePr>
          <p:nvPr/>
        </p:nvGraphicFramePr>
        <p:xfrm>
          <a:off x="607219" y="2088431"/>
          <a:ext cx="3804046" cy="4008319"/>
        </p:xfrm>
        <a:graphic>
          <a:graphicData uri="http://schemas.openxmlformats.org/drawingml/2006/table">
            <a:tbl>
              <a:tblPr/>
              <a:tblGrid>
                <a:gridCol w="1902023"/>
                <a:gridCol w="1902023"/>
              </a:tblGrid>
              <a:tr h="572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P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Qd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1F1F"/>
                        </a:solidFill>
                        <a:effectLst/>
                        <a:latin typeface="Georgia" charset="0"/>
                        <a:ea typeface="ヒラギノ明朝 ProN W3" charset="0"/>
                        <a:cs typeface="ヒラギノ明朝 ProN W3" charset="0"/>
                        <a:sym typeface="Georgia" charset="0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572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100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1F1F"/>
                        </a:solidFill>
                        <a:effectLst/>
                        <a:latin typeface="Georgia" charset="0"/>
                        <a:ea typeface="ヒラギノ明朝 ProN W3" charset="0"/>
                        <a:cs typeface="ヒラギノ明朝 ProN W3" charset="0"/>
                        <a:sym typeface="Georgia" charset="0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572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10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80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1F1F"/>
                        </a:solidFill>
                        <a:effectLst/>
                        <a:latin typeface="Georgia" charset="0"/>
                        <a:ea typeface="ヒラギノ明朝 ProN W3" charset="0"/>
                        <a:cs typeface="ヒラギノ明朝 ProN W3" charset="0"/>
                        <a:sym typeface="Georgia" charset="0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572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20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60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1F1F"/>
                        </a:solidFill>
                        <a:effectLst/>
                        <a:latin typeface="Georgia" charset="0"/>
                        <a:ea typeface="ヒラギノ明朝 ProN W3" charset="0"/>
                        <a:cs typeface="ヒラギノ明朝 ProN W3" charset="0"/>
                        <a:sym typeface="Georgia" charset="0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572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30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40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1F1F"/>
                        </a:solidFill>
                        <a:effectLst/>
                        <a:latin typeface="Georgia" charset="0"/>
                        <a:ea typeface="ヒラギノ明朝 ProN W3" charset="0"/>
                        <a:cs typeface="ヒラギノ明朝 ProN W3" charset="0"/>
                        <a:sym typeface="Georgia" charset="0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572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40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20</a:t>
                      </a:r>
                      <a:endParaRPr lang="en-GB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572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7000"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50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1F"/>
                          </a:solidFill>
                          <a:effectLst/>
                          <a:latin typeface="Georgia" charset="0"/>
                          <a:ea typeface="ヒラギノ明朝 ProN W3" charset="0"/>
                          <a:cs typeface="ヒラギノ明朝 ProN W3" charset="0"/>
                          <a:sym typeface="Georgia" charset="0"/>
                        </a:rPr>
                        <a:t>0</a:t>
                      </a:r>
                      <a:endParaRPr lang="en-GB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4D3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2581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4427984" y="0"/>
            <a:ext cx="4716016" cy="4525963"/>
          </a:xfrm>
          <a:ln/>
        </p:spPr>
        <p:txBody>
          <a:bodyPr>
            <a:normAutofit lnSpcReduction="10000"/>
          </a:bodyPr>
          <a:lstStyle/>
          <a:p>
            <a:pPr>
              <a:buFontTx/>
              <a:buBlip>
                <a:blip r:embed="rId4"/>
              </a:buBlip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10</a:t>
            </a:r>
            <a:r>
              <a:rPr lang="en-US" dirty="0" smtClean="0"/>
              <a:t>0 </a:t>
            </a:r>
          </a:p>
          <a:p>
            <a:pPr>
              <a:buFontTx/>
              <a:buBlip>
                <a:blip r:embed="rId4"/>
              </a:buBlip>
            </a:pPr>
            <a:r>
              <a:rPr lang="en-US" dirty="0" smtClean="0"/>
              <a:t>(</a:t>
            </a:r>
            <a:r>
              <a:rPr lang="en-US" dirty="0" smtClean="0"/>
              <a:t>the </a:t>
            </a:r>
            <a:r>
              <a:rPr lang="en-US" dirty="0" err="1" smtClean="0"/>
              <a:t>qd</a:t>
            </a:r>
            <a:r>
              <a:rPr lang="en-US" dirty="0" smtClean="0"/>
              <a:t> </a:t>
            </a:r>
            <a:r>
              <a:rPr lang="en-US" dirty="0" smtClean="0"/>
              <a:t>at price 0)</a:t>
            </a:r>
            <a:endParaRPr lang="en-US" dirty="0"/>
          </a:p>
          <a:p>
            <a:pPr>
              <a:buFontTx/>
              <a:buBlip>
                <a:blip r:embed="rId4"/>
              </a:buBlip>
            </a:pPr>
            <a:r>
              <a:rPr lang="en-US" dirty="0" smtClean="0"/>
              <a:t>-</a:t>
            </a:r>
            <a:r>
              <a:rPr lang="en-US" dirty="0" smtClean="0"/>
              <a:t>b</a:t>
            </a:r>
            <a:r>
              <a:rPr lang="en-US" dirty="0" smtClean="0"/>
              <a:t> </a:t>
            </a:r>
            <a:r>
              <a:rPr lang="en-US" dirty="0"/>
              <a:t>(or the slope) </a:t>
            </a:r>
            <a:r>
              <a:rPr lang="en-US" dirty="0" smtClean="0"/>
              <a:t>= </a:t>
            </a:r>
            <a:r>
              <a:rPr lang="en-US" dirty="0"/>
              <a:t>-</a:t>
            </a:r>
            <a:r>
              <a:rPr lang="en-US" dirty="0" smtClean="0"/>
              <a:t>20</a:t>
            </a:r>
            <a:endParaRPr lang="en-US" dirty="0"/>
          </a:p>
          <a:p>
            <a:pPr marL="553621" lvl="1">
              <a:buNone/>
            </a:pPr>
            <a:endParaRPr lang="en-US" dirty="0"/>
          </a:p>
          <a:p>
            <a:pPr>
              <a:buFontTx/>
              <a:buBlip>
                <a:blip r:embed="rId4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Qd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r>
              <a:rPr lang="en-US" dirty="0" smtClean="0">
                <a:solidFill>
                  <a:srgbClr val="FF0000"/>
                </a:solidFill>
              </a:rPr>
              <a:t>– 20P</a:t>
            </a:r>
          </a:p>
          <a:p>
            <a:pPr>
              <a:buFontTx/>
              <a:buBlip>
                <a:blip r:embed="rId4"/>
              </a:buBlip>
            </a:pPr>
            <a:endParaRPr lang="en-US" dirty="0" smtClean="0"/>
          </a:p>
          <a:p>
            <a:pPr lvl="3">
              <a:buNone/>
            </a:pPr>
            <a:r>
              <a:rPr lang="en-US" dirty="0" smtClean="0"/>
              <a:t>Slope is change in </a:t>
            </a:r>
            <a:r>
              <a:rPr lang="en-US" dirty="0" err="1" smtClean="0"/>
              <a:t>Qd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Tx/>
              <a:buBlip>
                <a:blip r:embed="rId4"/>
              </a:buBlip>
            </a:pPr>
            <a:r>
              <a:rPr lang="en-US" dirty="0" smtClean="0"/>
              <a:t>over ----------------------</a:t>
            </a:r>
          </a:p>
          <a:p>
            <a:pPr lvl="3">
              <a:buFontTx/>
              <a:buBlip>
                <a:blip r:embed="rId4"/>
              </a:buBlip>
            </a:pPr>
            <a:r>
              <a:rPr lang="en-US" dirty="0" smtClean="0"/>
              <a:t>change in Price. </a:t>
            </a:r>
          </a:p>
          <a:p>
            <a:pPr>
              <a:buFontTx/>
              <a:buBlip>
                <a:blip r:embed="rId4"/>
              </a:buBlip>
            </a:pPr>
            <a:endParaRPr lang="en-US" dirty="0" smtClean="0"/>
          </a:p>
          <a:p>
            <a:pPr>
              <a:buFontTx/>
              <a:buBlip>
                <a:blip r:embed="rId4"/>
              </a:buBlip>
            </a:pPr>
            <a:endParaRPr lang="en-US" dirty="0"/>
          </a:p>
        </p:txBody>
      </p:sp>
      <p:sp>
        <p:nvSpPr>
          <p:cNvPr id="22582" name="Rectangle 54"/>
          <p:cNvSpPr>
            <a:spLocks/>
          </p:cNvSpPr>
          <p:nvPr/>
        </p:nvSpPr>
        <p:spPr bwMode="auto">
          <a:xfrm>
            <a:off x="991195" y="598289"/>
            <a:ext cx="6545461" cy="5625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3400" dirty="0"/>
              <a:t>Using the equation</a:t>
            </a:r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 rot="10800000" flipH="1">
            <a:off x="6107906" y="4362153"/>
            <a:ext cx="1513582" cy="3349"/>
          </a:xfrm>
          <a:prstGeom prst="line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this table: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3" y="1397000"/>
          <a:ext cx="8064894" cy="4264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87888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Price ($)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Calculation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Quantity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Demanded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 = 500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 500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 500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 500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 500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602128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NOW PLOT THE GRAPH!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this table: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3" y="1397000"/>
          <a:ext cx="8064894" cy="4264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87888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Price ($)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Calculation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Quantity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Demanded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 = </a:t>
                      </a:r>
                      <a:r>
                        <a:rPr lang="en-GB" b="1" dirty="0" smtClean="0"/>
                        <a:t>600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 </a:t>
                      </a:r>
                      <a:r>
                        <a:rPr lang="en-GB" b="1" dirty="0" smtClean="0"/>
                        <a:t>600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 </a:t>
                      </a:r>
                      <a:r>
                        <a:rPr lang="en-GB" b="1" dirty="0" smtClean="0"/>
                        <a:t>600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 </a:t>
                      </a:r>
                      <a:r>
                        <a:rPr lang="en-GB" b="1" dirty="0" smtClean="0"/>
                        <a:t>600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 </a:t>
                      </a:r>
                      <a:r>
                        <a:rPr lang="en-GB" b="1" dirty="0" smtClean="0"/>
                        <a:t>600</a:t>
                      </a:r>
                      <a:r>
                        <a:rPr lang="en-GB" baseline="0" dirty="0" smtClean="0"/>
                        <a:t> – (10 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602128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NOW PLOT THE GRAPH!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Complete this table, but change </a:t>
            </a:r>
            <a:r>
              <a:rPr lang="en-GB" dirty="0" smtClean="0"/>
              <a:t>d </a:t>
            </a:r>
            <a:r>
              <a:rPr lang="en-GB" dirty="0" smtClean="0"/>
              <a:t>to 20!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1556792"/>
          <a:ext cx="8064894" cy="4264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87888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Price ($)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Calculation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Quantity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Demanded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 =</a:t>
                      </a:r>
                      <a:r>
                        <a:rPr lang="en-GB" baseline="0" dirty="0" smtClean="0"/>
                        <a:t> 500– (</a:t>
                      </a:r>
                      <a:r>
                        <a:rPr lang="en-GB" b="1" baseline="0" dirty="0" smtClean="0"/>
                        <a:t>20 </a:t>
                      </a:r>
                      <a:r>
                        <a:rPr lang="en-GB" baseline="0" dirty="0" smtClean="0"/>
                        <a:t>x __)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</a:t>
                      </a:r>
                      <a:r>
                        <a:rPr lang="en-GB" baseline="0" dirty="0" smtClean="0"/>
                        <a:t> 500– (</a:t>
                      </a:r>
                      <a:r>
                        <a:rPr lang="en-GB" b="1" baseline="0" dirty="0" smtClean="0"/>
                        <a:t>20 </a:t>
                      </a:r>
                      <a:r>
                        <a:rPr lang="en-GB" baseline="0" dirty="0" smtClean="0"/>
                        <a:t>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</a:t>
                      </a:r>
                      <a:r>
                        <a:rPr lang="en-GB" baseline="0" dirty="0" smtClean="0"/>
                        <a:t> 500– (</a:t>
                      </a:r>
                      <a:r>
                        <a:rPr lang="en-GB" b="1" baseline="0" dirty="0" smtClean="0"/>
                        <a:t>20 </a:t>
                      </a:r>
                      <a:r>
                        <a:rPr lang="en-GB" baseline="0" dirty="0" smtClean="0"/>
                        <a:t>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</a:t>
                      </a:r>
                      <a:r>
                        <a:rPr lang="en-GB" baseline="0" dirty="0" smtClean="0"/>
                        <a:t> 500– (</a:t>
                      </a:r>
                      <a:r>
                        <a:rPr lang="en-GB" b="1" baseline="0" dirty="0" smtClean="0"/>
                        <a:t>20 </a:t>
                      </a:r>
                      <a:r>
                        <a:rPr lang="en-GB" baseline="0" dirty="0" smtClean="0"/>
                        <a:t>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7073"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Q =</a:t>
                      </a:r>
                      <a:r>
                        <a:rPr lang="en-GB" baseline="0" dirty="0" smtClean="0"/>
                        <a:t> 500– (</a:t>
                      </a:r>
                      <a:r>
                        <a:rPr lang="en-GB" b="1" baseline="0" dirty="0" smtClean="0"/>
                        <a:t>20 </a:t>
                      </a:r>
                      <a:r>
                        <a:rPr lang="en-GB" baseline="0" dirty="0" smtClean="0"/>
                        <a:t>x __) =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602128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NOW PLOT THE GRAPH!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Q = a – </a:t>
            </a:r>
            <a:r>
              <a:rPr lang="en-GB" dirty="0" err="1" smtClean="0">
                <a:solidFill>
                  <a:srgbClr val="FF0000"/>
                </a:solidFill>
              </a:rPr>
              <a:t>b</a:t>
            </a:r>
            <a:r>
              <a:rPr lang="en-GB" dirty="0" err="1" smtClean="0">
                <a:solidFill>
                  <a:srgbClr val="FF0000"/>
                </a:solidFill>
              </a:rPr>
              <a:t>P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1) If ‘a’ changes = shift in demand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2) If </a:t>
            </a:r>
            <a:r>
              <a:rPr lang="en-GB" b="1" dirty="0" smtClean="0"/>
              <a:t>‘b’ </a:t>
            </a:r>
            <a:r>
              <a:rPr lang="en-GB" b="1" dirty="0" smtClean="0"/>
              <a:t>changes = change in slope of demand curve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Changes in ‘a’ and ‘b’ will be affected by NON-PRICE determinants of demand (e.g. Fashion)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418</Words>
  <Application>Microsoft Office PowerPoint</Application>
  <PresentationFormat>On-screen Show (4:3)</PresentationFormat>
  <Paragraphs>101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Linear supply Functions (HL)</vt:lpstr>
      <vt:lpstr>Remember!</vt:lpstr>
      <vt:lpstr>Using a demand function</vt:lpstr>
      <vt:lpstr>Slide 4</vt:lpstr>
      <vt:lpstr>Complete this table:</vt:lpstr>
      <vt:lpstr>Complete this table:</vt:lpstr>
      <vt:lpstr>Complete this table, but change d to 20!</vt:lpstr>
      <vt:lpstr>Remember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Demand Functions (HL)</dc:title>
  <dc:creator>Andy</dc:creator>
  <cp:lastModifiedBy>khurley</cp:lastModifiedBy>
  <cp:revision>13</cp:revision>
  <dcterms:created xsi:type="dcterms:W3CDTF">2012-01-10T12:07:40Z</dcterms:created>
  <dcterms:modified xsi:type="dcterms:W3CDTF">2013-09-04T02:24:55Z</dcterms:modified>
</cp:coreProperties>
</file>