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8" r:id="rId3"/>
    <p:sldId id="295" r:id="rId4"/>
    <p:sldId id="259" r:id="rId5"/>
    <p:sldId id="260" r:id="rId6"/>
    <p:sldId id="261" r:id="rId7"/>
    <p:sldId id="262" r:id="rId8"/>
    <p:sldId id="263" r:id="rId9"/>
    <p:sldId id="285" r:id="rId10"/>
    <p:sldId id="296" r:id="rId11"/>
    <p:sldId id="266" r:id="rId12"/>
    <p:sldId id="267" r:id="rId13"/>
    <p:sldId id="269" r:id="rId14"/>
    <p:sldId id="270" r:id="rId15"/>
    <p:sldId id="298" r:id="rId16"/>
    <p:sldId id="297" r:id="rId17"/>
    <p:sldId id="272" r:id="rId18"/>
    <p:sldId id="273" r:id="rId19"/>
    <p:sldId id="275" r:id="rId20"/>
    <p:sldId id="276" r:id="rId21"/>
    <p:sldId id="277" r:id="rId22"/>
    <p:sldId id="278" r:id="rId23"/>
    <p:sldId id="280" r:id="rId24"/>
    <p:sldId id="281" r:id="rId25"/>
    <p:sldId id="286" r:id="rId26"/>
    <p:sldId id="283" r:id="rId27"/>
    <p:sldId id="287" r:id="rId28"/>
    <p:sldId id="288" r:id="rId29"/>
    <p:sldId id="289" r:id="rId30"/>
    <p:sldId id="290" r:id="rId31"/>
    <p:sldId id="291" r:id="rId32"/>
    <p:sldId id="292" r:id="rId33"/>
    <p:sldId id="293" r:id="rId34"/>
    <p:sldId id="294" r:id="rId35"/>
    <p:sldId id="28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4660"/>
  </p:normalViewPr>
  <p:slideViewPr>
    <p:cSldViewPr>
      <p:cViewPr varScale="1">
        <p:scale>
          <a:sx n="65" d="100"/>
          <a:sy n="65" d="100"/>
        </p:scale>
        <p:origin x="-46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495AF9-5E2F-4F93-B2AC-355FB09359DE}" type="doc">
      <dgm:prSet loTypeId="urn:microsoft.com/office/officeart/2005/8/layout/pyramid2" loCatId="list" qsTypeId="urn:microsoft.com/office/officeart/2005/8/quickstyle/simple1" qsCatId="simple" csTypeId="urn:microsoft.com/office/officeart/2005/8/colors/accent1_2" csCatId="accent1" phldr="1"/>
      <dgm:spPr/>
    </dgm:pt>
    <dgm:pt modelId="{B07AEEC4-3B8B-4C2B-A68E-2796051F715A}">
      <dgm:prSet phldrT="[Text]"/>
      <dgm:spPr/>
      <dgm:t>
        <a:bodyPr/>
        <a:lstStyle/>
        <a:p>
          <a:r>
            <a:rPr lang="en-GB" b="1" dirty="0" smtClean="0">
              <a:solidFill>
                <a:schemeClr val="accent1">
                  <a:lumMod val="50000"/>
                </a:schemeClr>
              </a:solidFill>
            </a:rPr>
            <a:t>Lower risk of food poverty</a:t>
          </a:r>
          <a:endParaRPr lang="en-GB" b="1" dirty="0">
            <a:solidFill>
              <a:schemeClr val="accent1">
                <a:lumMod val="50000"/>
              </a:schemeClr>
            </a:solidFill>
          </a:endParaRPr>
        </a:p>
      </dgm:t>
    </dgm:pt>
    <dgm:pt modelId="{C97EBAFA-4469-43EB-B7E1-5F4CC6EC9D1B}" type="parTrans" cxnId="{13DCD243-2061-4D73-A706-408719A647E0}">
      <dgm:prSet/>
      <dgm:spPr/>
      <dgm:t>
        <a:bodyPr/>
        <a:lstStyle/>
        <a:p>
          <a:endParaRPr lang="en-GB" b="1">
            <a:solidFill>
              <a:schemeClr val="accent1">
                <a:lumMod val="50000"/>
              </a:schemeClr>
            </a:solidFill>
          </a:endParaRPr>
        </a:p>
      </dgm:t>
    </dgm:pt>
    <dgm:pt modelId="{D6CC3819-AE0B-4252-A29B-402BC932C12E}" type="sibTrans" cxnId="{13DCD243-2061-4D73-A706-408719A647E0}">
      <dgm:prSet/>
      <dgm:spPr/>
      <dgm:t>
        <a:bodyPr/>
        <a:lstStyle/>
        <a:p>
          <a:endParaRPr lang="en-GB" b="1">
            <a:solidFill>
              <a:schemeClr val="accent1">
                <a:lumMod val="50000"/>
              </a:schemeClr>
            </a:solidFill>
          </a:endParaRPr>
        </a:p>
      </dgm:t>
    </dgm:pt>
    <dgm:pt modelId="{73A0C3F5-E2A8-481C-B37A-7611C61E0C20}">
      <dgm:prSet phldrT="[Text]"/>
      <dgm:spPr/>
      <dgm:t>
        <a:bodyPr/>
        <a:lstStyle/>
        <a:p>
          <a:r>
            <a:rPr lang="en-GB" b="1" dirty="0" smtClean="0">
              <a:solidFill>
                <a:schemeClr val="accent1">
                  <a:lumMod val="50000"/>
                </a:schemeClr>
              </a:solidFill>
            </a:rPr>
            <a:t>More stable incomes and profits for farmers</a:t>
          </a:r>
          <a:endParaRPr lang="en-GB" b="1" dirty="0">
            <a:solidFill>
              <a:schemeClr val="accent1">
                <a:lumMod val="50000"/>
              </a:schemeClr>
            </a:solidFill>
          </a:endParaRPr>
        </a:p>
      </dgm:t>
    </dgm:pt>
    <dgm:pt modelId="{4DF6959D-C414-43DF-819F-782D5A931843}" type="parTrans" cxnId="{DDB54614-0101-4622-B0EB-79E3DFF22756}">
      <dgm:prSet/>
      <dgm:spPr/>
      <dgm:t>
        <a:bodyPr/>
        <a:lstStyle/>
        <a:p>
          <a:endParaRPr lang="en-GB" b="1">
            <a:solidFill>
              <a:schemeClr val="accent1">
                <a:lumMod val="50000"/>
              </a:schemeClr>
            </a:solidFill>
          </a:endParaRPr>
        </a:p>
      </dgm:t>
    </dgm:pt>
    <dgm:pt modelId="{A268C7E9-23F2-442E-BB21-E5B1FCA14A31}" type="sibTrans" cxnId="{DDB54614-0101-4622-B0EB-79E3DFF22756}">
      <dgm:prSet/>
      <dgm:spPr/>
      <dgm:t>
        <a:bodyPr/>
        <a:lstStyle/>
        <a:p>
          <a:endParaRPr lang="en-GB" b="1">
            <a:solidFill>
              <a:schemeClr val="accent1">
                <a:lumMod val="50000"/>
              </a:schemeClr>
            </a:solidFill>
          </a:endParaRPr>
        </a:p>
      </dgm:t>
    </dgm:pt>
    <dgm:pt modelId="{B90794B5-F7A3-4F2C-8DA3-1D73569F50AE}">
      <dgm:prSet phldrT="[Text]"/>
      <dgm:spPr/>
      <dgm:t>
        <a:bodyPr/>
        <a:lstStyle/>
        <a:p>
          <a:r>
            <a:rPr lang="en-GB" b="1" dirty="0" smtClean="0">
              <a:solidFill>
                <a:schemeClr val="accent1">
                  <a:lumMod val="50000"/>
                </a:schemeClr>
              </a:solidFill>
            </a:rPr>
            <a:t>Buffer stock ought to be self-financing</a:t>
          </a:r>
          <a:endParaRPr lang="en-GB" b="1" dirty="0">
            <a:solidFill>
              <a:schemeClr val="accent1">
                <a:lumMod val="50000"/>
              </a:schemeClr>
            </a:solidFill>
          </a:endParaRPr>
        </a:p>
      </dgm:t>
    </dgm:pt>
    <dgm:pt modelId="{B0CC9B7B-A6DD-4350-88BC-ED47532291C0}" type="parTrans" cxnId="{28320632-0CE2-42FF-8DCD-473AD8924D83}">
      <dgm:prSet/>
      <dgm:spPr/>
      <dgm:t>
        <a:bodyPr/>
        <a:lstStyle/>
        <a:p>
          <a:endParaRPr lang="en-GB" b="1">
            <a:solidFill>
              <a:schemeClr val="accent1">
                <a:lumMod val="50000"/>
              </a:schemeClr>
            </a:solidFill>
          </a:endParaRPr>
        </a:p>
      </dgm:t>
    </dgm:pt>
    <dgm:pt modelId="{B0567A7E-2903-432C-951B-18F673A205A0}" type="sibTrans" cxnId="{28320632-0CE2-42FF-8DCD-473AD8924D83}">
      <dgm:prSet/>
      <dgm:spPr/>
      <dgm:t>
        <a:bodyPr/>
        <a:lstStyle/>
        <a:p>
          <a:endParaRPr lang="en-GB" b="1">
            <a:solidFill>
              <a:schemeClr val="accent1">
                <a:lumMod val="50000"/>
              </a:schemeClr>
            </a:solidFill>
          </a:endParaRPr>
        </a:p>
      </dgm:t>
    </dgm:pt>
    <dgm:pt modelId="{E813F939-2669-46DC-9F48-5FCBBB8BF0AE}">
      <dgm:prSet phldrT="[Text]"/>
      <dgm:spPr/>
      <dgm:t>
        <a:bodyPr/>
        <a:lstStyle/>
        <a:p>
          <a:r>
            <a:rPr lang="en-GB" b="1" dirty="0" smtClean="0">
              <a:solidFill>
                <a:schemeClr val="accent1">
                  <a:lumMod val="50000"/>
                </a:schemeClr>
              </a:solidFill>
            </a:rPr>
            <a:t>Macroeconomic stability</a:t>
          </a:r>
          <a:endParaRPr lang="en-GB" b="1" dirty="0">
            <a:solidFill>
              <a:schemeClr val="accent1">
                <a:lumMod val="50000"/>
              </a:schemeClr>
            </a:solidFill>
          </a:endParaRPr>
        </a:p>
      </dgm:t>
    </dgm:pt>
    <dgm:pt modelId="{95A16705-475F-4A1A-9B77-E0DDC3AF4DE6}" type="parTrans" cxnId="{0BACE4C9-CE22-4B10-B9E1-5B0EA9C08406}">
      <dgm:prSet/>
      <dgm:spPr/>
      <dgm:t>
        <a:bodyPr/>
        <a:lstStyle/>
        <a:p>
          <a:endParaRPr lang="en-GB" b="1">
            <a:solidFill>
              <a:schemeClr val="accent1">
                <a:lumMod val="50000"/>
              </a:schemeClr>
            </a:solidFill>
          </a:endParaRPr>
        </a:p>
      </dgm:t>
    </dgm:pt>
    <dgm:pt modelId="{508D27A1-9983-4C03-85C3-3E2FE86E4DF5}" type="sibTrans" cxnId="{0BACE4C9-CE22-4B10-B9E1-5B0EA9C08406}">
      <dgm:prSet/>
      <dgm:spPr/>
      <dgm:t>
        <a:bodyPr/>
        <a:lstStyle/>
        <a:p>
          <a:endParaRPr lang="en-GB" b="1">
            <a:solidFill>
              <a:schemeClr val="accent1">
                <a:lumMod val="50000"/>
              </a:schemeClr>
            </a:solidFill>
          </a:endParaRPr>
        </a:p>
      </dgm:t>
    </dgm:pt>
    <dgm:pt modelId="{8C8C482C-3BB2-44EF-BA51-2DD8E7193104}" type="pres">
      <dgm:prSet presAssocID="{D7495AF9-5E2F-4F93-B2AC-355FB09359DE}" presName="compositeShape" presStyleCnt="0">
        <dgm:presLayoutVars>
          <dgm:dir/>
          <dgm:resizeHandles/>
        </dgm:presLayoutVars>
      </dgm:prSet>
      <dgm:spPr/>
    </dgm:pt>
    <dgm:pt modelId="{F39DE595-B818-435D-BCA5-704337640BB1}" type="pres">
      <dgm:prSet presAssocID="{D7495AF9-5E2F-4F93-B2AC-355FB09359DE}" presName="pyramid" presStyleLbl="node1" presStyleIdx="0" presStyleCnt="1"/>
      <dgm:spPr/>
    </dgm:pt>
    <dgm:pt modelId="{91D19FF6-5EF6-457E-87E7-63D20BCC7FF1}" type="pres">
      <dgm:prSet presAssocID="{D7495AF9-5E2F-4F93-B2AC-355FB09359DE}" presName="theList" presStyleCnt="0"/>
      <dgm:spPr/>
    </dgm:pt>
    <dgm:pt modelId="{86A578D2-51FF-43C1-A100-E48C81DC6A92}" type="pres">
      <dgm:prSet presAssocID="{B07AEEC4-3B8B-4C2B-A68E-2796051F715A}" presName="aNode" presStyleLbl="fgAcc1" presStyleIdx="0" presStyleCnt="4">
        <dgm:presLayoutVars>
          <dgm:bulletEnabled val="1"/>
        </dgm:presLayoutVars>
      </dgm:prSet>
      <dgm:spPr/>
      <dgm:t>
        <a:bodyPr/>
        <a:lstStyle/>
        <a:p>
          <a:endParaRPr lang="en-GB"/>
        </a:p>
      </dgm:t>
    </dgm:pt>
    <dgm:pt modelId="{8E2CDC06-1C07-4C98-840A-A70161AECA30}" type="pres">
      <dgm:prSet presAssocID="{B07AEEC4-3B8B-4C2B-A68E-2796051F715A}" presName="aSpace" presStyleCnt="0"/>
      <dgm:spPr/>
    </dgm:pt>
    <dgm:pt modelId="{605C0766-FC54-425B-85F3-EE66E5E3357F}" type="pres">
      <dgm:prSet presAssocID="{73A0C3F5-E2A8-481C-B37A-7611C61E0C20}" presName="aNode" presStyleLbl="fgAcc1" presStyleIdx="1" presStyleCnt="4">
        <dgm:presLayoutVars>
          <dgm:bulletEnabled val="1"/>
        </dgm:presLayoutVars>
      </dgm:prSet>
      <dgm:spPr/>
      <dgm:t>
        <a:bodyPr/>
        <a:lstStyle/>
        <a:p>
          <a:endParaRPr lang="en-GB"/>
        </a:p>
      </dgm:t>
    </dgm:pt>
    <dgm:pt modelId="{858E7636-E702-4EF1-87E4-67ACFEDBC3A4}" type="pres">
      <dgm:prSet presAssocID="{73A0C3F5-E2A8-481C-B37A-7611C61E0C20}" presName="aSpace" presStyleCnt="0"/>
      <dgm:spPr/>
    </dgm:pt>
    <dgm:pt modelId="{0CC9C2DA-210D-49FA-BEDC-6663E408EC32}" type="pres">
      <dgm:prSet presAssocID="{E813F939-2669-46DC-9F48-5FCBBB8BF0AE}" presName="aNode" presStyleLbl="fgAcc1" presStyleIdx="2" presStyleCnt="4">
        <dgm:presLayoutVars>
          <dgm:bulletEnabled val="1"/>
        </dgm:presLayoutVars>
      </dgm:prSet>
      <dgm:spPr/>
      <dgm:t>
        <a:bodyPr/>
        <a:lstStyle/>
        <a:p>
          <a:endParaRPr lang="en-GB"/>
        </a:p>
      </dgm:t>
    </dgm:pt>
    <dgm:pt modelId="{8215D2C9-EDA3-4FED-9E9E-9CF2D0CF0EE9}" type="pres">
      <dgm:prSet presAssocID="{E813F939-2669-46DC-9F48-5FCBBB8BF0AE}" presName="aSpace" presStyleCnt="0"/>
      <dgm:spPr/>
    </dgm:pt>
    <dgm:pt modelId="{F2A6C257-B169-41EE-B608-5E3D77A4DC73}" type="pres">
      <dgm:prSet presAssocID="{B90794B5-F7A3-4F2C-8DA3-1D73569F50AE}" presName="aNode" presStyleLbl="fgAcc1" presStyleIdx="3" presStyleCnt="4">
        <dgm:presLayoutVars>
          <dgm:bulletEnabled val="1"/>
        </dgm:presLayoutVars>
      </dgm:prSet>
      <dgm:spPr/>
      <dgm:t>
        <a:bodyPr/>
        <a:lstStyle/>
        <a:p>
          <a:endParaRPr lang="en-GB"/>
        </a:p>
      </dgm:t>
    </dgm:pt>
    <dgm:pt modelId="{85970B80-1EE7-47E5-B083-2129EC428981}" type="pres">
      <dgm:prSet presAssocID="{B90794B5-F7A3-4F2C-8DA3-1D73569F50AE}" presName="aSpace" presStyleCnt="0"/>
      <dgm:spPr/>
    </dgm:pt>
  </dgm:ptLst>
  <dgm:cxnLst>
    <dgm:cxn modelId="{81212FB0-C6CA-4286-9C0C-0FD8D800AD8C}" type="presOf" srcId="{73A0C3F5-E2A8-481C-B37A-7611C61E0C20}" destId="{605C0766-FC54-425B-85F3-EE66E5E3357F}" srcOrd="0" destOrd="0" presId="urn:microsoft.com/office/officeart/2005/8/layout/pyramid2"/>
    <dgm:cxn modelId="{DDB54614-0101-4622-B0EB-79E3DFF22756}" srcId="{D7495AF9-5E2F-4F93-B2AC-355FB09359DE}" destId="{73A0C3F5-E2A8-481C-B37A-7611C61E0C20}" srcOrd="1" destOrd="0" parTransId="{4DF6959D-C414-43DF-819F-782D5A931843}" sibTransId="{A268C7E9-23F2-442E-BB21-E5B1FCA14A31}"/>
    <dgm:cxn modelId="{631B4526-501F-4C35-B01C-8D802E236FCC}" type="presOf" srcId="{E813F939-2669-46DC-9F48-5FCBBB8BF0AE}" destId="{0CC9C2DA-210D-49FA-BEDC-6663E408EC32}" srcOrd="0" destOrd="0" presId="urn:microsoft.com/office/officeart/2005/8/layout/pyramid2"/>
    <dgm:cxn modelId="{28320632-0CE2-42FF-8DCD-473AD8924D83}" srcId="{D7495AF9-5E2F-4F93-B2AC-355FB09359DE}" destId="{B90794B5-F7A3-4F2C-8DA3-1D73569F50AE}" srcOrd="3" destOrd="0" parTransId="{B0CC9B7B-A6DD-4350-88BC-ED47532291C0}" sibTransId="{B0567A7E-2903-432C-951B-18F673A205A0}"/>
    <dgm:cxn modelId="{5D5C9C17-B8A4-46D2-9D06-4FAF977FB087}" type="presOf" srcId="{B07AEEC4-3B8B-4C2B-A68E-2796051F715A}" destId="{86A578D2-51FF-43C1-A100-E48C81DC6A92}" srcOrd="0" destOrd="0" presId="urn:microsoft.com/office/officeart/2005/8/layout/pyramid2"/>
    <dgm:cxn modelId="{41AC4FDF-3BCB-4915-857C-FA5C6DA3511D}" type="presOf" srcId="{B90794B5-F7A3-4F2C-8DA3-1D73569F50AE}" destId="{F2A6C257-B169-41EE-B608-5E3D77A4DC73}" srcOrd="0" destOrd="0" presId="urn:microsoft.com/office/officeart/2005/8/layout/pyramid2"/>
    <dgm:cxn modelId="{13DCD243-2061-4D73-A706-408719A647E0}" srcId="{D7495AF9-5E2F-4F93-B2AC-355FB09359DE}" destId="{B07AEEC4-3B8B-4C2B-A68E-2796051F715A}" srcOrd="0" destOrd="0" parTransId="{C97EBAFA-4469-43EB-B7E1-5F4CC6EC9D1B}" sibTransId="{D6CC3819-AE0B-4252-A29B-402BC932C12E}"/>
    <dgm:cxn modelId="{0BACE4C9-CE22-4B10-B9E1-5B0EA9C08406}" srcId="{D7495AF9-5E2F-4F93-B2AC-355FB09359DE}" destId="{E813F939-2669-46DC-9F48-5FCBBB8BF0AE}" srcOrd="2" destOrd="0" parTransId="{95A16705-475F-4A1A-9B77-E0DDC3AF4DE6}" sibTransId="{508D27A1-9983-4C03-85C3-3E2FE86E4DF5}"/>
    <dgm:cxn modelId="{54DE2F49-3934-4F9E-BCC1-58BE49813F34}" type="presOf" srcId="{D7495AF9-5E2F-4F93-B2AC-355FB09359DE}" destId="{8C8C482C-3BB2-44EF-BA51-2DD8E7193104}" srcOrd="0" destOrd="0" presId="urn:microsoft.com/office/officeart/2005/8/layout/pyramid2"/>
    <dgm:cxn modelId="{C03F22D5-D065-4B29-BC6A-189DA89FECC1}" type="presParOf" srcId="{8C8C482C-3BB2-44EF-BA51-2DD8E7193104}" destId="{F39DE595-B818-435D-BCA5-704337640BB1}" srcOrd="0" destOrd="0" presId="urn:microsoft.com/office/officeart/2005/8/layout/pyramid2"/>
    <dgm:cxn modelId="{5B8AD7DB-2920-4B81-AEAA-CF854013F1AC}" type="presParOf" srcId="{8C8C482C-3BB2-44EF-BA51-2DD8E7193104}" destId="{91D19FF6-5EF6-457E-87E7-63D20BCC7FF1}" srcOrd="1" destOrd="0" presId="urn:microsoft.com/office/officeart/2005/8/layout/pyramid2"/>
    <dgm:cxn modelId="{D916CA41-7F77-4C39-9F6F-80A631EFFFEC}" type="presParOf" srcId="{91D19FF6-5EF6-457E-87E7-63D20BCC7FF1}" destId="{86A578D2-51FF-43C1-A100-E48C81DC6A92}" srcOrd="0" destOrd="0" presId="urn:microsoft.com/office/officeart/2005/8/layout/pyramid2"/>
    <dgm:cxn modelId="{7D76678A-40AC-4D82-8D41-5DDA4E8A0042}" type="presParOf" srcId="{91D19FF6-5EF6-457E-87E7-63D20BCC7FF1}" destId="{8E2CDC06-1C07-4C98-840A-A70161AECA30}" srcOrd="1" destOrd="0" presId="urn:microsoft.com/office/officeart/2005/8/layout/pyramid2"/>
    <dgm:cxn modelId="{DC290F50-E510-4064-9597-DA94D8DDFFA7}" type="presParOf" srcId="{91D19FF6-5EF6-457E-87E7-63D20BCC7FF1}" destId="{605C0766-FC54-425B-85F3-EE66E5E3357F}" srcOrd="2" destOrd="0" presId="urn:microsoft.com/office/officeart/2005/8/layout/pyramid2"/>
    <dgm:cxn modelId="{AECABEA6-3ACF-4313-BD3B-B067C684C91F}" type="presParOf" srcId="{91D19FF6-5EF6-457E-87E7-63D20BCC7FF1}" destId="{858E7636-E702-4EF1-87E4-67ACFEDBC3A4}" srcOrd="3" destOrd="0" presId="urn:microsoft.com/office/officeart/2005/8/layout/pyramid2"/>
    <dgm:cxn modelId="{0757AF2C-93F0-4AF8-98BD-2331473DCF3C}" type="presParOf" srcId="{91D19FF6-5EF6-457E-87E7-63D20BCC7FF1}" destId="{0CC9C2DA-210D-49FA-BEDC-6663E408EC32}" srcOrd="4" destOrd="0" presId="urn:microsoft.com/office/officeart/2005/8/layout/pyramid2"/>
    <dgm:cxn modelId="{E6FA20E3-5329-4DDA-9315-5B8748E4DBCB}" type="presParOf" srcId="{91D19FF6-5EF6-457E-87E7-63D20BCC7FF1}" destId="{8215D2C9-EDA3-4FED-9E9E-9CF2D0CF0EE9}" srcOrd="5" destOrd="0" presId="urn:microsoft.com/office/officeart/2005/8/layout/pyramid2"/>
    <dgm:cxn modelId="{0F8B67FF-25B9-421A-9C72-06412A765BFA}" type="presParOf" srcId="{91D19FF6-5EF6-457E-87E7-63D20BCC7FF1}" destId="{F2A6C257-B169-41EE-B608-5E3D77A4DC73}" srcOrd="6" destOrd="0" presId="urn:microsoft.com/office/officeart/2005/8/layout/pyramid2"/>
    <dgm:cxn modelId="{54EDD389-F8AD-4102-8C67-42EDAE47007E}" type="presParOf" srcId="{91D19FF6-5EF6-457E-87E7-63D20BCC7FF1}" destId="{85970B80-1EE7-47E5-B083-2129EC428981}" srcOrd="7"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DBC92F-4CC4-4469-99E3-E090937E5641}" type="doc">
      <dgm:prSet loTypeId="urn:microsoft.com/office/officeart/2005/8/layout/pyramid2" loCatId="list" qsTypeId="urn:microsoft.com/office/officeart/2005/8/quickstyle/simple1" qsCatId="simple" csTypeId="urn:microsoft.com/office/officeart/2005/8/colors/accent4_2" csCatId="accent4" phldr="1"/>
      <dgm:spPr/>
    </dgm:pt>
    <dgm:pt modelId="{5A1457F6-69BD-4125-99D1-B67FDBBC1F31}">
      <dgm:prSet phldrT="[Text]" custT="1"/>
      <dgm:spPr/>
      <dgm:t>
        <a:bodyPr/>
        <a:lstStyle/>
        <a:p>
          <a:r>
            <a:rPr lang="en-GB" sz="2400" dirty="0" smtClean="0"/>
            <a:t>Buffer may not be large enough to change price</a:t>
          </a:r>
          <a:endParaRPr lang="en-GB" sz="2400" dirty="0"/>
        </a:p>
      </dgm:t>
    </dgm:pt>
    <dgm:pt modelId="{B906B341-9129-400B-814B-3EC2F94C72EB}" type="parTrans" cxnId="{C8AD218B-2075-4057-8004-215E08CA4E8C}">
      <dgm:prSet/>
      <dgm:spPr/>
      <dgm:t>
        <a:bodyPr/>
        <a:lstStyle/>
        <a:p>
          <a:endParaRPr lang="en-GB" sz="2400"/>
        </a:p>
      </dgm:t>
    </dgm:pt>
    <dgm:pt modelId="{E8EE83F5-BD69-4576-ABE3-97E07898CB61}" type="sibTrans" cxnId="{C8AD218B-2075-4057-8004-215E08CA4E8C}">
      <dgm:prSet/>
      <dgm:spPr/>
      <dgm:t>
        <a:bodyPr/>
        <a:lstStyle/>
        <a:p>
          <a:endParaRPr lang="en-GB" sz="2400"/>
        </a:p>
      </dgm:t>
    </dgm:pt>
    <dgm:pt modelId="{E81FA90B-470C-4C88-8186-FF2BE52694E4}">
      <dgm:prSet phldrT="[Text]" custT="1"/>
      <dgm:spPr/>
      <dgm:t>
        <a:bodyPr/>
        <a:lstStyle/>
        <a:p>
          <a:r>
            <a:rPr lang="en-GB" sz="2400" dirty="0" smtClean="0"/>
            <a:t>High intervention price leads to rising surpluses</a:t>
          </a:r>
          <a:endParaRPr lang="en-GB" sz="2400" dirty="0"/>
        </a:p>
      </dgm:t>
    </dgm:pt>
    <dgm:pt modelId="{1AD11295-3DA8-4D62-9691-528B21B9FCD1}" type="parTrans" cxnId="{4A21501D-F484-4D6B-B6BD-0EE3A6120084}">
      <dgm:prSet/>
      <dgm:spPr/>
      <dgm:t>
        <a:bodyPr/>
        <a:lstStyle/>
        <a:p>
          <a:endParaRPr lang="en-GB" sz="2400"/>
        </a:p>
      </dgm:t>
    </dgm:pt>
    <dgm:pt modelId="{02C3F49C-13E4-442F-B152-A22220A27AB5}" type="sibTrans" cxnId="{4A21501D-F484-4D6B-B6BD-0EE3A6120084}">
      <dgm:prSet/>
      <dgm:spPr/>
      <dgm:t>
        <a:bodyPr/>
        <a:lstStyle/>
        <a:p>
          <a:endParaRPr lang="en-GB" sz="2400"/>
        </a:p>
      </dgm:t>
    </dgm:pt>
    <dgm:pt modelId="{44C1BC95-32A9-47E7-877F-02AE8A49F299}">
      <dgm:prSet phldrT="[Text]" custT="1"/>
      <dgm:spPr/>
      <dgm:t>
        <a:bodyPr/>
        <a:lstStyle/>
        <a:p>
          <a:r>
            <a:rPr lang="en-GB" sz="2400" dirty="0" smtClean="0"/>
            <a:t>Costs of storage and falling quality of product</a:t>
          </a:r>
          <a:endParaRPr lang="en-GB" sz="2400" dirty="0"/>
        </a:p>
      </dgm:t>
    </dgm:pt>
    <dgm:pt modelId="{98BD0791-2D49-411B-A66F-EA9C71587193}" type="parTrans" cxnId="{BDFA4279-D9B8-44EB-B6B4-8A5D2AD35849}">
      <dgm:prSet/>
      <dgm:spPr/>
      <dgm:t>
        <a:bodyPr/>
        <a:lstStyle/>
        <a:p>
          <a:endParaRPr lang="en-GB" sz="2400"/>
        </a:p>
      </dgm:t>
    </dgm:pt>
    <dgm:pt modelId="{448A1862-98BF-4881-B7A2-B24ACFD40427}" type="sibTrans" cxnId="{BDFA4279-D9B8-44EB-B6B4-8A5D2AD35849}">
      <dgm:prSet/>
      <dgm:spPr/>
      <dgm:t>
        <a:bodyPr/>
        <a:lstStyle/>
        <a:p>
          <a:endParaRPr lang="en-GB" sz="2400"/>
        </a:p>
      </dgm:t>
    </dgm:pt>
    <dgm:pt modelId="{7C53E54F-9766-4C1C-A3F1-720E0E104197}">
      <dgm:prSet phldrT="[Text]" custT="1"/>
      <dgm:spPr/>
      <dgm:t>
        <a:bodyPr/>
        <a:lstStyle/>
        <a:p>
          <a:r>
            <a:rPr lang="en-GB" sz="2400" dirty="0" smtClean="0"/>
            <a:t>Might be better long run measures for farmers</a:t>
          </a:r>
          <a:endParaRPr lang="en-GB" sz="2400" dirty="0"/>
        </a:p>
      </dgm:t>
    </dgm:pt>
    <dgm:pt modelId="{094679A2-3A30-4263-8C6C-13A95A1EB31C}" type="parTrans" cxnId="{0C00F255-EBD8-4398-B285-1D39FCC1A337}">
      <dgm:prSet/>
      <dgm:spPr/>
      <dgm:t>
        <a:bodyPr/>
        <a:lstStyle/>
        <a:p>
          <a:endParaRPr lang="en-GB"/>
        </a:p>
      </dgm:t>
    </dgm:pt>
    <dgm:pt modelId="{F39135C4-0269-406F-A63D-96C6E167F4E5}" type="sibTrans" cxnId="{0C00F255-EBD8-4398-B285-1D39FCC1A337}">
      <dgm:prSet/>
      <dgm:spPr/>
      <dgm:t>
        <a:bodyPr/>
        <a:lstStyle/>
        <a:p>
          <a:endParaRPr lang="en-GB"/>
        </a:p>
      </dgm:t>
    </dgm:pt>
    <dgm:pt modelId="{1BC9C025-739E-4A34-B9F3-65650941370C}" type="pres">
      <dgm:prSet presAssocID="{F6DBC92F-4CC4-4469-99E3-E090937E5641}" presName="compositeShape" presStyleCnt="0">
        <dgm:presLayoutVars>
          <dgm:dir/>
          <dgm:resizeHandles/>
        </dgm:presLayoutVars>
      </dgm:prSet>
      <dgm:spPr/>
    </dgm:pt>
    <dgm:pt modelId="{DD7F4E66-FBE2-43F7-BA20-359898D039F6}" type="pres">
      <dgm:prSet presAssocID="{F6DBC92F-4CC4-4469-99E3-E090937E5641}" presName="pyramid" presStyleLbl="node1" presStyleIdx="0" presStyleCnt="1"/>
      <dgm:spPr/>
    </dgm:pt>
    <dgm:pt modelId="{CDDE09BF-11DF-4437-BA60-03635D9EE366}" type="pres">
      <dgm:prSet presAssocID="{F6DBC92F-4CC4-4469-99E3-E090937E5641}" presName="theList" presStyleCnt="0"/>
      <dgm:spPr/>
    </dgm:pt>
    <dgm:pt modelId="{9DEA446E-4600-402B-B86B-A55FF7E84B8E}" type="pres">
      <dgm:prSet presAssocID="{5A1457F6-69BD-4125-99D1-B67FDBBC1F31}" presName="aNode" presStyleLbl="fgAcc1" presStyleIdx="0" presStyleCnt="4" custScaleX="128417" custLinFactNeighborY="-27248">
        <dgm:presLayoutVars>
          <dgm:bulletEnabled val="1"/>
        </dgm:presLayoutVars>
      </dgm:prSet>
      <dgm:spPr/>
      <dgm:t>
        <a:bodyPr/>
        <a:lstStyle/>
        <a:p>
          <a:endParaRPr lang="en-GB"/>
        </a:p>
      </dgm:t>
    </dgm:pt>
    <dgm:pt modelId="{10621D6D-E12D-4A42-84E0-A613B39CD938}" type="pres">
      <dgm:prSet presAssocID="{5A1457F6-69BD-4125-99D1-B67FDBBC1F31}" presName="aSpace" presStyleCnt="0"/>
      <dgm:spPr/>
    </dgm:pt>
    <dgm:pt modelId="{ADB6A151-D91B-4F06-A1E9-0B19A7D4D20B}" type="pres">
      <dgm:prSet presAssocID="{E81FA90B-470C-4C88-8186-FF2BE52694E4}" presName="aNode" presStyleLbl="fgAcc1" presStyleIdx="1" presStyleCnt="4" custScaleX="126270">
        <dgm:presLayoutVars>
          <dgm:bulletEnabled val="1"/>
        </dgm:presLayoutVars>
      </dgm:prSet>
      <dgm:spPr/>
      <dgm:t>
        <a:bodyPr/>
        <a:lstStyle/>
        <a:p>
          <a:endParaRPr lang="en-GB"/>
        </a:p>
      </dgm:t>
    </dgm:pt>
    <dgm:pt modelId="{C4AA583C-AB16-4818-A8DF-46F8C0656924}" type="pres">
      <dgm:prSet presAssocID="{E81FA90B-470C-4C88-8186-FF2BE52694E4}" presName="aSpace" presStyleCnt="0"/>
      <dgm:spPr/>
    </dgm:pt>
    <dgm:pt modelId="{A2FE64A6-53A2-4FBE-8470-BE074E90D9FE}" type="pres">
      <dgm:prSet presAssocID="{44C1BC95-32A9-47E7-877F-02AE8A49F299}" presName="aNode" presStyleLbl="fgAcc1" presStyleIdx="2" presStyleCnt="4" custScaleX="127923">
        <dgm:presLayoutVars>
          <dgm:bulletEnabled val="1"/>
        </dgm:presLayoutVars>
      </dgm:prSet>
      <dgm:spPr/>
      <dgm:t>
        <a:bodyPr/>
        <a:lstStyle/>
        <a:p>
          <a:endParaRPr lang="en-GB"/>
        </a:p>
      </dgm:t>
    </dgm:pt>
    <dgm:pt modelId="{FAD8C4FB-C1BC-492A-A026-F72D3C876CC1}" type="pres">
      <dgm:prSet presAssocID="{44C1BC95-32A9-47E7-877F-02AE8A49F299}" presName="aSpace" presStyleCnt="0"/>
      <dgm:spPr/>
    </dgm:pt>
    <dgm:pt modelId="{F022920B-6C0E-4D8F-9DCC-84D7C692A116}" type="pres">
      <dgm:prSet presAssocID="{7C53E54F-9766-4C1C-A3F1-720E0E104197}" presName="aNode" presStyleLbl="fgAcc1" presStyleIdx="3" presStyleCnt="4" custScaleX="126270">
        <dgm:presLayoutVars>
          <dgm:bulletEnabled val="1"/>
        </dgm:presLayoutVars>
      </dgm:prSet>
      <dgm:spPr/>
      <dgm:t>
        <a:bodyPr/>
        <a:lstStyle/>
        <a:p>
          <a:endParaRPr lang="en-GB"/>
        </a:p>
      </dgm:t>
    </dgm:pt>
    <dgm:pt modelId="{1719EFF0-0114-47AB-90B2-CE175E4170B5}" type="pres">
      <dgm:prSet presAssocID="{7C53E54F-9766-4C1C-A3F1-720E0E104197}" presName="aSpace" presStyleCnt="0"/>
      <dgm:spPr/>
    </dgm:pt>
  </dgm:ptLst>
  <dgm:cxnLst>
    <dgm:cxn modelId="{0C00F255-EBD8-4398-B285-1D39FCC1A337}" srcId="{F6DBC92F-4CC4-4469-99E3-E090937E5641}" destId="{7C53E54F-9766-4C1C-A3F1-720E0E104197}" srcOrd="3" destOrd="0" parTransId="{094679A2-3A30-4263-8C6C-13A95A1EB31C}" sibTransId="{F39135C4-0269-406F-A63D-96C6E167F4E5}"/>
    <dgm:cxn modelId="{4A21501D-F484-4D6B-B6BD-0EE3A6120084}" srcId="{F6DBC92F-4CC4-4469-99E3-E090937E5641}" destId="{E81FA90B-470C-4C88-8186-FF2BE52694E4}" srcOrd="1" destOrd="0" parTransId="{1AD11295-3DA8-4D62-9691-528B21B9FCD1}" sibTransId="{02C3F49C-13E4-442F-B152-A22220A27AB5}"/>
    <dgm:cxn modelId="{2D245329-BE4D-41FB-AFB0-4F822D25D52A}" type="presOf" srcId="{44C1BC95-32A9-47E7-877F-02AE8A49F299}" destId="{A2FE64A6-53A2-4FBE-8470-BE074E90D9FE}" srcOrd="0" destOrd="0" presId="urn:microsoft.com/office/officeart/2005/8/layout/pyramid2"/>
    <dgm:cxn modelId="{BDFA4279-D9B8-44EB-B6B4-8A5D2AD35849}" srcId="{F6DBC92F-4CC4-4469-99E3-E090937E5641}" destId="{44C1BC95-32A9-47E7-877F-02AE8A49F299}" srcOrd="2" destOrd="0" parTransId="{98BD0791-2D49-411B-A66F-EA9C71587193}" sibTransId="{448A1862-98BF-4881-B7A2-B24ACFD40427}"/>
    <dgm:cxn modelId="{87EBF08C-D4FB-4758-B374-1554E46E9EC2}" type="presOf" srcId="{5A1457F6-69BD-4125-99D1-B67FDBBC1F31}" destId="{9DEA446E-4600-402B-B86B-A55FF7E84B8E}" srcOrd="0" destOrd="0" presId="urn:microsoft.com/office/officeart/2005/8/layout/pyramid2"/>
    <dgm:cxn modelId="{C8AD218B-2075-4057-8004-215E08CA4E8C}" srcId="{F6DBC92F-4CC4-4469-99E3-E090937E5641}" destId="{5A1457F6-69BD-4125-99D1-B67FDBBC1F31}" srcOrd="0" destOrd="0" parTransId="{B906B341-9129-400B-814B-3EC2F94C72EB}" sibTransId="{E8EE83F5-BD69-4576-ABE3-97E07898CB61}"/>
    <dgm:cxn modelId="{3738DF79-9879-4C31-99EA-63E73D3FB463}" type="presOf" srcId="{E81FA90B-470C-4C88-8186-FF2BE52694E4}" destId="{ADB6A151-D91B-4F06-A1E9-0B19A7D4D20B}" srcOrd="0" destOrd="0" presId="urn:microsoft.com/office/officeart/2005/8/layout/pyramid2"/>
    <dgm:cxn modelId="{36FDC095-F044-4F25-BB4C-6C0E04EAF26A}" type="presOf" srcId="{F6DBC92F-4CC4-4469-99E3-E090937E5641}" destId="{1BC9C025-739E-4A34-B9F3-65650941370C}" srcOrd="0" destOrd="0" presId="urn:microsoft.com/office/officeart/2005/8/layout/pyramid2"/>
    <dgm:cxn modelId="{0986B494-6586-445D-B466-E895BB80857D}" type="presOf" srcId="{7C53E54F-9766-4C1C-A3F1-720E0E104197}" destId="{F022920B-6C0E-4D8F-9DCC-84D7C692A116}" srcOrd="0" destOrd="0" presId="urn:microsoft.com/office/officeart/2005/8/layout/pyramid2"/>
    <dgm:cxn modelId="{68846560-5858-41F7-8A63-82F8068F39B6}" type="presParOf" srcId="{1BC9C025-739E-4A34-B9F3-65650941370C}" destId="{DD7F4E66-FBE2-43F7-BA20-359898D039F6}" srcOrd="0" destOrd="0" presId="urn:microsoft.com/office/officeart/2005/8/layout/pyramid2"/>
    <dgm:cxn modelId="{0E87E222-AB14-44E8-A0B9-37FB2B01013A}" type="presParOf" srcId="{1BC9C025-739E-4A34-B9F3-65650941370C}" destId="{CDDE09BF-11DF-4437-BA60-03635D9EE366}" srcOrd="1" destOrd="0" presId="urn:microsoft.com/office/officeart/2005/8/layout/pyramid2"/>
    <dgm:cxn modelId="{611A70DF-12C5-4F69-9334-5CB2F380B0C9}" type="presParOf" srcId="{CDDE09BF-11DF-4437-BA60-03635D9EE366}" destId="{9DEA446E-4600-402B-B86B-A55FF7E84B8E}" srcOrd="0" destOrd="0" presId="urn:microsoft.com/office/officeart/2005/8/layout/pyramid2"/>
    <dgm:cxn modelId="{9EC0288B-ADC9-4E4C-BDCA-CD96A4F3C7FB}" type="presParOf" srcId="{CDDE09BF-11DF-4437-BA60-03635D9EE366}" destId="{10621D6D-E12D-4A42-84E0-A613B39CD938}" srcOrd="1" destOrd="0" presId="urn:microsoft.com/office/officeart/2005/8/layout/pyramid2"/>
    <dgm:cxn modelId="{8701F6F3-6852-4CB2-807A-18C62902ACB2}" type="presParOf" srcId="{CDDE09BF-11DF-4437-BA60-03635D9EE366}" destId="{ADB6A151-D91B-4F06-A1E9-0B19A7D4D20B}" srcOrd="2" destOrd="0" presId="urn:microsoft.com/office/officeart/2005/8/layout/pyramid2"/>
    <dgm:cxn modelId="{89ED8666-9F26-4619-B774-4D3F02E8E47C}" type="presParOf" srcId="{CDDE09BF-11DF-4437-BA60-03635D9EE366}" destId="{C4AA583C-AB16-4818-A8DF-46F8C0656924}" srcOrd="3" destOrd="0" presId="urn:microsoft.com/office/officeart/2005/8/layout/pyramid2"/>
    <dgm:cxn modelId="{772F2839-4135-4F28-944C-6B4F8867496F}" type="presParOf" srcId="{CDDE09BF-11DF-4437-BA60-03635D9EE366}" destId="{A2FE64A6-53A2-4FBE-8470-BE074E90D9FE}" srcOrd="4" destOrd="0" presId="urn:microsoft.com/office/officeart/2005/8/layout/pyramid2"/>
    <dgm:cxn modelId="{0FA26045-F605-497F-AFB1-2426A9CB39BF}" type="presParOf" srcId="{CDDE09BF-11DF-4437-BA60-03635D9EE366}" destId="{FAD8C4FB-C1BC-492A-A026-F72D3C876CC1}" srcOrd="5" destOrd="0" presId="urn:microsoft.com/office/officeart/2005/8/layout/pyramid2"/>
    <dgm:cxn modelId="{03A1EE22-FC28-420D-8069-73B79B50676D}" type="presParOf" srcId="{CDDE09BF-11DF-4437-BA60-03635D9EE366}" destId="{F022920B-6C0E-4D8F-9DCC-84D7C692A116}" srcOrd="6" destOrd="0" presId="urn:microsoft.com/office/officeart/2005/8/layout/pyramid2"/>
    <dgm:cxn modelId="{65790FF6-1F1C-4210-8494-482AC86C0103}" type="presParOf" srcId="{CDDE09BF-11DF-4437-BA60-03635D9EE366}" destId="{1719EFF0-0114-47AB-90B2-CE175E4170B5}" srcOrd="7"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9DE595-B818-435D-BCA5-704337640BB1}">
      <dsp:nvSpPr>
        <dsp:cNvPr id="0" name=""/>
        <dsp:cNvSpPr/>
      </dsp:nvSpPr>
      <dsp:spPr>
        <a:xfrm>
          <a:off x="1027914" y="0"/>
          <a:ext cx="4536504" cy="4536504"/>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A578D2-51FF-43C1-A100-E48C81DC6A92}">
      <dsp:nvSpPr>
        <dsp:cNvPr id="0" name=""/>
        <dsp:cNvSpPr/>
      </dsp:nvSpPr>
      <dsp:spPr>
        <a:xfrm>
          <a:off x="3296166" y="454093"/>
          <a:ext cx="2948727" cy="80629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accent1">
                  <a:lumMod val="50000"/>
                </a:schemeClr>
              </a:solidFill>
            </a:rPr>
            <a:t>Lower risk of food poverty</a:t>
          </a:r>
          <a:endParaRPr lang="en-GB" sz="2000" b="1" kern="1200" dirty="0">
            <a:solidFill>
              <a:schemeClr val="accent1">
                <a:lumMod val="50000"/>
              </a:schemeClr>
            </a:solidFill>
          </a:endParaRPr>
        </a:p>
      </dsp:txBody>
      <dsp:txXfrm>
        <a:off x="3296166" y="454093"/>
        <a:ext cx="2948727" cy="806292"/>
      </dsp:txXfrm>
    </dsp:sp>
    <dsp:sp modelId="{605C0766-FC54-425B-85F3-EE66E5E3357F}">
      <dsp:nvSpPr>
        <dsp:cNvPr id="0" name=""/>
        <dsp:cNvSpPr/>
      </dsp:nvSpPr>
      <dsp:spPr>
        <a:xfrm>
          <a:off x="3296166" y="1361172"/>
          <a:ext cx="2948727" cy="80629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accent1">
                  <a:lumMod val="50000"/>
                </a:schemeClr>
              </a:solidFill>
            </a:rPr>
            <a:t>More stable incomes and profits for farmers</a:t>
          </a:r>
          <a:endParaRPr lang="en-GB" sz="2000" b="1" kern="1200" dirty="0">
            <a:solidFill>
              <a:schemeClr val="accent1">
                <a:lumMod val="50000"/>
              </a:schemeClr>
            </a:solidFill>
          </a:endParaRPr>
        </a:p>
      </dsp:txBody>
      <dsp:txXfrm>
        <a:off x="3296166" y="1361172"/>
        <a:ext cx="2948727" cy="806292"/>
      </dsp:txXfrm>
    </dsp:sp>
    <dsp:sp modelId="{0CC9C2DA-210D-49FA-BEDC-6663E408EC32}">
      <dsp:nvSpPr>
        <dsp:cNvPr id="0" name=""/>
        <dsp:cNvSpPr/>
      </dsp:nvSpPr>
      <dsp:spPr>
        <a:xfrm>
          <a:off x="3296166" y="2268252"/>
          <a:ext cx="2948727" cy="80629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accent1">
                  <a:lumMod val="50000"/>
                </a:schemeClr>
              </a:solidFill>
            </a:rPr>
            <a:t>Macroeconomic stability</a:t>
          </a:r>
          <a:endParaRPr lang="en-GB" sz="2000" b="1" kern="1200" dirty="0">
            <a:solidFill>
              <a:schemeClr val="accent1">
                <a:lumMod val="50000"/>
              </a:schemeClr>
            </a:solidFill>
          </a:endParaRPr>
        </a:p>
      </dsp:txBody>
      <dsp:txXfrm>
        <a:off x="3296166" y="2268252"/>
        <a:ext cx="2948727" cy="806292"/>
      </dsp:txXfrm>
    </dsp:sp>
    <dsp:sp modelId="{F2A6C257-B169-41EE-B608-5E3D77A4DC73}">
      <dsp:nvSpPr>
        <dsp:cNvPr id="0" name=""/>
        <dsp:cNvSpPr/>
      </dsp:nvSpPr>
      <dsp:spPr>
        <a:xfrm>
          <a:off x="3296166" y="3175331"/>
          <a:ext cx="2948727" cy="80629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accent1">
                  <a:lumMod val="50000"/>
                </a:schemeClr>
              </a:solidFill>
            </a:rPr>
            <a:t>Buffer stock ought to be self-financing</a:t>
          </a:r>
          <a:endParaRPr lang="en-GB" sz="2000" b="1" kern="1200" dirty="0">
            <a:solidFill>
              <a:schemeClr val="accent1">
                <a:lumMod val="50000"/>
              </a:schemeClr>
            </a:solidFill>
          </a:endParaRPr>
        </a:p>
      </dsp:txBody>
      <dsp:txXfrm>
        <a:off x="3296166" y="3175331"/>
        <a:ext cx="2948727" cy="80629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7F4E66-FBE2-43F7-BA20-359898D039F6}">
      <dsp:nvSpPr>
        <dsp:cNvPr id="0" name=""/>
        <dsp:cNvSpPr/>
      </dsp:nvSpPr>
      <dsp:spPr>
        <a:xfrm>
          <a:off x="907746" y="0"/>
          <a:ext cx="4064000" cy="4064000"/>
        </a:xfrm>
        <a:prstGeom prst="triangl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EA446E-4600-402B-B86B-A55FF7E84B8E}">
      <dsp:nvSpPr>
        <dsp:cNvPr id="0" name=""/>
        <dsp:cNvSpPr/>
      </dsp:nvSpPr>
      <dsp:spPr>
        <a:xfrm>
          <a:off x="2564414" y="382194"/>
          <a:ext cx="3392263" cy="722312"/>
        </a:xfrm>
        <a:prstGeom prst="round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Buffer may not be large enough to change price</a:t>
          </a:r>
          <a:endParaRPr lang="en-GB" sz="2400" kern="1200" dirty="0"/>
        </a:p>
      </dsp:txBody>
      <dsp:txXfrm>
        <a:off x="2564414" y="382194"/>
        <a:ext cx="3392263" cy="722312"/>
      </dsp:txXfrm>
    </dsp:sp>
    <dsp:sp modelId="{ADB6A151-D91B-4F06-A1E9-0B19A7D4D20B}">
      <dsp:nvSpPr>
        <dsp:cNvPr id="0" name=""/>
        <dsp:cNvSpPr/>
      </dsp:nvSpPr>
      <dsp:spPr>
        <a:xfrm>
          <a:off x="2592771" y="1219398"/>
          <a:ext cx="3335548" cy="722312"/>
        </a:xfrm>
        <a:prstGeom prst="round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High intervention price leads to rising surpluses</a:t>
          </a:r>
          <a:endParaRPr lang="en-GB" sz="2400" kern="1200" dirty="0"/>
        </a:p>
      </dsp:txBody>
      <dsp:txXfrm>
        <a:off x="2592771" y="1219398"/>
        <a:ext cx="3335548" cy="722312"/>
      </dsp:txXfrm>
    </dsp:sp>
    <dsp:sp modelId="{A2FE64A6-53A2-4FBE-8470-BE074E90D9FE}">
      <dsp:nvSpPr>
        <dsp:cNvPr id="0" name=""/>
        <dsp:cNvSpPr/>
      </dsp:nvSpPr>
      <dsp:spPr>
        <a:xfrm>
          <a:off x="2570939" y="2032000"/>
          <a:ext cx="3379213" cy="722312"/>
        </a:xfrm>
        <a:prstGeom prst="round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Costs of storage and falling quality of product</a:t>
          </a:r>
          <a:endParaRPr lang="en-GB" sz="2400" kern="1200" dirty="0"/>
        </a:p>
      </dsp:txBody>
      <dsp:txXfrm>
        <a:off x="2570939" y="2032000"/>
        <a:ext cx="3379213" cy="722312"/>
      </dsp:txXfrm>
    </dsp:sp>
    <dsp:sp modelId="{F022920B-6C0E-4D8F-9DCC-84D7C692A116}">
      <dsp:nvSpPr>
        <dsp:cNvPr id="0" name=""/>
        <dsp:cNvSpPr/>
      </dsp:nvSpPr>
      <dsp:spPr>
        <a:xfrm>
          <a:off x="2592771" y="2844601"/>
          <a:ext cx="3335548" cy="722312"/>
        </a:xfrm>
        <a:prstGeom prst="round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Might be better long run measures for farmers</a:t>
          </a:r>
          <a:endParaRPr lang="en-GB" sz="2400" kern="1200" dirty="0"/>
        </a:p>
      </dsp:txBody>
      <dsp:txXfrm>
        <a:off x="2592771" y="2844601"/>
        <a:ext cx="3335548" cy="72231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85A293-5501-4356-A0B6-38DA400043E4}" type="datetimeFigureOut">
              <a:rPr lang="en-GB" smtClean="0"/>
              <a:pPr/>
              <a:t>31/10/2013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822B53-97F9-4C26-B550-D24C4603F9EA}"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6DC7CB-CB16-435D-B815-99DCDA4B8C31}" type="slidenum">
              <a:rPr lang="en-US" smtClean="0"/>
              <a:pPr/>
              <a:t>21</a:t>
            </a:fld>
            <a:endParaRPr lang="en-US"/>
          </a:p>
        </p:txBody>
      </p:sp>
    </p:spTree>
    <p:extLst>
      <p:ext uri="{BB962C8B-B14F-4D97-AF65-F5344CB8AC3E}">
        <p14:creationId xmlns="" xmlns:p14="http://schemas.microsoft.com/office/powerpoint/2010/main" val="3074929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6DC7CB-CB16-435D-B815-99DCDA4B8C31}" type="slidenum">
              <a:rPr lang="en-US" smtClean="0"/>
              <a:pPr/>
              <a:t>22</a:t>
            </a:fld>
            <a:endParaRPr lang="en-US"/>
          </a:p>
        </p:txBody>
      </p:sp>
    </p:spTree>
    <p:extLst>
      <p:ext uri="{BB962C8B-B14F-4D97-AF65-F5344CB8AC3E}">
        <p14:creationId xmlns="" xmlns:p14="http://schemas.microsoft.com/office/powerpoint/2010/main" val="3074929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6DC7CB-CB16-435D-B815-99DCDA4B8C31}" type="slidenum">
              <a:rPr lang="en-US" smtClean="0"/>
              <a:pPr/>
              <a:t>23</a:t>
            </a:fld>
            <a:endParaRPr lang="en-US"/>
          </a:p>
        </p:txBody>
      </p:sp>
    </p:spTree>
    <p:extLst>
      <p:ext uri="{BB962C8B-B14F-4D97-AF65-F5344CB8AC3E}">
        <p14:creationId xmlns="" xmlns:p14="http://schemas.microsoft.com/office/powerpoint/2010/main" val="3074929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6DC7CB-CB16-435D-B815-99DCDA4B8C31}" type="slidenum">
              <a:rPr lang="en-US" smtClean="0"/>
              <a:pPr/>
              <a:t>24</a:t>
            </a:fld>
            <a:endParaRPr lang="en-US"/>
          </a:p>
        </p:txBody>
      </p:sp>
    </p:spTree>
    <p:extLst>
      <p:ext uri="{BB962C8B-B14F-4D97-AF65-F5344CB8AC3E}">
        <p14:creationId xmlns="" xmlns:p14="http://schemas.microsoft.com/office/powerpoint/2010/main" val="3074929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6DC7CB-CB16-435D-B815-99DCDA4B8C31}" type="slidenum">
              <a:rPr lang="en-US" smtClean="0"/>
              <a:pPr/>
              <a:t>26</a:t>
            </a:fld>
            <a:endParaRPr lang="en-US"/>
          </a:p>
        </p:txBody>
      </p:sp>
    </p:spTree>
    <p:extLst>
      <p:ext uri="{BB962C8B-B14F-4D97-AF65-F5344CB8AC3E}">
        <p14:creationId xmlns="" xmlns:p14="http://schemas.microsoft.com/office/powerpoint/2010/main" val="3074929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6DC7CB-CB16-435D-B815-99DCDA4B8C31}" type="slidenum">
              <a:rPr lang="en-US" smtClean="0"/>
              <a:pPr/>
              <a:t>35</a:t>
            </a:fld>
            <a:endParaRPr lang="en-US"/>
          </a:p>
        </p:txBody>
      </p:sp>
    </p:spTree>
    <p:extLst>
      <p:ext uri="{BB962C8B-B14F-4D97-AF65-F5344CB8AC3E}">
        <p14:creationId xmlns="" xmlns:p14="http://schemas.microsoft.com/office/powerpoint/2010/main" val="3074929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45F5547-1985-43C8-960D-DD74CC1EA3DE}" type="datetimeFigureOut">
              <a:rPr lang="en-GB" smtClean="0"/>
              <a:pPr/>
              <a:t>31/10/2013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CF8534-D0F7-485B-A01F-1D85748DBE8F}"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5F5547-1985-43C8-960D-DD74CC1EA3DE}" type="datetimeFigureOut">
              <a:rPr lang="en-GB" smtClean="0"/>
              <a:pPr/>
              <a:t>31/10/2013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CF8534-D0F7-485B-A01F-1D85748DBE8F}"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5F5547-1985-43C8-960D-DD74CC1EA3DE}" type="datetimeFigureOut">
              <a:rPr lang="en-GB" smtClean="0"/>
              <a:pPr/>
              <a:t>31/10/2013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CF8534-D0F7-485B-A01F-1D85748DBE8F}"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5F5547-1985-43C8-960D-DD74CC1EA3DE}" type="datetimeFigureOut">
              <a:rPr lang="en-GB" smtClean="0"/>
              <a:pPr/>
              <a:t>31/10/2013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CF8534-D0F7-485B-A01F-1D85748DBE8F}"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5F5547-1985-43C8-960D-DD74CC1EA3DE}" type="datetimeFigureOut">
              <a:rPr lang="en-GB" smtClean="0"/>
              <a:pPr/>
              <a:t>31/10/2013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CF8534-D0F7-485B-A01F-1D85748DBE8F}"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45F5547-1985-43C8-960D-DD74CC1EA3DE}" type="datetimeFigureOut">
              <a:rPr lang="en-GB" smtClean="0"/>
              <a:pPr/>
              <a:t>31/10/2013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CF8534-D0F7-485B-A01F-1D85748DBE8F}"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45F5547-1985-43C8-960D-DD74CC1EA3DE}" type="datetimeFigureOut">
              <a:rPr lang="en-GB" smtClean="0"/>
              <a:pPr/>
              <a:t>31/10/2013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9CF8534-D0F7-485B-A01F-1D85748DBE8F}"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45F5547-1985-43C8-960D-DD74CC1EA3DE}" type="datetimeFigureOut">
              <a:rPr lang="en-GB" smtClean="0"/>
              <a:pPr/>
              <a:t>31/10/2013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9CF8534-D0F7-485B-A01F-1D85748DBE8F}"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5F5547-1985-43C8-960D-DD74CC1EA3DE}" type="datetimeFigureOut">
              <a:rPr lang="en-GB" smtClean="0"/>
              <a:pPr/>
              <a:t>31/10/2013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9CF8534-D0F7-485B-A01F-1D85748DBE8F}"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F5547-1985-43C8-960D-DD74CC1EA3DE}" type="datetimeFigureOut">
              <a:rPr lang="en-GB" smtClean="0"/>
              <a:pPr/>
              <a:t>31/10/2013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CF8534-D0F7-485B-A01F-1D85748DBE8F}"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F5547-1985-43C8-960D-DD74CC1EA3DE}" type="datetimeFigureOut">
              <a:rPr lang="en-GB" smtClean="0"/>
              <a:pPr/>
              <a:t>31/10/2013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CF8534-D0F7-485B-A01F-1D85748DBE8F}"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F5547-1985-43C8-960D-DD74CC1EA3DE}" type="datetimeFigureOut">
              <a:rPr lang="en-GB" smtClean="0"/>
              <a:pPr/>
              <a:t>31/10/2013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F8534-D0F7-485B-A01F-1D85748DBE8F}"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6.jpe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8" Type="http://schemas.openxmlformats.org/officeDocument/2006/relationships/hyperlink" Target="http://welkerswikinomics.com/blog/2008/10/02/will-limiting-exectutive-pay-send-american-business-leaders-packing-for-europe-probably-not/" TargetMode="External"/><Relationship Id="rId3" Type="http://schemas.openxmlformats.org/officeDocument/2006/relationships/hyperlink" Target="http://welkerswikinomics.com/blog/2010/11/01/the-problem-with-price-controls-in-europes-agricultural-markets/" TargetMode="External"/><Relationship Id="rId7" Type="http://schemas.openxmlformats.org/officeDocument/2006/relationships/hyperlink" Target="http://welkerswikinomics.com/blog/2007/11/01/beijing-caves-in-to-the-irrevocable-power-of-the-market/"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welkerswikinomics.com/blog/2009/09/29/chinas-visible-hand-clamps-down-on-rising-prices/" TargetMode="External"/><Relationship Id="rId11" Type="http://schemas.openxmlformats.org/officeDocument/2006/relationships/image" Target="../media/image17.jpeg"/><Relationship Id="rId5" Type="http://schemas.openxmlformats.org/officeDocument/2006/relationships/hyperlink" Target="http://welkerswikinomics.com/blog/2009/09/29/letting-markets-work-the-malaysia-fuel-subsidy-goes-bye-bye/" TargetMode="External"/><Relationship Id="rId10" Type="http://schemas.openxmlformats.org/officeDocument/2006/relationships/hyperlink" Target="http://welkerswikinomics.com/blog/2007/09/28/so-how-are-those-zimbabweans-doing-under-mugabes-price-controls/" TargetMode="External"/><Relationship Id="rId4" Type="http://schemas.openxmlformats.org/officeDocument/2006/relationships/hyperlink" Target="http://welkerswikinomics.com/blog/2010/09/29/ah-ha-so-that-explains-the-long-lines-at-the-petrol-stations-around-shanghai-this-weekend/" TargetMode="External"/><Relationship Id="rId9" Type="http://schemas.openxmlformats.org/officeDocument/2006/relationships/hyperlink" Target="http://welkerswikinomics.com/blog/2007/10/28/russia-goes-mugabe-on-food-prices-as-elections-approach/"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0"/>
            <a:ext cx="7772400" cy="1470025"/>
          </a:xfrm>
        </p:spPr>
        <p:txBody>
          <a:bodyPr/>
          <a:lstStyle/>
          <a:p>
            <a:r>
              <a:rPr lang="en-GB" dirty="0" smtClean="0"/>
              <a:t>Government intervention</a:t>
            </a:r>
            <a:endParaRPr lang="en-GB" dirty="0"/>
          </a:p>
        </p:txBody>
      </p:sp>
      <p:pic>
        <p:nvPicPr>
          <p:cNvPr id="37890" name="Picture 2" descr="http://www.epinula.com/wp-content/uploads/2012/09/government-intervention.jpg"/>
          <p:cNvPicPr>
            <a:picLocks noChangeAspect="1" noChangeArrowheads="1"/>
          </p:cNvPicPr>
          <p:nvPr/>
        </p:nvPicPr>
        <p:blipFill>
          <a:blip r:embed="rId2" cstate="print"/>
          <a:srcRect/>
          <a:stretch>
            <a:fillRect/>
          </a:stretch>
        </p:blipFill>
        <p:spPr bwMode="auto">
          <a:xfrm>
            <a:off x="1619672" y="1844824"/>
            <a:ext cx="6060926" cy="450056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a supply function</a:t>
            </a:r>
            <a:endParaRPr lang="en-GB" dirty="0"/>
          </a:p>
        </p:txBody>
      </p:sp>
      <p:sp>
        <p:nvSpPr>
          <p:cNvPr id="3" name="Content Placeholder 2"/>
          <p:cNvSpPr>
            <a:spLocks noGrp="1"/>
          </p:cNvSpPr>
          <p:nvPr>
            <p:ph idx="1"/>
          </p:nvPr>
        </p:nvSpPr>
        <p:spPr/>
        <p:txBody>
          <a:bodyPr>
            <a:normAutofit fontScale="92500" lnSpcReduction="10000"/>
          </a:bodyPr>
          <a:lstStyle/>
          <a:p>
            <a:pPr algn="ctr">
              <a:buNone/>
            </a:pPr>
            <a:r>
              <a:rPr lang="en-GB" sz="4000" dirty="0" smtClean="0">
                <a:solidFill>
                  <a:srgbClr val="FF0000"/>
                </a:solidFill>
              </a:rPr>
              <a:t>Qs = c + </a:t>
            </a:r>
            <a:r>
              <a:rPr lang="en-GB" sz="4000" dirty="0" err="1" smtClean="0">
                <a:solidFill>
                  <a:srgbClr val="FF0000"/>
                </a:solidFill>
              </a:rPr>
              <a:t>dP</a:t>
            </a:r>
            <a:endParaRPr lang="en-GB" sz="4000" dirty="0" smtClean="0">
              <a:solidFill>
                <a:srgbClr val="FF0000"/>
              </a:solidFill>
            </a:endParaRPr>
          </a:p>
          <a:p>
            <a:pPr>
              <a:buNone/>
            </a:pPr>
            <a:r>
              <a:rPr lang="en-GB" sz="2800" dirty="0" smtClean="0"/>
              <a:t>Qs = Quantity supplied</a:t>
            </a:r>
          </a:p>
          <a:p>
            <a:pPr>
              <a:buNone/>
            </a:pPr>
            <a:r>
              <a:rPr lang="en-GB" sz="2800" dirty="0" smtClean="0"/>
              <a:t>c = Quantity supplied if price is 0</a:t>
            </a:r>
          </a:p>
          <a:p>
            <a:pPr>
              <a:buNone/>
            </a:pPr>
            <a:r>
              <a:rPr lang="en-GB" sz="2800" dirty="0" smtClean="0"/>
              <a:t>d = Sets the slope of the curve</a:t>
            </a:r>
          </a:p>
          <a:p>
            <a:pPr>
              <a:buNone/>
            </a:pPr>
            <a:r>
              <a:rPr lang="en-GB" sz="2800" dirty="0" smtClean="0"/>
              <a:t>P = Price</a:t>
            </a:r>
          </a:p>
          <a:p>
            <a:pPr>
              <a:buNone/>
            </a:pPr>
            <a:r>
              <a:rPr lang="en-GB" sz="2800" b="1" u="sng" dirty="0" smtClean="0"/>
              <a:t>Example:</a:t>
            </a:r>
          </a:p>
          <a:p>
            <a:pPr>
              <a:buNone/>
            </a:pPr>
            <a:r>
              <a:rPr lang="en-GB" sz="2800" dirty="0" smtClean="0"/>
              <a:t>Imagine Price is 2, c = 0  d =4</a:t>
            </a:r>
          </a:p>
          <a:p>
            <a:pPr>
              <a:buNone/>
            </a:pPr>
            <a:r>
              <a:rPr lang="en-GB" sz="2800" dirty="0" smtClean="0"/>
              <a:t>				Q = 0 + 4P</a:t>
            </a:r>
          </a:p>
          <a:p>
            <a:pPr>
              <a:buNone/>
            </a:pPr>
            <a:r>
              <a:rPr lang="en-GB" sz="2800" dirty="0"/>
              <a:t>	</a:t>
            </a:r>
            <a:r>
              <a:rPr lang="en-GB" sz="2800" dirty="0" smtClean="0"/>
              <a:t>			Q = 0 + (4 x 2)</a:t>
            </a:r>
          </a:p>
          <a:p>
            <a:pPr>
              <a:buNone/>
            </a:pPr>
            <a:r>
              <a:rPr lang="en-GB" sz="2800" dirty="0"/>
              <a:t>	</a:t>
            </a:r>
            <a:r>
              <a:rPr lang="en-GB" sz="2800" dirty="0" smtClean="0"/>
              <a:t>			Q = 8</a:t>
            </a:r>
          </a:p>
          <a:p>
            <a:pPr>
              <a:buNone/>
            </a:pPr>
            <a:endParaRPr lang="en-GB"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TextBox 2"/>
              <p:cNvSpPr txBox="1"/>
              <p:nvPr/>
            </p:nvSpPr>
            <p:spPr>
              <a:xfrm>
                <a:off x="0" y="697260"/>
                <a:ext cx="9108504" cy="5047536"/>
              </a:xfrm>
              <a:prstGeom prst="rect">
                <a:avLst/>
              </a:prstGeom>
              <a:noFill/>
            </p:spPr>
            <p:txBody>
              <a:bodyPr wrap="square" rtlCol="0">
                <a:spAutoFit/>
              </a:bodyPr>
              <a:lstStyle/>
              <a:p>
                <a:r>
                  <a:rPr lang="en-US" sz="2400" dirty="0" smtClean="0">
                    <a:solidFill>
                      <a:srgbClr val="FF0000"/>
                    </a:solidFill>
                  </a:rPr>
                  <a:t>The Effects of an Indirect Tax in Linear Supply Equations</a:t>
                </a:r>
              </a:p>
              <a:p>
                <a:r>
                  <a:rPr lang="en-US" dirty="0" smtClean="0"/>
                  <a:t>A tax is an additional cost place on producers in a market. Therefore, a tax will affect the supply curve AND the supply equation.</a:t>
                </a:r>
              </a:p>
              <a:p>
                <a:pPr marL="285750" indent="-285750">
                  <a:buFont typeface="Arial" pitchFamily="34" charset="0"/>
                  <a:buChar char="•"/>
                </a:pPr>
                <a:r>
                  <a:rPr lang="en-US" dirty="0" smtClean="0"/>
                  <a:t>One way to think about a tax is that it is a payment made by the producers to the government of a particular amount AFTER consumers have bought the good.</a:t>
                </a:r>
              </a:p>
              <a:p>
                <a:pPr marL="285750" indent="-285750">
                  <a:buFont typeface="Arial" pitchFamily="34" charset="0"/>
                  <a:buChar char="•"/>
                </a:pPr>
                <a:r>
                  <a:rPr lang="en-US" dirty="0" smtClean="0"/>
                  <a:t>Therefore, to show the effect of a tax on a supply equation, we must subtract the amount of the tax from the price consumers paid.</a:t>
                </a:r>
              </a:p>
              <a:p>
                <a:endParaRPr lang="en-US" dirty="0"/>
              </a:p>
              <a:p>
                <a:r>
                  <a:rPr lang="en-US" b="1" dirty="0" smtClean="0"/>
                  <a:t>Consider the supply of bread in a small town: </a:t>
                </a:r>
                <a14:m>
                  <m:oMath xmlns:m="http://schemas.openxmlformats.org/officeDocument/2006/math">
                    <m:r>
                      <a:rPr lang="en-US" sz="2400" b="0" i="1" smtClean="0">
                        <a:solidFill>
                          <a:srgbClr val="0000CC"/>
                        </a:solidFill>
                        <a:latin typeface="Cambria Math"/>
                      </a:rPr>
                      <m:t>𝑄𝑠</m:t>
                    </m:r>
                    <m:r>
                      <a:rPr lang="en-US" sz="2400" b="0" i="1" smtClean="0">
                        <a:solidFill>
                          <a:srgbClr val="0000CC"/>
                        </a:solidFill>
                        <a:latin typeface="Cambria Math"/>
                      </a:rPr>
                      <m:t>=−200+150</m:t>
                    </m:r>
                    <m:r>
                      <a:rPr lang="en-US" sz="2400" b="0" i="1" smtClean="0">
                        <a:solidFill>
                          <a:srgbClr val="0000CC"/>
                        </a:solidFill>
                        <a:latin typeface="Cambria Math"/>
                      </a:rPr>
                      <m:t>𝑃</m:t>
                    </m:r>
                  </m:oMath>
                </a14:m>
                <a:endParaRPr lang="en-US" dirty="0" smtClean="0"/>
              </a:p>
              <a:p>
                <a:r>
                  <a:rPr lang="en-US" dirty="0" smtClean="0"/>
                  <a:t>Assume a $1 tax is imposed on bread producers. This means that whatever consumers pay (</a:t>
                </a:r>
                <a:r>
                  <a:rPr lang="en-US" i="1" dirty="0" smtClean="0"/>
                  <a:t>P</a:t>
                </a:r>
                <a:r>
                  <a:rPr lang="en-US" dirty="0" smtClean="0"/>
                  <a:t>), producers will keep $1 less. The new supply equation is therefore:</a:t>
                </a:r>
              </a:p>
              <a:p>
                <a:pPr algn="ctr"/>
                <a:r>
                  <a:rPr lang="en-US" sz="2000" dirty="0" smtClean="0">
                    <a:solidFill>
                      <a:srgbClr val="0000CC"/>
                    </a:solidFill>
                  </a:rPr>
                  <a:t> </a:t>
                </a:r>
                <a14:m>
                  <m:oMath xmlns:m="http://schemas.openxmlformats.org/officeDocument/2006/math">
                    <m:r>
                      <a:rPr lang="en-US" sz="2000" i="1">
                        <a:solidFill>
                          <a:srgbClr val="0000CC"/>
                        </a:solidFill>
                        <a:latin typeface="Cambria Math"/>
                      </a:rPr>
                      <m:t>𝑄𝑠</m:t>
                    </m:r>
                    <m:r>
                      <a:rPr lang="en-US" sz="2000" i="1">
                        <a:solidFill>
                          <a:srgbClr val="0000CC"/>
                        </a:solidFill>
                        <a:latin typeface="Cambria Math"/>
                      </a:rPr>
                      <m:t>=−200+150(</m:t>
                    </m:r>
                    <m:r>
                      <a:rPr lang="en-US" sz="2000" i="1">
                        <a:solidFill>
                          <a:srgbClr val="0000CC"/>
                        </a:solidFill>
                        <a:latin typeface="Cambria Math"/>
                      </a:rPr>
                      <m:t>𝑃</m:t>
                    </m:r>
                    <m:r>
                      <a:rPr lang="en-US" sz="2000" b="0" i="1" smtClean="0">
                        <a:solidFill>
                          <a:srgbClr val="0000CC"/>
                        </a:solidFill>
                        <a:latin typeface="Cambria Math"/>
                      </a:rPr>
                      <m:t>−1)</m:t>
                    </m:r>
                  </m:oMath>
                </a14:m>
                <a:endParaRPr lang="en-US" sz="2000" dirty="0" smtClean="0">
                  <a:solidFill>
                    <a:srgbClr val="0000CC"/>
                  </a:solidFill>
                </a:endParaRPr>
              </a:p>
              <a:p>
                <a:r>
                  <a:rPr lang="en-US" dirty="0" smtClean="0"/>
                  <a:t>This can be simplified:</a:t>
                </a:r>
              </a:p>
              <a:p>
                <a:pPr algn="ctr"/>
                <a:r>
                  <a:rPr lang="en-US" sz="2000" dirty="0" smtClean="0">
                    <a:solidFill>
                      <a:srgbClr val="0000CC"/>
                    </a:solidFill>
                  </a:rPr>
                  <a:t> </a:t>
                </a:r>
                <a14:m>
                  <m:oMath xmlns:m="http://schemas.openxmlformats.org/officeDocument/2006/math">
                    <m:r>
                      <a:rPr lang="en-US" sz="2000" i="1">
                        <a:solidFill>
                          <a:srgbClr val="0000CC"/>
                        </a:solidFill>
                        <a:latin typeface="Cambria Math"/>
                      </a:rPr>
                      <m:t>𝑄𝑠</m:t>
                    </m:r>
                    <m:r>
                      <a:rPr lang="en-US" sz="2000" i="1">
                        <a:solidFill>
                          <a:srgbClr val="0000CC"/>
                        </a:solidFill>
                        <a:latin typeface="Cambria Math"/>
                      </a:rPr>
                      <m:t>=−200+150</m:t>
                    </m:r>
                    <m:r>
                      <a:rPr lang="en-US" sz="2000" i="1">
                        <a:solidFill>
                          <a:srgbClr val="0000CC"/>
                        </a:solidFill>
                        <a:latin typeface="Cambria Math"/>
                      </a:rPr>
                      <m:t>𝑃</m:t>
                    </m:r>
                    <m:r>
                      <a:rPr lang="en-US" sz="2000" i="1">
                        <a:solidFill>
                          <a:srgbClr val="0000CC"/>
                        </a:solidFill>
                        <a:latin typeface="Cambria Math"/>
                      </a:rPr>
                      <m:t>−150</m:t>
                    </m:r>
                  </m:oMath>
                </a14:m>
                <a:endParaRPr lang="en-US" sz="2000" dirty="0" smtClean="0">
                  <a:solidFill>
                    <a:srgbClr val="0000CC"/>
                  </a:solidFill>
                </a:endParaRPr>
              </a:p>
              <a:p>
                <a:r>
                  <a:rPr lang="en-US" dirty="0" smtClean="0"/>
                  <a:t>The new supply of bread is:</a:t>
                </a:r>
                <a:endParaRPr lang="en-US" sz="2400" dirty="0" smtClean="0">
                  <a:solidFill>
                    <a:srgbClr val="FF0000"/>
                  </a:solidFill>
                </a:endParaRPr>
              </a:p>
              <a:p>
                <a:pPr algn="ctr"/>
                <a:r>
                  <a:rPr lang="en-US" sz="2800" dirty="0">
                    <a:solidFill>
                      <a:srgbClr val="FF0000"/>
                    </a:solidFill>
                  </a:rPr>
                  <a:t> </a:t>
                </a:r>
                <a14:m>
                  <m:oMath xmlns:m="http://schemas.openxmlformats.org/officeDocument/2006/math">
                    <m:r>
                      <a:rPr lang="en-US" sz="2800" i="1">
                        <a:solidFill>
                          <a:srgbClr val="FF0000"/>
                        </a:solidFill>
                        <a:latin typeface="Cambria Math"/>
                      </a:rPr>
                      <m:t>𝑄𝑠</m:t>
                    </m:r>
                    <m:r>
                      <a:rPr lang="en-US" sz="2800" i="1">
                        <a:solidFill>
                          <a:srgbClr val="FF0000"/>
                        </a:solidFill>
                        <a:latin typeface="Cambria Math"/>
                      </a:rPr>
                      <m:t>=−350+150</m:t>
                    </m:r>
                    <m:r>
                      <a:rPr lang="en-US" sz="2800" b="0" i="1" smtClean="0">
                        <a:solidFill>
                          <a:srgbClr val="FF0000"/>
                        </a:solidFill>
                        <a:latin typeface="Cambria Math"/>
                      </a:rPr>
                      <m:t>𝑃</m:t>
                    </m:r>
                  </m:oMath>
                </a14:m>
                <a:endParaRPr lang="en-US" sz="2800" b="0" dirty="0" smtClean="0">
                  <a:solidFill>
                    <a:srgbClr val="FF0000"/>
                  </a:solidFill>
                </a:endParaRPr>
              </a:p>
            </p:txBody>
          </p:sp>
        </mc:Choice>
        <mc:Fallback>
          <p:sp>
            <p:nvSpPr>
              <p:cNvPr id="3" name="TextBox 2"/>
              <p:cNvSpPr txBox="1">
                <a:spLocks noRot="1" noChangeAspect="1" noMove="1" noResize="1" noEditPoints="1" noAdjustHandles="1" noChangeArrowheads="1" noChangeShapeType="1" noTextEdit="1"/>
              </p:cNvSpPr>
              <p:nvPr/>
            </p:nvSpPr>
            <p:spPr>
              <a:xfrm>
                <a:off x="0" y="836712"/>
                <a:ext cx="9108504" cy="6057043"/>
              </a:xfrm>
              <a:prstGeom prst="rect">
                <a:avLst/>
              </a:prstGeom>
              <a:blipFill rotWithShape="1">
                <a:blip r:embed="rId2" cstate="print"/>
                <a:stretch>
                  <a:fillRect l="-1004" t="-966" r="-134"/>
                </a:stretch>
              </a:blipFill>
            </p:spPr>
            <p:txBody>
              <a:bodyPr/>
              <a:lstStyle/>
              <a:p>
                <a:r>
                  <a:rPr lang="en-US">
                    <a:noFill/>
                  </a:rPr>
                  <a:t> </a:t>
                </a:r>
              </a:p>
            </p:txBody>
          </p:sp>
        </mc:Fallback>
      </mc:AlternateContent>
    </p:spTree>
    <p:extLst>
      <p:ext uri="{BB962C8B-B14F-4D97-AF65-F5344CB8AC3E}">
        <p14:creationId xmlns="" xmlns:p14="http://schemas.microsoft.com/office/powerpoint/2010/main" val="3304451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TextBox 2"/>
              <p:cNvSpPr txBox="1"/>
              <p:nvPr/>
            </p:nvSpPr>
            <p:spPr>
              <a:xfrm>
                <a:off x="0" y="697260"/>
                <a:ext cx="9108504" cy="2831544"/>
              </a:xfrm>
              <a:prstGeom prst="rect">
                <a:avLst/>
              </a:prstGeom>
              <a:noFill/>
            </p:spPr>
            <p:txBody>
              <a:bodyPr wrap="square" rtlCol="0">
                <a:spAutoFit/>
              </a:bodyPr>
              <a:lstStyle/>
              <a:p>
                <a:r>
                  <a:rPr lang="en-US" sz="2400" dirty="0" smtClean="0">
                    <a:solidFill>
                      <a:srgbClr val="FF0000"/>
                    </a:solidFill>
                  </a:rPr>
                  <a:t>The Effects of an Indirect Tax in Linear Supply Equations</a:t>
                </a:r>
              </a:p>
              <a:p>
                <a:r>
                  <a:rPr lang="en-US" dirty="0" smtClean="0"/>
                  <a:t>A $1 tax on the production of bread cause the supply to decrease. </a:t>
                </a:r>
                <a:endParaRPr lang="en-US" sz="2000" dirty="0" smtClean="0">
                  <a:solidFill>
                    <a:srgbClr val="0000CC"/>
                  </a:solidFill>
                </a:endParaRPr>
              </a:p>
              <a:p>
                <a:r>
                  <a:rPr lang="en-US" dirty="0" smtClean="0"/>
                  <a:t>The new supply of bread is:</a:t>
                </a:r>
                <a:endParaRPr lang="en-US" sz="2400" dirty="0" smtClean="0">
                  <a:solidFill>
                    <a:srgbClr val="FF0000"/>
                  </a:solidFill>
                </a:endParaRPr>
              </a:p>
              <a:p>
                <a:pPr algn="ctr"/>
                <a:r>
                  <a:rPr lang="en-US" sz="2800" dirty="0">
                    <a:solidFill>
                      <a:srgbClr val="FF0000"/>
                    </a:solidFill>
                  </a:rPr>
                  <a:t> </a:t>
                </a:r>
                <a14:m>
                  <m:oMath xmlns:m="http://schemas.openxmlformats.org/officeDocument/2006/math">
                    <m:r>
                      <a:rPr lang="en-US" sz="2800" i="1">
                        <a:solidFill>
                          <a:srgbClr val="FF0000"/>
                        </a:solidFill>
                        <a:latin typeface="Cambria Math"/>
                      </a:rPr>
                      <m:t>𝑄𝑠</m:t>
                    </m:r>
                    <m:r>
                      <a:rPr lang="en-US" sz="2800" i="1">
                        <a:solidFill>
                          <a:srgbClr val="FF0000"/>
                        </a:solidFill>
                        <a:latin typeface="Cambria Math"/>
                      </a:rPr>
                      <m:t>=−350+150</m:t>
                    </m:r>
                    <m:r>
                      <a:rPr lang="en-US" sz="2800" b="0" i="1" smtClean="0">
                        <a:solidFill>
                          <a:srgbClr val="FF0000"/>
                        </a:solidFill>
                        <a:latin typeface="Cambria Math"/>
                      </a:rPr>
                      <m:t>𝑃</m:t>
                    </m:r>
                  </m:oMath>
                </a14:m>
                <a:endParaRPr lang="en-US" sz="2800" b="0" dirty="0" smtClean="0">
                  <a:solidFill>
                    <a:srgbClr val="FF0000"/>
                  </a:solidFill>
                </a:endParaRPr>
              </a:p>
              <a:p>
                <a:r>
                  <a:rPr lang="en-US" b="1" dirty="0" smtClean="0">
                    <a:solidFill>
                      <a:srgbClr val="0000CC"/>
                    </a:solidFill>
                  </a:rPr>
                  <a:t>Notice: </a:t>
                </a:r>
              </a:p>
              <a:p>
                <a:pPr marL="285750" indent="-285750">
                  <a:buFont typeface="Arial" pitchFamily="34" charset="0"/>
                  <a:buChar char="•"/>
                </a:pPr>
                <a:r>
                  <a:rPr lang="en-US" dirty="0" smtClean="0"/>
                  <a:t>The ‘c’ variable in the equation decreased. This it the Q-intercept of supply, which is now lower on the Q axis, meaning supply has shifted to the left by 150 units, or up by $1.</a:t>
                </a:r>
              </a:p>
              <a:p>
                <a:pPr marL="285750" indent="-285750">
                  <a:buFont typeface="Arial" pitchFamily="34" charset="0"/>
                  <a:buChar char="•"/>
                </a:pPr>
                <a:r>
                  <a:rPr lang="en-US" b="0" dirty="0" smtClean="0"/>
                  <a:t>The ‘d’ variable has not changed. The tax does not change the </a:t>
                </a:r>
                <a:r>
                  <a:rPr lang="en-US" b="0" i="1" dirty="0" smtClean="0"/>
                  <a:t>responsiveness</a:t>
                </a:r>
                <a:r>
                  <a:rPr lang="en-US" b="0" dirty="0" smtClean="0"/>
                  <a:t> of producers to price changes. They will stil</a:t>
                </a:r>
                <a:r>
                  <a:rPr lang="en-US" dirty="0" smtClean="0"/>
                  <a:t>l supply 150 more loaves for every $1 increase in price.</a:t>
                </a:r>
                <a:endParaRPr lang="en-US" b="0" dirty="0"/>
              </a:p>
            </p:txBody>
          </p:sp>
        </mc:Choice>
        <mc:Fallback>
          <p:sp>
            <p:nvSpPr>
              <p:cNvPr id="3" name="TextBox 2"/>
              <p:cNvSpPr txBox="1">
                <a:spLocks noRot="1" noChangeAspect="1" noMove="1" noResize="1" noEditPoints="1" noAdjustHandles="1" noChangeArrowheads="1" noChangeShapeType="1" noTextEdit="1"/>
              </p:cNvSpPr>
              <p:nvPr/>
            </p:nvSpPr>
            <p:spPr>
              <a:xfrm>
                <a:off x="0" y="836712"/>
                <a:ext cx="9108504" cy="3397853"/>
              </a:xfrm>
              <a:prstGeom prst="rect">
                <a:avLst/>
              </a:prstGeom>
              <a:blipFill rotWithShape="1">
                <a:blip r:embed="rId2" cstate="print"/>
                <a:stretch>
                  <a:fillRect l="-1004" t="-1720" b="-2366"/>
                </a:stretch>
              </a:blipFill>
            </p:spPr>
            <p:txBody>
              <a:bodyPr/>
              <a:lstStyle/>
              <a:p>
                <a:r>
                  <a:rPr lang="en-US">
                    <a:noFill/>
                  </a:rPr>
                  <a:t> </a:t>
                </a:r>
              </a:p>
            </p:txBody>
          </p:sp>
        </mc:Fallback>
      </mc:AlternateContent>
      <p:graphicFrame>
        <p:nvGraphicFramePr>
          <p:cNvPr id="7" name="Table 6"/>
          <p:cNvGraphicFramePr>
            <a:graphicFrameLocks noGrp="1"/>
          </p:cNvGraphicFramePr>
          <p:nvPr>
            <p:extLst>
              <p:ext uri="{D42A27DB-BD31-4B8C-83A1-F6EECF244321}">
                <p14:modId xmlns:mc="http://schemas.openxmlformats.org/markup-compatibility/2006" xmlns:a14="http://schemas.microsoft.com/office/drawing/2010/main" xmlns="" xmlns:p14="http://schemas.microsoft.com/office/powerpoint/2010/main" val="3026485205"/>
              </p:ext>
            </p:extLst>
          </p:nvPr>
        </p:nvGraphicFramePr>
        <p:xfrm>
          <a:off x="0" y="4334256"/>
          <a:ext cx="9108504" cy="2523744"/>
        </p:xfrm>
        <a:graphic>
          <a:graphicData uri="http://schemas.openxmlformats.org/drawingml/2006/table">
            <a:tbl>
              <a:tblPr firstRow="1" bandRow="1">
                <a:tableStyleId>{5C22544A-7EE6-4342-B048-85BDC9FD1C3A}</a:tableStyleId>
              </a:tblPr>
              <a:tblGrid>
                <a:gridCol w="1480132"/>
                <a:gridCol w="2939468"/>
                <a:gridCol w="1371600"/>
                <a:gridCol w="3317304"/>
              </a:tblGrid>
              <a:tr h="768096">
                <a:tc gridSpan="4">
                  <a:txBody>
                    <a:bodyPr/>
                    <a:lstStyle/>
                    <a:p>
                      <a:endParaRPr lang="en-US" sz="2200" dirty="0"/>
                    </a:p>
                  </a:txBody>
                  <a:tcPr marT="54864" marB="54864" anchor="ctr">
                    <a:blipFill rotWithShape="1">
                      <a:blip r:embed="rId3"/>
                      <a:stretch>
                        <a:fillRect l="-67" t="-4762" r="-67" b="-235238"/>
                      </a:stretch>
                    </a:blipFill>
                  </a:tcPr>
                </a:tc>
                <a:tc hMerge="1">
                  <a:txBody>
                    <a:bodyPr/>
                    <a:lstStyle/>
                    <a:p>
                      <a:pPr algn="ctr"/>
                      <a:endParaRPr lang="en-US" b="1" dirty="0">
                        <a:solidFill>
                          <a:srgbClr val="FF0000"/>
                        </a:solidFill>
                      </a:endParaRPr>
                    </a:p>
                  </a:txBody>
                  <a:tcPr anchor="ctr">
                    <a:solidFill>
                      <a:schemeClr val="accent1">
                        <a:lumMod val="20000"/>
                        <a:lumOff val="80000"/>
                      </a:schemeClr>
                    </a:solidFill>
                  </a:tcPr>
                </a:tc>
                <a:tc hMerge="1">
                  <a:txBody>
                    <a:bodyPr/>
                    <a:lstStyle/>
                    <a:p>
                      <a:pPr algn="ctr"/>
                      <a:endParaRPr lang="en-US" dirty="0">
                        <a:solidFill>
                          <a:schemeClr val="tx1"/>
                        </a:solidFill>
                      </a:endParaRPr>
                    </a:p>
                  </a:txBody>
                  <a:tcPr anchor="ctr">
                    <a:solidFill>
                      <a:schemeClr val="accent1">
                        <a:lumMod val="20000"/>
                        <a:lumOff val="80000"/>
                      </a:schemeClr>
                    </a:solidFill>
                  </a:tcPr>
                </a:tc>
                <a:tc hMerge="1">
                  <a:txBody>
                    <a:bodyPr/>
                    <a:lstStyle/>
                    <a:p>
                      <a:pPr algn="ctr"/>
                      <a:endParaRPr lang="en-US" b="1" dirty="0">
                        <a:solidFill>
                          <a:srgbClr val="FF0000"/>
                        </a:solidFill>
                      </a:endParaRPr>
                    </a:p>
                  </a:txBody>
                  <a:tcPr anchor="ctr">
                    <a:solidFill>
                      <a:schemeClr val="accent1">
                        <a:lumMod val="20000"/>
                        <a:lumOff val="80000"/>
                      </a:schemeClr>
                    </a:solidFill>
                  </a:tcPr>
                </a:tc>
              </a:tr>
              <a:tr h="17556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dirty="0" smtClean="0">
                          <a:solidFill>
                            <a:schemeClr val="tx1"/>
                          </a:solidFill>
                        </a:rPr>
                        <a:t>Before the tax: </a:t>
                      </a:r>
                    </a:p>
                    <a:p>
                      <a:pPr algn="ctr"/>
                      <a:endParaRPr lang="en-US" sz="2200" dirty="0">
                        <a:solidFill>
                          <a:schemeClr val="tx1"/>
                        </a:solidFill>
                      </a:endParaRPr>
                    </a:p>
                  </a:txBody>
                  <a:tcPr marT="54864" marB="54864" anchor="ctr">
                    <a:solidFill>
                      <a:schemeClr val="accent1">
                        <a:lumMod val="20000"/>
                        <a:lumOff val="80000"/>
                      </a:schemeClr>
                    </a:solidFill>
                  </a:tcPr>
                </a:tc>
                <a:tc>
                  <a:txBody>
                    <a:bodyPr/>
                    <a:lstStyle/>
                    <a:p>
                      <a:endParaRPr lang="en-US" sz="2200" dirty="0"/>
                    </a:p>
                  </a:txBody>
                  <a:tcPr marT="54864" marB="54864" anchor="ctr">
                    <a:blipFill rotWithShape="1">
                      <a:blip r:embed="rId3"/>
                      <a:stretch>
                        <a:fillRect l="-50622" t="-45833" r="-159751" b="-2917"/>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dirty="0" smtClean="0">
                          <a:solidFill>
                            <a:schemeClr val="tx1"/>
                          </a:solidFill>
                        </a:rPr>
                        <a:t>After the tax: </a:t>
                      </a:r>
                    </a:p>
                    <a:p>
                      <a:pPr algn="ctr"/>
                      <a:endParaRPr lang="en-US" sz="2200" dirty="0">
                        <a:solidFill>
                          <a:schemeClr val="tx1"/>
                        </a:solidFill>
                      </a:endParaRPr>
                    </a:p>
                  </a:txBody>
                  <a:tcPr marT="54864" marB="54864" anchor="ctr">
                    <a:solidFill>
                      <a:schemeClr val="accent1">
                        <a:lumMod val="20000"/>
                        <a:lumOff val="80000"/>
                      </a:schemeClr>
                    </a:solidFill>
                  </a:tcPr>
                </a:tc>
                <a:tc>
                  <a:txBody>
                    <a:bodyPr/>
                    <a:lstStyle/>
                    <a:p>
                      <a:endParaRPr lang="en-US" sz="2200" dirty="0"/>
                    </a:p>
                  </a:txBody>
                  <a:tcPr marT="54864" marB="54864" anchor="ctr">
                    <a:blipFill rotWithShape="1">
                      <a:blip r:embed="rId3"/>
                      <a:stretch>
                        <a:fillRect l="-174816" t="-45833" r="-184" b="-2917"/>
                      </a:stretch>
                    </a:blipFill>
                  </a:tcPr>
                </a:tc>
              </a:tr>
            </a:tbl>
          </a:graphicData>
        </a:graphic>
      </p:graphicFrame>
    </p:spTree>
    <p:extLst>
      <p:ext uri="{BB962C8B-B14F-4D97-AF65-F5344CB8AC3E}">
        <p14:creationId xmlns="" xmlns:p14="http://schemas.microsoft.com/office/powerpoint/2010/main" val="3776004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5496" y="0"/>
            <a:ext cx="9108504" cy="1015663"/>
          </a:xfrm>
          <a:prstGeom prst="rect">
            <a:avLst/>
          </a:prstGeom>
          <a:noFill/>
        </p:spPr>
        <p:txBody>
          <a:bodyPr wrap="square" rtlCol="0">
            <a:spAutoFit/>
          </a:bodyPr>
          <a:lstStyle/>
          <a:p>
            <a:r>
              <a:rPr lang="en-US" sz="2400" dirty="0" smtClean="0">
                <a:solidFill>
                  <a:srgbClr val="FF0000"/>
                </a:solidFill>
              </a:rPr>
              <a:t>Per-unit Subsidies </a:t>
            </a:r>
          </a:p>
          <a:p>
            <a:r>
              <a:rPr lang="en-US" dirty="0" smtClean="0"/>
              <a:t>A subsidy, in contrast to a tax, is a payment </a:t>
            </a:r>
            <a:r>
              <a:rPr lang="en-US" i="1" dirty="0" smtClean="0"/>
              <a:t>from the government to producer</a:t>
            </a:r>
            <a:r>
              <a:rPr lang="en-US" dirty="0" smtClean="0"/>
              <a:t> for each unit produced</a:t>
            </a:r>
          </a:p>
        </p:txBody>
      </p:sp>
      <p:grpSp>
        <p:nvGrpSpPr>
          <p:cNvPr id="2" name="Group 14"/>
          <p:cNvGrpSpPr/>
          <p:nvPr/>
        </p:nvGrpSpPr>
        <p:grpSpPr>
          <a:xfrm>
            <a:off x="4343400" y="2423160"/>
            <a:ext cx="4805408" cy="4252126"/>
            <a:chOff x="4343400" y="2019300"/>
            <a:chExt cx="4805408" cy="3543438"/>
          </a:xfrm>
        </p:grpSpPr>
        <p:grpSp>
          <p:nvGrpSpPr>
            <p:cNvPr id="3" name="Group 15"/>
            <p:cNvGrpSpPr>
              <a:grpSpLocks noChangeAspect="1"/>
            </p:cNvGrpSpPr>
            <p:nvPr/>
          </p:nvGrpSpPr>
          <p:grpSpPr>
            <a:xfrm>
              <a:off x="4343400" y="2019300"/>
              <a:ext cx="4805408" cy="3543438"/>
              <a:chOff x="4551533" y="1814243"/>
              <a:chExt cx="5214767" cy="4614351"/>
            </a:xfrm>
          </p:grpSpPr>
          <p:sp>
            <p:nvSpPr>
              <p:cNvPr id="18" name="TextBox 17"/>
              <p:cNvSpPr txBox="1"/>
              <p:nvPr/>
            </p:nvSpPr>
            <p:spPr>
              <a:xfrm>
                <a:off x="6110527" y="1814243"/>
                <a:ext cx="1825146" cy="384094"/>
              </a:xfrm>
              <a:prstGeom prst="rect">
                <a:avLst/>
              </a:prstGeom>
              <a:noFill/>
            </p:spPr>
            <p:txBody>
              <a:bodyPr vert="horz" wrap="square" rtlCol="0">
                <a:spAutoFit/>
              </a:bodyPr>
              <a:lstStyle/>
              <a:p>
                <a:pPr algn="ctr"/>
                <a:r>
                  <a:rPr lang="en-US" sz="1700" b="1" dirty="0" smtClean="0">
                    <a:solidFill>
                      <a:srgbClr val="FF6820"/>
                    </a:solidFill>
                  </a:rPr>
                  <a:t>Pen market</a:t>
                </a:r>
              </a:p>
            </p:txBody>
          </p:sp>
          <p:cxnSp>
            <p:nvCxnSpPr>
              <p:cNvPr id="19" name="Straight Connector 18"/>
              <p:cNvCxnSpPr/>
              <p:nvPr/>
            </p:nvCxnSpPr>
            <p:spPr>
              <a:xfrm>
                <a:off x="5187822" y="2069845"/>
                <a:ext cx="0" cy="386575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163058" y="5935598"/>
                <a:ext cx="4401058"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894578" y="2168905"/>
                <a:ext cx="2962910" cy="3593211"/>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348985" y="2317623"/>
                <a:ext cx="3743960" cy="3394963"/>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144001" y="2184400"/>
                <a:ext cx="508000" cy="367394"/>
              </a:xfrm>
              <a:prstGeom prst="rect">
                <a:avLst/>
              </a:prstGeom>
              <a:noFill/>
            </p:spPr>
            <p:txBody>
              <a:bodyPr vert="horz" rtlCol="0">
                <a:spAutoFit/>
              </a:bodyPr>
              <a:lstStyle/>
              <a:p>
                <a:r>
                  <a:rPr lang="en-US" sz="1600" smtClean="0">
                    <a:solidFill>
                      <a:srgbClr val="32CD32"/>
                    </a:solidFill>
                  </a:rPr>
                  <a:t>S</a:t>
                </a:r>
                <a:endParaRPr lang="en-US" sz="1600">
                  <a:solidFill>
                    <a:srgbClr val="32CD32"/>
                  </a:solidFill>
                </a:endParaRPr>
              </a:p>
            </p:txBody>
          </p:sp>
          <p:sp>
            <p:nvSpPr>
              <p:cNvPr id="24" name="TextBox 23"/>
              <p:cNvSpPr txBox="1"/>
              <p:nvPr/>
            </p:nvSpPr>
            <p:spPr>
              <a:xfrm>
                <a:off x="8877299" y="5511800"/>
                <a:ext cx="558800" cy="417494"/>
              </a:xfrm>
              <a:prstGeom prst="rect">
                <a:avLst/>
              </a:prstGeom>
              <a:noFill/>
            </p:spPr>
            <p:txBody>
              <a:bodyPr vert="horz" rtlCol="0">
                <a:spAutoFit/>
              </a:bodyPr>
              <a:lstStyle/>
              <a:p>
                <a:r>
                  <a:rPr lang="en-US" sz="1900" smtClean="0">
                    <a:solidFill>
                      <a:srgbClr val="0000FF"/>
                    </a:solidFill>
                  </a:rPr>
                  <a:t>D</a:t>
                </a:r>
                <a:endParaRPr lang="en-US" sz="1900">
                  <a:solidFill>
                    <a:srgbClr val="0000FF"/>
                  </a:solidFill>
                </a:endParaRPr>
              </a:p>
            </p:txBody>
          </p:sp>
          <p:sp>
            <p:nvSpPr>
              <p:cNvPr id="25" name="TextBox 24"/>
              <p:cNvSpPr txBox="1"/>
              <p:nvPr/>
            </p:nvSpPr>
            <p:spPr>
              <a:xfrm>
                <a:off x="9182100" y="5994400"/>
                <a:ext cx="584200" cy="434194"/>
              </a:xfrm>
              <a:prstGeom prst="rect">
                <a:avLst/>
              </a:prstGeom>
              <a:noFill/>
            </p:spPr>
            <p:txBody>
              <a:bodyPr vert="horz" rtlCol="0">
                <a:spAutoFit/>
              </a:bodyPr>
              <a:lstStyle/>
              <a:p>
                <a:r>
                  <a:rPr lang="en-US" sz="2000" smtClean="0">
                    <a:solidFill>
                      <a:srgbClr val="000000"/>
                    </a:solidFill>
                  </a:rPr>
                  <a:t>Q</a:t>
                </a:r>
                <a:endParaRPr lang="en-US" sz="2000">
                  <a:solidFill>
                    <a:srgbClr val="000000"/>
                  </a:solidFill>
                </a:endParaRPr>
              </a:p>
            </p:txBody>
          </p:sp>
          <p:sp>
            <p:nvSpPr>
              <p:cNvPr id="26" name="TextBox 25"/>
              <p:cNvSpPr txBox="1"/>
              <p:nvPr/>
            </p:nvSpPr>
            <p:spPr>
              <a:xfrm>
                <a:off x="4813300" y="2032000"/>
                <a:ext cx="533400" cy="434194"/>
              </a:xfrm>
              <a:prstGeom prst="rect">
                <a:avLst/>
              </a:prstGeom>
              <a:noFill/>
            </p:spPr>
            <p:txBody>
              <a:bodyPr vert="horz" rtlCol="0">
                <a:spAutoFit/>
              </a:bodyPr>
              <a:lstStyle/>
              <a:p>
                <a:r>
                  <a:rPr lang="en-US" sz="2000" smtClean="0">
                    <a:solidFill>
                      <a:srgbClr val="000000"/>
                    </a:solidFill>
                  </a:rPr>
                  <a:t>P</a:t>
                </a:r>
                <a:endParaRPr lang="en-US" sz="2000">
                  <a:solidFill>
                    <a:srgbClr val="000000"/>
                  </a:solidFill>
                </a:endParaRPr>
              </a:p>
            </p:txBody>
          </p:sp>
          <p:cxnSp>
            <p:nvCxnSpPr>
              <p:cNvPr id="27" name="Straight Connector 26"/>
              <p:cNvCxnSpPr/>
              <p:nvPr/>
            </p:nvCxnSpPr>
            <p:spPr>
              <a:xfrm>
                <a:off x="7295388" y="3928364"/>
                <a:ext cx="0" cy="1994915"/>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137400" y="5981699"/>
                <a:ext cx="660400" cy="367394"/>
              </a:xfrm>
              <a:prstGeom prst="rect">
                <a:avLst/>
              </a:prstGeom>
              <a:noFill/>
            </p:spPr>
            <p:txBody>
              <a:bodyPr vert="horz" rtlCol="0">
                <a:spAutoFit/>
              </a:bodyPr>
              <a:lstStyle/>
              <a:p>
                <a:r>
                  <a:rPr lang="en-US" sz="1600" smtClean="0">
                    <a:solidFill>
                      <a:srgbClr val="000000"/>
                    </a:solidFill>
                  </a:rPr>
                  <a:t>Q</a:t>
                </a:r>
                <a:r>
                  <a:rPr lang="en-US" sz="1600" baseline="-25000" smtClean="0">
                    <a:solidFill>
                      <a:srgbClr val="000000"/>
                    </a:solidFill>
                  </a:rPr>
                  <a:t>e</a:t>
                </a:r>
                <a:endParaRPr lang="en-US" sz="1600" baseline="-25000">
                  <a:solidFill>
                    <a:srgbClr val="000000"/>
                  </a:solidFill>
                </a:endParaRPr>
              </a:p>
            </p:txBody>
          </p:sp>
          <p:cxnSp>
            <p:nvCxnSpPr>
              <p:cNvPr id="29" name="Straight Connector 28"/>
              <p:cNvCxnSpPr/>
              <p:nvPr/>
            </p:nvCxnSpPr>
            <p:spPr>
              <a:xfrm flipV="1">
                <a:off x="6306072" y="3615195"/>
                <a:ext cx="2578609" cy="22674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617249" y="3104226"/>
                <a:ext cx="946867" cy="367394"/>
              </a:xfrm>
              <a:prstGeom prst="rect">
                <a:avLst/>
              </a:prstGeom>
              <a:noFill/>
            </p:spPr>
            <p:txBody>
              <a:bodyPr vert="horz" wrap="square" rtlCol="0">
                <a:spAutoFit/>
              </a:bodyPr>
              <a:lstStyle/>
              <a:p>
                <a:r>
                  <a:rPr lang="en-US" sz="1600" dirty="0" smtClean="0">
                    <a:solidFill>
                      <a:srgbClr val="FF0000"/>
                    </a:solidFill>
                  </a:rPr>
                  <a:t>S</a:t>
                </a:r>
                <a:r>
                  <a:rPr lang="en-US" sz="1600" baseline="-25000" dirty="0" smtClean="0">
                    <a:solidFill>
                      <a:srgbClr val="FF0000"/>
                    </a:solidFill>
                  </a:rPr>
                  <a:t>+subsidy</a:t>
                </a:r>
                <a:endParaRPr lang="en-US" sz="1600" baseline="-25000" dirty="0">
                  <a:solidFill>
                    <a:srgbClr val="FF0000"/>
                  </a:solidFill>
                </a:endParaRPr>
              </a:p>
            </p:txBody>
          </p:sp>
          <p:cxnSp>
            <p:nvCxnSpPr>
              <p:cNvPr id="31" name="Straight Connector 30"/>
              <p:cNvCxnSpPr/>
              <p:nvPr/>
            </p:nvCxnSpPr>
            <p:spPr>
              <a:xfrm flipH="1">
                <a:off x="5200269" y="3501144"/>
                <a:ext cx="2597533" cy="0"/>
              </a:xfrm>
              <a:prstGeom prst="line">
                <a:avLst/>
              </a:prstGeom>
              <a:ln w="38100" cap="flat" cmpd="sng" algn="ctr">
                <a:solidFill>
                  <a:srgbClr val="80008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776492" y="3501144"/>
                <a:ext cx="0" cy="2434454"/>
              </a:xfrm>
              <a:prstGeom prst="line">
                <a:avLst/>
              </a:prstGeom>
              <a:ln w="38100" cap="flat" cmpd="sng" algn="ctr">
                <a:solidFill>
                  <a:srgbClr val="80008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5187823" y="4493439"/>
                <a:ext cx="2672719" cy="29559"/>
              </a:xfrm>
              <a:prstGeom prst="line">
                <a:avLst/>
              </a:prstGeom>
              <a:ln w="38100" cap="flat" cmpd="sng" algn="ctr">
                <a:solidFill>
                  <a:srgbClr val="80008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559155" y="4233155"/>
                <a:ext cx="736600" cy="350694"/>
              </a:xfrm>
              <a:prstGeom prst="rect">
                <a:avLst/>
              </a:prstGeom>
              <a:noFill/>
            </p:spPr>
            <p:txBody>
              <a:bodyPr vert="horz" rtlCol="0">
                <a:spAutoFit/>
              </a:bodyPr>
              <a:lstStyle/>
              <a:p>
                <a:r>
                  <a:rPr lang="en-US" sz="1500" dirty="0" smtClean="0">
                    <a:solidFill>
                      <a:srgbClr val="000000"/>
                    </a:solidFill>
                  </a:rPr>
                  <a:t>1.70</a:t>
                </a:r>
                <a:endParaRPr lang="en-US" sz="1500" dirty="0">
                  <a:solidFill>
                    <a:srgbClr val="000000"/>
                  </a:solidFill>
                </a:endParaRPr>
              </a:p>
            </p:txBody>
          </p:sp>
          <p:sp>
            <p:nvSpPr>
              <p:cNvPr id="35" name="TextBox 34"/>
              <p:cNvSpPr txBox="1"/>
              <p:nvPr/>
            </p:nvSpPr>
            <p:spPr>
              <a:xfrm>
                <a:off x="4551533" y="3258730"/>
                <a:ext cx="787400" cy="367394"/>
              </a:xfrm>
              <a:prstGeom prst="rect">
                <a:avLst/>
              </a:prstGeom>
              <a:noFill/>
            </p:spPr>
            <p:txBody>
              <a:bodyPr vert="horz" rtlCol="0">
                <a:spAutoFit/>
              </a:bodyPr>
              <a:lstStyle/>
              <a:p>
                <a:r>
                  <a:rPr lang="en-US" sz="1600" dirty="0" smtClean="0">
                    <a:solidFill>
                      <a:srgbClr val="000000"/>
                    </a:solidFill>
                  </a:rPr>
                  <a:t>2.20</a:t>
                </a:r>
                <a:endParaRPr lang="en-US" sz="1600" dirty="0">
                  <a:solidFill>
                    <a:srgbClr val="000000"/>
                  </a:solidFill>
                </a:endParaRPr>
              </a:p>
            </p:txBody>
          </p:sp>
          <p:sp>
            <p:nvSpPr>
              <p:cNvPr id="36" name="TextBox 35"/>
              <p:cNvSpPr txBox="1"/>
              <p:nvPr/>
            </p:nvSpPr>
            <p:spPr>
              <a:xfrm>
                <a:off x="7595377" y="5981882"/>
                <a:ext cx="1021872" cy="367394"/>
              </a:xfrm>
              <a:prstGeom prst="rect">
                <a:avLst/>
              </a:prstGeom>
              <a:noFill/>
            </p:spPr>
            <p:txBody>
              <a:bodyPr vert="horz" wrap="square" rtlCol="0">
                <a:spAutoFit/>
              </a:bodyPr>
              <a:lstStyle/>
              <a:p>
                <a:r>
                  <a:rPr lang="en-US" sz="1600" dirty="0" smtClean="0">
                    <a:solidFill>
                      <a:srgbClr val="000000"/>
                    </a:solidFill>
                  </a:rPr>
                  <a:t>Q</a:t>
                </a:r>
                <a:r>
                  <a:rPr lang="en-US" sz="1600" baseline="-25000" dirty="0" smtClean="0">
                    <a:solidFill>
                      <a:srgbClr val="000000"/>
                    </a:solidFill>
                  </a:rPr>
                  <a:t>subsidy</a:t>
                </a:r>
                <a:endParaRPr lang="en-US" sz="1600" baseline="-25000" dirty="0">
                  <a:solidFill>
                    <a:srgbClr val="000000"/>
                  </a:solidFill>
                </a:endParaRPr>
              </a:p>
            </p:txBody>
          </p:sp>
          <p:sp>
            <p:nvSpPr>
              <p:cNvPr id="37" name="TextBox 36"/>
              <p:cNvSpPr txBox="1"/>
              <p:nvPr/>
            </p:nvSpPr>
            <p:spPr>
              <a:xfrm>
                <a:off x="8176262" y="3732162"/>
                <a:ext cx="923290" cy="417494"/>
              </a:xfrm>
              <a:prstGeom prst="rect">
                <a:avLst/>
              </a:prstGeom>
              <a:solidFill>
                <a:schemeClr val="accent1">
                  <a:lumMod val="20000"/>
                  <a:lumOff val="80000"/>
                </a:schemeClr>
              </a:solidFill>
            </p:spPr>
            <p:txBody>
              <a:bodyPr vert="horz" wrap="square" rtlCol="0">
                <a:spAutoFit/>
              </a:bodyPr>
              <a:lstStyle/>
              <a:p>
                <a:r>
                  <a:rPr lang="en-US" sz="1900" dirty="0" smtClean="0">
                    <a:solidFill>
                      <a:srgbClr val="800080"/>
                    </a:solidFill>
                  </a:rPr>
                  <a:t>$0.50</a:t>
                </a:r>
                <a:endParaRPr lang="en-US" sz="1900" dirty="0">
                  <a:solidFill>
                    <a:srgbClr val="800080"/>
                  </a:solidFill>
                </a:endParaRPr>
              </a:p>
            </p:txBody>
          </p:sp>
          <p:cxnSp>
            <p:nvCxnSpPr>
              <p:cNvPr id="38" name="Straight Connector 37"/>
              <p:cNvCxnSpPr/>
              <p:nvPr/>
            </p:nvCxnSpPr>
            <p:spPr>
              <a:xfrm flipH="1">
                <a:off x="5200269" y="3928363"/>
                <a:ext cx="2095120" cy="0"/>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551533" y="3723563"/>
                <a:ext cx="744221" cy="367394"/>
              </a:xfrm>
              <a:prstGeom prst="rect">
                <a:avLst/>
              </a:prstGeom>
              <a:noFill/>
            </p:spPr>
            <p:txBody>
              <a:bodyPr vert="horz" wrap="square" rtlCol="0">
                <a:spAutoFit/>
              </a:bodyPr>
              <a:lstStyle/>
              <a:p>
                <a:r>
                  <a:rPr lang="en-US" sz="1600" dirty="0" smtClean="0">
                    <a:solidFill>
                      <a:srgbClr val="000000"/>
                    </a:solidFill>
                  </a:rPr>
                  <a:t>2.00</a:t>
                </a:r>
                <a:endParaRPr lang="en-US" sz="1600" dirty="0">
                  <a:solidFill>
                    <a:srgbClr val="000000"/>
                  </a:solidFill>
                </a:endParaRPr>
              </a:p>
            </p:txBody>
          </p:sp>
        </p:grpSp>
        <p:sp>
          <p:nvSpPr>
            <p:cNvPr id="17" name="Right Brace 16"/>
            <p:cNvSpPr/>
            <p:nvPr/>
          </p:nvSpPr>
          <p:spPr>
            <a:xfrm>
              <a:off x="7392652" y="3314700"/>
              <a:ext cx="290936" cy="756545"/>
            </a:xfrm>
            <a:prstGeom prst="rightBrace">
              <a:avLst/>
            </a:prstGeom>
            <a:ln w="1905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7" name="Rectangle 6"/>
          <p:cNvSpPr/>
          <p:nvPr/>
        </p:nvSpPr>
        <p:spPr>
          <a:xfrm>
            <a:off x="0" y="1628800"/>
            <a:ext cx="4572000" cy="4524315"/>
          </a:xfrm>
          <a:prstGeom prst="rect">
            <a:avLst/>
          </a:prstGeom>
        </p:spPr>
        <p:txBody>
          <a:bodyPr>
            <a:spAutoFit/>
          </a:bodyPr>
          <a:lstStyle/>
          <a:p>
            <a:r>
              <a:rPr lang="en-US" b="1" dirty="0" smtClean="0"/>
              <a:t>The effect of a per-unit subsidy on the market for a good: </a:t>
            </a:r>
            <a:r>
              <a:rPr lang="en-US" dirty="0" smtClean="0"/>
              <a:t>Assume the government places a $0.50 subsidy on the production of pens.</a:t>
            </a:r>
          </a:p>
          <a:p>
            <a:endParaRPr lang="en-US" dirty="0" smtClean="0"/>
          </a:p>
          <a:p>
            <a:endParaRPr lang="en-US" dirty="0" smtClean="0"/>
          </a:p>
          <a:p>
            <a:pPr marL="285750" indent="-285750">
              <a:buFont typeface="Arial" pitchFamily="34" charset="0"/>
              <a:buChar char="•"/>
            </a:pPr>
            <a:r>
              <a:rPr lang="en-US" dirty="0" smtClean="0"/>
              <a:t>Supply shifts ‘down’ by $0.50, since the subsidy reduces the marginal costs of pen producers.</a:t>
            </a:r>
          </a:p>
          <a:p>
            <a:pPr marL="285750" indent="-285750">
              <a:buFont typeface="Arial" pitchFamily="34" charset="0"/>
              <a:buChar char="•"/>
            </a:pPr>
            <a:r>
              <a:rPr lang="en-US" dirty="0" smtClean="0"/>
              <a:t>The price consumers pay falls from $2 to $1.70.</a:t>
            </a:r>
          </a:p>
          <a:p>
            <a:pPr marL="285750" indent="-285750">
              <a:buFont typeface="Arial" pitchFamily="34" charset="0"/>
              <a:buChar char="•"/>
            </a:pPr>
            <a:r>
              <a:rPr lang="en-US" dirty="0" smtClean="0"/>
              <a:t>The price producers receive for each pen is the $1.70 consumers pay plus the $0.50 subsidy, or $2.20</a:t>
            </a:r>
          </a:p>
          <a:p>
            <a:pPr marL="285750" indent="-285750">
              <a:buFont typeface="Arial" pitchFamily="34" charset="0"/>
              <a:buChar char="•"/>
            </a:pPr>
            <a:r>
              <a:rPr lang="en-US" dirty="0" smtClean="0"/>
              <a:t>There is a greater quantity of pens produced</a:t>
            </a:r>
          </a:p>
          <a:p>
            <a:endParaRPr lang="en-US" dirty="0"/>
          </a:p>
        </p:txBody>
      </p:sp>
    </p:spTree>
    <p:extLst>
      <p:ext uri="{BB962C8B-B14F-4D97-AF65-F5344CB8AC3E}">
        <p14:creationId xmlns="" xmlns:p14="http://schemas.microsoft.com/office/powerpoint/2010/main" val="142934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0" y="0"/>
            <a:ext cx="9108504" cy="1015663"/>
          </a:xfrm>
          <a:prstGeom prst="rect">
            <a:avLst/>
          </a:prstGeom>
          <a:noFill/>
        </p:spPr>
        <p:txBody>
          <a:bodyPr wrap="square" rtlCol="0">
            <a:spAutoFit/>
          </a:bodyPr>
          <a:lstStyle/>
          <a:p>
            <a:r>
              <a:rPr lang="en-US" sz="2400" dirty="0" smtClean="0">
                <a:solidFill>
                  <a:srgbClr val="FF0000"/>
                </a:solidFill>
              </a:rPr>
              <a:t>Determining the Effect of Per-unit Subsidies</a:t>
            </a:r>
          </a:p>
          <a:p>
            <a:r>
              <a:rPr lang="en-US" dirty="0" smtClean="0"/>
              <a:t>As we saw on the previous slide, a subsidy increases the supply of a good and reduces the price. The following points should also be observed.</a:t>
            </a:r>
          </a:p>
        </p:txBody>
      </p:sp>
      <p:sp>
        <p:nvSpPr>
          <p:cNvPr id="42" name="Rectangle 41"/>
          <p:cNvSpPr/>
          <p:nvPr/>
        </p:nvSpPr>
        <p:spPr>
          <a:xfrm>
            <a:off x="0" y="1340768"/>
            <a:ext cx="4915941" cy="4062651"/>
          </a:xfrm>
          <a:prstGeom prst="rect">
            <a:avLst/>
          </a:prstGeom>
        </p:spPr>
        <p:txBody>
          <a:bodyPr wrap="square">
            <a:spAutoFit/>
          </a:bodyPr>
          <a:lstStyle/>
          <a:p>
            <a:pPr marL="342900" indent="-342900">
              <a:buFont typeface="Arial" pitchFamily="34" charset="0"/>
              <a:buChar char="•"/>
            </a:pPr>
            <a:r>
              <a:rPr lang="en-US" sz="1600" dirty="0"/>
              <a:t>The price of the good does not </a:t>
            </a:r>
            <a:r>
              <a:rPr lang="en-US" sz="1600" dirty="0" smtClean="0"/>
              <a:t>decrease by the full amount of the subsidy</a:t>
            </a:r>
            <a:endParaRPr lang="en-US" sz="1600" dirty="0"/>
          </a:p>
          <a:p>
            <a:pPr marL="342900" indent="-342900">
              <a:buFont typeface="Arial" pitchFamily="34" charset="0"/>
              <a:buChar char="•"/>
            </a:pPr>
            <a:r>
              <a:rPr lang="en-US" sz="1600" dirty="0" smtClean="0"/>
              <a:t>Pen consumers enjoy some of the benefit of the good, but producers also benefit</a:t>
            </a:r>
            <a:endParaRPr lang="en-US" sz="1600" dirty="0"/>
          </a:p>
          <a:p>
            <a:pPr marL="342900" indent="-342900">
              <a:buFont typeface="Arial" pitchFamily="34" charset="0"/>
              <a:buChar char="•"/>
            </a:pPr>
            <a:r>
              <a:rPr lang="en-US" sz="1600" dirty="0"/>
              <a:t>There is a loss of total welfare in the market </a:t>
            </a:r>
            <a:r>
              <a:rPr lang="en-US" sz="1600" dirty="0" smtClean="0"/>
              <a:t>resulting from the cost of the subsidy exceeding the benefit</a:t>
            </a:r>
          </a:p>
          <a:p>
            <a:pPr marL="342900" indent="-342900">
              <a:buFont typeface="Arial" pitchFamily="34" charset="0"/>
              <a:buChar char="•"/>
            </a:pPr>
            <a:endParaRPr lang="en-US" sz="1600" dirty="0" smtClean="0"/>
          </a:p>
          <a:p>
            <a:pPr marL="342900" indent="-342900">
              <a:buFont typeface="Arial" pitchFamily="34" charset="0"/>
              <a:buChar char="•"/>
            </a:pPr>
            <a:endParaRPr lang="en-US" sz="1600" dirty="0" smtClean="0"/>
          </a:p>
          <a:p>
            <a:r>
              <a:rPr lang="en-US" b="1" dirty="0" smtClean="0">
                <a:solidFill>
                  <a:srgbClr val="0000CC"/>
                </a:solidFill>
              </a:rPr>
              <a:t>The $0.50 subsidy for pens…</a:t>
            </a:r>
          </a:p>
          <a:p>
            <a:pPr marL="285750" indent="-285750">
              <a:buFont typeface="Arial" pitchFamily="34" charset="0"/>
              <a:buChar char="•"/>
            </a:pPr>
            <a:r>
              <a:rPr lang="en-US" sz="1600" dirty="0" smtClean="0"/>
              <a:t>Decreases the price consumers pay to $1.70</a:t>
            </a:r>
          </a:p>
          <a:p>
            <a:pPr marL="285750" indent="-285750">
              <a:buFont typeface="Arial" pitchFamily="34" charset="0"/>
              <a:buChar char="•"/>
            </a:pPr>
            <a:r>
              <a:rPr lang="en-US" sz="1600" dirty="0" smtClean="0"/>
              <a:t>Increases the price producers receive to $2.20</a:t>
            </a:r>
          </a:p>
          <a:p>
            <a:pPr marL="285750" indent="-285750">
              <a:buFont typeface="Arial" pitchFamily="34" charset="0"/>
              <a:buChar char="•"/>
            </a:pPr>
            <a:r>
              <a:rPr lang="en-US" sz="1600" dirty="0" smtClean="0"/>
              <a:t>Increases the output from </a:t>
            </a:r>
            <a:r>
              <a:rPr lang="en-US" sz="1600" dirty="0" err="1" smtClean="0"/>
              <a:t>Qe</a:t>
            </a:r>
            <a:r>
              <a:rPr lang="en-US" sz="1600" dirty="0" smtClean="0"/>
              <a:t> to Qsubsidy</a:t>
            </a:r>
          </a:p>
          <a:p>
            <a:pPr marL="285750" indent="-285750">
              <a:buFont typeface="Arial" pitchFamily="34" charset="0"/>
              <a:buChar char="•"/>
            </a:pPr>
            <a:r>
              <a:rPr lang="en-US" sz="1600" dirty="0" smtClean="0"/>
              <a:t>Increases Consumer Surplus by the red area</a:t>
            </a:r>
          </a:p>
          <a:p>
            <a:pPr marL="285750" indent="-285750">
              <a:buFont typeface="Arial" pitchFamily="34" charset="0"/>
              <a:buChar char="•"/>
            </a:pPr>
            <a:r>
              <a:rPr lang="en-US" sz="1600" dirty="0" smtClean="0"/>
              <a:t>Increases Producer Surplus by the blue area</a:t>
            </a:r>
          </a:p>
          <a:p>
            <a:pPr marL="285750" indent="-285750">
              <a:buFont typeface="Arial" pitchFamily="34" charset="0"/>
              <a:buChar char="•"/>
            </a:pPr>
            <a:r>
              <a:rPr lang="en-US" sz="1600" dirty="0" smtClean="0"/>
              <a:t>Costs tax payers an amount represented by the blue, red and gray areas</a:t>
            </a:r>
          </a:p>
        </p:txBody>
      </p:sp>
      <p:grpSp>
        <p:nvGrpSpPr>
          <p:cNvPr id="2" name="Group 100"/>
          <p:cNvGrpSpPr/>
          <p:nvPr/>
        </p:nvGrpSpPr>
        <p:grpSpPr>
          <a:xfrm>
            <a:off x="4740265" y="2100777"/>
            <a:ext cx="4578121" cy="4101604"/>
            <a:chOff x="4585911" y="1757086"/>
            <a:chExt cx="4670186" cy="3486738"/>
          </a:xfrm>
        </p:grpSpPr>
        <p:sp>
          <p:nvSpPr>
            <p:cNvPr id="98" name="Rectangle 97"/>
            <p:cNvSpPr/>
            <p:nvPr/>
          </p:nvSpPr>
          <p:spPr>
            <a:xfrm>
              <a:off x="5181600" y="3374111"/>
              <a:ext cx="2338340" cy="41086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5160670" y="3026899"/>
              <a:ext cx="2338340" cy="3215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Isosceles Triangle 98"/>
            <p:cNvSpPr/>
            <p:nvPr/>
          </p:nvSpPr>
          <p:spPr>
            <a:xfrm rot="16200000">
              <a:off x="6940296" y="3195640"/>
              <a:ext cx="741348" cy="369870"/>
            </a:xfrm>
            <a:prstGeom prst="triangle">
              <a:avLst>
                <a:gd name="adj" fmla="val 56104"/>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71"/>
            <p:cNvGrpSpPr/>
            <p:nvPr/>
          </p:nvGrpSpPr>
          <p:grpSpPr>
            <a:xfrm>
              <a:off x="4585911" y="1757086"/>
              <a:ext cx="4670186" cy="3486738"/>
              <a:chOff x="4343400" y="2019300"/>
              <a:chExt cx="4764293" cy="3556997"/>
            </a:xfrm>
          </p:grpSpPr>
          <p:grpSp>
            <p:nvGrpSpPr>
              <p:cNvPr id="4" name="Group 72"/>
              <p:cNvGrpSpPr>
                <a:grpSpLocks noChangeAspect="1"/>
              </p:cNvGrpSpPr>
              <p:nvPr/>
            </p:nvGrpSpPr>
            <p:grpSpPr>
              <a:xfrm>
                <a:off x="4343400" y="2019300"/>
                <a:ext cx="4764293" cy="3556997"/>
                <a:chOff x="4551533" y="1814243"/>
                <a:chExt cx="5170150" cy="4632007"/>
              </a:xfrm>
            </p:grpSpPr>
            <p:sp>
              <p:nvSpPr>
                <p:cNvPr id="75" name="TextBox 74"/>
                <p:cNvSpPr txBox="1"/>
                <p:nvPr/>
              </p:nvSpPr>
              <p:spPr>
                <a:xfrm>
                  <a:off x="6110527" y="1814243"/>
                  <a:ext cx="1825146" cy="399713"/>
                </a:xfrm>
                <a:prstGeom prst="rect">
                  <a:avLst/>
                </a:prstGeom>
                <a:noFill/>
              </p:spPr>
              <p:txBody>
                <a:bodyPr vert="horz" wrap="square" rtlCol="0">
                  <a:spAutoFit/>
                </a:bodyPr>
                <a:lstStyle/>
                <a:p>
                  <a:pPr algn="ctr"/>
                  <a:r>
                    <a:rPr lang="en-US" sz="1700" b="1" dirty="0" smtClean="0">
                      <a:solidFill>
                        <a:srgbClr val="FF6820"/>
                      </a:solidFill>
                    </a:rPr>
                    <a:t>Pen market</a:t>
                  </a:r>
                </a:p>
              </p:txBody>
            </p:sp>
            <p:cxnSp>
              <p:nvCxnSpPr>
                <p:cNvPr id="76" name="Straight Connector 75"/>
                <p:cNvCxnSpPr/>
                <p:nvPr/>
              </p:nvCxnSpPr>
              <p:spPr>
                <a:xfrm>
                  <a:off x="5187822" y="2069845"/>
                  <a:ext cx="0" cy="386575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163058" y="5935598"/>
                  <a:ext cx="3929888"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894578" y="2168905"/>
                  <a:ext cx="2962910" cy="3593211"/>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5348985" y="2317623"/>
                  <a:ext cx="3743960" cy="3394963"/>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9144002" y="2184400"/>
                  <a:ext cx="508000" cy="382334"/>
                </a:xfrm>
                <a:prstGeom prst="rect">
                  <a:avLst/>
                </a:prstGeom>
                <a:noFill/>
              </p:spPr>
              <p:txBody>
                <a:bodyPr vert="horz" rtlCol="0">
                  <a:spAutoFit/>
                </a:bodyPr>
                <a:lstStyle/>
                <a:p>
                  <a:r>
                    <a:rPr lang="en-US" sz="1600" smtClean="0">
                      <a:solidFill>
                        <a:srgbClr val="32CD32"/>
                      </a:solidFill>
                    </a:rPr>
                    <a:t>S</a:t>
                  </a:r>
                  <a:endParaRPr lang="en-US" sz="1600">
                    <a:solidFill>
                      <a:srgbClr val="32CD32"/>
                    </a:solidFill>
                  </a:endParaRPr>
                </a:p>
              </p:txBody>
            </p:sp>
            <p:sp>
              <p:nvSpPr>
                <p:cNvPr id="81" name="TextBox 80"/>
                <p:cNvSpPr txBox="1"/>
                <p:nvPr/>
              </p:nvSpPr>
              <p:spPr>
                <a:xfrm>
                  <a:off x="8877299" y="5511799"/>
                  <a:ext cx="558800" cy="434472"/>
                </a:xfrm>
                <a:prstGeom prst="rect">
                  <a:avLst/>
                </a:prstGeom>
                <a:noFill/>
              </p:spPr>
              <p:txBody>
                <a:bodyPr vert="horz" rtlCol="0">
                  <a:spAutoFit/>
                </a:bodyPr>
                <a:lstStyle/>
                <a:p>
                  <a:r>
                    <a:rPr lang="en-US" sz="1900" smtClean="0">
                      <a:solidFill>
                        <a:srgbClr val="0000FF"/>
                      </a:solidFill>
                    </a:rPr>
                    <a:t>D</a:t>
                  </a:r>
                  <a:endParaRPr lang="en-US" sz="1900">
                    <a:solidFill>
                      <a:srgbClr val="0000FF"/>
                    </a:solidFill>
                  </a:endParaRPr>
                </a:p>
              </p:txBody>
            </p:sp>
            <p:sp>
              <p:nvSpPr>
                <p:cNvPr id="82" name="TextBox 81"/>
                <p:cNvSpPr txBox="1"/>
                <p:nvPr/>
              </p:nvSpPr>
              <p:spPr>
                <a:xfrm>
                  <a:off x="8754010" y="5994399"/>
                  <a:ext cx="584200" cy="451851"/>
                </a:xfrm>
                <a:prstGeom prst="rect">
                  <a:avLst/>
                </a:prstGeom>
                <a:noFill/>
              </p:spPr>
              <p:txBody>
                <a:bodyPr vert="horz" rtlCol="0">
                  <a:spAutoFit/>
                </a:bodyPr>
                <a:lstStyle/>
                <a:p>
                  <a:r>
                    <a:rPr lang="en-US" sz="2000" dirty="0" smtClean="0">
                      <a:solidFill>
                        <a:srgbClr val="000000"/>
                      </a:solidFill>
                    </a:rPr>
                    <a:t>Q</a:t>
                  </a:r>
                  <a:endParaRPr lang="en-US" sz="2000" dirty="0">
                    <a:solidFill>
                      <a:srgbClr val="000000"/>
                    </a:solidFill>
                  </a:endParaRPr>
                </a:p>
              </p:txBody>
            </p:sp>
            <p:sp>
              <p:nvSpPr>
                <p:cNvPr id="83" name="TextBox 82"/>
                <p:cNvSpPr txBox="1"/>
                <p:nvPr/>
              </p:nvSpPr>
              <p:spPr>
                <a:xfrm>
                  <a:off x="4813300" y="2032000"/>
                  <a:ext cx="533400" cy="451851"/>
                </a:xfrm>
                <a:prstGeom prst="rect">
                  <a:avLst/>
                </a:prstGeom>
                <a:noFill/>
              </p:spPr>
              <p:txBody>
                <a:bodyPr vert="horz" rtlCol="0">
                  <a:spAutoFit/>
                </a:bodyPr>
                <a:lstStyle/>
                <a:p>
                  <a:r>
                    <a:rPr lang="en-US" sz="2000" smtClean="0">
                      <a:solidFill>
                        <a:srgbClr val="000000"/>
                      </a:solidFill>
                    </a:rPr>
                    <a:t>P</a:t>
                  </a:r>
                  <a:endParaRPr lang="en-US" sz="2000">
                    <a:solidFill>
                      <a:srgbClr val="000000"/>
                    </a:solidFill>
                  </a:endParaRPr>
                </a:p>
              </p:txBody>
            </p:sp>
            <p:cxnSp>
              <p:nvCxnSpPr>
                <p:cNvPr id="84" name="Straight Connector 83"/>
                <p:cNvCxnSpPr/>
                <p:nvPr/>
              </p:nvCxnSpPr>
              <p:spPr>
                <a:xfrm>
                  <a:off x="7295388" y="3928364"/>
                  <a:ext cx="0" cy="1994915"/>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7137400" y="5981698"/>
                  <a:ext cx="660400" cy="382334"/>
                </a:xfrm>
                <a:prstGeom prst="rect">
                  <a:avLst/>
                </a:prstGeom>
                <a:noFill/>
              </p:spPr>
              <p:txBody>
                <a:bodyPr vert="horz" rtlCol="0">
                  <a:spAutoFit/>
                </a:bodyPr>
                <a:lstStyle/>
                <a:p>
                  <a:r>
                    <a:rPr lang="en-US" sz="1600" smtClean="0">
                      <a:solidFill>
                        <a:srgbClr val="000000"/>
                      </a:solidFill>
                    </a:rPr>
                    <a:t>Q</a:t>
                  </a:r>
                  <a:r>
                    <a:rPr lang="en-US" sz="1600" baseline="-25000" smtClean="0">
                      <a:solidFill>
                        <a:srgbClr val="000000"/>
                      </a:solidFill>
                    </a:rPr>
                    <a:t>e</a:t>
                  </a:r>
                  <a:endParaRPr lang="en-US" sz="1600" baseline="-25000">
                    <a:solidFill>
                      <a:srgbClr val="000000"/>
                    </a:solidFill>
                  </a:endParaRPr>
                </a:p>
              </p:txBody>
            </p:sp>
            <p:cxnSp>
              <p:nvCxnSpPr>
                <p:cNvPr id="86" name="Straight Connector 85"/>
                <p:cNvCxnSpPr/>
                <p:nvPr/>
              </p:nvCxnSpPr>
              <p:spPr>
                <a:xfrm flipV="1">
                  <a:off x="6306072" y="3615195"/>
                  <a:ext cx="2578609" cy="22674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8617249" y="3104226"/>
                  <a:ext cx="1104434" cy="382334"/>
                </a:xfrm>
                <a:prstGeom prst="rect">
                  <a:avLst/>
                </a:prstGeom>
                <a:noFill/>
              </p:spPr>
              <p:txBody>
                <a:bodyPr vert="horz" wrap="square" rtlCol="0">
                  <a:spAutoFit/>
                </a:bodyPr>
                <a:lstStyle/>
                <a:p>
                  <a:r>
                    <a:rPr lang="en-US" sz="1600" dirty="0" smtClean="0">
                      <a:solidFill>
                        <a:srgbClr val="FF0000"/>
                      </a:solidFill>
                    </a:rPr>
                    <a:t>S</a:t>
                  </a:r>
                  <a:r>
                    <a:rPr lang="en-US" sz="1600" baseline="-25000" dirty="0" smtClean="0">
                      <a:solidFill>
                        <a:srgbClr val="FF0000"/>
                      </a:solidFill>
                    </a:rPr>
                    <a:t>+subsidy</a:t>
                  </a:r>
                  <a:endParaRPr lang="en-US" sz="1600" baseline="-25000" dirty="0">
                    <a:solidFill>
                      <a:srgbClr val="FF0000"/>
                    </a:solidFill>
                  </a:endParaRPr>
                </a:p>
              </p:txBody>
            </p:sp>
            <p:cxnSp>
              <p:nvCxnSpPr>
                <p:cNvPr id="88" name="Straight Connector 87"/>
                <p:cNvCxnSpPr/>
                <p:nvPr/>
              </p:nvCxnSpPr>
              <p:spPr>
                <a:xfrm flipH="1">
                  <a:off x="5200269" y="3501144"/>
                  <a:ext cx="2597533" cy="0"/>
                </a:xfrm>
                <a:prstGeom prst="line">
                  <a:avLst/>
                </a:prstGeom>
                <a:ln w="38100" cap="flat" cmpd="sng" algn="ctr">
                  <a:solidFill>
                    <a:srgbClr val="80008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7776492" y="3501144"/>
                  <a:ext cx="0" cy="2434454"/>
                </a:xfrm>
                <a:prstGeom prst="line">
                  <a:avLst/>
                </a:prstGeom>
                <a:ln w="38100" cap="flat" cmpd="sng" algn="ctr">
                  <a:solidFill>
                    <a:srgbClr val="80008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5187823" y="4493439"/>
                  <a:ext cx="2672719" cy="29559"/>
                </a:xfrm>
                <a:prstGeom prst="line">
                  <a:avLst/>
                </a:prstGeom>
                <a:ln w="38100" cap="flat" cmpd="sng" algn="ctr">
                  <a:solidFill>
                    <a:srgbClr val="80008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4559155" y="4233155"/>
                  <a:ext cx="736600" cy="364955"/>
                </a:xfrm>
                <a:prstGeom prst="rect">
                  <a:avLst/>
                </a:prstGeom>
                <a:noFill/>
              </p:spPr>
              <p:txBody>
                <a:bodyPr vert="horz" rtlCol="0">
                  <a:spAutoFit/>
                </a:bodyPr>
                <a:lstStyle/>
                <a:p>
                  <a:r>
                    <a:rPr lang="en-US" sz="1500" dirty="0" smtClean="0">
                      <a:solidFill>
                        <a:srgbClr val="000000"/>
                      </a:solidFill>
                    </a:rPr>
                    <a:t>1.70</a:t>
                  </a:r>
                  <a:endParaRPr lang="en-US" sz="1500" dirty="0">
                    <a:solidFill>
                      <a:srgbClr val="000000"/>
                    </a:solidFill>
                  </a:endParaRPr>
                </a:p>
              </p:txBody>
            </p:sp>
            <p:sp>
              <p:nvSpPr>
                <p:cNvPr id="92" name="TextBox 91"/>
                <p:cNvSpPr txBox="1"/>
                <p:nvPr/>
              </p:nvSpPr>
              <p:spPr>
                <a:xfrm>
                  <a:off x="4551533" y="3258730"/>
                  <a:ext cx="787400" cy="382334"/>
                </a:xfrm>
                <a:prstGeom prst="rect">
                  <a:avLst/>
                </a:prstGeom>
                <a:noFill/>
              </p:spPr>
              <p:txBody>
                <a:bodyPr vert="horz" rtlCol="0">
                  <a:spAutoFit/>
                </a:bodyPr>
                <a:lstStyle/>
                <a:p>
                  <a:r>
                    <a:rPr lang="en-US" sz="1600" dirty="0" smtClean="0">
                      <a:solidFill>
                        <a:srgbClr val="000000"/>
                      </a:solidFill>
                    </a:rPr>
                    <a:t>2.20</a:t>
                  </a:r>
                  <a:endParaRPr lang="en-US" sz="1600" dirty="0">
                    <a:solidFill>
                      <a:srgbClr val="000000"/>
                    </a:solidFill>
                  </a:endParaRPr>
                </a:p>
              </p:txBody>
            </p:sp>
            <p:sp>
              <p:nvSpPr>
                <p:cNvPr id="93" name="TextBox 92"/>
                <p:cNvSpPr txBox="1"/>
                <p:nvPr/>
              </p:nvSpPr>
              <p:spPr>
                <a:xfrm>
                  <a:off x="7595377" y="5981881"/>
                  <a:ext cx="1021872" cy="382334"/>
                </a:xfrm>
                <a:prstGeom prst="rect">
                  <a:avLst/>
                </a:prstGeom>
                <a:noFill/>
              </p:spPr>
              <p:txBody>
                <a:bodyPr vert="horz" wrap="square" rtlCol="0">
                  <a:spAutoFit/>
                </a:bodyPr>
                <a:lstStyle/>
                <a:p>
                  <a:r>
                    <a:rPr lang="en-US" sz="1600" dirty="0" smtClean="0">
                      <a:solidFill>
                        <a:srgbClr val="000000"/>
                      </a:solidFill>
                    </a:rPr>
                    <a:t>Q</a:t>
                  </a:r>
                  <a:r>
                    <a:rPr lang="en-US" sz="1600" baseline="-25000" dirty="0" smtClean="0">
                      <a:solidFill>
                        <a:srgbClr val="000000"/>
                      </a:solidFill>
                    </a:rPr>
                    <a:t>subsidy</a:t>
                  </a:r>
                  <a:endParaRPr lang="en-US" sz="1600" baseline="-25000" dirty="0">
                    <a:solidFill>
                      <a:srgbClr val="000000"/>
                    </a:solidFill>
                  </a:endParaRPr>
                </a:p>
              </p:txBody>
            </p:sp>
            <p:sp>
              <p:nvSpPr>
                <p:cNvPr id="94" name="TextBox 93"/>
                <p:cNvSpPr txBox="1"/>
                <p:nvPr/>
              </p:nvSpPr>
              <p:spPr>
                <a:xfrm>
                  <a:off x="8176262" y="3732163"/>
                  <a:ext cx="923290" cy="434472"/>
                </a:xfrm>
                <a:prstGeom prst="rect">
                  <a:avLst/>
                </a:prstGeom>
                <a:solidFill>
                  <a:schemeClr val="accent1">
                    <a:lumMod val="20000"/>
                    <a:lumOff val="80000"/>
                  </a:schemeClr>
                </a:solidFill>
              </p:spPr>
              <p:txBody>
                <a:bodyPr vert="horz" wrap="square" rtlCol="0">
                  <a:spAutoFit/>
                </a:bodyPr>
                <a:lstStyle/>
                <a:p>
                  <a:r>
                    <a:rPr lang="en-US" sz="1900" dirty="0" smtClean="0">
                      <a:solidFill>
                        <a:srgbClr val="800080"/>
                      </a:solidFill>
                    </a:rPr>
                    <a:t>$0.50</a:t>
                  </a:r>
                  <a:endParaRPr lang="en-US" sz="1900" dirty="0">
                    <a:solidFill>
                      <a:srgbClr val="800080"/>
                    </a:solidFill>
                  </a:endParaRPr>
                </a:p>
              </p:txBody>
            </p:sp>
            <p:cxnSp>
              <p:nvCxnSpPr>
                <p:cNvPr id="95" name="Straight Connector 94"/>
                <p:cNvCxnSpPr/>
                <p:nvPr/>
              </p:nvCxnSpPr>
              <p:spPr>
                <a:xfrm flipH="1">
                  <a:off x="5200269" y="3928363"/>
                  <a:ext cx="2095120" cy="0"/>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4551533" y="3723563"/>
                  <a:ext cx="744221" cy="382334"/>
                </a:xfrm>
                <a:prstGeom prst="rect">
                  <a:avLst/>
                </a:prstGeom>
                <a:noFill/>
              </p:spPr>
              <p:txBody>
                <a:bodyPr vert="horz" wrap="square" rtlCol="0">
                  <a:spAutoFit/>
                </a:bodyPr>
                <a:lstStyle/>
                <a:p>
                  <a:r>
                    <a:rPr lang="en-US" sz="1600" dirty="0" smtClean="0">
                      <a:solidFill>
                        <a:srgbClr val="000000"/>
                      </a:solidFill>
                    </a:rPr>
                    <a:t>2.00</a:t>
                  </a:r>
                  <a:endParaRPr lang="en-US" sz="1600" dirty="0">
                    <a:solidFill>
                      <a:srgbClr val="000000"/>
                    </a:solidFill>
                  </a:endParaRPr>
                </a:p>
              </p:txBody>
            </p:sp>
          </p:grpSp>
          <p:sp>
            <p:nvSpPr>
              <p:cNvPr id="74" name="Right Brace 73"/>
              <p:cNvSpPr/>
              <p:nvPr/>
            </p:nvSpPr>
            <p:spPr>
              <a:xfrm>
                <a:off x="7392652" y="3314700"/>
                <a:ext cx="290936" cy="756545"/>
              </a:xfrm>
              <a:prstGeom prst="rightBrace">
                <a:avLst/>
              </a:prstGeom>
              <a:ln w="1905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sp>
        <p:nvSpPr>
          <p:cNvPr id="100" name="Rectangle 99"/>
          <p:cNvSpPr/>
          <p:nvPr/>
        </p:nvSpPr>
        <p:spPr>
          <a:xfrm>
            <a:off x="-17748" y="6080761"/>
            <a:ext cx="9126252" cy="646331"/>
          </a:xfrm>
          <a:prstGeom prst="rect">
            <a:avLst/>
          </a:prstGeom>
        </p:spPr>
        <p:txBody>
          <a:bodyPr wrap="square">
            <a:spAutoFit/>
          </a:bodyPr>
          <a:lstStyle/>
          <a:p>
            <a:pPr marL="285750" indent="-285750">
              <a:buFont typeface="Arial" pitchFamily="34" charset="0"/>
              <a:buChar char="•"/>
            </a:pPr>
            <a:r>
              <a:rPr lang="en-US" i="1" dirty="0">
                <a:solidFill>
                  <a:srgbClr val="FF0000"/>
                </a:solidFill>
              </a:rPr>
              <a:t>Causes a net loss of total welfare equal to the gray area (since the total cost </a:t>
            </a:r>
            <a:r>
              <a:rPr lang="en-US" i="1" dirty="0" smtClean="0">
                <a:solidFill>
                  <a:srgbClr val="FF0000"/>
                </a:solidFill>
              </a:rPr>
              <a:t>to taxpayers exceeded </a:t>
            </a:r>
            <a:r>
              <a:rPr lang="en-US" i="1" dirty="0">
                <a:solidFill>
                  <a:srgbClr val="FF0000"/>
                </a:solidFill>
              </a:rPr>
              <a:t>the total </a:t>
            </a:r>
            <a:r>
              <a:rPr lang="en-US" i="1" dirty="0" smtClean="0">
                <a:solidFill>
                  <a:srgbClr val="FF0000"/>
                </a:solidFill>
              </a:rPr>
              <a:t>increase in consumer and producer surplus) </a:t>
            </a:r>
            <a:endParaRPr lang="en-US" i="1" dirty="0">
              <a:solidFill>
                <a:srgbClr val="FF0000"/>
              </a:solidFill>
            </a:endParaRPr>
          </a:p>
        </p:txBody>
      </p:sp>
    </p:spTree>
    <p:extLst>
      <p:ext uri="{BB962C8B-B14F-4D97-AF65-F5344CB8AC3E}">
        <p14:creationId xmlns="" xmlns:p14="http://schemas.microsoft.com/office/powerpoint/2010/main" val="39861842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2"/>
          <p:cNvGrpSpPr>
            <a:grpSpLocks noChangeAspect="1"/>
          </p:cNvGrpSpPr>
          <p:nvPr/>
        </p:nvGrpSpPr>
        <p:grpSpPr>
          <a:xfrm>
            <a:off x="683568" y="182276"/>
            <a:ext cx="7727775" cy="6675724"/>
            <a:chOff x="172720" y="1625600"/>
            <a:chExt cx="4615180" cy="3986874"/>
          </a:xfrm>
        </p:grpSpPr>
        <p:cxnSp>
          <p:nvCxnSpPr>
            <p:cNvPr id="5" name="Straight Connector 4"/>
            <p:cNvCxnSpPr/>
            <p:nvPr/>
          </p:nvCxnSpPr>
          <p:spPr>
            <a:xfrm>
              <a:off x="599312" y="1717167"/>
              <a:ext cx="0" cy="3471672"/>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73151" y="5188839"/>
              <a:ext cx="396328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12367" y="1678051"/>
              <a:ext cx="3285363" cy="3210687"/>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716661" y="1756282"/>
              <a:ext cx="3246119" cy="3275965"/>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66700" y="1625600"/>
              <a:ext cx="431800" cy="341974"/>
            </a:xfrm>
            <a:prstGeom prst="rect">
              <a:avLst/>
            </a:prstGeom>
            <a:noFill/>
          </p:spPr>
          <p:txBody>
            <a:bodyPr vert="horz" rtlCol="0">
              <a:spAutoFit/>
            </a:bodyPr>
            <a:lstStyle/>
            <a:p>
              <a:r>
                <a:rPr lang="en-US" sz="1400" smtClean="0">
                  <a:solidFill>
                    <a:srgbClr val="000000"/>
                  </a:solidFill>
                </a:rPr>
                <a:t>P</a:t>
              </a:r>
              <a:endParaRPr lang="en-US" sz="1400">
                <a:solidFill>
                  <a:srgbClr val="000000"/>
                </a:solidFill>
              </a:endParaRPr>
            </a:p>
          </p:txBody>
        </p:sp>
        <p:sp>
          <p:nvSpPr>
            <p:cNvPr id="10" name="TextBox 9"/>
            <p:cNvSpPr txBox="1"/>
            <p:nvPr/>
          </p:nvSpPr>
          <p:spPr>
            <a:xfrm>
              <a:off x="4000500" y="1651000"/>
              <a:ext cx="431800" cy="341974"/>
            </a:xfrm>
            <a:prstGeom prst="rect">
              <a:avLst/>
            </a:prstGeom>
            <a:noFill/>
          </p:spPr>
          <p:txBody>
            <a:bodyPr vert="horz" rtlCol="0">
              <a:spAutoFit/>
            </a:bodyPr>
            <a:lstStyle/>
            <a:p>
              <a:r>
                <a:rPr lang="en-US" sz="1400" smtClean="0">
                  <a:solidFill>
                    <a:srgbClr val="000000"/>
                  </a:solidFill>
                </a:rPr>
                <a:t>S</a:t>
              </a:r>
              <a:endParaRPr lang="en-US" sz="1400">
                <a:solidFill>
                  <a:srgbClr val="000000"/>
                </a:solidFill>
              </a:endParaRPr>
            </a:p>
          </p:txBody>
        </p:sp>
        <p:sp>
          <p:nvSpPr>
            <p:cNvPr id="11" name="TextBox 10"/>
            <p:cNvSpPr txBox="1"/>
            <p:nvPr/>
          </p:nvSpPr>
          <p:spPr>
            <a:xfrm>
              <a:off x="172720" y="3124199"/>
              <a:ext cx="558800" cy="341974"/>
            </a:xfrm>
            <a:prstGeom prst="rect">
              <a:avLst/>
            </a:prstGeom>
            <a:noFill/>
          </p:spPr>
          <p:txBody>
            <a:bodyPr vert="horz" rtlCol="0">
              <a:spAutoFit/>
            </a:bodyPr>
            <a:lstStyle/>
            <a:p>
              <a:r>
                <a:rPr lang="en-US" sz="1400" smtClean="0">
                  <a:solidFill>
                    <a:srgbClr val="000000"/>
                  </a:solidFill>
                </a:rPr>
                <a:t>P</a:t>
              </a:r>
              <a:r>
                <a:rPr lang="en-US" sz="1400" baseline="-25000" smtClean="0">
                  <a:solidFill>
                    <a:srgbClr val="000000"/>
                  </a:solidFill>
                </a:rPr>
                <a:t>e</a:t>
              </a:r>
              <a:endParaRPr lang="en-US" sz="1400" baseline="-25000">
                <a:solidFill>
                  <a:srgbClr val="000000"/>
                </a:solidFill>
              </a:endParaRPr>
            </a:p>
          </p:txBody>
        </p:sp>
        <p:sp>
          <p:nvSpPr>
            <p:cNvPr id="12" name="TextBox 11"/>
            <p:cNvSpPr txBox="1"/>
            <p:nvPr/>
          </p:nvSpPr>
          <p:spPr>
            <a:xfrm>
              <a:off x="2324099" y="5245099"/>
              <a:ext cx="584200" cy="341974"/>
            </a:xfrm>
            <a:prstGeom prst="rect">
              <a:avLst/>
            </a:prstGeom>
            <a:noFill/>
          </p:spPr>
          <p:txBody>
            <a:bodyPr vert="horz" rtlCol="0">
              <a:spAutoFit/>
            </a:bodyPr>
            <a:lstStyle/>
            <a:p>
              <a:r>
                <a:rPr lang="en-US" sz="1400" smtClean="0">
                  <a:solidFill>
                    <a:srgbClr val="000000"/>
                  </a:solidFill>
                </a:rPr>
                <a:t>Q</a:t>
              </a:r>
              <a:r>
                <a:rPr lang="en-US" sz="1400" baseline="-25000" smtClean="0">
                  <a:solidFill>
                    <a:srgbClr val="000000"/>
                  </a:solidFill>
                </a:rPr>
                <a:t>e</a:t>
              </a:r>
              <a:endParaRPr lang="en-US" sz="1400" baseline="-25000">
                <a:solidFill>
                  <a:srgbClr val="000000"/>
                </a:solidFill>
              </a:endParaRPr>
            </a:p>
          </p:txBody>
        </p:sp>
        <p:cxnSp>
          <p:nvCxnSpPr>
            <p:cNvPr id="13" name="Straight Connector 12"/>
            <p:cNvCxnSpPr/>
            <p:nvPr/>
          </p:nvCxnSpPr>
          <p:spPr>
            <a:xfrm>
              <a:off x="3251327" y="3948176"/>
              <a:ext cx="0" cy="1219962"/>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758823" y="4027884"/>
              <a:ext cx="0" cy="1140254"/>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72720" y="3822700"/>
              <a:ext cx="558800" cy="341974"/>
            </a:xfrm>
            <a:prstGeom prst="rect">
              <a:avLst/>
            </a:prstGeom>
            <a:noFill/>
          </p:spPr>
          <p:txBody>
            <a:bodyPr vert="horz" rtlCol="0">
              <a:spAutoFit/>
            </a:bodyPr>
            <a:lstStyle/>
            <a:p>
              <a:r>
                <a:rPr lang="en-US" sz="1400" dirty="0" smtClean="0">
                  <a:solidFill>
                    <a:srgbClr val="000000"/>
                  </a:solidFill>
                </a:rPr>
                <a:t>P</a:t>
              </a:r>
              <a:r>
                <a:rPr lang="en-US" sz="1400" baseline="-25000" dirty="0" smtClean="0">
                  <a:solidFill>
                    <a:srgbClr val="000000"/>
                  </a:solidFill>
                </a:rPr>
                <a:t>c</a:t>
              </a:r>
              <a:endParaRPr lang="en-US" sz="1400" baseline="-25000" dirty="0">
                <a:solidFill>
                  <a:srgbClr val="000000"/>
                </a:solidFill>
              </a:endParaRPr>
            </a:p>
          </p:txBody>
        </p:sp>
        <p:sp>
          <p:nvSpPr>
            <p:cNvPr id="16" name="TextBox 15"/>
            <p:cNvSpPr txBox="1"/>
            <p:nvPr/>
          </p:nvSpPr>
          <p:spPr>
            <a:xfrm>
              <a:off x="1612900" y="5270500"/>
              <a:ext cx="584200" cy="341974"/>
            </a:xfrm>
            <a:prstGeom prst="rect">
              <a:avLst/>
            </a:prstGeom>
            <a:noFill/>
          </p:spPr>
          <p:txBody>
            <a:bodyPr vert="horz" rtlCol="0">
              <a:spAutoFit/>
            </a:bodyPr>
            <a:lstStyle/>
            <a:p>
              <a:r>
                <a:rPr lang="en-US" sz="1400" smtClean="0">
                  <a:solidFill>
                    <a:srgbClr val="000000"/>
                  </a:solidFill>
                </a:rPr>
                <a:t>Q</a:t>
              </a:r>
              <a:r>
                <a:rPr lang="en-US" sz="1400" baseline="-25000" smtClean="0">
                  <a:solidFill>
                    <a:srgbClr val="000000"/>
                  </a:solidFill>
                </a:rPr>
                <a:t>S</a:t>
              </a:r>
              <a:endParaRPr lang="en-US" sz="1400" baseline="-25000">
                <a:solidFill>
                  <a:srgbClr val="000000"/>
                </a:solidFill>
              </a:endParaRPr>
            </a:p>
          </p:txBody>
        </p:sp>
        <p:sp>
          <p:nvSpPr>
            <p:cNvPr id="17" name="TextBox 16"/>
            <p:cNvSpPr txBox="1"/>
            <p:nvPr/>
          </p:nvSpPr>
          <p:spPr>
            <a:xfrm>
              <a:off x="3060700" y="5232400"/>
              <a:ext cx="609600" cy="341974"/>
            </a:xfrm>
            <a:prstGeom prst="rect">
              <a:avLst/>
            </a:prstGeom>
            <a:noFill/>
          </p:spPr>
          <p:txBody>
            <a:bodyPr vert="horz" rtlCol="0">
              <a:spAutoFit/>
            </a:bodyPr>
            <a:lstStyle/>
            <a:p>
              <a:r>
                <a:rPr lang="en-US" sz="1400" smtClean="0">
                  <a:solidFill>
                    <a:srgbClr val="000000"/>
                  </a:solidFill>
                </a:rPr>
                <a:t>Q</a:t>
              </a:r>
              <a:r>
                <a:rPr lang="en-US" sz="1400" baseline="-25000" smtClean="0">
                  <a:solidFill>
                    <a:srgbClr val="000000"/>
                  </a:solidFill>
                </a:rPr>
                <a:t>D</a:t>
              </a:r>
              <a:endParaRPr lang="en-US" sz="1400" baseline="-25000">
                <a:solidFill>
                  <a:srgbClr val="000000"/>
                </a:solidFill>
              </a:endParaRPr>
            </a:p>
          </p:txBody>
        </p:sp>
        <p:sp>
          <p:nvSpPr>
            <p:cNvPr id="18" name="TextBox 17"/>
            <p:cNvSpPr txBox="1"/>
            <p:nvPr/>
          </p:nvSpPr>
          <p:spPr>
            <a:xfrm>
              <a:off x="1941406" y="1732044"/>
              <a:ext cx="1109980" cy="581355"/>
            </a:xfrm>
            <a:prstGeom prst="rect">
              <a:avLst/>
            </a:prstGeom>
            <a:noFill/>
          </p:spPr>
          <p:txBody>
            <a:bodyPr vert="horz" wrap="square" rtlCol="0">
              <a:spAutoFit/>
            </a:bodyPr>
            <a:lstStyle/>
            <a:p>
              <a:pPr algn="ctr"/>
              <a:r>
                <a:rPr lang="en-US" sz="1400" b="1" dirty="0" smtClean="0">
                  <a:solidFill>
                    <a:srgbClr val="800080"/>
                  </a:solidFill>
                </a:rPr>
                <a:t>Gasoline Market</a:t>
              </a:r>
              <a:endParaRPr lang="en-US" sz="1400" b="1" dirty="0">
                <a:solidFill>
                  <a:srgbClr val="800080"/>
                </a:solidFill>
              </a:endParaRPr>
            </a:p>
          </p:txBody>
        </p:sp>
        <p:sp>
          <p:nvSpPr>
            <p:cNvPr id="19" name="TextBox 18"/>
            <p:cNvSpPr txBox="1"/>
            <p:nvPr/>
          </p:nvSpPr>
          <p:spPr>
            <a:xfrm>
              <a:off x="4229100" y="4787899"/>
              <a:ext cx="482600" cy="341974"/>
            </a:xfrm>
            <a:prstGeom prst="rect">
              <a:avLst/>
            </a:prstGeom>
            <a:noFill/>
          </p:spPr>
          <p:txBody>
            <a:bodyPr vert="horz" rtlCol="0">
              <a:spAutoFit/>
            </a:bodyPr>
            <a:lstStyle/>
            <a:p>
              <a:r>
                <a:rPr lang="en-US" sz="1400" smtClean="0">
                  <a:solidFill>
                    <a:srgbClr val="000000"/>
                  </a:solidFill>
                </a:rPr>
                <a:t>D</a:t>
              </a:r>
              <a:endParaRPr lang="en-US" sz="1400">
                <a:solidFill>
                  <a:srgbClr val="000000"/>
                </a:solidFill>
              </a:endParaRPr>
            </a:p>
          </p:txBody>
        </p:sp>
        <p:cxnSp>
          <p:nvCxnSpPr>
            <p:cNvPr id="20" name="Straight Connector 19"/>
            <p:cNvCxnSpPr/>
            <p:nvPr/>
          </p:nvCxnSpPr>
          <p:spPr>
            <a:xfrm>
              <a:off x="574040" y="3954653"/>
              <a:ext cx="3576319"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614298" y="3223767"/>
              <a:ext cx="1874647" cy="0"/>
            </a:xfrm>
            <a:prstGeom prst="line">
              <a:avLst/>
            </a:prstGeom>
            <a:ln w="38100" cap="flat" cmpd="sng" algn="ctr">
              <a:solidFill>
                <a:srgbClr val="80008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488945" y="3223767"/>
              <a:ext cx="0" cy="1951355"/>
            </a:xfrm>
            <a:prstGeom prst="line">
              <a:avLst/>
            </a:prstGeom>
            <a:ln w="38100" cap="flat" cmpd="sng" algn="ctr">
              <a:solidFill>
                <a:srgbClr val="80008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305300" y="5245100"/>
              <a:ext cx="482600" cy="341974"/>
            </a:xfrm>
            <a:prstGeom prst="rect">
              <a:avLst/>
            </a:prstGeom>
            <a:noFill/>
          </p:spPr>
          <p:txBody>
            <a:bodyPr vert="horz" rtlCol="0">
              <a:spAutoFit/>
            </a:bodyPr>
            <a:lstStyle/>
            <a:p>
              <a:r>
                <a:rPr lang="en-US" sz="1400" smtClean="0">
                  <a:solidFill>
                    <a:srgbClr val="000000"/>
                  </a:solidFill>
                </a:rPr>
                <a:t>Q</a:t>
              </a:r>
              <a:endParaRPr lang="en-US" sz="1400">
                <a:solidFill>
                  <a:srgbClr val="000000"/>
                </a:solidFill>
              </a:endParaRPr>
            </a:p>
          </p:txBody>
        </p:sp>
      </p:grpSp>
      <p:sp>
        <p:nvSpPr>
          <p:cNvPr id="24" name="Rectangle 23"/>
          <p:cNvSpPr/>
          <p:nvPr/>
        </p:nvSpPr>
        <p:spPr>
          <a:xfrm>
            <a:off x="3923928" y="404664"/>
            <a:ext cx="129614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683568" y="3933056"/>
            <a:ext cx="288032"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GB" dirty="0" smtClean="0"/>
              <a:t>HL Only: Calculating Effects of per unit subsidy</a:t>
            </a:r>
            <a:endParaRPr lang="en-GB" dirty="0"/>
          </a:p>
        </p:txBody>
      </p:sp>
      <p:pic>
        <p:nvPicPr>
          <p:cNvPr id="30722" name="Picture 2" descr="http://t1.gstatic.com/images?q=tbn:ANd9GcQQZ6u0Ylfdx4HNm0rZVnqs1Vy9TPV4Pc5ZoLr1-tCJzSdDvcOTSbwWX8Qu"/>
          <p:cNvPicPr>
            <a:picLocks noChangeAspect="1" noChangeArrowheads="1"/>
          </p:cNvPicPr>
          <p:nvPr/>
        </p:nvPicPr>
        <p:blipFill>
          <a:blip r:embed="rId2" cstate="print"/>
          <a:srcRect/>
          <a:stretch>
            <a:fillRect/>
          </a:stretch>
        </p:blipFill>
        <p:spPr bwMode="auto">
          <a:xfrm>
            <a:off x="2339752" y="1988840"/>
            <a:ext cx="4248472" cy="2827167"/>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TextBox 2"/>
              <p:cNvSpPr txBox="1"/>
              <p:nvPr/>
            </p:nvSpPr>
            <p:spPr>
              <a:xfrm>
                <a:off x="0" y="697260"/>
                <a:ext cx="9108504" cy="4924425"/>
              </a:xfrm>
              <a:prstGeom prst="rect">
                <a:avLst/>
              </a:prstGeom>
              <a:noFill/>
            </p:spPr>
            <p:txBody>
              <a:bodyPr wrap="square" rtlCol="0">
                <a:spAutoFit/>
              </a:bodyPr>
              <a:lstStyle/>
              <a:p>
                <a:r>
                  <a:rPr lang="en-US" sz="2400" dirty="0" smtClean="0">
                    <a:solidFill>
                      <a:srgbClr val="FF0000"/>
                    </a:solidFill>
                  </a:rPr>
                  <a:t>The Effects of a Per-unit Subsidy in Linear Supply Equations</a:t>
                </a:r>
              </a:p>
              <a:p>
                <a:r>
                  <a:rPr lang="en-US" dirty="0" smtClean="0"/>
                  <a:t>A subsidy is a payment to producers </a:t>
                </a:r>
                <a:r>
                  <a:rPr lang="en-US" i="1" dirty="0" smtClean="0"/>
                  <a:t>for each unit produced, </a:t>
                </a:r>
                <a:r>
                  <a:rPr lang="en-US" dirty="0" smtClean="0"/>
                  <a:t>therefore it reduces the costs of producing each unit of goods. Lower costs increase supply and affect the supply equation</a:t>
                </a:r>
              </a:p>
              <a:p>
                <a:pPr marL="285750" indent="-285750">
                  <a:buFont typeface="Arial" pitchFamily="34" charset="0"/>
                  <a:buChar char="•"/>
                </a:pPr>
                <a:r>
                  <a:rPr lang="en-US" dirty="0" smtClean="0"/>
                  <a:t>One way to think about a subsidy is that it is a payment to producers above and beyond the price consumers have to pay.</a:t>
                </a:r>
              </a:p>
              <a:p>
                <a:pPr marL="285750" indent="-285750">
                  <a:buFont typeface="Arial" pitchFamily="34" charset="0"/>
                  <a:buChar char="•"/>
                </a:pPr>
                <a:r>
                  <a:rPr lang="en-US" dirty="0" smtClean="0"/>
                  <a:t>Therefore, to show the effect of a subsidy on a supply equation, we must ADD the amount of the subsidy to the price consumers paid.</a:t>
                </a:r>
              </a:p>
              <a:p>
                <a:endParaRPr lang="en-US" dirty="0"/>
              </a:p>
              <a:p>
                <a:r>
                  <a:rPr lang="en-US" b="1" dirty="0" smtClean="0"/>
                  <a:t>Consider the supply of bread in a small town: </a:t>
                </a:r>
                <a14:m>
                  <m:oMath xmlns:m="http://schemas.openxmlformats.org/officeDocument/2006/math">
                    <m:r>
                      <a:rPr lang="en-US" sz="2400" b="0" i="1" smtClean="0">
                        <a:solidFill>
                          <a:srgbClr val="0000CC"/>
                        </a:solidFill>
                        <a:latin typeface="Cambria Math"/>
                      </a:rPr>
                      <m:t>𝑄𝑠</m:t>
                    </m:r>
                    <m:r>
                      <a:rPr lang="en-US" sz="2400" b="0" i="1" smtClean="0">
                        <a:solidFill>
                          <a:srgbClr val="0000CC"/>
                        </a:solidFill>
                        <a:latin typeface="Cambria Math"/>
                      </a:rPr>
                      <m:t>=−200+150</m:t>
                    </m:r>
                    <m:r>
                      <a:rPr lang="en-US" sz="2400" b="0" i="1" smtClean="0">
                        <a:solidFill>
                          <a:srgbClr val="0000CC"/>
                        </a:solidFill>
                        <a:latin typeface="Cambria Math"/>
                      </a:rPr>
                      <m:t>𝑃</m:t>
                    </m:r>
                  </m:oMath>
                </a14:m>
                <a:endParaRPr lang="en-US" dirty="0" smtClean="0"/>
              </a:p>
              <a:p>
                <a:r>
                  <a:rPr lang="en-US" dirty="0" smtClean="0"/>
                  <a:t>Assume a $1 subsidy is provided to bread producers. This means that whatever consumers pay (</a:t>
                </a:r>
                <a:r>
                  <a:rPr lang="en-US" i="1" dirty="0" smtClean="0"/>
                  <a:t>P</a:t>
                </a:r>
                <a:r>
                  <a:rPr lang="en-US" dirty="0" smtClean="0"/>
                  <a:t>), producers will receive $1 more. The new supply equation is therefore:</a:t>
                </a:r>
              </a:p>
              <a:p>
                <a:pPr algn="ctr"/>
                <a:r>
                  <a:rPr lang="en-US" sz="2000" dirty="0" smtClean="0">
                    <a:solidFill>
                      <a:srgbClr val="0000CC"/>
                    </a:solidFill>
                  </a:rPr>
                  <a:t> </a:t>
                </a:r>
                <a14:m>
                  <m:oMath xmlns:m="http://schemas.openxmlformats.org/officeDocument/2006/math">
                    <m:r>
                      <a:rPr lang="en-US" sz="2000" i="1">
                        <a:solidFill>
                          <a:srgbClr val="0000CC"/>
                        </a:solidFill>
                        <a:latin typeface="Cambria Math"/>
                      </a:rPr>
                      <m:t>𝑄𝑠</m:t>
                    </m:r>
                    <m:r>
                      <a:rPr lang="en-US" sz="2000" i="1">
                        <a:solidFill>
                          <a:srgbClr val="0000CC"/>
                        </a:solidFill>
                        <a:latin typeface="Cambria Math"/>
                      </a:rPr>
                      <m:t>=−200+150(</m:t>
                    </m:r>
                    <m:r>
                      <a:rPr lang="en-US" sz="2000" i="1">
                        <a:solidFill>
                          <a:srgbClr val="0000CC"/>
                        </a:solidFill>
                        <a:latin typeface="Cambria Math"/>
                      </a:rPr>
                      <m:t>𝑃</m:t>
                    </m:r>
                    <m:r>
                      <a:rPr lang="en-US" sz="2000" b="0" i="1" smtClean="0">
                        <a:solidFill>
                          <a:srgbClr val="0000CC"/>
                        </a:solidFill>
                        <a:latin typeface="Cambria Math"/>
                      </a:rPr>
                      <m:t>+1)</m:t>
                    </m:r>
                  </m:oMath>
                </a14:m>
                <a:endParaRPr lang="en-US" sz="2000" dirty="0" smtClean="0">
                  <a:solidFill>
                    <a:srgbClr val="0000CC"/>
                  </a:solidFill>
                </a:endParaRPr>
              </a:p>
              <a:p>
                <a:r>
                  <a:rPr lang="en-US" dirty="0" smtClean="0"/>
                  <a:t>This can be simplified:</a:t>
                </a:r>
              </a:p>
              <a:p>
                <a:pPr algn="ctr"/>
                <a:r>
                  <a:rPr lang="en-US" sz="2000" dirty="0" smtClean="0">
                    <a:solidFill>
                      <a:srgbClr val="0000CC"/>
                    </a:solidFill>
                  </a:rPr>
                  <a:t> </a:t>
                </a:r>
                <a14:m>
                  <m:oMath xmlns:m="http://schemas.openxmlformats.org/officeDocument/2006/math">
                    <m:r>
                      <a:rPr lang="en-US" sz="2000" i="1">
                        <a:solidFill>
                          <a:srgbClr val="0000CC"/>
                        </a:solidFill>
                        <a:latin typeface="Cambria Math"/>
                      </a:rPr>
                      <m:t>𝑄𝑠</m:t>
                    </m:r>
                    <m:r>
                      <a:rPr lang="en-US" sz="2000" i="1">
                        <a:solidFill>
                          <a:srgbClr val="0000CC"/>
                        </a:solidFill>
                        <a:latin typeface="Cambria Math"/>
                      </a:rPr>
                      <m:t>=−200+150</m:t>
                    </m:r>
                    <m:r>
                      <a:rPr lang="en-US" sz="2000" i="1">
                        <a:solidFill>
                          <a:srgbClr val="0000CC"/>
                        </a:solidFill>
                        <a:latin typeface="Cambria Math"/>
                      </a:rPr>
                      <m:t>𝑃</m:t>
                    </m:r>
                    <m:r>
                      <a:rPr lang="en-US" sz="2000" b="0" i="1" smtClean="0">
                        <a:solidFill>
                          <a:srgbClr val="0000CC"/>
                        </a:solidFill>
                        <a:latin typeface="Cambria Math"/>
                      </a:rPr>
                      <m:t>+150</m:t>
                    </m:r>
                  </m:oMath>
                </a14:m>
                <a:endParaRPr lang="en-US" sz="2000" dirty="0" smtClean="0">
                  <a:solidFill>
                    <a:srgbClr val="0000CC"/>
                  </a:solidFill>
                </a:endParaRPr>
              </a:p>
              <a:p>
                <a:r>
                  <a:rPr lang="en-US" dirty="0" smtClean="0"/>
                  <a:t>The new supply of bread is:</a:t>
                </a:r>
                <a:endParaRPr lang="en-US" sz="2400" dirty="0" smtClean="0">
                  <a:solidFill>
                    <a:srgbClr val="FF0000"/>
                  </a:solidFill>
                </a:endParaRPr>
              </a:p>
              <a:p>
                <a:pPr algn="ctr"/>
                <a:r>
                  <a:rPr lang="en-US" sz="2800" dirty="0">
                    <a:solidFill>
                      <a:srgbClr val="FF0000"/>
                    </a:solidFill>
                  </a:rPr>
                  <a:t> </a:t>
                </a:r>
                <a14:m>
                  <m:oMath xmlns:m="http://schemas.openxmlformats.org/officeDocument/2006/math">
                    <m:r>
                      <a:rPr lang="en-US" sz="2800" i="1">
                        <a:solidFill>
                          <a:srgbClr val="FF0000"/>
                        </a:solidFill>
                        <a:latin typeface="Cambria Math"/>
                      </a:rPr>
                      <m:t>𝑄𝑠</m:t>
                    </m:r>
                    <m:r>
                      <a:rPr lang="en-US" sz="2800" i="1">
                        <a:solidFill>
                          <a:srgbClr val="FF0000"/>
                        </a:solidFill>
                        <a:latin typeface="Cambria Math"/>
                      </a:rPr>
                      <m:t>=−50+150</m:t>
                    </m:r>
                    <m:r>
                      <a:rPr lang="en-US" sz="2800" b="0" i="1" smtClean="0">
                        <a:solidFill>
                          <a:srgbClr val="FF0000"/>
                        </a:solidFill>
                        <a:latin typeface="Cambria Math"/>
                      </a:rPr>
                      <m:t>𝑃</m:t>
                    </m:r>
                  </m:oMath>
                </a14:m>
                <a:endParaRPr lang="en-US" sz="2800" b="0" dirty="0" smtClean="0">
                  <a:solidFill>
                    <a:srgbClr val="FF0000"/>
                  </a:solidFill>
                </a:endParaRPr>
              </a:p>
            </p:txBody>
          </p:sp>
        </mc:Choice>
        <mc:Fallback>
          <p:sp>
            <p:nvSpPr>
              <p:cNvPr id="3" name="TextBox 2"/>
              <p:cNvSpPr txBox="1">
                <a:spLocks noRot="1" noChangeAspect="1" noMove="1" noResize="1" noEditPoints="1" noAdjustHandles="1" noChangeArrowheads="1" noChangeShapeType="1" noTextEdit="1"/>
              </p:cNvSpPr>
              <p:nvPr/>
            </p:nvSpPr>
            <p:spPr>
              <a:xfrm>
                <a:off x="0" y="836713"/>
                <a:ext cx="9108504" cy="5909310"/>
              </a:xfrm>
              <a:prstGeom prst="rect">
                <a:avLst/>
              </a:prstGeom>
              <a:blipFill rotWithShape="1">
                <a:blip r:embed="rId2" cstate="print"/>
                <a:stretch>
                  <a:fillRect l="-1004" t="-990" r="-870"/>
                </a:stretch>
              </a:blipFill>
            </p:spPr>
            <p:txBody>
              <a:bodyPr/>
              <a:lstStyle/>
              <a:p>
                <a:r>
                  <a:rPr lang="en-US">
                    <a:noFill/>
                  </a:rPr>
                  <a:t> </a:t>
                </a:r>
              </a:p>
            </p:txBody>
          </p:sp>
        </mc:Fallback>
      </mc:AlternateContent>
    </p:spTree>
    <p:extLst>
      <p:ext uri="{BB962C8B-B14F-4D97-AF65-F5344CB8AC3E}">
        <p14:creationId xmlns="" xmlns:p14="http://schemas.microsoft.com/office/powerpoint/2010/main" val="34515595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TextBox 2"/>
              <p:cNvSpPr txBox="1"/>
              <p:nvPr/>
            </p:nvSpPr>
            <p:spPr>
              <a:xfrm>
                <a:off x="0" y="697260"/>
                <a:ext cx="9144000" cy="2831544"/>
              </a:xfrm>
              <a:prstGeom prst="rect">
                <a:avLst/>
              </a:prstGeom>
              <a:noFill/>
            </p:spPr>
            <p:txBody>
              <a:bodyPr wrap="square" rtlCol="0">
                <a:spAutoFit/>
              </a:bodyPr>
              <a:lstStyle/>
              <a:p>
                <a:r>
                  <a:rPr lang="en-US" sz="2400" dirty="0" smtClean="0">
                    <a:solidFill>
                      <a:srgbClr val="FF0000"/>
                    </a:solidFill>
                  </a:rPr>
                  <a:t>The Effects of a Per-unit Subsidy in Linear Supply Equations</a:t>
                </a:r>
              </a:p>
              <a:p>
                <a:r>
                  <a:rPr lang="en-US" dirty="0" smtClean="0"/>
                  <a:t>A $1 subsidy to the producers of bread causes the supply to increase. </a:t>
                </a:r>
                <a:endParaRPr lang="en-US" sz="2000" dirty="0" smtClean="0">
                  <a:solidFill>
                    <a:srgbClr val="0000CC"/>
                  </a:solidFill>
                </a:endParaRPr>
              </a:p>
              <a:p>
                <a:r>
                  <a:rPr lang="en-US" dirty="0" smtClean="0"/>
                  <a:t>The new supply of bread is:</a:t>
                </a:r>
                <a:endParaRPr lang="en-US" sz="2400" dirty="0" smtClean="0">
                  <a:solidFill>
                    <a:srgbClr val="FF0000"/>
                  </a:solidFill>
                </a:endParaRPr>
              </a:p>
              <a:p>
                <a:pPr algn="ctr"/>
                <a:r>
                  <a:rPr lang="en-US" sz="2800" dirty="0">
                    <a:solidFill>
                      <a:srgbClr val="FF0000"/>
                    </a:solidFill>
                  </a:rPr>
                  <a:t> </a:t>
                </a:r>
                <a14:m>
                  <m:oMath xmlns:m="http://schemas.openxmlformats.org/officeDocument/2006/math">
                    <m:r>
                      <a:rPr lang="en-US" sz="2800" i="1">
                        <a:solidFill>
                          <a:srgbClr val="FF0000"/>
                        </a:solidFill>
                        <a:latin typeface="Cambria Math"/>
                      </a:rPr>
                      <m:t>𝑄𝑠</m:t>
                    </m:r>
                    <m:r>
                      <a:rPr lang="en-US" sz="2800" i="1">
                        <a:solidFill>
                          <a:srgbClr val="FF0000"/>
                        </a:solidFill>
                        <a:latin typeface="Cambria Math"/>
                      </a:rPr>
                      <m:t>=−50+150</m:t>
                    </m:r>
                    <m:r>
                      <a:rPr lang="en-US" sz="2800" b="0" i="1" smtClean="0">
                        <a:solidFill>
                          <a:srgbClr val="FF0000"/>
                        </a:solidFill>
                        <a:latin typeface="Cambria Math"/>
                      </a:rPr>
                      <m:t>𝑃</m:t>
                    </m:r>
                  </m:oMath>
                </a14:m>
                <a:endParaRPr lang="en-US" sz="2800" b="0" dirty="0" smtClean="0">
                  <a:solidFill>
                    <a:srgbClr val="FF0000"/>
                  </a:solidFill>
                </a:endParaRPr>
              </a:p>
              <a:p>
                <a:r>
                  <a:rPr lang="en-US" b="1" dirty="0" smtClean="0">
                    <a:solidFill>
                      <a:srgbClr val="0000CC"/>
                    </a:solidFill>
                  </a:rPr>
                  <a:t>Notice: </a:t>
                </a:r>
              </a:p>
              <a:p>
                <a:pPr marL="285750" indent="-285750">
                  <a:buFont typeface="Arial" pitchFamily="34" charset="0"/>
                  <a:buChar char="•"/>
                </a:pPr>
                <a:r>
                  <a:rPr lang="en-US" dirty="0" smtClean="0"/>
                  <a:t>The ‘c’ variable in the equation increased. This it the Q-intercept of supply, which is now closer to the origin on the Q axis, meaning supply has shifted to the right by 150 units</a:t>
                </a:r>
              </a:p>
              <a:p>
                <a:pPr marL="285750" indent="-285750">
                  <a:buFont typeface="Arial" pitchFamily="34" charset="0"/>
                  <a:buChar char="•"/>
                </a:pPr>
                <a:r>
                  <a:rPr lang="en-US" b="0" dirty="0" smtClean="0"/>
                  <a:t>The ‘d’ variable has not changed. The subsidy does not change the </a:t>
                </a:r>
                <a:r>
                  <a:rPr lang="en-US" b="0" i="1" dirty="0" smtClean="0"/>
                  <a:t>responsiveness</a:t>
                </a:r>
                <a:r>
                  <a:rPr lang="en-US" b="0" dirty="0" smtClean="0"/>
                  <a:t> of producers to price changes. They will stil</a:t>
                </a:r>
                <a:r>
                  <a:rPr lang="en-US" dirty="0" smtClean="0"/>
                  <a:t>l supply 150 more loaves for every $1 price increase</a:t>
                </a:r>
                <a:endParaRPr lang="en-US" b="0" dirty="0"/>
              </a:p>
            </p:txBody>
          </p:sp>
        </mc:Choice>
        <mc:Fallback>
          <p:sp>
            <p:nvSpPr>
              <p:cNvPr id="3" name="TextBox 2"/>
              <p:cNvSpPr txBox="1">
                <a:spLocks noRot="1" noChangeAspect="1" noMove="1" noResize="1" noEditPoints="1" noAdjustHandles="1" noChangeArrowheads="1" noChangeShapeType="1" noTextEdit="1"/>
              </p:cNvSpPr>
              <p:nvPr/>
            </p:nvSpPr>
            <p:spPr>
              <a:xfrm>
                <a:off x="0" y="836712"/>
                <a:ext cx="9144000" cy="3397853"/>
              </a:xfrm>
              <a:prstGeom prst="rect">
                <a:avLst/>
              </a:prstGeom>
              <a:blipFill rotWithShape="1">
                <a:blip r:embed="rId2" cstate="print"/>
                <a:stretch>
                  <a:fillRect l="-1000" t="-1720" b="-2366"/>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graphicFrame>
            <p:nvGraphicFramePr>
              <p:cNvPr id="7" name="Table 6"/>
              <p:cNvGraphicFramePr>
                <a:graphicFrameLocks noGrp="1"/>
              </p:cNvGraphicFramePr>
              <p:nvPr>
                <p:extLst>
                  <p:ext uri="{D42A27DB-BD31-4B8C-83A1-F6EECF244321}">
                    <p14:modId xmlns:p14="http://schemas.microsoft.com/office/powerpoint/2010/main" val="2575450043"/>
                  </p:ext>
                </p:extLst>
              </p:nvPr>
            </p:nvGraphicFramePr>
            <p:xfrm>
              <a:off x="17748" y="3573780"/>
              <a:ext cx="9108504" cy="2103120"/>
            </p:xfrm>
            <a:graphic>
              <a:graphicData uri="http://schemas.openxmlformats.org/drawingml/2006/table">
                <a:tbl>
                  <a:tblPr firstRow="1" bandRow="1">
                    <a:tableStyleId>{21E4AEA4-8DFA-4A89-87EB-49C32662AFE0}</a:tableStyleId>
                  </a:tblPr>
                  <a:tblGrid>
                    <a:gridCol w="1480132"/>
                    <a:gridCol w="2939468"/>
                    <a:gridCol w="1371600"/>
                    <a:gridCol w="3317304"/>
                  </a:tblGrid>
                  <a:tr h="0">
                    <a:tc gridSpan="4">
                      <a:txBody>
                        <a:bodyPr/>
                        <a:lstStyle/>
                        <a:p>
                          <a:r>
                            <a:rPr lang="en-US" dirty="0" smtClean="0"/>
                            <a:t>Calculating the effect of a tax on equilibrium: Assume demand for bread is: </a:t>
                          </a:r>
                          <a14:m>
                            <m:oMath xmlns:m="http://schemas.openxmlformats.org/officeDocument/2006/math">
                              <m:r>
                                <a:rPr lang="en-US" smtClean="0">
                                  <a:latin typeface="Cambria Math"/>
                                </a:rPr>
                                <m:t>𝑸𝒅</m:t>
                              </m:r>
                              <m:r>
                                <a:rPr lang="en-US" smtClean="0">
                                  <a:latin typeface="Cambria Math"/>
                                </a:rPr>
                                <m:t>=</m:t>
                              </m:r>
                              <m:r>
                                <a:rPr lang="en-US" smtClean="0">
                                  <a:latin typeface="Cambria Math"/>
                                </a:rPr>
                                <m:t>𝟔𝟎𝟎</m:t>
                              </m:r>
                              <m:r>
                                <a:rPr lang="en-US" smtClean="0">
                                  <a:latin typeface="Cambria Math"/>
                                </a:rPr>
                                <m:t>−</m:t>
                              </m:r>
                              <m:r>
                                <a:rPr lang="en-US" smtClean="0">
                                  <a:latin typeface="Cambria Math"/>
                                </a:rPr>
                                <m:t>𝟓𝟎</m:t>
                              </m:r>
                              <m:r>
                                <a:rPr lang="en-US" smtClean="0">
                                  <a:latin typeface="Cambria Math"/>
                                </a:rPr>
                                <m:t>𝑷</m:t>
                              </m:r>
                            </m:oMath>
                          </a14:m>
                          <a:endParaRPr lang="en-US" dirty="0" smtClean="0"/>
                        </a:p>
                        <a:p>
                          <a:pPr marL="285750" indent="-285750">
                            <a:buFont typeface="Arial" pitchFamily="34" charset="0"/>
                            <a:buChar char="•"/>
                          </a:pPr>
                          <a:r>
                            <a:rPr lang="en-US" dirty="0" smtClean="0"/>
                            <a:t>The tax has no effect on demand, only supply. </a:t>
                          </a:r>
                        </a:p>
                      </a:txBody>
                      <a:tcPr anchor="ctr"/>
                    </a:tc>
                    <a:tc hMerge="1">
                      <a:txBody>
                        <a:bodyPr/>
                        <a:lstStyle/>
                        <a:p>
                          <a:pPr algn="ctr"/>
                          <a:endParaRPr lang="en-US" b="1" dirty="0">
                            <a:solidFill>
                              <a:srgbClr val="FF0000"/>
                            </a:solidFill>
                          </a:endParaRPr>
                        </a:p>
                      </a:txBody>
                      <a:tcPr anchor="ctr">
                        <a:solidFill>
                          <a:schemeClr val="accent1">
                            <a:lumMod val="20000"/>
                            <a:lumOff val="80000"/>
                          </a:schemeClr>
                        </a:solidFill>
                      </a:tcPr>
                    </a:tc>
                    <a:tc hMerge="1">
                      <a:txBody>
                        <a:bodyPr/>
                        <a:lstStyle/>
                        <a:p>
                          <a:pPr algn="ctr"/>
                          <a:endParaRPr lang="en-US" dirty="0">
                            <a:solidFill>
                              <a:schemeClr val="tx1"/>
                            </a:solidFill>
                          </a:endParaRPr>
                        </a:p>
                      </a:txBody>
                      <a:tcPr anchor="ctr">
                        <a:solidFill>
                          <a:schemeClr val="accent1">
                            <a:lumMod val="20000"/>
                            <a:lumOff val="80000"/>
                          </a:schemeClr>
                        </a:solidFill>
                      </a:tcPr>
                    </a:tc>
                    <a:tc hMerge="1">
                      <a:txBody>
                        <a:bodyPr/>
                        <a:lstStyle/>
                        <a:p>
                          <a:pPr algn="ctr"/>
                          <a:endParaRPr lang="en-US" b="1" dirty="0">
                            <a:solidFill>
                              <a:srgbClr val="FF0000"/>
                            </a:solidFill>
                          </a:endParaRPr>
                        </a:p>
                      </a:txBody>
                      <a:tcPr anchor="ctr">
                        <a:solidFill>
                          <a:schemeClr val="accent1">
                            <a:lumMod val="20000"/>
                            <a:lumOff val="80000"/>
                          </a:schemeClr>
                        </a:solidFill>
                      </a:tcPr>
                    </a:tc>
                  </a:tr>
                  <a:tr h="1310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Before the subsidy: </a:t>
                          </a:r>
                        </a:p>
                        <a:p>
                          <a:pPr algn="ctr"/>
                          <a:endParaRPr lang="en-US" dirty="0">
                            <a:solidFill>
                              <a:schemeClr val="tx1"/>
                            </a:solidFill>
                          </a:endParaRPr>
                        </a:p>
                      </a:txBody>
                      <a:tcPr anchor="ctr"/>
                    </a:tc>
                    <a:tc>
                      <a:txBody>
                        <a:bodyPr/>
                        <a:lstStyle/>
                        <a:p>
                          <a:pPr algn="ctr"/>
                          <a14:m>
                            <m:oMathPara xmlns:m="http://schemas.openxmlformats.org/officeDocument/2006/math">
                              <m:oMathParaPr>
                                <m:jc m:val="left"/>
                              </m:oMathParaPr>
                              <m:oMath xmlns:m="http://schemas.openxmlformats.org/officeDocument/2006/math">
                                <m:r>
                                  <a:rPr lang="en-US" smtClean="0">
                                    <a:latin typeface="Cambria Math"/>
                                  </a:rPr>
                                  <m:t>600−50</m:t>
                                </m:r>
                                <m:r>
                                  <a:rPr lang="en-US" smtClean="0">
                                    <a:latin typeface="Cambria Math"/>
                                  </a:rPr>
                                  <m:t>𝑃</m:t>
                                </m:r>
                                <m:r>
                                  <a:rPr lang="en-US" smtClean="0">
                                    <a:latin typeface="Cambria Math"/>
                                  </a:rPr>
                                  <m:t>=−200+150</m:t>
                                </m:r>
                                <m:r>
                                  <a:rPr lang="en-US" smtClean="0">
                                    <a:latin typeface="Cambria Math"/>
                                  </a:rPr>
                                  <m:t>𝑃</m:t>
                                </m:r>
                              </m:oMath>
                            </m:oMathPara>
                          </a14:m>
                          <a:endParaRPr lang="en-US" dirty="0"/>
                        </a:p>
                        <a:p>
                          <a:pPr algn="ctr"/>
                          <a14:m>
                            <m:oMathPara xmlns:m="http://schemas.openxmlformats.org/officeDocument/2006/math">
                              <m:oMathParaPr>
                                <m:jc m:val="left"/>
                              </m:oMathParaPr>
                              <m:oMath xmlns:m="http://schemas.openxmlformats.org/officeDocument/2006/math">
                                <m:r>
                                  <a:rPr lang="en-US">
                                    <a:latin typeface="Cambria Math"/>
                                  </a:rPr>
                                  <m:t>800=200</m:t>
                                </m:r>
                                <m:r>
                                  <a:rPr lang="en-US">
                                    <a:latin typeface="Cambria Math"/>
                                  </a:rPr>
                                  <m:t>𝑃</m:t>
                                </m:r>
                              </m:oMath>
                            </m:oMathPara>
                          </a14:m>
                          <a:endParaRPr lang="en-US" dirty="0"/>
                        </a:p>
                        <a:p>
                          <a:pPr algn="ctr"/>
                          <a14:m>
                            <m:oMathPara xmlns:m="http://schemas.openxmlformats.org/officeDocument/2006/math">
                              <m:oMathParaPr>
                                <m:jc m:val="left"/>
                              </m:oMathParaPr>
                              <m:oMath xmlns:m="http://schemas.openxmlformats.org/officeDocument/2006/math">
                                <m:r>
                                  <a:rPr lang="en-US">
                                    <a:latin typeface="Cambria Math"/>
                                  </a:rPr>
                                  <m:t>𝑷</m:t>
                                </m:r>
                                <m:r>
                                  <a:rPr lang="en-US">
                                    <a:latin typeface="Cambria Math"/>
                                  </a:rPr>
                                  <m:t>=$</m:t>
                                </m:r>
                                <m:r>
                                  <a:rPr lang="en-US">
                                    <a:latin typeface="Cambria Math"/>
                                  </a:rPr>
                                  <m:t>𝟒</m:t>
                                </m:r>
                              </m:oMath>
                            </m:oMathPara>
                          </a14:m>
                          <a:endParaRPr lang="en-US" dirty="0"/>
                        </a:p>
                        <a:p>
                          <a:pPr algn="ctr"/>
                          <a14:m>
                            <m:oMathPara xmlns:m="http://schemas.openxmlformats.org/officeDocument/2006/math">
                              <m:oMathParaPr>
                                <m:jc m:val="left"/>
                              </m:oMathParaPr>
                              <m:oMath xmlns:m="http://schemas.openxmlformats.org/officeDocument/2006/math">
                                <m:r>
                                  <a:rPr lang="en-US">
                                    <a:latin typeface="Cambria Math"/>
                                  </a:rPr>
                                  <m:t>𝑄𝑑</m:t>
                                </m:r>
                                <m:r>
                                  <a:rPr lang="en-US">
                                    <a:latin typeface="Cambria Math"/>
                                  </a:rPr>
                                  <m:t>=600−50</m:t>
                                </m:r>
                                <m:d>
                                  <m:dPr>
                                    <m:ctrlPr>
                                      <a:rPr lang="en-US" i="1">
                                        <a:latin typeface="Cambria Math"/>
                                      </a:rPr>
                                    </m:ctrlPr>
                                  </m:dPr>
                                  <m:e>
                                    <m:r>
                                      <a:rPr lang="en-US">
                                        <a:latin typeface="Cambria Math"/>
                                      </a:rPr>
                                      <m:t>4</m:t>
                                    </m:r>
                                  </m:e>
                                </m:d>
                              </m:oMath>
                            </m:oMathPara>
                          </a14:m>
                          <a:endParaRPr lang="en-US" dirty="0"/>
                        </a:p>
                        <a:p>
                          <a:pPr algn="ctr"/>
                          <a14:m>
                            <m:oMathPara xmlns:m="http://schemas.openxmlformats.org/officeDocument/2006/math">
                              <m:oMathParaPr>
                                <m:jc m:val="left"/>
                              </m:oMathParaPr>
                              <m:oMath xmlns:m="http://schemas.openxmlformats.org/officeDocument/2006/math">
                                <m:r>
                                  <a:rPr lang="en-US">
                                    <a:latin typeface="Cambria Math"/>
                                  </a:rPr>
                                  <m:t>𝑸𝒅</m:t>
                                </m:r>
                                <m:r>
                                  <a:rPr lang="en-US">
                                    <a:latin typeface="Cambria Math"/>
                                  </a:rPr>
                                  <m:t>=</m:t>
                                </m:r>
                                <m:r>
                                  <a:rPr lang="en-US">
                                    <a:latin typeface="Cambria Math"/>
                                  </a:rPr>
                                  <m:t>𝟒𝟎𝟎</m:t>
                                </m:r>
                              </m:oMath>
                            </m:oMathPara>
                          </a14:m>
                          <a:endParaRPr lang="en-US" b="1" dirty="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After the subsidy: </a:t>
                          </a:r>
                        </a:p>
                        <a:p>
                          <a:pPr algn="ctr"/>
                          <a:endParaRPr lang="en-US" dirty="0">
                            <a:solidFill>
                              <a:schemeClr val="tx1"/>
                            </a:solidFill>
                          </a:endParaRPr>
                        </a:p>
                      </a:txBody>
                      <a:tcPr anchor="ctr"/>
                    </a:tc>
                    <a:tc>
                      <a:txBody>
                        <a:bodyPr/>
                        <a:lstStyle/>
                        <a:p>
                          <a:pPr algn="ctr"/>
                          <a14:m>
                            <m:oMathPara xmlns:m="http://schemas.openxmlformats.org/officeDocument/2006/math">
                              <m:oMathParaPr>
                                <m:jc m:val="left"/>
                              </m:oMathParaPr>
                              <m:oMath xmlns:m="http://schemas.openxmlformats.org/officeDocument/2006/math">
                                <m:r>
                                  <a:rPr lang="en-US" smtClean="0">
                                    <a:latin typeface="Cambria Math"/>
                                  </a:rPr>
                                  <m:t>600−50</m:t>
                                </m:r>
                                <m:r>
                                  <a:rPr lang="en-US" smtClean="0">
                                    <a:latin typeface="Cambria Math"/>
                                  </a:rPr>
                                  <m:t>𝑃</m:t>
                                </m:r>
                                <m:r>
                                  <a:rPr lang="en-US" smtClean="0">
                                    <a:latin typeface="Cambria Math"/>
                                  </a:rPr>
                                  <m:t>=−50+150</m:t>
                                </m:r>
                                <m:r>
                                  <a:rPr lang="en-US">
                                    <a:latin typeface="Cambria Math"/>
                                  </a:rPr>
                                  <m:t>𝑃</m:t>
                                </m:r>
                              </m:oMath>
                            </m:oMathPara>
                          </a14:m>
                          <a:endParaRPr lang="en-US" dirty="0"/>
                        </a:p>
                        <a:p>
                          <a:pPr algn="ctr"/>
                          <a14:m>
                            <m:oMathPara xmlns:m="http://schemas.openxmlformats.org/officeDocument/2006/math">
                              <m:oMathParaPr>
                                <m:jc m:val="left"/>
                              </m:oMathParaPr>
                              <m:oMath xmlns:m="http://schemas.openxmlformats.org/officeDocument/2006/math">
                                <m:r>
                                  <a:rPr lang="en-US">
                                    <a:latin typeface="Cambria Math"/>
                                  </a:rPr>
                                  <m:t>6</m:t>
                                </m:r>
                                <m:r>
                                  <a:rPr lang="en-US" smtClean="0">
                                    <a:latin typeface="Cambria Math"/>
                                  </a:rPr>
                                  <m:t>50</m:t>
                                </m:r>
                                <m:r>
                                  <a:rPr lang="en-US">
                                    <a:latin typeface="Cambria Math"/>
                                  </a:rPr>
                                  <m:t>=200</m:t>
                                </m:r>
                                <m:r>
                                  <a:rPr lang="en-US">
                                    <a:latin typeface="Cambria Math"/>
                                  </a:rPr>
                                  <m:t>𝑃</m:t>
                                </m:r>
                              </m:oMath>
                            </m:oMathPara>
                          </a14:m>
                          <a:endParaRPr lang="en-US" dirty="0"/>
                        </a:p>
                        <a:p>
                          <a:pPr algn="ctr"/>
                          <a14:m>
                            <m:oMathPara xmlns:m="http://schemas.openxmlformats.org/officeDocument/2006/math">
                              <m:oMathParaPr>
                                <m:jc m:val="left"/>
                              </m:oMathParaPr>
                              <m:oMath xmlns:m="http://schemas.openxmlformats.org/officeDocument/2006/math">
                                <m:r>
                                  <a:rPr lang="en-US" b="1" i="1">
                                    <a:latin typeface="Cambria Math"/>
                                  </a:rPr>
                                  <m:t>𝐏</m:t>
                                </m:r>
                                <m:r>
                                  <a:rPr lang="en-US" b="1">
                                    <a:latin typeface="Cambria Math"/>
                                  </a:rPr>
                                  <m:t>=</m:t>
                                </m:r>
                                <m:r>
                                  <a:rPr lang="en-US" b="1" i="0" smtClean="0">
                                    <a:latin typeface="Cambria Math"/>
                                  </a:rPr>
                                  <m:t>$</m:t>
                                </m:r>
                                <m:r>
                                  <a:rPr lang="en-US" b="1" i="0" smtClean="0">
                                    <a:latin typeface="Cambria Math"/>
                                  </a:rPr>
                                  <m:t>𝟑</m:t>
                                </m:r>
                                <m:r>
                                  <a:rPr lang="en-US" b="1" i="0" smtClean="0">
                                    <a:latin typeface="Cambria Math"/>
                                  </a:rPr>
                                  <m:t>.</m:t>
                                </m:r>
                                <m:r>
                                  <a:rPr lang="en-US" b="1" i="0" smtClean="0">
                                    <a:latin typeface="Cambria Math"/>
                                  </a:rPr>
                                  <m:t>𝟐𝟓</m:t>
                                </m:r>
                              </m:oMath>
                            </m:oMathPara>
                          </a14:m>
                          <a:endParaRPr lang="en-US" b="1" dirty="0"/>
                        </a:p>
                        <a:p>
                          <a:pPr algn="ctr"/>
                          <a14:m>
                            <m:oMathPara xmlns:m="http://schemas.openxmlformats.org/officeDocument/2006/math">
                              <m:oMathParaPr>
                                <m:jc m:val="left"/>
                              </m:oMathParaPr>
                              <m:oMath xmlns:m="http://schemas.openxmlformats.org/officeDocument/2006/math">
                                <m:r>
                                  <a:rPr lang="en-US">
                                    <a:latin typeface="Cambria Math"/>
                                  </a:rPr>
                                  <m:t>𝑄𝑑</m:t>
                                </m:r>
                                <m:r>
                                  <a:rPr lang="en-US">
                                    <a:latin typeface="Cambria Math"/>
                                  </a:rPr>
                                  <m:t>=600−50</m:t>
                                </m:r>
                                <m:d>
                                  <m:dPr>
                                    <m:ctrlPr>
                                      <a:rPr lang="en-US" i="1">
                                        <a:latin typeface="Cambria Math"/>
                                      </a:rPr>
                                    </m:ctrlPr>
                                  </m:dPr>
                                  <m:e>
                                    <m:r>
                                      <a:rPr lang="en-US" b="0" i="0" smtClean="0">
                                        <a:latin typeface="Cambria Math"/>
                                      </a:rPr>
                                      <m:t>3.25</m:t>
                                    </m:r>
                                  </m:e>
                                </m:d>
                              </m:oMath>
                            </m:oMathPara>
                          </a14:m>
                          <a:endParaRPr lang="en-US" dirty="0"/>
                        </a:p>
                        <a:p>
                          <a:pPr algn="ctr"/>
                          <a14:m>
                            <m:oMathPara xmlns:m="http://schemas.openxmlformats.org/officeDocument/2006/math">
                              <m:oMathParaPr>
                                <m:jc m:val="left"/>
                              </m:oMathParaPr>
                              <m:oMath xmlns:m="http://schemas.openxmlformats.org/officeDocument/2006/math">
                                <m:r>
                                  <a:rPr lang="en-US" b="1" i="1">
                                    <a:latin typeface="Cambria Math"/>
                                  </a:rPr>
                                  <m:t>𝑸𝒅</m:t>
                                </m:r>
                                <m:r>
                                  <a:rPr lang="en-US" b="1" i="1">
                                    <a:latin typeface="Cambria Math"/>
                                  </a:rPr>
                                  <m:t>=</m:t>
                                </m:r>
                                <m:r>
                                  <a:rPr lang="en-US" b="1" i="1" smtClean="0">
                                    <a:latin typeface="Cambria Math"/>
                                  </a:rPr>
                                  <m:t>𝟒𝟑𝟕</m:t>
                                </m:r>
                                <m:r>
                                  <a:rPr lang="en-US" b="1" i="1" smtClean="0">
                                    <a:latin typeface="Cambria Math"/>
                                  </a:rPr>
                                  <m:t>.</m:t>
                                </m:r>
                                <m:r>
                                  <a:rPr lang="en-US" b="1" i="1" smtClean="0">
                                    <a:latin typeface="Cambria Math"/>
                                  </a:rPr>
                                  <m:t>𝟓</m:t>
                                </m:r>
                              </m:oMath>
                            </m:oMathPara>
                          </a14:m>
                          <a:endParaRPr lang="en-US" b="1" i="1" dirty="0">
                            <a:solidFill>
                              <a:srgbClr val="FF0000"/>
                            </a:solidFill>
                          </a:endParaRPr>
                        </a:p>
                      </a:txBody>
                      <a:tcPr anchor="ctr"/>
                    </a:tc>
                  </a:tr>
                </a:tbl>
              </a:graphicData>
            </a:graphic>
          </p:graphicFrame>
        </mc:Choice>
        <mc:Fallback>
          <p:graphicFrame>
            <p:nvGraphicFramePr>
              <p:cNvPr id="7" name="Table 6"/>
              <p:cNvGraphicFramePr>
                <a:graphicFrameLocks noGrp="1"/>
              </p:cNvGraphicFramePr>
              <p:nvPr>
                <p:extLst>
                  <p:ext uri="{D42A27DB-BD31-4B8C-83A1-F6EECF244321}">
                    <p14:modId xmlns:a14="http://schemas.microsoft.com/office/drawing/2010/main" xmlns="" xmlns:p14="http://schemas.microsoft.com/office/powerpoint/2010/main" val="2575450043"/>
                  </p:ext>
                </p:extLst>
              </p:nvPr>
            </p:nvGraphicFramePr>
            <p:xfrm>
              <a:off x="17748" y="4288536"/>
              <a:ext cx="9108504" cy="2523744"/>
            </p:xfrm>
            <a:graphic>
              <a:graphicData uri="http://schemas.openxmlformats.org/drawingml/2006/table">
                <a:tbl>
                  <a:tblPr firstRow="1" bandRow="1">
                    <a:tableStyleId>{21E4AEA4-8DFA-4A89-87EB-49C32662AFE0}</a:tableStyleId>
                  </a:tblPr>
                  <a:tblGrid>
                    <a:gridCol w="1480132"/>
                    <a:gridCol w="2939468"/>
                    <a:gridCol w="1371600"/>
                    <a:gridCol w="3317304"/>
                  </a:tblGrid>
                  <a:tr h="768096">
                    <a:tc gridSpan="4">
                      <a:txBody>
                        <a:bodyPr/>
                        <a:lstStyle/>
                        <a:p>
                          <a:endParaRPr lang="en-US" sz="2200"/>
                        </a:p>
                      </a:txBody>
                      <a:tcPr marT="54864" marB="54864" anchor="ctr">
                        <a:blipFill rotWithShape="1">
                          <a:blip r:embed="rId3"/>
                          <a:stretch>
                            <a:fillRect l="-67" t="-4762" r="-67" b="-235238"/>
                          </a:stretch>
                        </a:blipFill>
                      </a:tcPr>
                    </a:tc>
                    <a:tc hMerge="1">
                      <a:txBody>
                        <a:bodyPr/>
                        <a:lstStyle/>
                        <a:p>
                          <a:pPr algn="ctr"/>
                          <a:endParaRPr lang="en-US" b="1" dirty="0">
                            <a:solidFill>
                              <a:srgbClr val="FF0000"/>
                            </a:solidFill>
                          </a:endParaRPr>
                        </a:p>
                      </a:txBody>
                      <a:tcPr anchor="ctr">
                        <a:solidFill>
                          <a:schemeClr val="accent1">
                            <a:lumMod val="20000"/>
                            <a:lumOff val="80000"/>
                          </a:schemeClr>
                        </a:solidFill>
                      </a:tcPr>
                    </a:tc>
                    <a:tc hMerge="1">
                      <a:txBody>
                        <a:bodyPr/>
                        <a:lstStyle/>
                        <a:p>
                          <a:pPr algn="ctr"/>
                          <a:endParaRPr lang="en-US" dirty="0">
                            <a:solidFill>
                              <a:schemeClr val="tx1"/>
                            </a:solidFill>
                          </a:endParaRPr>
                        </a:p>
                      </a:txBody>
                      <a:tcPr anchor="ctr">
                        <a:solidFill>
                          <a:schemeClr val="accent1">
                            <a:lumMod val="20000"/>
                            <a:lumOff val="80000"/>
                          </a:schemeClr>
                        </a:solidFill>
                      </a:tcPr>
                    </a:tc>
                    <a:tc hMerge="1">
                      <a:txBody>
                        <a:bodyPr/>
                        <a:lstStyle/>
                        <a:p>
                          <a:pPr algn="ctr"/>
                          <a:endParaRPr lang="en-US" b="1" dirty="0">
                            <a:solidFill>
                              <a:srgbClr val="FF0000"/>
                            </a:solidFill>
                          </a:endParaRPr>
                        </a:p>
                      </a:txBody>
                      <a:tcPr anchor="ctr">
                        <a:solidFill>
                          <a:schemeClr val="accent1">
                            <a:lumMod val="20000"/>
                            <a:lumOff val="80000"/>
                          </a:schemeClr>
                        </a:solidFill>
                      </a:tcPr>
                    </a:tc>
                  </a:tr>
                  <a:tr h="17556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smtClean="0"/>
                            <a:t>Before the subsidy: </a:t>
                          </a:r>
                        </a:p>
                        <a:p>
                          <a:pPr algn="ctr"/>
                          <a:endParaRPr lang="en-US" sz="2200" dirty="0">
                            <a:solidFill>
                              <a:schemeClr val="tx1"/>
                            </a:solidFill>
                          </a:endParaRPr>
                        </a:p>
                      </a:txBody>
                      <a:tcPr marT="54864" marB="54864" anchor="ctr"/>
                    </a:tc>
                    <a:tc>
                      <a:txBody>
                        <a:bodyPr/>
                        <a:lstStyle/>
                        <a:p>
                          <a:endParaRPr lang="en-US" sz="2200"/>
                        </a:p>
                      </a:txBody>
                      <a:tcPr marT="54864" marB="54864" anchor="ctr">
                        <a:blipFill rotWithShape="1">
                          <a:blip r:embed="rId3"/>
                          <a:stretch>
                            <a:fillRect l="-50622" t="-45833" r="-159751" b="-2917"/>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smtClean="0"/>
                            <a:t>After the subsidy: </a:t>
                          </a:r>
                        </a:p>
                        <a:p>
                          <a:pPr algn="ctr"/>
                          <a:endParaRPr lang="en-US" sz="2200" dirty="0">
                            <a:solidFill>
                              <a:schemeClr val="tx1"/>
                            </a:solidFill>
                          </a:endParaRPr>
                        </a:p>
                      </a:txBody>
                      <a:tcPr marT="54864" marB="54864" anchor="ctr"/>
                    </a:tc>
                    <a:tc>
                      <a:txBody>
                        <a:bodyPr/>
                        <a:lstStyle/>
                        <a:p>
                          <a:endParaRPr lang="en-US" sz="2200"/>
                        </a:p>
                      </a:txBody>
                      <a:tcPr marT="54864" marB="54864" anchor="ctr">
                        <a:blipFill rotWithShape="1">
                          <a:blip r:embed="rId3"/>
                          <a:stretch>
                            <a:fillRect l="-174816" t="-45833" r="-184" b="-2917"/>
                          </a:stretch>
                        </a:blipFill>
                      </a:tcPr>
                    </a:tc>
                  </a:tr>
                </a:tbl>
              </a:graphicData>
            </a:graphic>
          </p:graphicFrame>
        </mc:Fallback>
      </mc:AlternateContent>
    </p:spTree>
    <p:extLst>
      <p:ext uri="{BB962C8B-B14F-4D97-AF65-F5344CB8AC3E}">
        <p14:creationId xmlns="" xmlns:p14="http://schemas.microsoft.com/office/powerpoint/2010/main" val="28888020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508653"/>
          </a:xfrm>
          <a:prstGeom prst="rect">
            <a:avLst/>
          </a:prstGeom>
          <a:noFill/>
        </p:spPr>
        <p:txBody>
          <a:bodyPr wrap="square" rtlCol="0">
            <a:spAutoFit/>
          </a:bodyPr>
          <a:lstStyle/>
          <a:p>
            <a:r>
              <a:rPr lang="en-US" sz="2400" dirty="0" smtClean="0">
                <a:solidFill>
                  <a:srgbClr val="FF0000"/>
                </a:solidFill>
              </a:rPr>
              <a:t>The Effects of Taxes and Subsidies on Consumers and Producers</a:t>
            </a:r>
          </a:p>
          <a:p>
            <a:r>
              <a:rPr lang="en-US" dirty="0" smtClean="0"/>
              <a:t>We can determine how much of the tax burden was born by consumers and producers:</a:t>
            </a:r>
          </a:p>
          <a:p>
            <a:endParaRPr lang="en-US" dirty="0" smtClean="0"/>
          </a:p>
          <a:p>
            <a:endParaRPr lang="en-US" dirty="0" smtClean="0"/>
          </a:p>
          <a:p>
            <a:r>
              <a:rPr lang="en-US" b="1" dirty="0" smtClean="0">
                <a:solidFill>
                  <a:srgbClr val="0000CC"/>
                </a:solidFill>
              </a:rPr>
              <a:t>Effect of the tax</a:t>
            </a:r>
          </a:p>
          <a:p>
            <a:pPr marL="285750" indent="-285750">
              <a:buFont typeface="Arial" pitchFamily="34" charset="0"/>
              <a:buChar char="•"/>
            </a:pPr>
            <a:r>
              <a:rPr lang="en-US" dirty="0" smtClean="0"/>
              <a:t>The price increased from $4.00 to $4.75, meaning consumers paid $0.75 of the $1.00 tax. </a:t>
            </a:r>
          </a:p>
          <a:p>
            <a:pPr marL="285750" indent="-285750">
              <a:buFont typeface="Arial" pitchFamily="34" charset="0"/>
              <a:buChar char="•"/>
            </a:pPr>
            <a:r>
              <a:rPr lang="en-US" dirty="0" smtClean="0"/>
              <a:t>Producers got to keep just $3.75, meaning they paid just $0.25 of the $1.00 tax</a:t>
            </a:r>
          </a:p>
          <a:p>
            <a:pPr marL="285750" indent="-285750">
              <a:buFont typeface="Arial" pitchFamily="34" charset="0"/>
              <a:buChar char="•"/>
            </a:pPr>
            <a:endParaRPr lang="en-US" dirty="0" smtClean="0"/>
          </a:p>
          <a:p>
            <a:r>
              <a:rPr lang="en-US" b="1" dirty="0" smtClean="0">
                <a:solidFill>
                  <a:srgbClr val="0000CC"/>
                </a:solidFill>
              </a:rPr>
              <a:t>Effect of the subsidy:</a:t>
            </a:r>
          </a:p>
          <a:p>
            <a:pPr marL="285750" indent="-285750">
              <a:buFont typeface="Arial" pitchFamily="34" charset="0"/>
              <a:buChar char="•"/>
            </a:pPr>
            <a:r>
              <a:rPr lang="en-US" dirty="0" smtClean="0"/>
              <a:t>Price went down from $4.00 to $3.25, meaning consumers received $0.75 of the $1.00 subsidy. </a:t>
            </a:r>
          </a:p>
          <a:p>
            <a:pPr marL="285750" indent="-285750">
              <a:buFont typeface="Arial" pitchFamily="34" charset="0"/>
              <a:buChar char="•"/>
            </a:pPr>
            <a:r>
              <a:rPr lang="en-US" dirty="0" smtClean="0"/>
              <a:t>Producers received $4.25, meaning they enjoyed $0.25 of the $1.00 subsidy.</a:t>
            </a:r>
          </a:p>
        </p:txBody>
      </p:sp>
      <mc:AlternateContent xmlns:mc="http://schemas.openxmlformats.org/markup-compatibility/2006">
        <mc:Choice xmlns="" xmlns:a14="http://schemas.microsoft.com/office/drawing/2010/main" Requires="a14">
          <p:graphicFrame>
            <p:nvGraphicFramePr>
              <p:cNvPr id="12" name="Table 11"/>
              <p:cNvGraphicFramePr>
                <a:graphicFrameLocks noGrp="1"/>
              </p:cNvGraphicFramePr>
              <p:nvPr>
                <p:extLst>
                  <p:ext uri="{D42A27DB-BD31-4B8C-83A1-F6EECF244321}">
                    <p14:modId xmlns:p14="http://schemas.microsoft.com/office/powerpoint/2010/main" val="1599106908"/>
                  </p:ext>
                </p:extLst>
              </p:nvPr>
            </p:nvGraphicFramePr>
            <p:xfrm>
              <a:off x="-1324" y="3390900"/>
              <a:ext cx="9108504" cy="2316480"/>
            </p:xfrm>
            <a:graphic>
              <a:graphicData uri="http://schemas.openxmlformats.org/drawingml/2006/table">
                <a:tbl>
                  <a:tblPr firstRow="1" bandRow="1">
                    <a:tableStyleId>{5C22544A-7EE6-4342-B048-85BDC9FD1C3A}</a:tableStyleId>
                  </a:tblPr>
                  <a:tblGrid>
                    <a:gridCol w="1480132"/>
                    <a:gridCol w="2903972"/>
                    <a:gridCol w="1407096"/>
                    <a:gridCol w="3317304"/>
                  </a:tblGrid>
                  <a:tr h="106680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Before the tax and the subsidy: </a:t>
                          </a:r>
                        </a:p>
                        <a:p>
                          <a:pPr algn="ctr"/>
                          <a:endParaRPr lang="en-US" sz="1400" dirty="0">
                            <a:solidFill>
                              <a:schemeClr val="tx1"/>
                            </a:solidFill>
                          </a:endParaRPr>
                        </a:p>
                      </a:txBody>
                      <a:tcPr anchor="ctr">
                        <a:solidFill>
                          <a:schemeClr val="accent1">
                            <a:lumMod val="20000"/>
                            <a:lumOff val="80000"/>
                          </a:schemeClr>
                        </a:solidFill>
                      </a:tcPr>
                    </a:tc>
                    <a:tc rowSpan="2">
                      <a:txBody>
                        <a:bodyPr/>
                        <a:lstStyle/>
                        <a:p>
                          <a:pPr algn="ctr"/>
                          <a14:m>
                            <m:oMathPara xmlns:m="http://schemas.openxmlformats.org/officeDocument/2006/math">
                              <m:oMathParaPr>
                                <m:jc m:val="left"/>
                              </m:oMathParaPr>
                              <m:oMath xmlns:m="http://schemas.openxmlformats.org/officeDocument/2006/math">
                                <m:r>
                                  <a:rPr lang="en-US" sz="1800" i="1" smtClean="0">
                                    <a:solidFill>
                                      <a:srgbClr val="0000FF"/>
                                    </a:solidFill>
                                    <a:latin typeface="Cambria Math"/>
                                  </a:rPr>
                                  <m:t>600−50</m:t>
                                </m:r>
                                <m:r>
                                  <a:rPr lang="en-US" sz="1800" i="1" smtClean="0">
                                    <a:solidFill>
                                      <a:srgbClr val="0000FF"/>
                                    </a:solidFill>
                                    <a:latin typeface="Cambria Math"/>
                                  </a:rPr>
                                  <m:t>𝑃</m:t>
                                </m:r>
                                <m:r>
                                  <a:rPr lang="en-US" sz="1800" i="1" smtClean="0">
                                    <a:solidFill>
                                      <a:srgbClr val="0000FF"/>
                                    </a:solidFill>
                                    <a:latin typeface="Cambria Math"/>
                                  </a:rPr>
                                  <m:t>=−200+150</m:t>
                                </m:r>
                                <m:r>
                                  <a:rPr lang="en-US" sz="1800" i="1" smtClean="0">
                                    <a:solidFill>
                                      <a:srgbClr val="0000FF"/>
                                    </a:solidFill>
                                    <a:latin typeface="Cambria Math"/>
                                  </a:rPr>
                                  <m:t>𝑃</m:t>
                                </m:r>
                              </m:oMath>
                            </m:oMathPara>
                          </a14:m>
                          <a:endParaRPr lang="en-US" sz="1800" i="1" dirty="0">
                            <a:solidFill>
                              <a:srgbClr val="0000FF"/>
                            </a:solidFill>
                            <a:latin typeface="Cambria Math"/>
                          </a:endParaRPr>
                        </a:p>
                        <a:p>
                          <a:pPr algn="ctr"/>
                          <a14:m>
                            <m:oMathPara xmlns:m="http://schemas.openxmlformats.org/officeDocument/2006/math">
                              <m:oMathParaPr>
                                <m:jc m:val="left"/>
                              </m:oMathParaPr>
                              <m:oMath xmlns:m="http://schemas.openxmlformats.org/officeDocument/2006/math">
                                <m:r>
                                  <a:rPr lang="en-US" sz="1800" i="1">
                                    <a:solidFill>
                                      <a:srgbClr val="0000FF"/>
                                    </a:solidFill>
                                    <a:latin typeface="Cambria Math"/>
                                  </a:rPr>
                                  <m:t>800=200</m:t>
                                </m:r>
                                <m:r>
                                  <a:rPr lang="en-US" sz="1800" i="1">
                                    <a:solidFill>
                                      <a:srgbClr val="0000FF"/>
                                    </a:solidFill>
                                    <a:latin typeface="Cambria Math"/>
                                  </a:rPr>
                                  <m:t>𝑃</m:t>
                                </m:r>
                              </m:oMath>
                            </m:oMathPara>
                          </a14:m>
                          <a:endParaRPr lang="en-US" sz="1800" i="1" dirty="0">
                            <a:solidFill>
                              <a:srgbClr val="0000FF"/>
                            </a:solidFill>
                            <a:latin typeface="Cambria Math"/>
                          </a:endParaRPr>
                        </a:p>
                        <a:p>
                          <a:pPr algn="ctr"/>
                          <a14:m>
                            <m:oMathPara xmlns:m="http://schemas.openxmlformats.org/officeDocument/2006/math">
                              <m:oMathParaPr>
                                <m:jc m:val="left"/>
                              </m:oMathParaPr>
                              <m:oMath xmlns:m="http://schemas.openxmlformats.org/officeDocument/2006/math">
                                <m:r>
                                  <a:rPr lang="en-US" sz="1800" b="1" i="1">
                                    <a:solidFill>
                                      <a:srgbClr val="FF0000"/>
                                    </a:solidFill>
                                    <a:latin typeface="Cambria Math"/>
                                  </a:rPr>
                                  <m:t>𝑷</m:t>
                                </m:r>
                                <m:r>
                                  <a:rPr lang="en-US" sz="1800" b="1" i="1">
                                    <a:solidFill>
                                      <a:srgbClr val="FF0000"/>
                                    </a:solidFill>
                                    <a:latin typeface="Cambria Math"/>
                                  </a:rPr>
                                  <m:t>=$</m:t>
                                </m:r>
                                <m:r>
                                  <a:rPr lang="en-US" sz="1800" b="1" i="1">
                                    <a:solidFill>
                                      <a:srgbClr val="FF0000"/>
                                    </a:solidFill>
                                    <a:latin typeface="Cambria Math"/>
                                  </a:rPr>
                                  <m:t>𝟒</m:t>
                                </m:r>
                              </m:oMath>
                            </m:oMathPara>
                          </a14:m>
                          <a:endParaRPr lang="en-US" sz="1800" b="1" i="1" dirty="0">
                            <a:solidFill>
                              <a:srgbClr val="FF0000"/>
                            </a:solidFill>
                            <a:latin typeface="Cambria Math"/>
                          </a:endParaRPr>
                        </a:p>
                        <a:p>
                          <a:pPr algn="ctr"/>
                          <a14:m>
                            <m:oMathPara xmlns:m="http://schemas.openxmlformats.org/officeDocument/2006/math">
                              <m:oMathParaPr>
                                <m:jc m:val="left"/>
                              </m:oMathParaPr>
                              <m:oMath xmlns:m="http://schemas.openxmlformats.org/officeDocument/2006/math">
                                <m:r>
                                  <a:rPr lang="en-US" sz="1800" i="1">
                                    <a:solidFill>
                                      <a:srgbClr val="0000FF"/>
                                    </a:solidFill>
                                    <a:latin typeface="Cambria Math"/>
                                  </a:rPr>
                                  <m:t>𝑄𝑑</m:t>
                                </m:r>
                                <m:r>
                                  <a:rPr lang="en-US" sz="1800" i="1">
                                    <a:solidFill>
                                      <a:srgbClr val="0000FF"/>
                                    </a:solidFill>
                                    <a:latin typeface="Cambria Math"/>
                                  </a:rPr>
                                  <m:t>=600−50</m:t>
                                </m:r>
                                <m:d>
                                  <m:dPr>
                                    <m:ctrlPr>
                                      <a:rPr lang="en-US" sz="1800" i="1">
                                        <a:solidFill>
                                          <a:srgbClr val="0000FF"/>
                                        </a:solidFill>
                                        <a:latin typeface="Cambria Math"/>
                                      </a:rPr>
                                    </m:ctrlPr>
                                  </m:dPr>
                                  <m:e>
                                    <m:r>
                                      <a:rPr lang="en-US" sz="1800" i="1">
                                        <a:solidFill>
                                          <a:srgbClr val="0000FF"/>
                                        </a:solidFill>
                                        <a:latin typeface="Cambria Math"/>
                                      </a:rPr>
                                      <m:t>4</m:t>
                                    </m:r>
                                  </m:e>
                                </m:d>
                              </m:oMath>
                            </m:oMathPara>
                          </a14:m>
                          <a:endParaRPr lang="en-US" sz="1800" i="1" dirty="0">
                            <a:solidFill>
                              <a:srgbClr val="0000FF"/>
                            </a:solidFill>
                            <a:latin typeface="Cambria Math"/>
                          </a:endParaRPr>
                        </a:p>
                        <a:p>
                          <a:pPr algn="ctr"/>
                          <a14:m>
                            <m:oMathPara xmlns:m="http://schemas.openxmlformats.org/officeDocument/2006/math">
                              <m:oMathParaPr>
                                <m:jc m:val="left"/>
                              </m:oMathParaPr>
                              <m:oMath xmlns:m="http://schemas.openxmlformats.org/officeDocument/2006/math">
                                <m:r>
                                  <a:rPr lang="en-US" sz="1800" b="1" i="1">
                                    <a:solidFill>
                                      <a:srgbClr val="FF0000"/>
                                    </a:solidFill>
                                    <a:latin typeface="Cambria Math"/>
                                  </a:rPr>
                                  <m:t>𝑸𝒅</m:t>
                                </m:r>
                                <m:r>
                                  <a:rPr lang="en-US" sz="1800" b="1" i="1">
                                    <a:solidFill>
                                      <a:srgbClr val="FF0000"/>
                                    </a:solidFill>
                                    <a:latin typeface="Cambria Math"/>
                                  </a:rPr>
                                  <m:t>=</m:t>
                                </m:r>
                                <m:r>
                                  <a:rPr lang="en-US" sz="1800" b="1" i="1">
                                    <a:solidFill>
                                      <a:srgbClr val="FF0000"/>
                                    </a:solidFill>
                                    <a:latin typeface="Cambria Math"/>
                                  </a:rPr>
                                  <m:t>𝟒𝟎𝟎</m:t>
                                </m:r>
                              </m:oMath>
                            </m:oMathPara>
                          </a14:m>
                          <a:endParaRPr lang="en-US" sz="1800" b="1" dirty="0">
                            <a:solidFill>
                              <a:srgbClr val="FF0000"/>
                            </a:solidFill>
                          </a:endParaRPr>
                        </a:p>
                      </a:txBody>
                      <a:tcPr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After the tax: </a:t>
                          </a:r>
                        </a:p>
                        <a:p>
                          <a:pPr algn="ctr"/>
                          <a:endParaRPr lang="en-US" sz="1400" dirty="0">
                            <a:solidFill>
                              <a:schemeClr val="tx1"/>
                            </a:solidFill>
                          </a:endParaRPr>
                        </a:p>
                      </a:txBody>
                      <a:tcPr anchor="ctr">
                        <a:solidFill>
                          <a:schemeClr val="accent1">
                            <a:lumMod val="20000"/>
                            <a:lumOff val="80000"/>
                          </a:schemeClr>
                        </a:solidFill>
                      </a:tcPr>
                    </a:tc>
                    <a:tc>
                      <a:txBody>
                        <a:bodyPr/>
                        <a:lstStyle/>
                        <a:p>
                          <a:pPr algn="ctr"/>
                          <a14:m>
                            <m:oMathPara xmlns:m="http://schemas.openxmlformats.org/officeDocument/2006/math">
                              <m:oMathParaPr>
                                <m:jc m:val="left"/>
                              </m:oMathParaPr>
                              <m:oMath xmlns:m="http://schemas.openxmlformats.org/officeDocument/2006/math">
                                <m:r>
                                  <a:rPr lang="en-US" sz="1400" i="1" smtClean="0">
                                    <a:solidFill>
                                      <a:schemeClr val="tx1"/>
                                    </a:solidFill>
                                    <a:latin typeface="Cambria Math"/>
                                  </a:rPr>
                                  <m:t>600−50</m:t>
                                </m:r>
                                <m:r>
                                  <a:rPr lang="en-US" sz="1400" i="1" smtClean="0">
                                    <a:solidFill>
                                      <a:schemeClr val="tx1"/>
                                    </a:solidFill>
                                    <a:latin typeface="Cambria Math"/>
                                  </a:rPr>
                                  <m:t>𝑃</m:t>
                                </m:r>
                                <m:r>
                                  <a:rPr lang="en-US" sz="1400" i="1" smtClean="0">
                                    <a:solidFill>
                                      <a:schemeClr val="tx1"/>
                                    </a:solidFill>
                                    <a:latin typeface="Cambria Math"/>
                                  </a:rPr>
                                  <m:t>=−350+150</m:t>
                                </m:r>
                                <m:r>
                                  <a:rPr lang="en-US" sz="1400" i="1">
                                    <a:solidFill>
                                      <a:schemeClr val="tx1"/>
                                    </a:solidFill>
                                    <a:latin typeface="Cambria Math"/>
                                  </a:rPr>
                                  <m:t>𝑃</m:t>
                                </m:r>
                              </m:oMath>
                            </m:oMathPara>
                          </a14:m>
                          <a:endParaRPr lang="en-US" sz="1400" i="1" dirty="0">
                            <a:solidFill>
                              <a:schemeClr val="tx1"/>
                            </a:solidFill>
                            <a:latin typeface="Cambria Math"/>
                          </a:endParaRPr>
                        </a:p>
                        <a:p>
                          <a:pPr algn="ctr"/>
                          <a14:m>
                            <m:oMathPara xmlns:m="http://schemas.openxmlformats.org/officeDocument/2006/math">
                              <m:oMathParaPr>
                                <m:jc m:val="left"/>
                              </m:oMathParaPr>
                              <m:oMath xmlns:m="http://schemas.openxmlformats.org/officeDocument/2006/math">
                                <m:r>
                                  <a:rPr lang="en-US" sz="1400" i="1">
                                    <a:solidFill>
                                      <a:schemeClr val="tx1"/>
                                    </a:solidFill>
                                    <a:latin typeface="Cambria Math"/>
                                  </a:rPr>
                                  <m:t>9</m:t>
                                </m:r>
                                <m:r>
                                  <a:rPr lang="en-US" sz="1400" b="0" i="1" smtClean="0">
                                    <a:solidFill>
                                      <a:schemeClr val="tx1"/>
                                    </a:solidFill>
                                    <a:latin typeface="Cambria Math"/>
                                  </a:rPr>
                                  <m:t>50</m:t>
                                </m:r>
                                <m:r>
                                  <a:rPr lang="en-US" sz="1400" i="1">
                                    <a:solidFill>
                                      <a:schemeClr val="tx1"/>
                                    </a:solidFill>
                                    <a:latin typeface="Cambria Math"/>
                                  </a:rPr>
                                  <m:t>=200</m:t>
                                </m:r>
                                <m:r>
                                  <a:rPr lang="en-US" sz="1400" i="1">
                                    <a:solidFill>
                                      <a:schemeClr val="tx1"/>
                                    </a:solidFill>
                                    <a:latin typeface="Cambria Math"/>
                                  </a:rPr>
                                  <m:t>𝑃</m:t>
                                </m:r>
                              </m:oMath>
                            </m:oMathPara>
                          </a14:m>
                          <a:endParaRPr lang="en-US" sz="1400" i="1" dirty="0">
                            <a:solidFill>
                              <a:schemeClr val="tx1"/>
                            </a:solidFill>
                            <a:latin typeface="Cambria Math"/>
                          </a:endParaRPr>
                        </a:p>
                        <a:p>
                          <a:pPr algn="ctr"/>
                          <a14:m>
                            <m:oMathPara xmlns:m="http://schemas.openxmlformats.org/officeDocument/2006/math">
                              <m:oMathParaPr>
                                <m:jc m:val="left"/>
                              </m:oMathParaPr>
                              <m:oMath xmlns:m="http://schemas.openxmlformats.org/officeDocument/2006/math">
                                <m:r>
                                  <a:rPr lang="en-US" sz="1400" b="1" i="1">
                                    <a:solidFill>
                                      <a:srgbClr val="FF0000"/>
                                    </a:solidFill>
                                    <a:latin typeface="Cambria Math"/>
                                  </a:rPr>
                                  <m:t>𝑷</m:t>
                                </m:r>
                                <m:r>
                                  <a:rPr lang="en-US" sz="1400" b="1" i="1">
                                    <a:solidFill>
                                      <a:srgbClr val="FF0000"/>
                                    </a:solidFill>
                                    <a:latin typeface="Cambria Math"/>
                                  </a:rPr>
                                  <m:t>=$</m:t>
                                </m:r>
                                <m:r>
                                  <a:rPr lang="en-US" sz="1400" b="1" i="1">
                                    <a:solidFill>
                                      <a:srgbClr val="FF0000"/>
                                    </a:solidFill>
                                    <a:latin typeface="Cambria Math"/>
                                  </a:rPr>
                                  <m:t>𝟒</m:t>
                                </m:r>
                                <m:r>
                                  <a:rPr lang="en-US" sz="1400" b="1" i="1" smtClean="0">
                                    <a:solidFill>
                                      <a:srgbClr val="FF0000"/>
                                    </a:solidFill>
                                    <a:latin typeface="Cambria Math"/>
                                  </a:rPr>
                                  <m:t>.</m:t>
                                </m:r>
                                <m:r>
                                  <a:rPr lang="en-US" sz="1400" b="1" i="1" smtClean="0">
                                    <a:solidFill>
                                      <a:srgbClr val="FF0000"/>
                                    </a:solidFill>
                                    <a:latin typeface="Cambria Math"/>
                                  </a:rPr>
                                  <m:t>𝟕𝟓</m:t>
                                </m:r>
                              </m:oMath>
                            </m:oMathPara>
                          </a14:m>
                          <a:endParaRPr lang="en-US" sz="1400" b="1" i="1" dirty="0">
                            <a:solidFill>
                              <a:srgbClr val="FF0000"/>
                            </a:solidFill>
                            <a:latin typeface="Cambria Math"/>
                          </a:endParaRPr>
                        </a:p>
                        <a:p>
                          <a:pPr algn="ctr"/>
                          <a14:m>
                            <m:oMathPara xmlns:m="http://schemas.openxmlformats.org/officeDocument/2006/math">
                              <m:oMathParaPr>
                                <m:jc m:val="left"/>
                              </m:oMathParaPr>
                              <m:oMath xmlns:m="http://schemas.openxmlformats.org/officeDocument/2006/math">
                                <m:r>
                                  <a:rPr lang="en-US" sz="1400" i="1" smtClean="0">
                                    <a:solidFill>
                                      <a:schemeClr val="tx1"/>
                                    </a:solidFill>
                                    <a:latin typeface="Cambria Math"/>
                                  </a:rPr>
                                  <m:t>𝑄𝑑</m:t>
                                </m:r>
                                <m:r>
                                  <a:rPr lang="en-US" sz="1400" i="1" smtClean="0">
                                    <a:solidFill>
                                      <a:schemeClr val="tx1"/>
                                    </a:solidFill>
                                    <a:latin typeface="Cambria Math"/>
                                  </a:rPr>
                                  <m:t>=600−50</m:t>
                                </m:r>
                                <m:d>
                                  <m:dPr>
                                    <m:ctrlPr>
                                      <a:rPr lang="en-US" sz="1400" i="1">
                                        <a:solidFill>
                                          <a:schemeClr val="tx1"/>
                                        </a:solidFill>
                                        <a:latin typeface="Cambria Math"/>
                                      </a:rPr>
                                    </m:ctrlPr>
                                  </m:dPr>
                                  <m:e>
                                    <m:r>
                                      <a:rPr lang="en-US" sz="1400" i="1">
                                        <a:solidFill>
                                          <a:schemeClr val="tx1"/>
                                        </a:solidFill>
                                        <a:latin typeface="Cambria Math"/>
                                      </a:rPr>
                                      <m:t>4</m:t>
                                    </m:r>
                                    <m:r>
                                      <a:rPr lang="en-US" sz="1400" b="0" i="1" smtClean="0">
                                        <a:solidFill>
                                          <a:schemeClr val="tx1"/>
                                        </a:solidFill>
                                        <a:latin typeface="Cambria Math"/>
                                      </a:rPr>
                                      <m:t>.75</m:t>
                                    </m:r>
                                  </m:e>
                                </m:d>
                              </m:oMath>
                            </m:oMathPara>
                          </a14:m>
                          <a:endParaRPr lang="en-US" sz="1400" i="1" dirty="0">
                            <a:solidFill>
                              <a:schemeClr val="tx1"/>
                            </a:solidFill>
                            <a:latin typeface="Cambria Math"/>
                          </a:endParaRPr>
                        </a:p>
                        <a:p>
                          <a:pPr algn="ctr"/>
                          <a14:m>
                            <m:oMathPara xmlns:m="http://schemas.openxmlformats.org/officeDocument/2006/math">
                              <m:oMathParaPr>
                                <m:jc m:val="left"/>
                              </m:oMathParaPr>
                              <m:oMath xmlns:m="http://schemas.openxmlformats.org/officeDocument/2006/math">
                                <m:r>
                                  <a:rPr lang="en-US" sz="1400" b="1" i="1">
                                    <a:solidFill>
                                      <a:srgbClr val="FF0000"/>
                                    </a:solidFill>
                                    <a:latin typeface="Cambria Math"/>
                                  </a:rPr>
                                  <m:t>𝑸𝒅</m:t>
                                </m:r>
                                <m:r>
                                  <a:rPr lang="en-US" sz="1400" b="1" i="1">
                                    <a:solidFill>
                                      <a:srgbClr val="FF0000"/>
                                    </a:solidFill>
                                    <a:latin typeface="Cambria Math"/>
                                  </a:rPr>
                                  <m:t>=</m:t>
                                </m:r>
                                <m:r>
                                  <a:rPr lang="en-US" sz="1400" b="1" i="1" smtClean="0">
                                    <a:solidFill>
                                      <a:srgbClr val="FF0000"/>
                                    </a:solidFill>
                                    <a:latin typeface="Cambria Math"/>
                                  </a:rPr>
                                  <m:t>𝟐𝟑𝟕</m:t>
                                </m:r>
                                <m:r>
                                  <a:rPr lang="en-US" sz="1400" b="1" i="1" smtClean="0">
                                    <a:solidFill>
                                      <a:srgbClr val="FF0000"/>
                                    </a:solidFill>
                                    <a:latin typeface="Cambria Math"/>
                                  </a:rPr>
                                  <m:t>.</m:t>
                                </m:r>
                                <m:r>
                                  <a:rPr lang="en-US" sz="1400" b="1" i="1" smtClean="0">
                                    <a:solidFill>
                                      <a:srgbClr val="FF0000"/>
                                    </a:solidFill>
                                    <a:latin typeface="Cambria Math"/>
                                  </a:rPr>
                                  <m:t>𝟓</m:t>
                                </m:r>
                              </m:oMath>
                            </m:oMathPara>
                          </a14:m>
                          <a:endParaRPr lang="en-US" sz="1400" b="1" dirty="0">
                            <a:solidFill>
                              <a:srgbClr val="FF0000"/>
                            </a:solidFill>
                          </a:endParaRPr>
                        </a:p>
                      </a:txBody>
                      <a:tcPr anchor="ctr">
                        <a:solidFill>
                          <a:schemeClr val="accent1">
                            <a:lumMod val="20000"/>
                            <a:lumOff val="80000"/>
                          </a:schemeClr>
                        </a:solidFill>
                      </a:tcPr>
                    </a:tc>
                  </a:tr>
                  <a:tr h="1066800">
                    <a:tc vMerge="1">
                      <a:txBody>
                        <a:bodyPr/>
                        <a:lstStyle/>
                        <a:p>
                          <a:pPr algn="ctr"/>
                          <a:endParaRPr lang="en-US" sz="1600" dirty="0">
                            <a:solidFill>
                              <a:schemeClr val="tx1"/>
                            </a:solidFill>
                          </a:endParaRPr>
                        </a:p>
                      </a:txBody>
                      <a:tcPr anchor="ctr">
                        <a:solidFill>
                          <a:schemeClr val="accent1">
                            <a:lumMod val="20000"/>
                            <a:lumOff val="80000"/>
                          </a:schemeClr>
                        </a:solidFill>
                      </a:tcPr>
                    </a:tc>
                    <a:tc vMerge="1">
                      <a:txBody>
                        <a:bodyPr/>
                        <a:lstStyle/>
                        <a:p>
                          <a:pPr algn="ctr"/>
                          <a:endParaRPr lang="en-US" sz="1600" b="1" dirty="0">
                            <a:solidFill>
                              <a:srgbClr val="FF0000"/>
                            </a:solidFill>
                          </a:endParaRPr>
                        </a:p>
                      </a:txBody>
                      <a:tcPr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After the subsidy: </a:t>
                          </a:r>
                        </a:p>
                        <a:p>
                          <a:pPr algn="ctr"/>
                          <a:endParaRPr lang="en-US" sz="1400" dirty="0">
                            <a:solidFill>
                              <a:schemeClr val="tx1"/>
                            </a:solidFill>
                          </a:endParaRPr>
                        </a:p>
                      </a:txBody>
                      <a:tcPr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400" smtClean="0">
                                    <a:latin typeface="Cambria Math"/>
                                  </a:rPr>
                                  <m:t>600−50</m:t>
                                </m:r>
                                <m:r>
                                  <a:rPr lang="en-US" sz="1400" smtClean="0">
                                    <a:latin typeface="Cambria Math"/>
                                  </a:rPr>
                                  <m:t>𝑃</m:t>
                                </m:r>
                                <m:r>
                                  <a:rPr lang="en-US" sz="1400" smtClean="0">
                                    <a:latin typeface="Cambria Math"/>
                                  </a:rPr>
                                  <m:t>=−50+150</m:t>
                                </m:r>
                                <m:r>
                                  <a:rPr lang="en-US" sz="1400">
                                    <a:latin typeface="Cambria Math"/>
                                  </a:rPr>
                                  <m:t>𝑃</m:t>
                                </m:r>
                              </m:oMath>
                            </m:oMathPara>
                          </a14:m>
                          <a:endParaRPr lang="en-US" sz="1400" dirty="0"/>
                        </a:p>
                        <a:p>
                          <a:pPr algn="ctr"/>
                          <a14:m>
                            <m:oMathPara xmlns:m="http://schemas.openxmlformats.org/officeDocument/2006/math">
                              <m:oMathParaPr>
                                <m:jc m:val="left"/>
                              </m:oMathParaPr>
                              <m:oMath xmlns:m="http://schemas.openxmlformats.org/officeDocument/2006/math">
                                <m:r>
                                  <a:rPr lang="en-US" sz="1400" smtClean="0">
                                    <a:latin typeface="Cambria Math"/>
                                  </a:rPr>
                                  <m:t>650</m:t>
                                </m:r>
                                <m:r>
                                  <a:rPr lang="en-US" sz="1400">
                                    <a:latin typeface="Cambria Math"/>
                                  </a:rPr>
                                  <m:t>=200</m:t>
                                </m:r>
                                <m:r>
                                  <a:rPr lang="en-US" sz="1400">
                                    <a:latin typeface="Cambria Math"/>
                                  </a:rPr>
                                  <m:t>𝑃</m:t>
                                </m:r>
                              </m:oMath>
                            </m:oMathPara>
                          </a14:m>
                          <a:endParaRPr lang="en-US" sz="1400" dirty="0"/>
                        </a:p>
                        <a:p>
                          <a:pPr algn="ctr"/>
                          <a14:m>
                            <m:oMathPara xmlns:m="http://schemas.openxmlformats.org/officeDocument/2006/math">
                              <m:oMathParaPr>
                                <m:jc m:val="left"/>
                              </m:oMathParaPr>
                              <m:oMath xmlns:m="http://schemas.openxmlformats.org/officeDocument/2006/math">
                                <m:r>
                                  <a:rPr lang="en-US" sz="1400" b="1" i="1" smtClean="0">
                                    <a:solidFill>
                                      <a:srgbClr val="FF0000"/>
                                    </a:solidFill>
                                    <a:latin typeface="Cambria Math"/>
                                  </a:rPr>
                                  <m:t>𝐏</m:t>
                                </m:r>
                                <m:r>
                                  <a:rPr lang="en-US" sz="1400" b="1">
                                    <a:solidFill>
                                      <a:srgbClr val="FF0000"/>
                                    </a:solidFill>
                                    <a:latin typeface="Cambria Math"/>
                                  </a:rPr>
                                  <m:t>=</m:t>
                                </m:r>
                                <m:r>
                                  <a:rPr lang="en-US" sz="1400" b="1" i="0" smtClean="0">
                                    <a:solidFill>
                                      <a:srgbClr val="FF0000"/>
                                    </a:solidFill>
                                    <a:latin typeface="Cambria Math"/>
                                  </a:rPr>
                                  <m:t>$</m:t>
                                </m:r>
                                <m:r>
                                  <a:rPr lang="en-US" sz="1400" b="1" i="0" smtClean="0">
                                    <a:solidFill>
                                      <a:srgbClr val="FF0000"/>
                                    </a:solidFill>
                                    <a:latin typeface="Cambria Math"/>
                                  </a:rPr>
                                  <m:t>𝟑</m:t>
                                </m:r>
                                <m:r>
                                  <a:rPr lang="en-US" sz="1400" b="1" i="0" smtClean="0">
                                    <a:solidFill>
                                      <a:srgbClr val="FF0000"/>
                                    </a:solidFill>
                                    <a:latin typeface="Cambria Math"/>
                                  </a:rPr>
                                  <m:t>.</m:t>
                                </m:r>
                                <m:r>
                                  <a:rPr lang="en-US" sz="1400" b="1" i="0" smtClean="0">
                                    <a:solidFill>
                                      <a:srgbClr val="FF0000"/>
                                    </a:solidFill>
                                    <a:latin typeface="Cambria Math"/>
                                  </a:rPr>
                                  <m:t>𝟐𝟓</m:t>
                                </m:r>
                              </m:oMath>
                            </m:oMathPara>
                          </a14:m>
                          <a:endParaRPr lang="en-US" sz="1400" b="1" dirty="0">
                            <a:solidFill>
                              <a:srgbClr val="FF0000"/>
                            </a:solidFill>
                          </a:endParaRPr>
                        </a:p>
                        <a:p>
                          <a:pPr algn="ctr"/>
                          <a14:m>
                            <m:oMathPara xmlns:m="http://schemas.openxmlformats.org/officeDocument/2006/math">
                              <m:oMathParaPr>
                                <m:jc m:val="left"/>
                              </m:oMathParaPr>
                              <m:oMath xmlns:m="http://schemas.openxmlformats.org/officeDocument/2006/math">
                                <m:r>
                                  <a:rPr lang="en-US" sz="1400">
                                    <a:latin typeface="Cambria Math"/>
                                  </a:rPr>
                                  <m:t>𝑄𝑑</m:t>
                                </m:r>
                                <m:r>
                                  <a:rPr lang="en-US" sz="1400">
                                    <a:latin typeface="Cambria Math"/>
                                  </a:rPr>
                                  <m:t>=600−50</m:t>
                                </m:r>
                                <m:d>
                                  <m:dPr>
                                    <m:ctrlPr>
                                      <a:rPr lang="en-US" sz="1400" i="1">
                                        <a:latin typeface="Cambria Math"/>
                                      </a:rPr>
                                    </m:ctrlPr>
                                  </m:dPr>
                                  <m:e>
                                    <m:r>
                                      <a:rPr lang="en-US" sz="1400" b="0" i="0" smtClean="0">
                                        <a:latin typeface="Cambria Math"/>
                                      </a:rPr>
                                      <m:t>3.25</m:t>
                                    </m:r>
                                  </m:e>
                                </m:d>
                              </m:oMath>
                            </m:oMathPara>
                          </a14:m>
                          <a:endParaRPr lang="en-US" sz="1400" dirty="0"/>
                        </a:p>
                        <a:p>
                          <a:pPr algn="ctr"/>
                          <a14:m>
                            <m:oMathPara xmlns:m="http://schemas.openxmlformats.org/officeDocument/2006/math">
                              <m:oMathParaPr>
                                <m:jc m:val="left"/>
                              </m:oMathParaPr>
                              <m:oMath xmlns:m="http://schemas.openxmlformats.org/officeDocument/2006/math">
                                <m:r>
                                  <a:rPr lang="en-US" sz="1400" b="1" i="1" smtClean="0">
                                    <a:solidFill>
                                      <a:srgbClr val="FF0000"/>
                                    </a:solidFill>
                                    <a:latin typeface="Cambria Math"/>
                                  </a:rPr>
                                  <m:t>𝑸𝒅</m:t>
                                </m:r>
                                <m:r>
                                  <a:rPr lang="en-US" sz="1400" b="1" i="1" smtClean="0">
                                    <a:solidFill>
                                      <a:srgbClr val="FF0000"/>
                                    </a:solidFill>
                                    <a:latin typeface="Cambria Math"/>
                                  </a:rPr>
                                  <m:t>=</m:t>
                                </m:r>
                                <m:r>
                                  <a:rPr lang="en-US" sz="1400" b="1" i="1" smtClean="0">
                                    <a:solidFill>
                                      <a:srgbClr val="FF0000"/>
                                    </a:solidFill>
                                    <a:latin typeface="Cambria Math"/>
                                  </a:rPr>
                                  <m:t>𝟒𝟑𝟕</m:t>
                                </m:r>
                                <m:r>
                                  <a:rPr lang="en-US" sz="1400" b="1" i="1" smtClean="0">
                                    <a:solidFill>
                                      <a:srgbClr val="FF0000"/>
                                    </a:solidFill>
                                    <a:latin typeface="Cambria Math"/>
                                  </a:rPr>
                                  <m:t>.</m:t>
                                </m:r>
                                <m:r>
                                  <a:rPr lang="en-US" sz="1400" b="1" i="1" smtClean="0">
                                    <a:solidFill>
                                      <a:srgbClr val="FF0000"/>
                                    </a:solidFill>
                                    <a:latin typeface="Cambria Math"/>
                                  </a:rPr>
                                  <m:t>𝟓</m:t>
                                </m:r>
                              </m:oMath>
                            </m:oMathPara>
                          </a14:m>
                          <a:endParaRPr lang="en-US" sz="1400" b="1" i="1" dirty="0" smtClean="0">
                            <a:solidFill>
                              <a:srgbClr val="FF0000"/>
                            </a:solidFill>
                          </a:endParaRPr>
                        </a:p>
                      </a:txBody>
                      <a:tcPr anchor="ctr">
                        <a:solidFill>
                          <a:schemeClr val="accent1">
                            <a:lumMod val="20000"/>
                            <a:lumOff val="80000"/>
                          </a:schemeClr>
                        </a:solidFill>
                      </a:tcPr>
                    </a:tc>
                  </a:tr>
                </a:tbl>
              </a:graphicData>
            </a:graphic>
          </p:graphicFrame>
        </mc:Choice>
        <mc:Fallback>
          <p:graphicFrame>
            <p:nvGraphicFramePr>
              <p:cNvPr id="12" name="Table 11"/>
              <p:cNvGraphicFramePr>
                <a:graphicFrameLocks noGrp="1"/>
              </p:cNvGraphicFramePr>
              <p:nvPr>
                <p:extLst>
                  <p:ext uri="{D42A27DB-BD31-4B8C-83A1-F6EECF244321}">
                    <p14:modId xmlns:a14="http://schemas.microsoft.com/office/drawing/2010/main" xmlns="" xmlns:p14="http://schemas.microsoft.com/office/powerpoint/2010/main" val="1599106908"/>
                  </p:ext>
                </p:extLst>
              </p:nvPr>
            </p:nvGraphicFramePr>
            <p:xfrm>
              <a:off x="-1324" y="4069080"/>
              <a:ext cx="9108504" cy="2779776"/>
            </p:xfrm>
            <a:graphic>
              <a:graphicData uri="http://schemas.openxmlformats.org/drawingml/2006/table">
                <a:tbl>
                  <a:tblPr firstRow="1" bandRow="1">
                    <a:tableStyleId>{5C22544A-7EE6-4342-B048-85BDC9FD1C3A}</a:tableStyleId>
                  </a:tblPr>
                  <a:tblGrid>
                    <a:gridCol w="1480132"/>
                    <a:gridCol w="2903972"/>
                    <a:gridCol w="1407096"/>
                    <a:gridCol w="3317304"/>
                  </a:tblGrid>
                  <a:tr h="1389888">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b="1" dirty="0" smtClean="0">
                              <a:solidFill>
                                <a:schemeClr val="tx1"/>
                              </a:solidFill>
                            </a:rPr>
                            <a:t>Before the tax and the subsidy: </a:t>
                          </a:r>
                        </a:p>
                        <a:p>
                          <a:pPr algn="ctr"/>
                          <a:endParaRPr lang="en-US" sz="1700" dirty="0">
                            <a:solidFill>
                              <a:schemeClr val="tx1"/>
                            </a:solidFill>
                          </a:endParaRPr>
                        </a:p>
                      </a:txBody>
                      <a:tcPr marT="54864" marB="54864" anchor="ctr">
                        <a:solidFill>
                          <a:schemeClr val="accent1">
                            <a:lumMod val="20000"/>
                            <a:lumOff val="80000"/>
                          </a:schemeClr>
                        </a:solidFill>
                      </a:tcPr>
                    </a:tc>
                    <a:tc rowSpan="2">
                      <a:txBody>
                        <a:bodyPr/>
                        <a:lstStyle/>
                        <a:p>
                          <a:endParaRPr lang="en-US" sz="2200"/>
                        </a:p>
                      </a:txBody>
                      <a:tcPr marT="54864" marB="54864" anchor="ctr">
                        <a:blipFill rotWithShape="1">
                          <a:blip r:embed="rId2"/>
                          <a:stretch>
                            <a:fillRect l="-51261" r="-162815" b="-1053"/>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b="1" dirty="0" smtClean="0">
                              <a:solidFill>
                                <a:schemeClr val="tx1"/>
                              </a:solidFill>
                            </a:rPr>
                            <a:t>After the tax: </a:t>
                          </a:r>
                        </a:p>
                        <a:p>
                          <a:pPr algn="ctr"/>
                          <a:endParaRPr lang="en-US" sz="1700" dirty="0">
                            <a:solidFill>
                              <a:schemeClr val="tx1"/>
                            </a:solidFill>
                          </a:endParaRPr>
                        </a:p>
                      </a:txBody>
                      <a:tcPr marT="54864" marB="54864" anchor="ctr">
                        <a:solidFill>
                          <a:schemeClr val="accent1">
                            <a:lumMod val="20000"/>
                            <a:lumOff val="80000"/>
                          </a:schemeClr>
                        </a:solidFill>
                      </a:tcPr>
                    </a:tc>
                    <a:tc>
                      <a:txBody>
                        <a:bodyPr/>
                        <a:lstStyle/>
                        <a:p>
                          <a:endParaRPr lang="en-US" sz="2200"/>
                        </a:p>
                      </a:txBody>
                      <a:tcPr marT="54864" marB="54864" anchor="ctr">
                        <a:blipFill rotWithShape="1">
                          <a:blip r:embed="rId2"/>
                          <a:stretch>
                            <a:fillRect l="-174816" b="-102105"/>
                          </a:stretch>
                        </a:blipFill>
                      </a:tcPr>
                    </a:tc>
                  </a:tr>
                  <a:tr h="1389888">
                    <a:tc vMerge="1">
                      <a:txBody>
                        <a:bodyPr/>
                        <a:lstStyle/>
                        <a:p>
                          <a:pPr algn="ctr"/>
                          <a:endParaRPr lang="en-US" sz="1600" dirty="0">
                            <a:solidFill>
                              <a:schemeClr val="tx1"/>
                            </a:solidFill>
                          </a:endParaRPr>
                        </a:p>
                      </a:txBody>
                      <a:tcPr anchor="ctr">
                        <a:solidFill>
                          <a:schemeClr val="accent1">
                            <a:lumMod val="20000"/>
                            <a:lumOff val="80000"/>
                          </a:schemeClr>
                        </a:solidFill>
                      </a:tcPr>
                    </a:tc>
                    <a:tc vMerge="1">
                      <a:txBody>
                        <a:bodyPr/>
                        <a:lstStyle/>
                        <a:p>
                          <a:pPr algn="ctr"/>
                          <a:endParaRPr lang="en-US" sz="1600" b="1" dirty="0">
                            <a:solidFill>
                              <a:srgbClr val="FF0000"/>
                            </a:solidFill>
                          </a:endParaRPr>
                        </a:p>
                      </a:txBody>
                      <a:tcPr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b="1" dirty="0" smtClean="0"/>
                            <a:t>After the subsidy: </a:t>
                          </a:r>
                        </a:p>
                        <a:p>
                          <a:pPr algn="ctr"/>
                          <a:endParaRPr lang="en-US" sz="1700" dirty="0">
                            <a:solidFill>
                              <a:schemeClr val="tx1"/>
                            </a:solidFill>
                          </a:endParaRPr>
                        </a:p>
                      </a:txBody>
                      <a:tcPr marT="54864" marB="54864" anchor="ctr">
                        <a:solidFill>
                          <a:schemeClr val="accent1">
                            <a:lumMod val="20000"/>
                            <a:lumOff val="80000"/>
                          </a:schemeClr>
                        </a:solidFill>
                      </a:tcPr>
                    </a:tc>
                    <a:tc>
                      <a:txBody>
                        <a:bodyPr/>
                        <a:lstStyle/>
                        <a:p>
                          <a:endParaRPr lang="en-US" sz="2200"/>
                        </a:p>
                      </a:txBody>
                      <a:tcPr marT="54864" marB="54864" anchor="ctr">
                        <a:blipFill rotWithShape="1">
                          <a:blip r:embed="rId2"/>
                          <a:stretch>
                            <a:fillRect l="-174816" t="-100000" b="-2105"/>
                          </a:stretch>
                        </a:blipFill>
                      </a:tcPr>
                    </a:tc>
                  </a:tr>
                </a:tbl>
              </a:graphicData>
            </a:graphic>
          </p:graphicFrame>
        </mc:Fallback>
      </mc:AlternateContent>
    </p:spTree>
    <p:extLst>
      <p:ext uri="{BB962C8B-B14F-4D97-AF65-F5344CB8AC3E}">
        <p14:creationId xmlns="" xmlns:p14="http://schemas.microsoft.com/office/powerpoint/2010/main" val="2120212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08504" cy="6924973"/>
          </a:xfrm>
          <a:prstGeom prst="rect">
            <a:avLst/>
          </a:prstGeom>
          <a:noFill/>
        </p:spPr>
        <p:txBody>
          <a:bodyPr wrap="square" rtlCol="0">
            <a:spAutoFit/>
          </a:bodyPr>
          <a:lstStyle/>
          <a:p>
            <a:r>
              <a:rPr lang="en-US" sz="2400" dirty="0" smtClean="0">
                <a:solidFill>
                  <a:srgbClr val="FF0000"/>
                </a:solidFill>
              </a:rPr>
              <a:t>The Role of Government in the Market Economy</a:t>
            </a:r>
          </a:p>
          <a:p>
            <a:r>
              <a:rPr lang="en-US" dirty="0" smtClean="0"/>
              <a:t>Up to this point, we have examined how </a:t>
            </a:r>
            <a:r>
              <a:rPr lang="en-US" i="1" dirty="0" smtClean="0"/>
              <a:t>free</a:t>
            </a:r>
            <a:r>
              <a:rPr lang="en-US" dirty="0" smtClean="0"/>
              <a:t> markets work.</a:t>
            </a:r>
          </a:p>
          <a:p>
            <a:endParaRPr lang="en-US" dirty="0" smtClean="0"/>
          </a:p>
          <a:p>
            <a:r>
              <a:rPr lang="en-US" b="1" dirty="0" smtClean="0">
                <a:solidFill>
                  <a:srgbClr val="0000CC"/>
                </a:solidFill>
              </a:rPr>
              <a:t>A free market </a:t>
            </a:r>
            <a:r>
              <a:rPr lang="en-US" dirty="0" smtClean="0"/>
              <a:t>is one without any government control or intervention. The price and output is determined by the interactions of buyers and sellers</a:t>
            </a:r>
          </a:p>
          <a:p>
            <a:endParaRPr lang="en-US" b="1" dirty="0" smtClean="0"/>
          </a:p>
          <a:p>
            <a:r>
              <a:rPr lang="en-US" b="1" dirty="0" smtClean="0"/>
              <a:t>However, </a:t>
            </a:r>
            <a:r>
              <a:rPr lang="en-US" dirty="0"/>
              <a:t>n</a:t>
            </a:r>
            <a:r>
              <a:rPr lang="en-US" dirty="0" smtClean="0"/>
              <a:t>ot all markets are completely free. Governments tend to intervene often to influence several variables in markets for particular goods, such as:</a:t>
            </a:r>
          </a:p>
          <a:p>
            <a:endParaRPr lang="en-US" dirty="0" smtClean="0"/>
          </a:p>
          <a:p>
            <a:pPr marL="285750" indent="-285750">
              <a:buFont typeface="Arial" pitchFamily="34" charset="0"/>
              <a:buChar char="•"/>
            </a:pPr>
            <a:r>
              <a:rPr lang="en-US" dirty="0" smtClean="0"/>
              <a:t>Taxing the good to discourage consumption or raise revenues: </a:t>
            </a:r>
            <a:r>
              <a:rPr lang="en-US" b="1" dirty="0" smtClean="0">
                <a:solidFill>
                  <a:srgbClr val="0000CC"/>
                </a:solidFill>
              </a:rPr>
              <a:t>Indirect taxes</a:t>
            </a:r>
          </a:p>
          <a:p>
            <a:pPr marL="285750" indent="-285750">
              <a:buFont typeface="Arial" pitchFamily="34" charset="0"/>
              <a:buChar char="•"/>
            </a:pPr>
            <a:endParaRPr lang="en-US" b="1" dirty="0" smtClean="0">
              <a:solidFill>
                <a:srgbClr val="0000CC"/>
              </a:solidFill>
            </a:endParaRPr>
          </a:p>
          <a:p>
            <a:pPr marL="285750" indent="-285750">
              <a:buFont typeface="Arial" pitchFamily="34" charset="0"/>
              <a:buChar char="•"/>
            </a:pPr>
            <a:r>
              <a:rPr lang="en-US" dirty="0" smtClean="0"/>
              <a:t>Paying producers of the good to reduce costs or encourage the good’s production: </a:t>
            </a:r>
            <a:r>
              <a:rPr lang="en-US" b="1" dirty="0" smtClean="0">
                <a:solidFill>
                  <a:srgbClr val="0000CC"/>
                </a:solidFill>
              </a:rPr>
              <a:t>Subsidies</a:t>
            </a:r>
          </a:p>
          <a:p>
            <a:pPr marL="285750" indent="-285750">
              <a:buFont typeface="Arial" pitchFamily="34" charset="0"/>
              <a:buChar char="•"/>
            </a:pPr>
            <a:endParaRPr lang="en-US" b="1" dirty="0" smtClean="0">
              <a:solidFill>
                <a:srgbClr val="0000CC"/>
              </a:solidFill>
            </a:endParaRPr>
          </a:p>
          <a:p>
            <a:pPr marL="285750" indent="-285750">
              <a:buFont typeface="Arial" pitchFamily="34" charset="0"/>
              <a:buChar char="•"/>
            </a:pPr>
            <a:r>
              <a:rPr lang="en-US" dirty="0" smtClean="0"/>
              <a:t>Reducing the price of the good below its free market equilibrium to benefit consumers: </a:t>
            </a:r>
            <a:r>
              <a:rPr lang="en-US" b="1" dirty="0" smtClean="0">
                <a:solidFill>
                  <a:srgbClr val="0000CC"/>
                </a:solidFill>
              </a:rPr>
              <a:t>Price Ceilings</a:t>
            </a:r>
          </a:p>
          <a:p>
            <a:pPr marL="285750" indent="-285750">
              <a:buFont typeface="Arial" pitchFamily="34" charset="0"/>
              <a:buChar char="•"/>
            </a:pPr>
            <a:endParaRPr lang="en-US" b="1" dirty="0" smtClean="0">
              <a:solidFill>
                <a:srgbClr val="0000CC"/>
              </a:solidFill>
            </a:endParaRPr>
          </a:p>
          <a:p>
            <a:pPr marL="285750" indent="-285750">
              <a:buFont typeface="Arial" pitchFamily="34" charset="0"/>
              <a:buChar char="•"/>
            </a:pPr>
            <a:r>
              <a:rPr lang="en-US" dirty="0" smtClean="0"/>
              <a:t>Raising the price of a good above its free market equilibrium to benefit producers: </a:t>
            </a:r>
            <a:r>
              <a:rPr lang="en-US" b="1" dirty="0" smtClean="0">
                <a:solidFill>
                  <a:srgbClr val="0000CC"/>
                </a:solidFill>
              </a:rPr>
              <a:t>Price Floors</a:t>
            </a:r>
            <a:endParaRPr lang="en-US" sz="2000" dirty="0">
              <a:solidFill>
                <a:srgbClr val="FF0000"/>
              </a:solidFill>
            </a:endParaRPr>
          </a:p>
          <a:p>
            <a:pPr algn="ctr"/>
            <a:r>
              <a:rPr lang="en-US" sz="2000" i="1" dirty="0" smtClean="0">
                <a:solidFill>
                  <a:srgbClr val="FF0000"/>
                </a:solidFill>
              </a:rPr>
              <a:t>When governments intervene in the free market, the level of output and price that results is may NOT be the allocatively efficient level. In other words, government intervention may lead to a misallocation of society’s resources. </a:t>
            </a:r>
          </a:p>
          <a:p>
            <a:endParaRPr lang="en-US" b="1" dirty="0"/>
          </a:p>
          <a:p>
            <a:endParaRPr lang="en-US" i="1" dirty="0" smtClean="0"/>
          </a:p>
          <a:p>
            <a:endParaRPr lang="en-US" dirty="0" smtClean="0"/>
          </a:p>
        </p:txBody>
      </p:sp>
    </p:spTree>
    <p:extLst>
      <p:ext uri="{BB962C8B-B14F-4D97-AF65-F5344CB8AC3E}">
        <p14:creationId xmlns="" xmlns:p14="http://schemas.microsoft.com/office/powerpoint/2010/main" val="9776071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38664"/>
          </a:xfrm>
          <a:prstGeom prst="rect">
            <a:avLst/>
          </a:prstGeom>
          <a:noFill/>
        </p:spPr>
        <p:txBody>
          <a:bodyPr wrap="square" rtlCol="0">
            <a:spAutoFit/>
          </a:bodyPr>
          <a:lstStyle/>
          <a:p>
            <a:r>
              <a:rPr lang="en-US" sz="2400" dirty="0" smtClean="0">
                <a:solidFill>
                  <a:srgbClr val="FF0000"/>
                </a:solidFill>
              </a:rPr>
              <a:t>Price Controls</a:t>
            </a:r>
          </a:p>
          <a:p>
            <a:r>
              <a:rPr lang="en-US" dirty="0" smtClean="0"/>
              <a:t>Another form government intervention might take in a market is price controls.  </a:t>
            </a:r>
          </a:p>
        </p:txBody>
      </p:sp>
      <p:sp>
        <p:nvSpPr>
          <p:cNvPr id="2" name="Rectangle 1"/>
          <p:cNvSpPr/>
          <p:nvPr/>
        </p:nvSpPr>
        <p:spPr>
          <a:xfrm>
            <a:off x="0" y="1484784"/>
            <a:ext cx="4278187" cy="1200329"/>
          </a:xfrm>
          <a:prstGeom prst="rect">
            <a:avLst/>
          </a:prstGeom>
        </p:spPr>
        <p:txBody>
          <a:bodyPr wrap="square">
            <a:spAutoFit/>
          </a:bodyPr>
          <a:lstStyle/>
          <a:p>
            <a:r>
              <a:rPr lang="en-US" b="1" dirty="0">
                <a:solidFill>
                  <a:srgbClr val="0000CC"/>
                </a:solidFill>
              </a:rPr>
              <a:t>Price Ceiling: </a:t>
            </a:r>
            <a:r>
              <a:rPr lang="en-US" dirty="0">
                <a:solidFill>
                  <a:srgbClr val="0000CC"/>
                </a:solidFill>
              </a:rPr>
              <a:t>This is a maximum price, set below the equilibrium price, meant to help consumers of a product by keeping the price low</a:t>
            </a:r>
            <a:r>
              <a:rPr lang="en-US" dirty="0" smtClean="0">
                <a:solidFill>
                  <a:srgbClr val="0000CC"/>
                </a:solidFill>
              </a:rPr>
              <a:t>.</a:t>
            </a:r>
          </a:p>
        </p:txBody>
      </p:sp>
      <p:grpSp>
        <p:nvGrpSpPr>
          <p:cNvPr id="4" name="Group 12"/>
          <p:cNvGrpSpPr>
            <a:grpSpLocks noChangeAspect="1"/>
          </p:cNvGrpSpPr>
          <p:nvPr/>
        </p:nvGrpSpPr>
        <p:grpSpPr>
          <a:xfrm>
            <a:off x="228601" y="3253977"/>
            <a:ext cx="4153663" cy="3588188"/>
            <a:chOff x="172720" y="1625600"/>
            <a:chExt cx="4615180" cy="3986874"/>
          </a:xfrm>
        </p:grpSpPr>
        <p:cxnSp>
          <p:nvCxnSpPr>
            <p:cNvPr id="14" name="Straight Connector 13"/>
            <p:cNvCxnSpPr/>
            <p:nvPr/>
          </p:nvCxnSpPr>
          <p:spPr>
            <a:xfrm>
              <a:off x="599312" y="1717167"/>
              <a:ext cx="0" cy="3471672"/>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3151" y="5188839"/>
              <a:ext cx="396328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12367" y="1678051"/>
              <a:ext cx="3285363" cy="3210687"/>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16661" y="1756282"/>
              <a:ext cx="3246119" cy="3275965"/>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66700" y="1625600"/>
              <a:ext cx="431800" cy="341974"/>
            </a:xfrm>
            <a:prstGeom prst="rect">
              <a:avLst/>
            </a:prstGeom>
            <a:noFill/>
          </p:spPr>
          <p:txBody>
            <a:bodyPr vert="horz" rtlCol="0">
              <a:spAutoFit/>
            </a:bodyPr>
            <a:lstStyle/>
            <a:p>
              <a:r>
                <a:rPr lang="en-US" sz="1400" smtClean="0">
                  <a:solidFill>
                    <a:srgbClr val="000000"/>
                  </a:solidFill>
                </a:rPr>
                <a:t>P</a:t>
              </a:r>
              <a:endParaRPr lang="en-US" sz="1400">
                <a:solidFill>
                  <a:srgbClr val="000000"/>
                </a:solidFill>
              </a:endParaRPr>
            </a:p>
          </p:txBody>
        </p:sp>
        <p:sp>
          <p:nvSpPr>
            <p:cNvPr id="19" name="TextBox 18"/>
            <p:cNvSpPr txBox="1"/>
            <p:nvPr/>
          </p:nvSpPr>
          <p:spPr>
            <a:xfrm>
              <a:off x="4000500" y="1651000"/>
              <a:ext cx="431800" cy="341974"/>
            </a:xfrm>
            <a:prstGeom prst="rect">
              <a:avLst/>
            </a:prstGeom>
            <a:noFill/>
          </p:spPr>
          <p:txBody>
            <a:bodyPr vert="horz" rtlCol="0">
              <a:spAutoFit/>
            </a:bodyPr>
            <a:lstStyle/>
            <a:p>
              <a:r>
                <a:rPr lang="en-US" sz="1400" smtClean="0">
                  <a:solidFill>
                    <a:srgbClr val="000000"/>
                  </a:solidFill>
                </a:rPr>
                <a:t>S</a:t>
              </a:r>
              <a:endParaRPr lang="en-US" sz="1400">
                <a:solidFill>
                  <a:srgbClr val="000000"/>
                </a:solidFill>
              </a:endParaRPr>
            </a:p>
          </p:txBody>
        </p:sp>
        <p:sp>
          <p:nvSpPr>
            <p:cNvPr id="20" name="TextBox 19"/>
            <p:cNvSpPr txBox="1"/>
            <p:nvPr/>
          </p:nvSpPr>
          <p:spPr>
            <a:xfrm>
              <a:off x="172720" y="3124199"/>
              <a:ext cx="558800" cy="341974"/>
            </a:xfrm>
            <a:prstGeom prst="rect">
              <a:avLst/>
            </a:prstGeom>
            <a:noFill/>
          </p:spPr>
          <p:txBody>
            <a:bodyPr vert="horz" rtlCol="0">
              <a:spAutoFit/>
            </a:bodyPr>
            <a:lstStyle/>
            <a:p>
              <a:r>
                <a:rPr lang="en-US" sz="1400" smtClean="0">
                  <a:solidFill>
                    <a:srgbClr val="000000"/>
                  </a:solidFill>
                </a:rPr>
                <a:t>P</a:t>
              </a:r>
              <a:r>
                <a:rPr lang="en-US" sz="1400" baseline="-25000" smtClean="0">
                  <a:solidFill>
                    <a:srgbClr val="000000"/>
                  </a:solidFill>
                </a:rPr>
                <a:t>e</a:t>
              </a:r>
              <a:endParaRPr lang="en-US" sz="1400" baseline="-25000">
                <a:solidFill>
                  <a:srgbClr val="000000"/>
                </a:solidFill>
              </a:endParaRPr>
            </a:p>
          </p:txBody>
        </p:sp>
        <p:sp>
          <p:nvSpPr>
            <p:cNvPr id="21" name="TextBox 20"/>
            <p:cNvSpPr txBox="1"/>
            <p:nvPr/>
          </p:nvSpPr>
          <p:spPr>
            <a:xfrm>
              <a:off x="2324099" y="5245099"/>
              <a:ext cx="584200" cy="341974"/>
            </a:xfrm>
            <a:prstGeom prst="rect">
              <a:avLst/>
            </a:prstGeom>
            <a:noFill/>
          </p:spPr>
          <p:txBody>
            <a:bodyPr vert="horz" rtlCol="0">
              <a:spAutoFit/>
            </a:bodyPr>
            <a:lstStyle/>
            <a:p>
              <a:r>
                <a:rPr lang="en-US" sz="1400" smtClean="0">
                  <a:solidFill>
                    <a:srgbClr val="000000"/>
                  </a:solidFill>
                </a:rPr>
                <a:t>Q</a:t>
              </a:r>
              <a:r>
                <a:rPr lang="en-US" sz="1400" baseline="-25000" smtClean="0">
                  <a:solidFill>
                    <a:srgbClr val="000000"/>
                  </a:solidFill>
                </a:rPr>
                <a:t>e</a:t>
              </a:r>
              <a:endParaRPr lang="en-US" sz="1400" baseline="-25000">
                <a:solidFill>
                  <a:srgbClr val="000000"/>
                </a:solidFill>
              </a:endParaRPr>
            </a:p>
          </p:txBody>
        </p:sp>
        <p:cxnSp>
          <p:nvCxnSpPr>
            <p:cNvPr id="22" name="Straight Connector 21"/>
            <p:cNvCxnSpPr/>
            <p:nvPr/>
          </p:nvCxnSpPr>
          <p:spPr>
            <a:xfrm>
              <a:off x="3251327" y="3948176"/>
              <a:ext cx="0" cy="1219962"/>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758823" y="4027884"/>
              <a:ext cx="0" cy="1140254"/>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72720" y="3822700"/>
              <a:ext cx="558800" cy="341974"/>
            </a:xfrm>
            <a:prstGeom prst="rect">
              <a:avLst/>
            </a:prstGeom>
            <a:noFill/>
          </p:spPr>
          <p:txBody>
            <a:bodyPr vert="horz" rtlCol="0">
              <a:spAutoFit/>
            </a:bodyPr>
            <a:lstStyle/>
            <a:p>
              <a:r>
                <a:rPr lang="en-US" sz="1400" dirty="0" smtClean="0">
                  <a:solidFill>
                    <a:srgbClr val="000000"/>
                  </a:solidFill>
                </a:rPr>
                <a:t>P</a:t>
              </a:r>
              <a:r>
                <a:rPr lang="en-US" sz="1400" baseline="-25000" dirty="0" smtClean="0">
                  <a:solidFill>
                    <a:srgbClr val="000000"/>
                  </a:solidFill>
                </a:rPr>
                <a:t>c</a:t>
              </a:r>
              <a:endParaRPr lang="en-US" sz="1400" baseline="-25000" dirty="0">
                <a:solidFill>
                  <a:srgbClr val="000000"/>
                </a:solidFill>
              </a:endParaRPr>
            </a:p>
          </p:txBody>
        </p:sp>
        <p:sp>
          <p:nvSpPr>
            <p:cNvPr id="25" name="TextBox 24"/>
            <p:cNvSpPr txBox="1"/>
            <p:nvPr/>
          </p:nvSpPr>
          <p:spPr>
            <a:xfrm>
              <a:off x="1612900" y="5270500"/>
              <a:ext cx="584200" cy="341974"/>
            </a:xfrm>
            <a:prstGeom prst="rect">
              <a:avLst/>
            </a:prstGeom>
            <a:noFill/>
          </p:spPr>
          <p:txBody>
            <a:bodyPr vert="horz" rtlCol="0">
              <a:spAutoFit/>
            </a:bodyPr>
            <a:lstStyle/>
            <a:p>
              <a:r>
                <a:rPr lang="en-US" sz="1400" smtClean="0">
                  <a:solidFill>
                    <a:srgbClr val="000000"/>
                  </a:solidFill>
                </a:rPr>
                <a:t>Q</a:t>
              </a:r>
              <a:r>
                <a:rPr lang="en-US" sz="1400" baseline="-25000" smtClean="0">
                  <a:solidFill>
                    <a:srgbClr val="000000"/>
                  </a:solidFill>
                </a:rPr>
                <a:t>S</a:t>
              </a:r>
              <a:endParaRPr lang="en-US" sz="1400" baseline="-25000">
                <a:solidFill>
                  <a:srgbClr val="000000"/>
                </a:solidFill>
              </a:endParaRPr>
            </a:p>
          </p:txBody>
        </p:sp>
        <p:sp>
          <p:nvSpPr>
            <p:cNvPr id="26" name="TextBox 25"/>
            <p:cNvSpPr txBox="1"/>
            <p:nvPr/>
          </p:nvSpPr>
          <p:spPr>
            <a:xfrm>
              <a:off x="3060700" y="5232400"/>
              <a:ext cx="609600" cy="341974"/>
            </a:xfrm>
            <a:prstGeom prst="rect">
              <a:avLst/>
            </a:prstGeom>
            <a:noFill/>
          </p:spPr>
          <p:txBody>
            <a:bodyPr vert="horz" rtlCol="0">
              <a:spAutoFit/>
            </a:bodyPr>
            <a:lstStyle/>
            <a:p>
              <a:r>
                <a:rPr lang="en-US" sz="1400" smtClean="0">
                  <a:solidFill>
                    <a:srgbClr val="000000"/>
                  </a:solidFill>
                </a:rPr>
                <a:t>Q</a:t>
              </a:r>
              <a:r>
                <a:rPr lang="en-US" sz="1400" baseline="-25000" smtClean="0">
                  <a:solidFill>
                    <a:srgbClr val="000000"/>
                  </a:solidFill>
                </a:rPr>
                <a:t>D</a:t>
              </a:r>
              <a:endParaRPr lang="en-US" sz="1400" baseline="-25000">
                <a:solidFill>
                  <a:srgbClr val="000000"/>
                </a:solidFill>
              </a:endParaRPr>
            </a:p>
          </p:txBody>
        </p:sp>
        <p:sp>
          <p:nvSpPr>
            <p:cNvPr id="27" name="TextBox 26"/>
            <p:cNvSpPr txBox="1"/>
            <p:nvPr/>
          </p:nvSpPr>
          <p:spPr>
            <a:xfrm>
              <a:off x="1941406" y="1732044"/>
              <a:ext cx="1109980" cy="581355"/>
            </a:xfrm>
            <a:prstGeom prst="rect">
              <a:avLst/>
            </a:prstGeom>
            <a:noFill/>
          </p:spPr>
          <p:txBody>
            <a:bodyPr vert="horz" wrap="square" rtlCol="0">
              <a:spAutoFit/>
            </a:bodyPr>
            <a:lstStyle/>
            <a:p>
              <a:pPr algn="ctr"/>
              <a:r>
                <a:rPr lang="en-US" sz="1400" b="1" dirty="0" smtClean="0">
                  <a:solidFill>
                    <a:srgbClr val="800080"/>
                  </a:solidFill>
                </a:rPr>
                <a:t>Gasoline Market</a:t>
              </a:r>
              <a:endParaRPr lang="en-US" sz="1400" b="1" dirty="0">
                <a:solidFill>
                  <a:srgbClr val="800080"/>
                </a:solidFill>
              </a:endParaRPr>
            </a:p>
          </p:txBody>
        </p:sp>
        <p:sp>
          <p:nvSpPr>
            <p:cNvPr id="28" name="TextBox 27"/>
            <p:cNvSpPr txBox="1"/>
            <p:nvPr/>
          </p:nvSpPr>
          <p:spPr>
            <a:xfrm>
              <a:off x="4229100" y="4787899"/>
              <a:ext cx="482600" cy="341974"/>
            </a:xfrm>
            <a:prstGeom prst="rect">
              <a:avLst/>
            </a:prstGeom>
            <a:noFill/>
          </p:spPr>
          <p:txBody>
            <a:bodyPr vert="horz" rtlCol="0">
              <a:spAutoFit/>
            </a:bodyPr>
            <a:lstStyle/>
            <a:p>
              <a:r>
                <a:rPr lang="en-US" sz="1400" smtClean="0">
                  <a:solidFill>
                    <a:srgbClr val="000000"/>
                  </a:solidFill>
                </a:rPr>
                <a:t>D</a:t>
              </a:r>
              <a:endParaRPr lang="en-US" sz="1400">
                <a:solidFill>
                  <a:srgbClr val="000000"/>
                </a:solidFill>
              </a:endParaRPr>
            </a:p>
          </p:txBody>
        </p:sp>
        <p:cxnSp>
          <p:nvCxnSpPr>
            <p:cNvPr id="29" name="Straight Connector 28"/>
            <p:cNvCxnSpPr/>
            <p:nvPr/>
          </p:nvCxnSpPr>
          <p:spPr>
            <a:xfrm>
              <a:off x="574040" y="3954653"/>
              <a:ext cx="3576319"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614298" y="3223767"/>
              <a:ext cx="1874647" cy="0"/>
            </a:xfrm>
            <a:prstGeom prst="line">
              <a:avLst/>
            </a:prstGeom>
            <a:ln w="38100" cap="flat" cmpd="sng" algn="ctr">
              <a:solidFill>
                <a:srgbClr val="80008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488945" y="3223767"/>
              <a:ext cx="0" cy="1951355"/>
            </a:xfrm>
            <a:prstGeom prst="line">
              <a:avLst/>
            </a:prstGeom>
            <a:ln w="38100" cap="flat" cmpd="sng" algn="ctr">
              <a:solidFill>
                <a:srgbClr val="80008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305300" y="5245100"/>
              <a:ext cx="482600" cy="341974"/>
            </a:xfrm>
            <a:prstGeom prst="rect">
              <a:avLst/>
            </a:prstGeom>
            <a:noFill/>
          </p:spPr>
          <p:txBody>
            <a:bodyPr vert="horz" rtlCol="0">
              <a:spAutoFit/>
            </a:bodyPr>
            <a:lstStyle/>
            <a:p>
              <a:r>
                <a:rPr lang="en-US" sz="1400" smtClean="0">
                  <a:solidFill>
                    <a:srgbClr val="000000"/>
                  </a:solidFill>
                </a:rPr>
                <a:t>Q</a:t>
              </a:r>
              <a:endParaRPr lang="en-US" sz="1400">
                <a:solidFill>
                  <a:srgbClr val="000000"/>
                </a:solidFill>
              </a:endParaRPr>
            </a:p>
          </p:txBody>
        </p:sp>
      </p:grpSp>
      <p:grpSp>
        <p:nvGrpSpPr>
          <p:cNvPr id="5" name="Group 53"/>
          <p:cNvGrpSpPr>
            <a:grpSpLocks noChangeAspect="1"/>
          </p:cNvGrpSpPr>
          <p:nvPr/>
        </p:nvGrpSpPr>
        <p:grpSpPr>
          <a:xfrm>
            <a:off x="4482236" y="3253977"/>
            <a:ext cx="4153663" cy="3588188"/>
            <a:chOff x="172720" y="1625600"/>
            <a:chExt cx="4615180" cy="3986874"/>
          </a:xfrm>
        </p:grpSpPr>
        <p:cxnSp>
          <p:nvCxnSpPr>
            <p:cNvPr id="55" name="Straight Connector 54"/>
            <p:cNvCxnSpPr/>
            <p:nvPr/>
          </p:nvCxnSpPr>
          <p:spPr>
            <a:xfrm>
              <a:off x="599312" y="1717167"/>
              <a:ext cx="0" cy="3471672"/>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73151" y="5188839"/>
              <a:ext cx="396328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912367" y="1678051"/>
              <a:ext cx="3285363" cy="3210687"/>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716661" y="1756282"/>
              <a:ext cx="3246119" cy="3275965"/>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66700" y="1625600"/>
              <a:ext cx="431800" cy="341974"/>
            </a:xfrm>
            <a:prstGeom prst="rect">
              <a:avLst/>
            </a:prstGeom>
            <a:noFill/>
          </p:spPr>
          <p:txBody>
            <a:bodyPr vert="horz" rtlCol="0">
              <a:spAutoFit/>
            </a:bodyPr>
            <a:lstStyle/>
            <a:p>
              <a:r>
                <a:rPr lang="en-US" sz="1400" smtClean="0">
                  <a:solidFill>
                    <a:srgbClr val="000000"/>
                  </a:solidFill>
                </a:rPr>
                <a:t>P</a:t>
              </a:r>
              <a:endParaRPr lang="en-US" sz="1400">
                <a:solidFill>
                  <a:srgbClr val="000000"/>
                </a:solidFill>
              </a:endParaRPr>
            </a:p>
          </p:txBody>
        </p:sp>
        <p:sp>
          <p:nvSpPr>
            <p:cNvPr id="60" name="TextBox 59"/>
            <p:cNvSpPr txBox="1"/>
            <p:nvPr/>
          </p:nvSpPr>
          <p:spPr>
            <a:xfrm>
              <a:off x="4000500" y="1651000"/>
              <a:ext cx="431800" cy="341974"/>
            </a:xfrm>
            <a:prstGeom prst="rect">
              <a:avLst/>
            </a:prstGeom>
            <a:noFill/>
          </p:spPr>
          <p:txBody>
            <a:bodyPr vert="horz" rtlCol="0">
              <a:spAutoFit/>
            </a:bodyPr>
            <a:lstStyle/>
            <a:p>
              <a:r>
                <a:rPr lang="en-US" sz="1400" smtClean="0">
                  <a:solidFill>
                    <a:srgbClr val="000000"/>
                  </a:solidFill>
                </a:rPr>
                <a:t>S</a:t>
              </a:r>
              <a:endParaRPr lang="en-US" sz="1400">
                <a:solidFill>
                  <a:srgbClr val="000000"/>
                </a:solidFill>
              </a:endParaRPr>
            </a:p>
          </p:txBody>
        </p:sp>
        <p:sp>
          <p:nvSpPr>
            <p:cNvPr id="61" name="TextBox 60"/>
            <p:cNvSpPr txBox="1"/>
            <p:nvPr/>
          </p:nvSpPr>
          <p:spPr>
            <a:xfrm>
              <a:off x="172720" y="3124199"/>
              <a:ext cx="558800" cy="341974"/>
            </a:xfrm>
            <a:prstGeom prst="rect">
              <a:avLst/>
            </a:prstGeom>
            <a:noFill/>
          </p:spPr>
          <p:txBody>
            <a:bodyPr vert="horz" rtlCol="0">
              <a:spAutoFit/>
            </a:bodyPr>
            <a:lstStyle/>
            <a:p>
              <a:r>
                <a:rPr lang="en-US" sz="1400" smtClean="0">
                  <a:solidFill>
                    <a:srgbClr val="000000"/>
                  </a:solidFill>
                </a:rPr>
                <a:t>P</a:t>
              </a:r>
              <a:r>
                <a:rPr lang="en-US" sz="1400" baseline="-25000" smtClean="0">
                  <a:solidFill>
                    <a:srgbClr val="000000"/>
                  </a:solidFill>
                </a:rPr>
                <a:t>e</a:t>
              </a:r>
              <a:endParaRPr lang="en-US" sz="1400" baseline="-25000">
                <a:solidFill>
                  <a:srgbClr val="000000"/>
                </a:solidFill>
              </a:endParaRPr>
            </a:p>
          </p:txBody>
        </p:sp>
        <p:sp>
          <p:nvSpPr>
            <p:cNvPr id="62" name="TextBox 61"/>
            <p:cNvSpPr txBox="1"/>
            <p:nvPr/>
          </p:nvSpPr>
          <p:spPr>
            <a:xfrm>
              <a:off x="2324099" y="5245099"/>
              <a:ext cx="584200" cy="341974"/>
            </a:xfrm>
            <a:prstGeom prst="rect">
              <a:avLst/>
            </a:prstGeom>
            <a:noFill/>
          </p:spPr>
          <p:txBody>
            <a:bodyPr vert="horz" rtlCol="0">
              <a:spAutoFit/>
            </a:bodyPr>
            <a:lstStyle/>
            <a:p>
              <a:r>
                <a:rPr lang="en-US" sz="1400" smtClean="0">
                  <a:solidFill>
                    <a:srgbClr val="000000"/>
                  </a:solidFill>
                </a:rPr>
                <a:t>Q</a:t>
              </a:r>
              <a:r>
                <a:rPr lang="en-US" sz="1400" baseline="-25000" smtClean="0">
                  <a:solidFill>
                    <a:srgbClr val="000000"/>
                  </a:solidFill>
                </a:rPr>
                <a:t>e</a:t>
              </a:r>
              <a:endParaRPr lang="en-US" sz="1400" baseline="-25000">
                <a:solidFill>
                  <a:srgbClr val="000000"/>
                </a:solidFill>
              </a:endParaRPr>
            </a:p>
          </p:txBody>
        </p:sp>
        <p:cxnSp>
          <p:nvCxnSpPr>
            <p:cNvPr id="63" name="Straight Connector 62"/>
            <p:cNvCxnSpPr/>
            <p:nvPr/>
          </p:nvCxnSpPr>
          <p:spPr>
            <a:xfrm>
              <a:off x="3251327" y="2533254"/>
              <a:ext cx="0" cy="2634884"/>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758823" y="2506091"/>
              <a:ext cx="0" cy="2662047"/>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87792" y="2328070"/>
              <a:ext cx="558800" cy="341974"/>
            </a:xfrm>
            <a:prstGeom prst="rect">
              <a:avLst/>
            </a:prstGeom>
            <a:noFill/>
          </p:spPr>
          <p:txBody>
            <a:bodyPr vert="horz" rtlCol="0">
              <a:spAutoFit/>
            </a:bodyPr>
            <a:lstStyle/>
            <a:p>
              <a:r>
                <a:rPr lang="en-US" sz="1400" dirty="0" smtClean="0">
                  <a:solidFill>
                    <a:srgbClr val="000000"/>
                  </a:solidFill>
                </a:rPr>
                <a:t>P</a:t>
              </a:r>
              <a:r>
                <a:rPr lang="en-US" sz="1400" baseline="-25000" dirty="0">
                  <a:solidFill>
                    <a:srgbClr val="000000"/>
                  </a:solidFill>
                </a:rPr>
                <a:t>f</a:t>
              </a:r>
            </a:p>
          </p:txBody>
        </p:sp>
        <p:sp>
          <p:nvSpPr>
            <p:cNvPr id="66" name="TextBox 65"/>
            <p:cNvSpPr txBox="1"/>
            <p:nvPr/>
          </p:nvSpPr>
          <p:spPr>
            <a:xfrm>
              <a:off x="1612900" y="5270500"/>
              <a:ext cx="584200" cy="341974"/>
            </a:xfrm>
            <a:prstGeom prst="rect">
              <a:avLst/>
            </a:prstGeom>
            <a:noFill/>
          </p:spPr>
          <p:txBody>
            <a:bodyPr vert="horz" rtlCol="0">
              <a:spAutoFit/>
            </a:bodyPr>
            <a:lstStyle/>
            <a:p>
              <a:r>
                <a:rPr lang="en-US" sz="1400" dirty="0" smtClean="0">
                  <a:solidFill>
                    <a:srgbClr val="000000"/>
                  </a:solidFill>
                </a:rPr>
                <a:t>Q</a:t>
              </a:r>
              <a:r>
                <a:rPr lang="en-US" sz="1400" baseline="-25000" dirty="0">
                  <a:solidFill>
                    <a:srgbClr val="000000"/>
                  </a:solidFill>
                </a:rPr>
                <a:t>D</a:t>
              </a:r>
            </a:p>
          </p:txBody>
        </p:sp>
        <p:sp>
          <p:nvSpPr>
            <p:cNvPr id="67" name="TextBox 66"/>
            <p:cNvSpPr txBox="1"/>
            <p:nvPr/>
          </p:nvSpPr>
          <p:spPr>
            <a:xfrm>
              <a:off x="3060700" y="5232400"/>
              <a:ext cx="609600" cy="341974"/>
            </a:xfrm>
            <a:prstGeom prst="rect">
              <a:avLst/>
            </a:prstGeom>
            <a:noFill/>
          </p:spPr>
          <p:txBody>
            <a:bodyPr vert="horz" rtlCol="0">
              <a:spAutoFit/>
            </a:bodyPr>
            <a:lstStyle/>
            <a:p>
              <a:r>
                <a:rPr lang="en-US" sz="1400" dirty="0" smtClean="0">
                  <a:solidFill>
                    <a:srgbClr val="000000"/>
                  </a:solidFill>
                </a:rPr>
                <a:t>Q</a:t>
              </a:r>
              <a:r>
                <a:rPr lang="en-US" sz="1400" baseline="-25000" dirty="0" smtClean="0">
                  <a:solidFill>
                    <a:srgbClr val="000000"/>
                  </a:solidFill>
                </a:rPr>
                <a:t>S</a:t>
              </a:r>
              <a:endParaRPr lang="en-US" sz="1400" baseline="-25000" dirty="0">
                <a:solidFill>
                  <a:srgbClr val="000000"/>
                </a:solidFill>
              </a:endParaRPr>
            </a:p>
          </p:txBody>
        </p:sp>
        <p:sp>
          <p:nvSpPr>
            <p:cNvPr id="68" name="TextBox 67"/>
            <p:cNvSpPr txBox="1"/>
            <p:nvPr/>
          </p:nvSpPr>
          <p:spPr>
            <a:xfrm>
              <a:off x="1941406" y="1732044"/>
              <a:ext cx="1109980" cy="581355"/>
            </a:xfrm>
            <a:prstGeom prst="rect">
              <a:avLst/>
            </a:prstGeom>
            <a:noFill/>
          </p:spPr>
          <p:txBody>
            <a:bodyPr vert="horz" wrap="square" rtlCol="0">
              <a:spAutoFit/>
            </a:bodyPr>
            <a:lstStyle/>
            <a:p>
              <a:pPr algn="ctr"/>
              <a:r>
                <a:rPr lang="en-US" sz="1400" b="1" dirty="0" smtClean="0">
                  <a:solidFill>
                    <a:srgbClr val="800080"/>
                  </a:solidFill>
                </a:rPr>
                <a:t>Corn Market</a:t>
              </a:r>
              <a:endParaRPr lang="en-US" sz="1400" b="1" dirty="0">
                <a:solidFill>
                  <a:srgbClr val="800080"/>
                </a:solidFill>
              </a:endParaRPr>
            </a:p>
          </p:txBody>
        </p:sp>
        <p:sp>
          <p:nvSpPr>
            <p:cNvPr id="69" name="TextBox 68"/>
            <p:cNvSpPr txBox="1"/>
            <p:nvPr/>
          </p:nvSpPr>
          <p:spPr>
            <a:xfrm>
              <a:off x="4229100" y="4787899"/>
              <a:ext cx="482600" cy="341974"/>
            </a:xfrm>
            <a:prstGeom prst="rect">
              <a:avLst/>
            </a:prstGeom>
            <a:noFill/>
          </p:spPr>
          <p:txBody>
            <a:bodyPr vert="horz" rtlCol="0">
              <a:spAutoFit/>
            </a:bodyPr>
            <a:lstStyle/>
            <a:p>
              <a:r>
                <a:rPr lang="en-US" sz="1400" smtClean="0">
                  <a:solidFill>
                    <a:srgbClr val="000000"/>
                  </a:solidFill>
                </a:rPr>
                <a:t>D</a:t>
              </a:r>
              <a:endParaRPr lang="en-US" sz="1400">
                <a:solidFill>
                  <a:srgbClr val="000000"/>
                </a:solidFill>
              </a:endParaRPr>
            </a:p>
          </p:txBody>
        </p:sp>
        <p:cxnSp>
          <p:nvCxnSpPr>
            <p:cNvPr id="70" name="Straight Connector 69"/>
            <p:cNvCxnSpPr/>
            <p:nvPr/>
          </p:nvCxnSpPr>
          <p:spPr>
            <a:xfrm>
              <a:off x="574040" y="2531270"/>
              <a:ext cx="3576319"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614298" y="3223767"/>
              <a:ext cx="1874647" cy="0"/>
            </a:xfrm>
            <a:prstGeom prst="line">
              <a:avLst/>
            </a:prstGeom>
            <a:ln w="38100" cap="flat" cmpd="sng" algn="ctr">
              <a:solidFill>
                <a:srgbClr val="80008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488945" y="3223767"/>
              <a:ext cx="0" cy="1951355"/>
            </a:xfrm>
            <a:prstGeom prst="line">
              <a:avLst/>
            </a:prstGeom>
            <a:ln w="38100" cap="flat" cmpd="sng" algn="ctr">
              <a:solidFill>
                <a:srgbClr val="80008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4305300" y="5245100"/>
              <a:ext cx="482600" cy="341974"/>
            </a:xfrm>
            <a:prstGeom prst="rect">
              <a:avLst/>
            </a:prstGeom>
            <a:noFill/>
          </p:spPr>
          <p:txBody>
            <a:bodyPr vert="horz" rtlCol="0">
              <a:spAutoFit/>
            </a:bodyPr>
            <a:lstStyle/>
            <a:p>
              <a:r>
                <a:rPr lang="en-US" sz="1400" smtClean="0">
                  <a:solidFill>
                    <a:srgbClr val="000000"/>
                  </a:solidFill>
                </a:rPr>
                <a:t>Q</a:t>
              </a:r>
              <a:endParaRPr lang="en-US" sz="1400">
                <a:solidFill>
                  <a:srgbClr val="000000"/>
                </a:solidFill>
              </a:endParaRPr>
            </a:p>
          </p:txBody>
        </p:sp>
      </p:grpSp>
      <p:sp>
        <p:nvSpPr>
          <p:cNvPr id="7" name="Rectangle 6"/>
          <p:cNvSpPr/>
          <p:nvPr/>
        </p:nvSpPr>
        <p:spPr>
          <a:xfrm>
            <a:off x="4355976" y="1556792"/>
            <a:ext cx="4572000" cy="923330"/>
          </a:xfrm>
          <a:prstGeom prst="rect">
            <a:avLst/>
          </a:prstGeom>
        </p:spPr>
        <p:txBody>
          <a:bodyPr>
            <a:spAutoFit/>
          </a:bodyPr>
          <a:lstStyle/>
          <a:p>
            <a:r>
              <a:rPr lang="en-US" b="1" dirty="0">
                <a:solidFill>
                  <a:srgbClr val="FF0000"/>
                </a:solidFill>
              </a:rPr>
              <a:t>Price Floor: </a:t>
            </a:r>
            <a:r>
              <a:rPr lang="en-US" dirty="0">
                <a:solidFill>
                  <a:srgbClr val="FF0000"/>
                </a:solidFill>
              </a:rPr>
              <a:t>This is a minimum price, set </a:t>
            </a:r>
            <a:r>
              <a:rPr lang="en-US" dirty="0" smtClean="0">
                <a:solidFill>
                  <a:srgbClr val="FF0000"/>
                </a:solidFill>
              </a:rPr>
              <a:t>above </a:t>
            </a:r>
            <a:r>
              <a:rPr lang="en-US" dirty="0">
                <a:solidFill>
                  <a:srgbClr val="FF0000"/>
                </a:solidFill>
              </a:rPr>
              <a:t>the equilibrium price, meant to help producers of a product by keeping the price high.</a:t>
            </a:r>
            <a:endParaRPr lang="en-US" b="1" dirty="0">
              <a:solidFill>
                <a:srgbClr val="FF0000"/>
              </a:solidFill>
            </a:endParaRPr>
          </a:p>
        </p:txBody>
      </p:sp>
    </p:spTree>
    <p:extLst>
      <p:ext uri="{BB962C8B-B14F-4D97-AF65-F5344CB8AC3E}">
        <p14:creationId xmlns="" xmlns:p14="http://schemas.microsoft.com/office/powerpoint/2010/main" val="12919444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0" y="0"/>
            <a:ext cx="9144000" cy="1292662"/>
          </a:xfrm>
          <a:prstGeom prst="rect">
            <a:avLst/>
          </a:prstGeom>
          <a:noFill/>
        </p:spPr>
        <p:txBody>
          <a:bodyPr wrap="square" rtlCol="0">
            <a:spAutoFit/>
          </a:bodyPr>
          <a:lstStyle/>
          <a:p>
            <a:r>
              <a:rPr lang="en-US" sz="2400" dirty="0" smtClean="0">
                <a:solidFill>
                  <a:srgbClr val="FF0000"/>
                </a:solidFill>
              </a:rPr>
              <a:t>The Effects of a Price Ceiling</a:t>
            </a:r>
          </a:p>
          <a:p>
            <a:r>
              <a:rPr lang="en-US" dirty="0" smtClean="0"/>
              <a:t>When a government lowers the price of a good to help consumers, there are several effects that we can observe in the market. Assume the government has intervened in the market for gasoline to make transportation more affordable for the nation’s households</a:t>
            </a:r>
          </a:p>
        </p:txBody>
      </p:sp>
      <p:sp>
        <p:nvSpPr>
          <p:cNvPr id="65" name="Rectangle 64"/>
          <p:cNvSpPr/>
          <p:nvPr/>
        </p:nvSpPr>
        <p:spPr>
          <a:xfrm>
            <a:off x="-1" y="1340768"/>
            <a:ext cx="5301981" cy="4031873"/>
          </a:xfrm>
          <a:prstGeom prst="rect">
            <a:avLst/>
          </a:prstGeom>
        </p:spPr>
        <p:txBody>
          <a:bodyPr wrap="square">
            <a:spAutoFit/>
          </a:bodyPr>
          <a:lstStyle/>
          <a:p>
            <a:r>
              <a:rPr lang="en-US" sz="1600" b="1" dirty="0" smtClean="0">
                <a:solidFill>
                  <a:srgbClr val="0000CC"/>
                </a:solidFill>
              </a:rPr>
              <a:t>On consumers:</a:t>
            </a:r>
          </a:p>
          <a:p>
            <a:pPr marL="285750" indent="-285750">
              <a:buFont typeface="Arial" pitchFamily="34" charset="0"/>
              <a:buChar char="•"/>
            </a:pPr>
            <a:r>
              <a:rPr lang="en-US" sz="1600" dirty="0" smtClean="0">
                <a:solidFill>
                  <a:srgbClr val="0000CC"/>
                </a:solidFill>
              </a:rPr>
              <a:t>Quantity demanded increases (</a:t>
            </a:r>
            <a:r>
              <a:rPr lang="en-US" sz="1600" dirty="0" err="1" smtClean="0">
                <a:solidFill>
                  <a:srgbClr val="0000CC"/>
                </a:solidFill>
              </a:rPr>
              <a:t>Qd</a:t>
            </a:r>
            <a:r>
              <a:rPr lang="en-US" sz="1600" dirty="0" smtClean="0">
                <a:solidFill>
                  <a:srgbClr val="0000CC"/>
                </a:solidFill>
              </a:rPr>
              <a:t>)</a:t>
            </a:r>
          </a:p>
          <a:p>
            <a:pPr marL="285750" indent="-285750">
              <a:buFont typeface="Arial" pitchFamily="34" charset="0"/>
              <a:buChar char="•"/>
            </a:pPr>
            <a:r>
              <a:rPr lang="en-US" sz="1600" dirty="0" smtClean="0">
                <a:solidFill>
                  <a:srgbClr val="0000CC"/>
                </a:solidFill>
              </a:rPr>
              <a:t>The lower price leads to an increase in consumer surplus, which is now the blue area</a:t>
            </a:r>
          </a:p>
          <a:p>
            <a:pPr marL="285750" indent="-285750">
              <a:buFont typeface="Arial" pitchFamily="34" charset="0"/>
              <a:buChar char="•"/>
            </a:pPr>
            <a:r>
              <a:rPr lang="en-US" sz="1600" dirty="0" smtClean="0">
                <a:solidFill>
                  <a:srgbClr val="0000CC"/>
                </a:solidFill>
              </a:rPr>
              <a:t>The lower quantity means some consumers who want to will not be able to buy the good</a:t>
            </a:r>
          </a:p>
          <a:p>
            <a:pPr marL="285750" indent="-285750">
              <a:buFont typeface="Arial" pitchFamily="34" charset="0"/>
              <a:buChar char="•"/>
            </a:pPr>
            <a:endParaRPr lang="en-US" sz="1600" dirty="0" smtClean="0">
              <a:solidFill>
                <a:srgbClr val="0000CC"/>
              </a:solidFill>
            </a:endParaRPr>
          </a:p>
          <a:p>
            <a:r>
              <a:rPr lang="en-US" sz="1600" b="1" dirty="0" smtClean="0">
                <a:solidFill>
                  <a:srgbClr val="0000CC"/>
                </a:solidFill>
              </a:rPr>
              <a:t>On Producers:</a:t>
            </a:r>
          </a:p>
          <a:p>
            <a:pPr marL="285750" indent="-285750">
              <a:buFont typeface="Arial" pitchFamily="34" charset="0"/>
              <a:buChar char="•"/>
            </a:pPr>
            <a:r>
              <a:rPr lang="en-US" sz="1600" dirty="0" smtClean="0">
                <a:solidFill>
                  <a:srgbClr val="0000CC"/>
                </a:solidFill>
              </a:rPr>
              <a:t>The lower price means less producer surplus (red triangle)</a:t>
            </a:r>
          </a:p>
          <a:p>
            <a:pPr marL="285750" indent="-285750">
              <a:buFont typeface="Arial" pitchFamily="34" charset="0"/>
              <a:buChar char="•"/>
            </a:pPr>
            <a:r>
              <a:rPr lang="en-US" sz="1600" dirty="0" smtClean="0">
                <a:solidFill>
                  <a:srgbClr val="0000CC"/>
                </a:solidFill>
              </a:rPr>
              <a:t>The lower quantity means some producers will have to leave the market and output will decline (Qs)</a:t>
            </a:r>
          </a:p>
          <a:p>
            <a:pPr marL="285750" indent="-285750">
              <a:buFont typeface="Arial" pitchFamily="34" charset="0"/>
              <a:buChar char="•"/>
            </a:pPr>
            <a:endParaRPr lang="en-US" sz="1600" dirty="0" smtClean="0">
              <a:solidFill>
                <a:srgbClr val="0000CC"/>
              </a:solidFill>
            </a:endParaRPr>
          </a:p>
          <a:p>
            <a:r>
              <a:rPr lang="en-US" sz="1600" b="1" dirty="0" smtClean="0">
                <a:solidFill>
                  <a:srgbClr val="0000CC"/>
                </a:solidFill>
              </a:rPr>
              <a:t>On the market:</a:t>
            </a:r>
          </a:p>
          <a:p>
            <a:pPr marL="285750" indent="-285750">
              <a:buFont typeface="Arial" pitchFamily="34" charset="0"/>
              <a:buChar char="•"/>
            </a:pPr>
            <a:r>
              <a:rPr lang="en-US" sz="1600" dirty="0" smtClean="0">
                <a:solidFill>
                  <a:srgbClr val="0000CC"/>
                </a:solidFill>
              </a:rPr>
              <a:t>Overall, not enough gasoline is produced, and the market is not allocatively inefficient. The gray triangle represents the loss of total welfare resulting from the price ceiling.</a:t>
            </a:r>
          </a:p>
        </p:txBody>
      </p:sp>
      <p:grpSp>
        <p:nvGrpSpPr>
          <p:cNvPr id="2" name="Group 90"/>
          <p:cNvGrpSpPr/>
          <p:nvPr/>
        </p:nvGrpSpPr>
        <p:grpSpPr>
          <a:xfrm>
            <a:off x="4876800" y="2240281"/>
            <a:ext cx="4370424" cy="4067210"/>
            <a:chOff x="4373120" y="1790700"/>
            <a:chExt cx="4617168" cy="3580696"/>
          </a:xfrm>
        </p:grpSpPr>
        <p:grpSp>
          <p:nvGrpSpPr>
            <p:cNvPr id="3" name="Group 87"/>
            <p:cNvGrpSpPr/>
            <p:nvPr/>
          </p:nvGrpSpPr>
          <p:grpSpPr>
            <a:xfrm>
              <a:off x="4373120" y="1790700"/>
              <a:ext cx="4617168" cy="3580696"/>
              <a:chOff x="4373120" y="2095500"/>
              <a:chExt cx="4617168" cy="3580696"/>
            </a:xfrm>
          </p:grpSpPr>
          <p:sp>
            <p:nvSpPr>
              <p:cNvPr id="87" name="Isosceles Triangle 86"/>
              <p:cNvSpPr/>
              <p:nvPr/>
            </p:nvSpPr>
            <p:spPr>
              <a:xfrm rot="5400000">
                <a:off x="5776108" y="3331183"/>
                <a:ext cx="1185956" cy="720314"/>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ight Triangle 85"/>
              <p:cNvSpPr/>
              <p:nvPr/>
            </p:nvSpPr>
            <p:spPr>
              <a:xfrm rot="5400000">
                <a:off x="4921135" y="4206468"/>
                <a:ext cx="966577" cy="1164241"/>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4807060" y="3098362"/>
                <a:ext cx="1179485" cy="119144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a:off x="4822305" y="2095500"/>
                <a:ext cx="1164240" cy="1002862"/>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65"/>
              <p:cNvGrpSpPr>
                <a:grpSpLocks noChangeAspect="1"/>
              </p:cNvGrpSpPr>
              <p:nvPr/>
            </p:nvGrpSpPr>
            <p:grpSpPr>
              <a:xfrm>
                <a:off x="4373120" y="2315496"/>
                <a:ext cx="4617168" cy="3360700"/>
                <a:chOff x="172720" y="1625600"/>
                <a:chExt cx="4538980" cy="3964547"/>
              </a:xfrm>
            </p:grpSpPr>
            <p:cxnSp>
              <p:nvCxnSpPr>
                <p:cNvPr id="67" name="Straight Connector 66"/>
                <p:cNvCxnSpPr/>
                <p:nvPr/>
              </p:nvCxnSpPr>
              <p:spPr>
                <a:xfrm>
                  <a:off x="599312" y="1717167"/>
                  <a:ext cx="0" cy="3471672"/>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73151" y="5188839"/>
                  <a:ext cx="3782042"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912367" y="1678051"/>
                  <a:ext cx="3285363" cy="3210687"/>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716661" y="1756282"/>
                  <a:ext cx="3246119" cy="3275965"/>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266700" y="1625600"/>
                  <a:ext cx="431800" cy="319647"/>
                </a:xfrm>
                <a:prstGeom prst="rect">
                  <a:avLst/>
                </a:prstGeom>
                <a:noFill/>
              </p:spPr>
              <p:txBody>
                <a:bodyPr vert="horz" rtlCol="0">
                  <a:spAutoFit/>
                </a:bodyPr>
                <a:lstStyle/>
                <a:p>
                  <a:r>
                    <a:rPr lang="en-US" sz="1400" smtClean="0">
                      <a:solidFill>
                        <a:srgbClr val="000000"/>
                      </a:solidFill>
                    </a:rPr>
                    <a:t>P</a:t>
                  </a:r>
                  <a:endParaRPr lang="en-US" sz="1400">
                    <a:solidFill>
                      <a:srgbClr val="000000"/>
                    </a:solidFill>
                  </a:endParaRPr>
                </a:p>
              </p:txBody>
            </p:sp>
            <p:sp>
              <p:nvSpPr>
                <p:cNvPr id="72" name="TextBox 71"/>
                <p:cNvSpPr txBox="1"/>
                <p:nvPr/>
              </p:nvSpPr>
              <p:spPr>
                <a:xfrm>
                  <a:off x="4000500" y="1651000"/>
                  <a:ext cx="431800" cy="319647"/>
                </a:xfrm>
                <a:prstGeom prst="rect">
                  <a:avLst/>
                </a:prstGeom>
                <a:noFill/>
              </p:spPr>
              <p:txBody>
                <a:bodyPr vert="horz" rtlCol="0">
                  <a:spAutoFit/>
                </a:bodyPr>
                <a:lstStyle/>
                <a:p>
                  <a:r>
                    <a:rPr lang="en-US" sz="1400" smtClean="0">
                      <a:solidFill>
                        <a:srgbClr val="000000"/>
                      </a:solidFill>
                    </a:rPr>
                    <a:t>S</a:t>
                  </a:r>
                  <a:endParaRPr lang="en-US" sz="1400">
                    <a:solidFill>
                      <a:srgbClr val="000000"/>
                    </a:solidFill>
                  </a:endParaRPr>
                </a:p>
              </p:txBody>
            </p:sp>
            <p:sp>
              <p:nvSpPr>
                <p:cNvPr id="73" name="TextBox 72"/>
                <p:cNvSpPr txBox="1"/>
                <p:nvPr/>
              </p:nvSpPr>
              <p:spPr>
                <a:xfrm>
                  <a:off x="172720" y="3124199"/>
                  <a:ext cx="558800" cy="319647"/>
                </a:xfrm>
                <a:prstGeom prst="rect">
                  <a:avLst/>
                </a:prstGeom>
                <a:noFill/>
              </p:spPr>
              <p:txBody>
                <a:bodyPr vert="horz" rtlCol="0">
                  <a:spAutoFit/>
                </a:bodyPr>
                <a:lstStyle/>
                <a:p>
                  <a:r>
                    <a:rPr lang="en-US" sz="1400" smtClean="0">
                      <a:solidFill>
                        <a:srgbClr val="000000"/>
                      </a:solidFill>
                    </a:rPr>
                    <a:t>P</a:t>
                  </a:r>
                  <a:r>
                    <a:rPr lang="en-US" sz="1400" baseline="-25000" smtClean="0">
                      <a:solidFill>
                        <a:srgbClr val="000000"/>
                      </a:solidFill>
                    </a:rPr>
                    <a:t>e</a:t>
                  </a:r>
                  <a:endParaRPr lang="en-US" sz="1400" baseline="-25000">
                    <a:solidFill>
                      <a:srgbClr val="000000"/>
                    </a:solidFill>
                  </a:endParaRPr>
                </a:p>
              </p:txBody>
            </p:sp>
            <p:sp>
              <p:nvSpPr>
                <p:cNvPr id="74" name="TextBox 73"/>
                <p:cNvSpPr txBox="1"/>
                <p:nvPr/>
              </p:nvSpPr>
              <p:spPr>
                <a:xfrm>
                  <a:off x="2324099" y="5245099"/>
                  <a:ext cx="584200" cy="319647"/>
                </a:xfrm>
                <a:prstGeom prst="rect">
                  <a:avLst/>
                </a:prstGeom>
                <a:noFill/>
              </p:spPr>
              <p:txBody>
                <a:bodyPr vert="horz" rtlCol="0">
                  <a:spAutoFit/>
                </a:bodyPr>
                <a:lstStyle/>
                <a:p>
                  <a:r>
                    <a:rPr lang="en-US" sz="1400" smtClean="0">
                      <a:solidFill>
                        <a:srgbClr val="000000"/>
                      </a:solidFill>
                    </a:rPr>
                    <a:t>Q</a:t>
                  </a:r>
                  <a:r>
                    <a:rPr lang="en-US" sz="1400" baseline="-25000" smtClean="0">
                      <a:solidFill>
                        <a:srgbClr val="000000"/>
                      </a:solidFill>
                    </a:rPr>
                    <a:t>e</a:t>
                  </a:r>
                  <a:endParaRPr lang="en-US" sz="1400" baseline="-25000">
                    <a:solidFill>
                      <a:srgbClr val="000000"/>
                    </a:solidFill>
                  </a:endParaRPr>
                </a:p>
              </p:txBody>
            </p:sp>
            <p:cxnSp>
              <p:nvCxnSpPr>
                <p:cNvPr id="75" name="Straight Connector 74"/>
                <p:cNvCxnSpPr/>
                <p:nvPr/>
              </p:nvCxnSpPr>
              <p:spPr>
                <a:xfrm>
                  <a:off x="3251327" y="3948176"/>
                  <a:ext cx="0" cy="1219962"/>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758823" y="2549131"/>
                  <a:ext cx="0" cy="2619008"/>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172720" y="3822699"/>
                  <a:ext cx="558800" cy="319647"/>
                </a:xfrm>
                <a:prstGeom prst="rect">
                  <a:avLst/>
                </a:prstGeom>
                <a:noFill/>
              </p:spPr>
              <p:txBody>
                <a:bodyPr vert="horz" rtlCol="0">
                  <a:spAutoFit/>
                </a:bodyPr>
                <a:lstStyle/>
                <a:p>
                  <a:r>
                    <a:rPr lang="en-US" sz="1400" dirty="0" smtClean="0">
                      <a:solidFill>
                        <a:srgbClr val="000000"/>
                      </a:solidFill>
                    </a:rPr>
                    <a:t>P</a:t>
                  </a:r>
                  <a:r>
                    <a:rPr lang="en-US" sz="1400" baseline="-25000" dirty="0" smtClean="0">
                      <a:solidFill>
                        <a:srgbClr val="000000"/>
                      </a:solidFill>
                    </a:rPr>
                    <a:t>c</a:t>
                  </a:r>
                  <a:endParaRPr lang="en-US" sz="1400" baseline="-25000" dirty="0">
                    <a:solidFill>
                      <a:srgbClr val="000000"/>
                    </a:solidFill>
                  </a:endParaRPr>
                </a:p>
              </p:txBody>
            </p:sp>
            <p:sp>
              <p:nvSpPr>
                <p:cNvPr id="78" name="TextBox 77"/>
                <p:cNvSpPr txBox="1"/>
                <p:nvPr/>
              </p:nvSpPr>
              <p:spPr>
                <a:xfrm>
                  <a:off x="1612900" y="5270500"/>
                  <a:ext cx="584200" cy="319647"/>
                </a:xfrm>
                <a:prstGeom prst="rect">
                  <a:avLst/>
                </a:prstGeom>
                <a:noFill/>
              </p:spPr>
              <p:txBody>
                <a:bodyPr vert="horz" rtlCol="0">
                  <a:spAutoFit/>
                </a:bodyPr>
                <a:lstStyle/>
                <a:p>
                  <a:r>
                    <a:rPr lang="en-US" sz="1400" smtClean="0">
                      <a:solidFill>
                        <a:srgbClr val="000000"/>
                      </a:solidFill>
                    </a:rPr>
                    <a:t>Q</a:t>
                  </a:r>
                  <a:r>
                    <a:rPr lang="en-US" sz="1400" baseline="-25000" smtClean="0">
                      <a:solidFill>
                        <a:srgbClr val="000000"/>
                      </a:solidFill>
                    </a:rPr>
                    <a:t>S</a:t>
                  </a:r>
                  <a:endParaRPr lang="en-US" sz="1400" baseline="-25000">
                    <a:solidFill>
                      <a:srgbClr val="000000"/>
                    </a:solidFill>
                  </a:endParaRPr>
                </a:p>
              </p:txBody>
            </p:sp>
            <p:sp>
              <p:nvSpPr>
                <p:cNvPr id="79" name="TextBox 78"/>
                <p:cNvSpPr txBox="1"/>
                <p:nvPr/>
              </p:nvSpPr>
              <p:spPr>
                <a:xfrm>
                  <a:off x="3060700" y="5232400"/>
                  <a:ext cx="609600" cy="319647"/>
                </a:xfrm>
                <a:prstGeom prst="rect">
                  <a:avLst/>
                </a:prstGeom>
                <a:noFill/>
              </p:spPr>
              <p:txBody>
                <a:bodyPr vert="horz" rtlCol="0">
                  <a:spAutoFit/>
                </a:bodyPr>
                <a:lstStyle/>
                <a:p>
                  <a:r>
                    <a:rPr lang="en-US" sz="1400" smtClean="0">
                      <a:solidFill>
                        <a:srgbClr val="000000"/>
                      </a:solidFill>
                    </a:rPr>
                    <a:t>Q</a:t>
                  </a:r>
                  <a:r>
                    <a:rPr lang="en-US" sz="1400" baseline="-25000" smtClean="0">
                      <a:solidFill>
                        <a:srgbClr val="000000"/>
                      </a:solidFill>
                    </a:rPr>
                    <a:t>D</a:t>
                  </a:r>
                  <a:endParaRPr lang="en-US" sz="1400" baseline="-25000">
                    <a:solidFill>
                      <a:srgbClr val="000000"/>
                    </a:solidFill>
                  </a:endParaRPr>
                </a:p>
              </p:txBody>
            </p:sp>
            <p:sp>
              <p:nvSpPr>
                <p:cNvPr id="80" name="TextBox 79"/>
                <p:cNvSpPr txBox="1"/>
                <p:nvPr/>
              </p:nvSpPr>
              <p:spPr>
                <a:xfrm>
                  <a:off x="1941406" y="1732044"/>
                  <a:ext cx="1109980" cy="543399"/>
                </a:xfrm>
                <a:prstGeom prst="rect">
                  <a:avLst/>
                </a:prstGeom>
                <a:noFill/>
              </p:spPr>
              <p:txBody>
                <a:bodyPr vert="horz" wrap="square" rtlCol="0">
                  <a:spAutoFit/>
                </a:bodyPr>
                <a:lstStyle/>
                <a:p>
                  <a:pPr algn="ctr"/>
                  <a:r>
                    <a:rPr lang="en-US" sz="1400" b="1" dirty="0" smtClean="0">
                      <a:solidFill>
                        <a:srgbClr val="800080"/>
                      </a:solidFill>
                    </a:rPr>
                    <a:t>Gasoline Market</a:t>
                  </a:r>
                  <a:endParaRPr lang="en-US" sz="1400" b="1" dirty="0">
                    <a:solidFill>
                      <a:srgbClr val="800080"/>
                    </a:solidFill>
                  </a:endParaRPr>
                </a:p>
              </p:txBody>
            </p:sp>
            <p:sp>
              <p:nvSpPr>
                <p:cNvPr id="81" name="TextBox 80"/>
                <p:cNvSpPr txBox="1"/>
                <p:nvPr/>
              </p:nvSpPr>
              <p:spPr>
                <a:xfrm>
                  <a:off x="4229100" y="4787900"/>
                  <a:ext cx="482600" cy="319647"/>
                </a:xfrm>
                <a:prstGeom prst="rect">
                  <a:avLst/>
                </a:prstGeom>
                <a:noFill/>
              </p:spPr>
              <p:txBody>
                <a:bodyPr vert="horz" rtlCol="0">
                  <a:spAutoFit/>
                </a:bodyPr>
                <a:lstStyle/>
                <a:p>
                  <a:r>
                    <a:rPr lang="en-US" sz="1400" smtClean="0">
                      <a:solidFill>
                        <a:srgbClr val="000000"/>
                      </a:solidFill>
                    </a:rPr>
                    <a:t>D</a:t>
                  </a:r>
                  <a:endParaRPr lang="en-US" sz="1400">
                    <a:solidFill>
                      <a:srgbClr val="000000"/>
                    </a:solidFill>
                  </a:endParaRPr>
                </a:p>
              </p:txBody>
            </p:sp>
            <p:cxnSp>
              <p:nvCxnSpPr>
                <p:cNvPr id="82" name="Straight Connector 81"/>
                <p:cNvCxnSpPr/>
                <p:nvPr/>
              </p:nvCxnSpPr>
              <p:spPr>
                <a:xfrm>
                  <a:off x="574040" y="3954653"/>
                  <a:ext cx="3576319"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614298" y="3223767"/>
                  <a:ext cx="1874647" cy="0"/>
                </a:xfrm>
                <a:prstGeom prst="line">
                  <a:avLst/>
                </a:prstGeom>
                <a:ln w="38100" cap="flat" cmpd="sng" algn="ctr">
                  <a:solidFill>
                    <a:srgbClr val="80008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488945" y="3223767"/>
                  <a:ext cx="0" cy="1951355"/>
                </a:xfrm>
                <a:prstGeom prst="line">
                  <a:avLst/>
                </a:prstGeom>
                <a:ln w="38100" cap="flat" cmpd="sng" algn="ctr">
                  <a:solidFill>
                    <a:srgbClr val="80008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038803" y="5245100"/>
                  <a:ext cx="482600" cy="319647"/>
                </a:xfrm>
                <a:prstGeom prst="rect">
                  <a:avLst/>
                </a:prstGeom>
                <a:noFill/>
              </p:spPr>
              <p:txBody>
                <a:bodyPr vert="horz" rtlCol="0">
                  <a:spAutoFit/>
                </a:bodyPr>
                <a:lstStyle/>
                <a:p>
                  <a:r>
                    <a:rPr lang="en-US" sz="1400" dirty="0" smtClean="0">
                      <a:solidFill>
                        <a:srgbClr val="000000"/>
                      </a:solidFill>
                    </a:rPr>
                    <a:t>Q</a:t>
                  </a:r>
                  <a:endParaRPr lang="en-US" sz="1400" dirty="0">
                    <a:solidFill>
                      <a:srgbClr val="000000"/>
                    </a:solidFill>
                  </a:endParaRPr>
                </a:p>
              </p:txBody>
            </p:sp>
          </p:grpSp>
        </p:grpSp>
        <p:sp>
          <p:nvSpPr>
            <p:cNvPr id="89" name="Left Brace 88"/>
            <p:cNvSpPr/>
            <p:nvPr/>
          </p:nvSpPr>
          <p:spPr>
            <a:xfrm rot="5400000">
              <a:off x="6576843" y="4109355"/>
              <a:ext cx="304800" cy="1409700"/>
            </a:xfrm>
            <a:prstGeom prst="leftBrace">
              <a:avLst>
                <a:gd name="adj1" fmla="val 8333"/>
                <a:gd name="adj2" fmla="val 57784"/>
              </a:avLst>
            </a:prstGeom>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90" name="TextBox 89"/>
            <p:cNvSpPr txBox="1"/>
            <p:nvPr/>
          </p:nvSpPr>
          <p:spPr>
            <a:xfrm>
              <a:off x="6172273" y="4381500"/>
              <a:ext cx="1332485" cy="325153"/>
            </a:xfrm>
            <a:prstGeom prst="rect">
              <a:avLst/>
            </a:prstGeom>
            <a:noFill/>
          </p:spPr>
          <p:txBody>
            <a:bodyPr wrap="square" rtlCol="0">
              <a:spAutoFit/>
            </a:bodyPr>
            <a:lstStyle/>
            <a:p>
              <a:r>
                <a:rPr lang="en-US" b="1" dirty="0" smtClean="0">
                  <a:solidFill>
                    <a:srgbClr val="FF0000"/>
                  </a:solidFill>
                </a:rPr>
                <a:t>Shortage</a:t>
              </a:r>
              <a:endParaRPr lang="en-US" b="1" dirty="0">
                <a:solidFill>
                  <a:srgbClr val="FF0000"/>
                </a:solidFill>
              </a:endParaRPr>
            </a:p>
          </p:txBody>
        </p:sp>
      </p:grpSp>
    </p:spTree>
    <p:extLst>
      <p:ext uri="{BB962C8B-B14F-4D97-AF65-F5344CB8AC3E}">
        <p14:creationId xmlns="" xmlns:p14="http://schemas.microsoft.com/office/powerpoint/2010/main" val="24944693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0" y="836712"/>
            <a:ext cx="9144000" cy="1292662"/>
          </a:xfrm>
          <a:prstGeom prst="rect">
            <a:avLst/>
          </a:prstGeom>
          <a:noFill/>
        </p:spPr>
        <p:txBody>
          <a:bodyPr wrap="square" rtlCol="0">
            <a:spAutoFit/>
          </a:bodyPr>
          <a:lstStyle/>
          <a:p>
            <a:r>
              <a:rPr lang="en-US" sz="2400" dirty="0" smtClean="0">
                <a:solidFill>
                  <a:srgbClr val="FF0000"/>
                </a:solidFill>
              </a:rPr>
              <a:t>The Effects of a Price Floor</a:t>
            </a:r>
          </a:p>
          <a:p>
            <a:r>
              <a:rPr lang="en-US" dirty="0" smtClean="0"/>
              <a:t>When a government raises the price of a good to help producers, there are several effects that we can observe in the market. Assume the government has intervened in the market for corn to help farmers sell their crop at a price that allows them to earn a small profit.</a:t>
            </a:r>
          </a:p>
        </p:txBody>
      </p:sp>
      <p:sp>
        <p:nvSpPr>
          <p:cNvPr id="65" name="Rectangle 64"/>
          <p:cNvSpPr/>
          <p:nvPr/>
        </p:nvSpPr>
        <p:spPr>
          <a:xfrm>
            <a:off x="0" y="2240281"/>
            <a:ext cx="4754120" cy="3847207"/>
          </a:xfrm>
          <a:prstGeom prst="rect">
            <a:avLst/>
          </a:prstGeom>
        </p:spPr>
        <p:txBody>
          <a:bodyPr wrap="square">
            <a:spAutoFit/>
          </a:bodyPr>
          <a:lstStyle/>
          <a:p>
            <a:r>
              <a:rPr lang="en-US" b="1" dirty="0" smtClean="0">
                <a:solidFill>
                  <a:srgbClr val="0000CC"/>
                </a:solidFill>
              </a:rPr>
              <a:t>On consumers:</a:t>
            </a:r>
          </a:p>
          <a:p>
            <a:pPr marL="285750" indent="-285750">
              <a:buFont typeface="Arial" pitchFamily="34" charset="0"/>
              <a:buChar char="•"/>
            </a:pPr>
            <a:r>
              <a:rPr lang="en-US" sz="1600" dirty="0" smtClean="0">
                <a:solidFill>
                  <a:srgbClr val="0000CC"/>
                </a:solidFill>
              </a:rPr>
              <a:t>Quantity demanded decreases (</a:t>
            </a:r>
            <a:r>
              <a:rPr lang="en-US" sz="1600" dirty="0" err="1" smtClean="0">
                <a:solidFill>
                  <a:srgbClr val="0000CC"/>
                </a:solidFill>
              </a:rPr>
              <a:t>Qd</a:t>
            </a:r>
            <a:r>
              <a:rPr lang="en-US" sz="1600" dirty="0" smtClean="0">
                <a:solidFill>
                  <a:srgbClr val="0000CC"/>
                </a:solidFill>
              </a:rPr>
              <a:t>)</a:t>
            </a:r>
          </a:p>
          <a:p>
            <a:pPr marL="285750" indent="-285750">
              <a:buFont typeface="Arial" pitchFamily="34" charset="0"/>
              <a:buChar char="•"/>
            </a:pPr>
            <a:r>
              <a:rPr lang="en-US" sz="1600" dirty="0" smtClean="0">
                <a:solidFill>
                  <a:srgbClr val="0000CC"/>
                </a:solidFill>
              </a:rPr>
              <a:t>The higher price means there is less consumer surplus (blue area)</a:t>
            </a:r>
          </a:p>
          <a:p>
            <a:r>
              <a:rPr lang="en-US" b="1" dirty="0" smtClean="0">
                <a:solidFill>
                  <a:srgbClr val="0000CC"/>
                </a:solidFill>
              </a:rPr>
              <a:t>On Producers:</a:t>
            </a:r>
          </a:p>
          <a:p>
            <a:pPr marL="285750" indent="-285750">
              <a:buFont typeface="Arial" pitchFamily="34" charset="0"/>
              <a:buChar char="•"/>
            </a:pPr>
            <a:r>
              <a:rPr lang="en-US" sz="1600" dirty="0" smtClean="0">
                <a:solidFill>
                  <a:srgbClr val="0000CC"/>
                </a:solidFill>
              </a:rPr>
              <a:t>Quantity supplied increases (Qs)</a:t>
            </a:r>
          </a:p>
          <a:p>
            <a:pPr marL="285750" indent="-285750">
              <a:buFont typeface="Arial" pitchFamily="34" charset="0"/>
              <a:buChar char="•"/>
            </a:pPr>
            <a:r>
              <a:rPr lang="en-US" sz="1600" dirty="0" smtClean="0">
                <a:solidFill>
                  <a:srgbClr val="0000CC"/>
                </a:solidFill>
              </a:rPr>
              <a:t>The higher price means there is more producer surplus, but since consumers only demand </a:t>
            </a:r>
            <a:r>
              <a:rPr lang="en-US" sz="1600" dirty="0" err="1" smtClean="0">
                <a:solidFill>
                  <a:srgbClr val="0000CC"/>
                </a:solidFill>
              </a:rPr>
              <a:t>Qd</a:t>
            </a:r>
            <a:r>
              <a:rPr lang="en-US" sz="1600" dirty="0" smtClean="0">
                <a:solidFill>
                  <a:srgbClr val="0000CC"/>
                </a:solidFill>
              </a:rPr>
              <a:t>, there is an excess supply of unsold corn (</a:t>
            </a:r>
            <a:r>
              <a:rPr lang="en-US" sz="1600" dirty="0" err="1" smtClean="0">
                <a:solidFill>
                  <a:srgbClr val="0000CC"/>
                </a:solidFill>
              </a:rPr>
              <a:t>Qd</a:t>
            </a:r>
            <a:r>
              <a:rPr lang="en-US" sz="1600" dirty="0" smtClean="0">
                <a:solidFill>
                  <a:srgbClr val="0000CC"/>
                </a:solidFill>
              </a:rPr>
              <a:t>-Qs)</a:t>
            </a:r>
          </a:p>
          <a:p>
            <a:r>
              <a:rPr lang="en-US" sz="1600" b="1" dirty="0" smtClean="0">
                <a:solidFill>
                  <a:srgbClr val="0000CC"/>
                </a:solidFill>
              </a:rPr>
              <a:t>On the market:</a:t>
            </a:r>
          </a:p>
          <a:p>
            <a:pPr marL="285750" indent="-285750">
              <a:buFont typeface="Arial" pitchFamily="34" charset="0"/>
              <a:buChar char="•"/>
            </a:pPr>
            <a:r>
              <a:rPr lang="en-US" sz="1600" dirty="0" smtClean="0">
                <a:solidFill>
                  <a:srgbClr val="0000CC"/>
                </a:solidFill>
              </a:rPr>
              <a:t>Overall, the market produces too much corn and is thus allocatively inefficient. The increase in producer surplus is smaller than the decrease in consumer surplus. The total loss of welfare is represented by the gray triangle.</a:t>
            </a:r>
          </a:p>
        </p:txBody>
      </p:sp>
      <p:grpSp>
        <p:nvGrpSpPr>
          <p:cNvPr id="2" name="Group 90"/>
          <p:cNvGrpSpPr/>
          <p:nvPr/>
        </p:nvGrpSpPr>
        <p:grpSpPr>
          <a:xfrm>
            <a:off x="4754120" y="2423161"/>
            <a:ext cx="4617168" cy="4279458"/>
            <a:chOff x="4373120" y="1790700"/>
            <a:chExt cx="4617168" cy="3566215"/>
          </a:xfrm>
        </p:grpSpPr>
        <p:grpSp>
          <p:nvGrpSpPr>
            <p:cNvPr id="3" name="Group 87"/>
            <p:cNvGrpSpPr/>
            <p:nvPr/>
          </p:nvGrpSpPr>
          <p:grpSpPr>
            <a:xfrm>
              <a:off x="4373120" y="1790700"/>
              <a:ext cx="4617168" cy="3566215"/>
              <a:chOff x="4373120" y="2095500"/>
              <a:chExt cx="4617168" cy="3566215"/>
            </a:xfrm>
          </p:grpSpPr>
          <p:sp>
            <p:nvSpPr>
              <p:cNvPr id="87" name="Isosceles Triangle 86"/>
              <p:cNvSpPr/>
              <p:nvPr/>
            </p:nvSpPr>
            <p:spPr>
              <a:xfrm rot="5400000">
                <a:off x="5776108" y="3331183"/>
                <a:ext cx="1185956" cy="720314"/>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ight Triangle 85"/>
              <p:cNvSpPr/>
              <p:nvPr/>
            </p:nvSpPr>
            <p:spPr>
              <a:xfrm rot="5400000">
                <a:off x="4921135" y="4206468"/>
                <a:ext cx="966577" cy="1164241"/>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4807060" y="3113855"/>
                <a:ext cx="1179485" cy="119144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a:off x="4822305" y="2095500"/>
                <a:ext cx="1164240" cy="1002862"/>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65"/>
              <p:cNvGrpSpPr>
                <a:grpSpLocks noChangeAspect="1"/>
              </p:cNvGrpSpPr>
              <p:nvPr/>
            </p:nvGrpSpPr>
            <p:grpSpPr>
              <a:xfrm>
                <a:off x="4373120" y="2095500"/>
                <a:ext cx="4617168" cy="3566215"/>
                <a:chOff x="172720" y="1366076"/>
                <a:chExt cx="4538980" cy="4206989"/>
              </a:xfrm>
            </p:grpSpPr>
            <p:cxnSp>
              <p:nvCxnSpPr>
                <p:cNvPr id="67" name="Straight Connector 66"/>
                <p:cNvCxnSpPr/>
                <p:nvPr/>
              </p:nvCxnSpPr>
              <p:spPr>
                <a:xfrm>
                  <a:off x="599312" y="1717167"/>
                  <a:ext cx="0" cy="3471672"/>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73151" y="5188839"/>
                  <a:ext cx="3707133" cy="943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912367" y="1678051"/>
                  <a:ext cx="3285363" cy="3210687"/>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716661" y="1756282"/>
                  <a:ext cx="3246119" cy="3275965"/>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266700" y="1625599"/>
                  <a:ext cx="431800" cy="302565"/>
                </a:xfrm>
                <a:prstGeom prst="rect">
                  <a:avLst/>
                </a:prstGeom>
                <a:noFill/>
              </p:spPr>
              <p:txBody>
                <a:bodyPr vert="horz" rtlCol="0">
                  <a:spAutoFit/>
                </a:bodyPr>
                <a:lstStyle/>
                <a:p>
                  <a:r>
                    <a:rPr lang="en-US" sz="1400" smtClean="0">
                      <a:solidFill>
                        <a:srgbClr val="000000"/>
                      </a:solidFill>
                    </a:rPr>
                    <a:t>P</a:t>
                  </a:r>
                  <a:endParaRPr lang="en-US" sz="1400">
                    <a:solidFill>
                      <a:srgbClr val="000000"/>
                    </a:solidFill>
                  </a:endParaRPr>
                </a:p>
              </p:txBody>
            </p:sp>
            <p:sp>
              <p:nvSpPr>
                <p:cNvPr id="72" name="TextBox 71"/>
                <p:cNvSpPr txBox="1"/>
                <p:nvPr/>
              </p:nvSpPr>
              <p:spPr>
                <a:xfrm>
                  <a:off x="4000500" y="1651000"/>
                  <a:ext cx="431800" cy="302565"/>
                </a:xfrm>
                <a:prstGeom prst="rect">
                  <a:avLst/>
                </a:prstGeom>
                <a:noFill/>
              </p:spPr>
              <p:txBody>
                <a:bodyPr vert="horz" rtlCol="0">
                  <a:spAutoFit/>
                </a:bodyPr>
                <a:lstStyle/>
                <a:p>
                  <a:r>
                    <a:rPr lang="en-US" sz="1400" smtClean="0">
                      <a:solidFill>
                        <a:srgbClr val="000000"/>
                      </a:solidFill>
                    </a:rPr>
                    <a:t>S</a:t>
                  </a:r>
                  <a:endParaRPr lang="en-US" sz="1400">
                    <a:solidFill>
                      <a:srgbClr val="000000"/>
                    </a:solidFill>
                  </a:endParaRPr>
                </a:p>
              </p:txBody>
            </p:sp>
            <p:sp>
              <p:nvSpPr>
                <p:cNvPr id="73" name="TextBox 72"/>
                <p:cNvSpPr txBox="1"/>
                <p:nvPr/>
              </p:nvSpPr>
              <p:spPr>
                <a:xfrm>
                  <a:off x="172720" y="3124199"/>
                  <a:ext cx="558800" cy="302565"/>
                </a:xfrm>
                <a:prstGeom prst="rect">
                  <a:avLst/>
                </a:prstGeom>
                <a:noFill/>
              </p:spPr>
              <p:txBody>
                <a:bodyPr vert="horz" rtlCol="0">
                  <a:spAutoFit/>
                </a:bodyPr>
                <a:lstStyle/>
                <a:p>
                  <a:r>
                    <a:rPr lang="en-US" sz="1400" smtClean="0">
                      <a:solidFill>
                        <a:srgbClr val="000000"/>
                      </a:solidFill>
                    </a:rPr>
                    <a:t>P</a:t>
                  </a:r>
                  <a:r>
                    <a:rPr lang="en-US" sz="1400" baseline="-25000" smtClean="0">
                      <a:solidFill>
                        <a:srgbClr val="000000"/>
                      </a:solidFill>
                    </a:rPr>
                    <a:t>e</a:t>
                  </a:r>
                  <a:endParaRPr lang="en-US" sz="1400" baseline="-25000">
                    <a:solidFill>
                      <a:srgbClr val="000000"/>
                    </a:solidFill>
                  </a:endParaRPr>
                </a:p>
              </p:txBody>
            </p:sp>
            <p:sp>
              <p:nvSpPr>
                <p:cNvPr id="74" name="TextBox 73"/>
                <p:cNvSpPr txBox="1"/>
                <p:nvPr/>
              </p:nvSpPr>
              <p:spPr>
                <a:xfrm>
                  <a:off x="2324099" y="5245099"/>
                  <a:ext cx="584200" cy="302565"/>
                </a:xfrm>
                <a:prstGeom prst="rect">
                  <a:avLst/>
                </a:prstGeom>
                <a:noFill/>
              </p:spPr>
              <p:txBody>
                <a:bodyPr vert="horz" rtlCol="0">
                  <a:spAutoFit/>
                </a:bodyPr>
                <a:lstStyle/>
                <a:p>
                  <a:r>
                    <a:rPr lang="en-US" sz="1400" smtClean="0">
                      <a:solidFill>
                        <a:srgbClr val="000000"/>
                      </a:solidFill>
                    </a:rPr>
                    <a:t>Q</a:t>
                  </a:r>
                  <a:r>
                    <a:rPr lang="en-US" sz="1400" baseline="-25000" smtClean="0">
                      <a:solidFill>
                        <a:srgbClr val="000000"/>
                      </a:solidFill>
                    </a:rPr>
                    <a:t>e</a:t>
                  </a:r>
                  <a:endParaRPr lang="en-US" sz="1400" baseline="-25000">
                    <a:solidFill>
                      <a:srgbClr val="000000"/>
                    </a:solidFill>
                  </a:endParaRPr>
                </a:p>
              </p:txBody>
            </p:sp>
            <p:cxnSp>
              <p:nvCxnSpPr>
                <p:cNvPr id="75" name="Straight Connector 74"/>
                <p:cNvCxnSpPr/>
                <p:nvPr/>
              </p:nvCxnSpPr>
              <p:spPr>
                <a:xfrm>
                  <a:off x="3214797" y="2567408"/>
                  <a:ext cx="1" cy="2600730"/>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758823" y="2549131"/>
                  <a:ext cx="0" cy="2619008"/>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172720" y="2354883"/>
                  <a:ext cx="558800" cy="302565"/>
                </a:xfrm>
                <a:prstGeom prst="rect">
                  <a:avLst/>
                </a:prstGeom>
                <a:noFill/>
              </p:spPr>
              <p:txBody>
                <a:bodyPr vert="horz" rtlCol="0">
                  <a:spAutoFit/>
                </a:bodyPr>
                <a:lstStyle/>
                <a:p>
                  <a:r>
                    <a:rPr lang="en-US" sz="1400" dirty="0" smtClean="0">
                      <a:solidFill>
                        <a:srgbClr val="000000"/>
                      </a:solidFill>
                    </a:rPr>
                    <a:t>P</a:t>
                  </a:r>
                  <a:r>
                    <a:rPr lang="en-US" sz="1400" baseline="-25000" dirty="0">
                      <a:solidFill>
                        <a:srgbClr val="000000"/>
                      </a:solidFill>
                    </a:rPr>
                    <a:t>f</a:t>
                  </a:r>
                </a:p>
              </p:txBody>
            </p:sp>
            <p:sp>
              <p:nvSpPr>
                <p:cNvPr id="78" name="TextBox 77"/>
                <p:cNvSpPr txBox="1"/>
                <p:nvPr/>
              </p:nvSpPr>
              <p:spPr>
                <a:xfrm>
                  <a:off x="1612900" y="5270500"/>
                  <a:ext cx="584200" cy="302565"/>
                </a:xfrm>
                <a:prstGeom prst="rect">
                  <a:avLst/>
                </a:prstGeom>
                <a:noFill/>
              </p:spPr>
              <p:txBody>
                <a:bodyPr vert="horz" rtlCol="0">
                  <a:spAutoFit/>
                </a:bodyPr>
                <a:lstStyle/>
                <a:p>
                  <a:r>
                    <a:rPr lang="en-US" sz="1400" dirty="0" smtClean="0">
                      <a:solidFill>
                        <a:srgbClr val="000000"/>
                      </a:solidFill>
                    </a:rPr>
                    <a:t>Q</a:t>
                  </a:r>
                  <a:r>
                    <a:rPr lang="en-US" sz="1400" baseline="-25000" dirty="0">
                      <a:solidFill>
                        <a:srgbClr val="000000"/>
                      </a:solidFill>
                    </a:rPr>
                    <a:t>D</a:t>
                  </a:r>
                </a:p>
              </p:txBody>
            </p:sp>
            <p:sp>
              <p:nvSpPr>
                <p:cNvPr id="79" name="TextBox 78"/>
                <p:cNvSpPr txBox="1"/>
                <p:nvPr/>
              </p:nvSpPr>
              <p:spPr>
                <a:xfrm>
                  <a:off x="3060700" y="5232399"/>
                  <a:ext cx="609600" cy="302565"/>
                </a:xfrm>
                <a:prstGeom prst="rect">
                  <a:avLst/>
                </a:prstGeom>
                <a:noFill/>
              </p:spPr>
              <p:txBody>
                <a:bodyPr vert="horz" rtlCol="0">
                  <a:spAutoFit/>
                </a:bodyPr>
                <a:lstStyle/>
                <a:p>
                  <a:r>
                    <a:rPr lang="en-US" sz="1400" dirty="0" smtClean="0">
                      <a:solidFill>
                        <a:srgbClr val="000000"/>
                      </a:solidFill>
                    </a:rPr>
                    <a:t>Q</a:t>
                  </a:r>
                  <a:r>
                    <a:rPr lang="en-US" sz="1400" baseline="-25000" dirty="0" smtClean="0">
                      <a:solidFill>
                        <a:srgbClr val="000000"/>
                      </a:solidFill>
                    </a:rPr>
                    <a:t>S</a:t>
                  </a:r>
                  <a:endParaRPr lang="en-US" sz="1400" baseline="-25000" dirty="0">
                    <a:solidFill>
                      <a:srgbClr val="000000"/>
                    </a:solidFill>
                  </a:endParaRPr>
                </a:p>
              </p:txBody>
            </p:sp>
            <p:sp>
              <p:nvSpPr>
                <p:cNvPr id="80" name="TextBox 79"/>
                <p:cNvSpPr txBox="1"/>
                <p:nvPr/>
              </p:nvSpPr>
              <p:spPr>
                <a:xfrm>
                  <a:off x="1941406" y="1366076"/>
                  <a:ext cx="1109980" cy="302565"/>
                </a:xfrm>
                <a:prstGeom prst="rect">
                  <a:avLst/>
                </a:prstGeom>
                <a:noFill/>
              </p:spPr>
              <p:txBody>
                <a:bodyPr vert="horz" wrap="square" rtlCol="0">
                  <a:spAutoFit/>
                </a:bodyPr>
                <a:lstStyle/>
                <a:p>
                  <a:pPr algn="ctr"/>
                  <a:r>
                    <a:rPr lang="en-US" sz="1400" b="1" dirty="0" smtClean="0">
                      <a:solidFill>
                        <a:srgbClr val="800080"/>
                      </a:solidFill>
                    </a:rPr>
                    <a:t>Corn Market</a:t>
                  </a:r>
                  <a:endParaRPr lang="en-US" sz="1400" b="1" dirty="0">
                    <a:solidFill>
                      <a:srgbClr val="800080"/>
                    </a:solidFill>
                  </a:endParaRPr>
                </a:p>
              </p:txBody>
            </p:sp>
            <p:sp>
              <p:nvSpPr>
                <p:cNvPr id="81" name="TextBox 80"/>
                <p:cNvSpPr txBox="1"/>
                <p:nvPr/>
              </p:nvSpPr>
              <p:spPr>
                <a:xfrm>
                  <a:off x="4229100" y="4787900"/>
                  <a:ext cx="482600" cy="302565"/>
                </a:xfrm>
                <a:prstGeom prst="rect">
                  <a:avLst/>
                </a:prstGeom>
                <a:noFill/>
              </p:spPr>
              <p:txBody>
                <a:bodyPr vert="horz" rtlCol="0">
                  <a:spAutoFit/>
                </a:bodyPr>
                <a:lstStyle/>
                <a:p>
                  <a:r>
                    <a:rPr lang="en-US" sz="1400" smtClean="0">
                      <a:solidFill>
                        <a:srgbClr val="000000"/>
                      </a:solidFill>
                    </a:rPr>
                    <a:t>D</a:t>
                  </a:r>
                  <a:endParaRPr lang="en-US" sz="1400">
                    <a:solidFill>
                      <a:srgbClr val="000000"/>
                    </a:solidFill>
                  </a:endParaRPr>
                </a:p>
              </p:txBody>
            </p:sp>
            <p:cxnSp>
              <p:nvCxnSpPr>
                <p:cNvPr id="82" name="Straight Connector 81"/>
                <p:cNvCxnSpPr/>
                <p:nvPr/>
              </p:nvCxnSpPr>
              <p:spPr>
                <a:xfrm>
                  <a:off x="574040" y="2534666"/>
                  <a:ext cx="3576319"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614298" y="3223767"/>
                  <a:ext cx="1874647" cy="0"/>
                </a:xfrm>
                <a:prstGeom prst="line">
                  <a:avLst/>
                </a:prstGeom>
                <a:ln w="38100" cap="flat" cmpd="sng" algn="ctr">
                  <a:solidFill>
                    <a:srgbClr val="80008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488945" y="3223767"/>
                  <a:ext cx="0" cy="1951355"/>
                </a:xfrm>
                <a:prstGeom prst="line">
                  <a:avLst/>
                </a:prstGeom>
                <a:ln w="38100" cap="flat" cmpd="sng" algn="ctr">
                  <a:solidFill>
                    <a:srgbClr val="80008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038803" y="5245099"/>
                  <a:ext cx="482600" cy="302565"/>
                </a:xfrm>
                <a:prstGeom prst="rect">
                  <a:avLst/>
                </a:prstGeom>
                <a:noFill/>
              </p:spPr>
              <p:txBody>
                <a:bodyPr vert="horz" rtlCol="0">
                  <a:spAutoFit/>
                </a:bodyPr>
                <a:lstStyle/>
                <a:p>
                  <a:r>
                    <a:rPr lang="en-US" sz="1400" smtClean="0">
                      <a:solidFill>
                        <a:srgbClr val="000000"/>
                      </a:solidFill>
                    </a:rPr>
                    <a:t>Q</a:t>
                  </a:r>
                  <a:endParaRPr lang="en-US" sz="1400">
                    <a:solidFill>
                      <a:srgbClr val="000000"/>
                    </a:solidFill>
                  </a:endParaRPr>
                </a:p>
              </p:txBody>
            </p:sp>
          </p:grpSp>
        </p:grpSp>
        <p:sp>
          <p:nvSpPr>
            <p:cNvPr id="89" name="Left Brace 88"/>
            <p:cNvSpPr/>
            <p:nvPr/>
          </p:nvSpPr>
          <p:spPr>
            <a:xfrm rot="5400000">
              <a:off x="6576843" y="4109355"/>
              <a:ext cx="304800" cy="1409700"/>
            </a:xfrm>
            <a:prstGeom prst="leftBrace">
              <a:avLst>
                <a:gd name="adj1" fmla="val 8333"/>
                <a:gd name="adj2" fmla="val 57784"/>
              </a:avLst>
            </a:prstGeom>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90" name="TextBox 89"/>
            <p:cNvSpPr txBox="1"/>
            <p:nvPr/>
          </p:nvSpPr>
          <p:spPr>
            <a:xfrm>
              <a:off x="6172273" y="4381500"/>
              <a:ext cx="1332485" cy="307777"/>
            </a:xfrm>
            <a:prstGeom prst="rect">
              <a:avLst/>
            </a:prstGeom>
            <a:noFill/>
          </p:spPr>
          <p:txBody>
            <a:bodyPr wrap="square" rtlCol="0">
              <a:spAutoFit/>
            </a:bodyPr>
            <a:lstStyle/>
            <a:p>
              <a:r>
                <a:rPr lang="en-US" b="1" dirty="0" smtClean="0">
                  <a:solidFill>
                    <a:srgbClr val="FF0000"/>
                  </a:solidFill>
                </a:rPr>
                <a:t>Surplus</a:t>
              </a:r>
              <a:endParaRPr lang="en-US" b="1" dirty="0">
                <a:solidFill>
                  <a:srgbClr val="FF0000"/>
                </a:solidFill>
              </a:endParaRPr>
            </a:p>
          </p:txBody>
        </p:sp>
      </p:grpSp>
    </p:spTree>
    <p:extLst>
      <p:ext uri="{BB962C8B-B14F-4D97-AF65-F5344CB8AC3E}">
        <p14:creationId xmlns="" xmlns:p14="http://schemas.microsoft.com/office/powerpoint/2010/main" val="31690274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65" name="TextBox 64"/>
              <p:cNvSpPr txBox="1"/>
              <p:nvPr/>
            </p:nvSpPr>
            <p:spPr>
              <a:xfrm>
                <a:off x="0" y="697260"/>
                <a:ext cx="9144000" cy="4616648"/>
              </a:xfrm>
              <a:prstGeom prst="rect">
                <a:avLst/>
              </a:prstGeom>
              <a:noFill/>
            </p:spPr>
            <p:txBody>
              <a:bodyPr wrap="square" rtlCol="0">
                <a:spAutoFit/>
              </a:bodyPr>
              <a:lstStyle/>
              <a:p>
                <a:r>
                  <a:rPr lang="en-US" sz="2400" dirty="0" smtClean="0">
                    <a:solidFill>
                      <a:srgbClr val="FF0000"/>
                    </a:solidFill>
                  </a:rPr>
                  <a:t>Calculating the Effects of Price Controls using Linear Equations</a:t>
                </a:r>
              </a:p>
              <a:p>
                <a:r>
                  <a:rPr lang="en-US" dirty="0" smtClean="0"/>
                  <a:t>As with taxes and subsidies, we can use linear supply and demand equations to calculate the effects of price ceilings and price floors. Once again, assume demand and supply for bread is:</a:t>
                </a:r>
              </a:p>
              <a:p>
                <a:pPr algn="ctr"/>
                <a14:m>
                  <m:oMath xmlns:m="http://schemas.openxmlformats.org/officeDocument/2006/math">
                    <m:r>
                      <a:rPr lang="en-US" b="1" i="1">
                        <a:solidFill>
                          <a:srgbClr val="0000FF"/>
                        </a:solidFill>
                        <a:latin typeface="Cambria Math"/>
                      </a:rPr>
                      <m:t>𝑸𝒅</m:t>
                    </m:r>
                    <m:r>
                      <a:rPr lang="en-US" b="1" i="1">
                        <a:solidFill>
                          <a:srgbClr val="0000FF"/>
                        </a:solidFill>
                        <a:latin typeface="Cambria Math"/>
                      </a:rPr>
                      <m:t>=</m:t>
                    </m:r>
                    <m:r>
                      <a:rPr lang="en-US" b="1" i="1">
                        <a:solidFill>
                          <a:srgbClr val="0000FF"/>
                        </a:solidFill>
                        <a:latin typeface="Cambria Math"/>
                      </a:rPr>
                      <m:t>𝟔𝟎𝟎</m:t>
                    </m:r>
                    <m:r>
                      <a:rPr lang="en-US" b="1" i="1">
                        <a:solidFill>
                          <a:srgbClr val="0000FF"/>
                        </a:solidFill>
                        <a:latin typeface="Cambria Math"/>
                      </a:rPr>
                      <m:t>−</m:t>
                    </m:r>
                    <m:r>
                      <a:rPr lang="en-US" b="1" i="1">
                        <a:solidFill>
                          <a:srgbClr val="0000FF"/>
                        </a:solidFill>
                        <a:latin typeface="Cambria Math"/>
                      </a:rPr>
                      <m:t>𝟓𝟎</m:t>
                    </m:r>
                    <m:r>
                      <a:rPr lang="en-US" b="1" i="1">
                        <a:solidFill>
                          <a:srgbClr val="0000FF"/>
                        </a:solidFill>
                        <a:latin typeface="Cambria Math"/>
                      </a:rPr>
                      <m:t>𝑷</m:t>
                    </m:r>
                  </m:oMath>
                </a14:m>
                <a:r>
                  <a:rPr lang="en-US" b="1" dirty="0">
                    <a:solidFill>
                      <a:srgbClr val="0000FF"/>
                    </a:solidFill>
                  </a:rPr>
                  <a:t> </a:t>
                </a:r>
                <a:r>
                  <a:rPr lang="en-US" dirty="0"/>
                  <a:t>and</a:t>
                </a:r>
                <a:r>
                  <a:rPr lang="en-US" b="1" dirty="0"/>
                  <a:t> </a:t>
                </a:r>
                <a14:m>
                  <m:oMath xmlns:m="http://schemas.openxmlformats.org/officeDocument/2006/math">
                    <m:r>
                      <a:rPr lang="en-US" b="1" i="1">
                        <a:solidFill>
                          <a:srgbClr val="0000FF"/>
                        </a:solidFill>
                        <a:latin typeface="Cambria Math"/>
                      </a:rPr>
                      <m:t>𝑸𝒔</m:t>
                    </m:r>
                    <m:r>
                      <a:rPr lang="en-US" b="1" i="1">
                        <a:solidFill>
                          <a:srgbClr val="0000FF"/>
                        </a:solidFill>
                        <a:latin typeface="Cambria Math"/>
                      </a:rPr>
                      <m:t>=−</m:t>
                    </m:r>
                    <m:r>
                      <a:rPr lang="en-US" b="1" i="1">
                        <a:solidFill>
                          <a:srgbClr val="0000FF"/>
                        </a:solidFill>
                        <a:latin typeface="Cambria Math"/>
                      </a:rPr>
                      <m:t>𝟐𝟎𝟎</m:t>
                    </m:r>
                    <m:r>
                      <a:rPr lang="en-US" b="1" i="1">
                        <a:solidFill>
                          <a:srgbClr val="0000FF"/>
                        </a:solidFill>
                        <a:latin typeface="Cambria Math"/>
                      </a:rPr>
                      <m:t>+</m:t>
                    </m:r>
                    <m:r>
                      <a:rPr lang="en-US" b="1" i="1">
                        <a:solidFill>
                          <a:srgbClr val="0000FF"/>
                        </a:solidFill>
                        <a:latin typeface="Cambria Math"/>
                      </a:rPr>
                      <m:t>𝟏𝟓𝟎</m:t>
                    </m:r>
                    <m:r>
                      <a:rPr lang="en-US" b="1" i="1">
                        <a:solidFill>
                          <a:srgbClr val="0000FF"/>
                        </a:solidFill>
                        <a:latin typeface="Cambria Math"/>
                      </a:rPr>
                      <m:t>𝑷</m:t>
                    </m:r>
                  </m:oMath>
                </a14:m>
                <a:endParaRPr lang="en-US" b="1" dirty="0">
                  <a:solidFill>
                    <a:srgbClr val="0000FF"/>
                  </a:solidFill>
                </a:endParaRPr>
              </a:p>
              <a:p>
                <a:r>
                  <a:rPr lang="en-US" dirty="0" smtClean="0"/>
                  <a:t>As we have already shown, the current equilibrium price is $4 and the quantity is 400 loaves.</a:t>
                </a:r>
              </a:p>
              <a:p>
                <a:endParaRPr lang="en-US" dirty="0"/>
              </a:p>
              <a:p>
                <a:r>
                  <a:rPr lang="en-US" b="1" dirty="0" smtClean="0">
                    <a:solidFill>
                      <a:schemeClr val="tx1">
                        <a:lumMod val="50000"/>
                        <a:lumOff val="50000"/>
                      </a:schemeClr>
                    </a:solidFill>
                  </a:rPr>
                  <a:t>Assume the government wishes to help households afford bread, so imposes a price ceiling of $3 on bread. </a:t>
                </a:r>
                <a:r>
                  <a:rPr lang="en-US" dirty="0" smtClean="0"/>
                  <a:t>To determine the impact on the market, we must simply put $3 into both equations.</a:t>
                </a:r>
              </a:p>
              <a:p>
                <a:pPr algn="ctr"/>
                <a14:m>
                  <m:oMathPara xmlns:m="http://schemas.openxmlformats.org/officeDocument/2006/math">
                    <m:oMathParaPr>
                      <m:jc m:val="centerGroup"/>
                    </m:oMathParaPr>
                    <m:oMath xmlns:m="http://schemas.openxmlformats.org/officeDocument/2006/math">
                      <m:r>
                        <a:rPr lang="en-US" b="1" i="1">
                          <a:solidFill>
                            <a:srgbClr val="0000FF"/>
                          </a:solidFill>
                          <a:latin typeface="Cambria Math"/>
                        </a:rPr>
                        <m:t>𝑸𝒅</m:t>
                      </m:r>
                      <m:r>
                        <a:rPr lang="en-US" b="1" i="1">
                          <a:solidFill>
                            <a:srgbClr val="0000FF"/>
                          </a:solidFill>
                          <a:latin typeface="Cambria Math"/>
                        </a:rPr>
                        <m:t>=</m:t>
                      </m:r>
                      <m:r>
                        <a:rPr lang="en-US" b="1" i="1">
                          <a:solidFill>
                            <a:srgbClr val="0000FF"/>
                          </a:solidFill>
                          <a:latin typeface="Cambria Math"/>
                        </a:rPr>
                        <m:t>𝟔𝟎𝟎</m:t>
                      </m:r>
                      <m:r>
                        <a:rPr lang="en-US" b="1" i="1">
                          <a:solidFill>
                            <a:srgbClr val="0000FF"/>
                          </a:solidFill>
                          <a:latin typeface="Cambria Math"/>
                        </a:rPr>
                        <m:t>−</m:t>
                      </m:r>
                      <m:r>
                        <a:rPr lang="en-US" b="1" i="1">
                          <a:solidFill>
                            <a:srgbClr val="0000FF"/>
                          </a:solidFill>
                          <a:latin typeface="Cambria Math"/>
                        </a:rPr>
                        <m:t>𝟓𝟎</m:t>
                      </m:r>
                      <m:d>
                        <m:dPr>
                          <m:ctrlPr>
                            <a:rPr lang="en-US" b="1" i="1" smtClean="0">
                              <a:solidFill>
                                <a:srgbClr val="0000FF"/>
                              </a:solidFill>
                              <a:latin typeface="Cambria Math"/>
                            </a:rPr>
                          </m:ctrlPr>
                        </m:dPr>
                        <m:e>
                          <m:r>
                            <a:rPr lang="en-US" b="1" i="1" smtClean="0">
                              <a:solidFill>
                                <a:srgbClr val="0000FF"/>
                              </a:solidFill>
                              <a:latin typeface="Cambria Math"/>
                            </a:rPr>
                            <m:t>𝟑</m:t>
                          </m:r>
                        </m:e>
                      </m:d>
                      <m:r>
                        <a:rPr lang="en-US" b="1" i="1" smtClean="0">
                          <a:solidFill>
                            <a:srgbClr val="0000FF"/>
                          </a:solidFill>
                          <a:latin typeface="Cambria Math"/>
                        </a:rPr>
                        <m:t>=</m:t>
                      </m:r>
                      <m:r>
                        <a:rPr lang="en-US" b="1" i="1" smtClean="0">
                          <a:solidFill>
                            <a:srgbClr val="0000FF"/>
                          </a:solidFill>
                          <a:latin typeface="Cambria Math"/>
                        </a:rPr>
                        <m:t>𝟒𝟓𝟎</m:t>
                      </m:r>
                      <m:r>
                        <a:rPr lang="en-US" b="1" i="1" smtClean="0">
                          <a:solidFill>
                            <a:srgbClr val="0000FF"/>
                          </a:solidFill>
                          <a:latin typeface="Cambria Math"/>
                        </a:rPr>
                        <m:t> </m:t>
                      </m:r>
                      <m:r>
                        <a:rPr lang="en-US" b="1" i="1" smtClean="0">
                          <a:solidFill>
                            <a:srgbClr val="0000FF"/>
                          </a:solidFill>
                          <a:latin typeface="Cambria Math"/>
                        </a:rPr>
                        <m:t>𝒍𝒐𝒂𝒗𝒆𝒔</m:t>
                      </m:r>
                    </m:oMath>
                  </m:oMathPara>
                </a14:m>
                <a:endParaRPr lang="en-US" b="1" dirty="0" smtClean="0">
                  <a:solidFill>
                    <a:srgbClr val="0000FF"/>
                  </a:solidFill>
                </a:endParaRPr>
              </a:p>
              <a:p>
                <a:pPr algn="ctr"/>
                <a14:m>
                  <m:oMathPara xmlns:m="http://schemas.openxmlformats.org/officeDocument/2006/math">
                    <m:oMathParaPr>
                      <m:jc m:val="centerGroup"/>
                    </m:oMathParaPr>
                    <m:oMath xmlns:m="http://schemas.openxmlformats.org/officeDocument/2006/math">
                      <m:r>
                        <a:rPr lang="en-US" b="1" i="1">
                          <a:solidFill>
                            <a:srgbClr val="0000FF"/>
                          </a:solidFill>
                          <a:latin typeface="Cambria Math"/>
                        </a:rPr>
                        <m:t>𝑸𝒔</m:t>
                      </m:r>
                      <m:r>
                        <a:rPr lang="en-US" b="1" i="1">
                          <a:solidFill>
                            <a:srgbClr val="0000FF"/>
                          </a:solidFill>
                          <a:latin typeface="Cambria Math"/>
                        </a:rPr>
                        <m:t>=−</m:t>
                      </m:r>
                      <m:r>
                        <a:rPr lang="en-US" b="1" i="1">
                          <a:solidFill>
                            <a:srgbClr val="0000FF"/>
                          </a:solidFill>
                          <a:latin typeface="Cambria Math"/>
                        </a:rPr>
                        <m:t>𝟐𝟎𝟎</m:t>
                      </m:r>
                      <m:r>
                        <a:rPr lang="en-US" b="1" i="1">
                          <a:solidFill>
                            <a:srgbClr val="0000FF"/>
                          </a:solidFill>
                          <a:latin typeface="Cambria Math"/>
                        </a:rPr>
                        <m:t>+</m:t>
                      </m:r>
                      <m:r>
                        <a:rPr lang="en-US" b="1" i="1">
                          <a:solidFill>
                            <a:srgbClr val="0000FF"/>
                          </a:solidFill>
                          <a:latin typeface="Cambria Math"/>
                        </a:rPr>
                        <m:t>𝟏𝟓𝟎</m:t>
                      </m:r>
                      <m:d>
                        <m:dPr>
                          <m:ctrlPr>
                            <a:rPr lang="en-US" b="1" i="1" smtClean="0">
                              <a:solidFill>
                                <a:srgbClr val="0000FF"/>
                              </a:solidFill>
                              <a:latin typeface="Cambria Math"/>
                            </a:rPr>
                          </m:ctrlPr>
                        </m:dPr>
                        <m:e>
                          <m:r>
                            <a:rPr lang="en-US" b="1" i="1" smtClean="0">
                              <a:solidFill>
                                <a:srgbClr val="0000FF"/>
                              </a:solidFill>
                              <a:latin typeface="Cambria Math"/>
                            </a:rPr>
                            <m:t>𝟑</m:t>
                          </m:r>
                        </m:e>
                      </m:d>
                      <m:r>
                        <a:rPr lang="en-US" b="1" i="1" smtClean="0">
                          <a:solidFill>
                            <a:srgbClr val="0000FF"/>
                          </a:solidFill>
                          <a:latin typeface="Cambria Math"/>
                        </a:rPr>
                        <m:t>=</m:t>
                      </m:r>
                      <m:r>
                        <a:rPr lang="en-US" b="1" i="1" smtClean="0">
                          <a:solidFill>
                            <a:srgbClr val="0000FF"/>
                          </a:solidFill>
                          <a:latin typeface="Cambria Math"/>
                        </a:rPr>
                        <m:t>𝟐𝟓𝟎</m:t>
                      </m:r>
                      <m:r>
                        <a:rPr lang="en-US" b="1" i="1" smtClean="0">
                          <a:solidFill>
                            <a:srgbClr val="0000FF"/>
                          </a:solidFill>
                          <a:latin typeface="Cambria Math"/>
                        </a:rPr>
                        <m:t> </m:t>
                      </m:r>
                      <m:r>
                        <a:rPr lang="en-US" b="1" i="1" smtClean="0">
                          <a:solidFill>
                            <a:srgbClr val="0000FF"/>
                          </a:solidFill>
                          <a:latin typeface="Cambria Math"/>
                        </a:rPr>
                        <m:t>𝒍𝒐𝒂𝒗𝒆𝒔</m:t>
                      </m:r>
                    </m:oMath>
                  </m:oMathPara>
                </a14:m>
                <a:endParaRPr lang="en-US" b="1" dirty="0" smtClean="0">
                  <a:solidFill>
                    <a:srgbClr val="0000FF"/>
                  </a:solidFill>
                </a:endParaRPr>
              </a:p>
              <a:p>
                <a:pPr algn="ctr"/>
                <a:endParaRPr lang="en-US" b="1" dirty="0" smtClean="0">
                  <a:solidFill>
                    <a:srgbClr val="0000FF"/>
                  </a:solidFill>
                </a:endParaRPr>
              </a:p>
              <a:p>
                <a:r>
                  <a:rPr lang="en-US" b="1" dirty="0" smtClean="0">
                    <a:solidFill>
                      <a:srgbClr val="FF0000"/>
                    </a:solidFill>
                  </a:rPr>
                  <a:t>The $3.00 price ceiling will create a shortage of 200 loaves of bread. </a:t>
                </a:r>
              </a:p>
              <a:p>
                <a:pPr marL="285750" indent="-285750">
                  <a:buFont typeface="Arial" pitchFamily="34" charset="0"/>
                  <a:buChar char="•"/>
                </a:pPr>
                <a:r>
                  <a:rPr lang="en-US" dirty="0" smtClean="0"/>
                  <a:t>Producers will reduce their output of bread and more consumers will wish to buy bread. </a:t>
                </a:r>
              </a:p>
              <a:p>
                <a:pPr marL="285750" indent="-285750">
                  <a:buFont typeface="Arial" pitchFamily="34" charset="0"/>
                  <a:buChar char="•"/>
                </a:pPr>
                <a:r>
                  <a:rPr lang="en-US" dirty="0" smtClean="0"/>
                  <a:t>The price ceiling took a market that was </a:t>
                </a:r>
                <a:r>
                  <a:rPr lang="en-US" i="1" dirty="0" smtClean="0"/>
                  <a:t>efficient</a:t>
                </a:r>
                <a:r>
                  <a:rPr lang="en-US" dirty="0"/>
                  <a:t> </a:t>
                </a:r>
                <a:r>
                  <a:rPr lang="en-US" dirty="0" smtClean="0"/>
                  <a:t>and made it </a:t>
                </a:r>
                <a:r>
                  <a:rPr lang="en-US" i="1" dirty="0" smtClean="0"/>
                  <a:t>inefficient</a:t>
                </a:r>
                <a:r>
                  <a:rPr lang="en-US" dirty="0" smtClean="0"/>
                  <a:t>. </a:t>
                </a:r>
                <a:r>
                  <a:rPr lang="en-US" i="1" dirty="0" smtClean="0"/>
                  <a:t>Not enough resources are allocated towards bread production as a result of the price ceiling.</a:t>
                </a:r>
                <a:endParaRPr lang="en-US" dirty="0" smtClean="0"/>
              </a:p>
            </p:txBody>
          </p:sp>
        </mc:Choice>
        <mc:Fallback>
          <p:sp>
            <p:nvSpPr>
              <p:cNvPr id="65" name="TextBox 64"/>
              <p:cNvSpPr txBox="1">
                <a:spLocks noRot="1" noChangeAspect="1" noMove="1" noResize="1" noEditPoints="1" noAdjustHandles="1" noChangeArrowheads="1" noChangeShapeType="1" noTextEdit="1"/>
              </p:cNvSpPr>
              <p:nvPr/>
            </p:nvSpPr>
            <p:spPr>
              <a:xfrm>
                <a:off x="0" y="836712"/>
                <a:ext cx="9144000" cy="5539978"/>
              </a:xfrm>
              <a:prstGeom prst="rect">
                <a:avLst/>
              </a:prstGeom>
              <a:blipFill rotWithShape="1">
                <a:blip r:embed="rId3" cstate="print"/>
                <a:stretch>
                  <a:fillRect l="-1000" t="-1055" b="-1055"/>
                </a:stretch>
              </a:blipFill>
            </p:spPr>
            <p:txBody>
              <a:bodyPr/>
              <a:lstStyle/>
              <a:p>
                <a:r>
                  <a:rPr lang="en-US">
                    <a:noFill/>
                  </a:rPr>
                  <a:t> </a:t>
                </a:r>
              </a:p>
            </p:txBody>
          </p:sp>
        </mc:Fallback>
      </mc:AlternateContent>
    </p:spTree>
    <p:extLst>
      <p:ext uri="{BB962C8B-B14F-4D97-AF65-F5344CB8AC3E}">
        <p14:creationId xmlns="" xmlns:p14="http://schemas.microsoft.com/office/powerpoint/2010/main" val="28404158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65" name="TextBox 64"/>
              <p:cNvSpPr txBox="1"/>
              <p:nvPr/>
            </p:nvSpPr>
            <p:spPr>
              <a:xfrm>
                <a:off x="0" y="697260"/>
                <a:ext cx="9144000" cy="4985980"/>
              </a:xfrm>
              <a:prstGeom prst="rect">
                <a:avLst/>
              </a:prstGeom>
              <a:noFill/>
            </p:spPr>
            <p:txBody>
              <a:bodyPr wrap="square" rtlCol="0">
                <a:spAutoFit/>
              </a:bodyPr>
              <a:lstStyle/>
              <a:p>
                <a:r>
                  <a:rPr lang="en-US" sz="2400" dirty="0" smtClean="0">
                    <a:solidFill>
                      <a:srgbClr val="FF0000"/>
                    </a:solidFill>
                  </a:rPr>
                  <a:t>Calculating the Effects of Price Controls using Linear Equations</a:t>
                </a:r>
              </a:p>
              <a:p>
                <a:r>
                  <a:rPr lang="en-US" dirty="0" smtClean="0"/>
                  <a:t>Next, assume that the government determines that $4 is too cheap for bread, and producers need the price to be higher. The government imposes a price floor of $5 in the market. To determine the impact on the market, we must simply put $3 into both equations.</a:t>
                </a:r>
              </a:p>
              <a:p>
                <a:pPr algn="ctr"/>
                <a14:m>
                  <m:oMathPara xmlns:m="http://schemas.openxmlformats.org/officeDocument/2006/math">
                    <m:oMathParaPr>
                      <m:jc m:val="centerGroup"/>
                    </m:oMathParaPr>
                    <m:oMath xmlns:m="http://schemas.openxmlformats.org/officeDocument/2006/math">
                      <m:r>
                        <a:rPr lang="en-US" b="1" i="1">
                          <a:solidFill>
                            <a:srgbClr val="0000FF"/>
                          </a:solidFill>
                          <a:latin typeface="Cambria Math"/>
                        </a:rPr>
                        <m:t>𝑸𝒅</m:t>
                      </m:r>
                      <m:r>
                        <a:rPr lang="en-US" b="1" i="1">
                          <a:solidFill>
                            <a:srgbClr val="0000FF"/>
                          </a:solidFill>
                          <a:latin typeface="Cambria Math"/>
                        </a:rPr>
                        <m:t>=</m:t>
                      </m:r>
                      <m:r>
                        <a:rPr lang="en-US" b="1" i="1">
                          <a:solidFill>
                            <a:srgbClr val="0000FF"/>
                          </a:solidFill>
                          <a:latin typeface="Cambria Math"/>
                        </a:rPr>
                        <m:t>𝟔𝟎𝟎</m:t>
                      </m:r>
                      <m:r>
                        <a:rPr lang="en-US" b="1" i="1">
                          <a:solidFill>
                            <a:srgbClr val="0000FF"/>
                          </a:solidFill>
                          <a:latin typeface="Cambria Math"/>
                        </a:rPr>
                        <m:t>−</m:t>
                      </m:r>
                      <m:r>
                        <a:rPr lang="en-US" b="1" i="1">
                          <a:solidFill>
                            <a:srgbClr val="0000FF"/>
                          </a:solidFill>
                          <a:latin typeface="Cambria Math"/>
                        </a:rPr>
                        <m:t>𝟓𝟎</m:t>
                      </m:r>
                      <m:d>
                        <m:dPr>
                          <m:ctrlPr>
                            <a:rPr lang="en-US" b="1" i="1" smtClean="0">
                              <a:solidFill>
                                <a:srgbClr val="0000FF"/>
                              </a:solidFill>
                              <a:latin typeface="Cambria Math"/>
                            </a:rPr>
                          </m:ctrlPr>
                        </m:dPr>
                        <m:e>
                          <m:r>
                            <a:rPr lang="en-US" b="1" i="1" smtClean="0">
                              <a:solidFill>
                                <a:srgbClr val="0000FF"/>
                              </a:solidFill>
                              <a:latin typeface="Cambria Math"/>
                            </a:rPr>
                            <m:t>𝟓</m:t>
                          </m:r>
                        </m:e>
                      </m:d>
                      <m:r>
                        <a:rPr lang="en-US" b="1" i="1" smtClean="0">
                          <a:solidFill>
                            <a:srgbClr val="0000FF"/>
                          </a:solidFill>
                          <a:latin typeface="Cambria Math"/>
                        </a:rPr>
                        <m:t>=</m:t>
                      </m:r>
                      <m:r>
                        <a:rPr lang="en-US" b="1" i="1" smtClean="0">
                          <a:solidFill>
                            <a:srgbClr val="0000FF"/>
                          </a:solidFill>
                          <a:latin typeface="Cambria Math"/>
                        </a:rPr>
                        <m:t>𝟑𝟓𝟎</m:t>
                      </m:r>
                      <m:r>
                        <a:rPr lang="en-US" b="1" i="1" smtClean="0">
                          <a:solidFill>
                            <a:srgbClr val="0000FF"/>
                          </a:solidFill>
                          <a:latin typeface="Cambria Math"/>
                        </a:rPr>
                        <m:t> </m:t>
                      </m:r>
                      <m:r>
                        <a:rPr lang="en-US" b="1" i="1" smtClean="0">
                          <a:solidFill>
                            <a:srgbClr val="0000FF"/>
                          </a:solidFill>
                          <a:latin typeface="Cambria Math"/>
                        </a:rPr>
                        <m:t>𝒍𝒐𝒂𝒗𝒆𝒔</m:t>
                      </m:r>
                    </m:oMath>
                  </m:oMathPara>
                </a14:m>
                <a:endParaRPr lang="en-US" b="1" dirty="0" smtClean="0">
                  <a:solidFill>
                    <a:srgbClr val="0000FF"/>
                  </a:solidFill>
                </a:endParaRPr>
              </a:p>
              <a:p>
                <a:pPr algn="ctr"/>
                <a14:m>
                  <m:oMathPara xmlns:m="http://schemas.openxmlformats.org/officeDocument/2006/math">
                    <m:oMathParaPr>
                      <m:jc m:val="centerGroup"/>
                    </m:oMathParaPr>
                    <m:oMath xmlns:m="http://schemas.openxmlformats.org/officeDocument/2006/math">
                      <m:r>
                        <a:rPr lang="en-US" b="1" i="1">
                          <a:solidFill>
                            <a:srgbClr val="0000FF"/>
                          </a:solidFill>
                          <a:latin typeface="Cambria Math"/>
                        </a:rPr>
                        <m:t>𝑸𝒔</m:t>
                      </m:r>
                      <m:r>
                        <a:rPr lang="en-US" b="1" i="1">
                          <a:solidFill>
                            <a:srgbClr val="0000FF"/>
                          </a:solidFill>
                          <a:latin typeface="Cambria Math"/>
                        </a:rPr>
                        <m:t>=−</m:t>
                      </m:r>
                      <m:r>
                        <a:rPr lang="en-US" b="1" i="1">
                          <a:solidFill>
                            <a:srgbClr val="0000FF"/>
                          </a:solidFill>
                          <a:latin typeface="Cambria Math"/>
                        </a:rPr>
                        <m:t>𝟐𝟎𝟎</m:t>
                      </m:r>
                      <m:r>
                        <a:rPr lang="en-US" b="1" i="1">
                          <a:solidFill>
                            <a:srgbClr val="0000FF"/>
                          </a:solidFill>
                          <a:latin typeface="Cambria Math"/>
                        </a:rPr>
                        <m:t>+</m:t>
                      </m:r>
                      <m:r>
                        <a:rPr lang="en-US" b="1" i="1">
                          <a:solidFill>
                            <a:srgbClr val="0000FF"/>
                          </a:solidFill>
                          <a:latin typeface="Cambria Math"/>
                        </a:rPr>
                        <m:t>𝟏𝟓𝟎</m:t>
                      </m:r>
                      <m:d>
                        <m:dPr>
                          <m:ctrlPr>
                            <a:rPr lang="en-US" b="1" i="1" smtClean="0">
                              <a:solidFill>
                                <a:srgbClr val="0000FF"/>
                              </a:solidFill>
                              <a:latin typeface="Cambria Math"/>
                            </a:rPr>
                          </m:ctrlPr>
                        </m:dPr>
                        <m:e>
                          <m:r>
                            <a:rPr lang="en-US" b="1" i="1" smtClean="0">
                              <a:solidFill>
                                <a:srgbClr val="0000FF"/>
                              </a:solidFill>
                              <a:latin typeface="Cambria Math"/>
                            </a:rPr>
                            <m:t>𝟓</m:t>
                          </m:r>
                        </m:e>
                      </m:d>
                      <m:r>
                        <a:rPr lang="en-US" b="1" i="1" smtClean="0">
                          <a:solidFill>
                            <a:srgbClr val="0000FF"/>
                          </a:solidFill>
                          <a:latin typeface="Cambria Math"/>
                        </a:rPr>
                        <m:t>=</m:t>
                      </m:r>
                      <m:r>
                        <a:rPr lang="en-US" b="1" i="1" smtClean="0">
                          <a:solidFill>
                            <a:srgbClr val="0000FF"/>
                          </a:solidFill>
                          <a:latin typeface="Cambria Math"/>
                        </a:rPr>
                        <m:t>𝟓𝟓𝟎</m:t>
                      </m:r>
                      <m:r>
                        <a:rPr lang="en-US" b="1" i="1" smtClean="0">
                          <a:solidFill>
                            <a:srgbClr val="0000FF"/>
                          </a:solidFill>
                          <a:latin typeface="Cambria Math"/>
                        </a:rPr>
                        <m:t> </m:t>
                      </m:r>
                      <m:r>
                        <a:rPr lang="en-US" b="1" i="1" smtClean="0">
                          <a:solidFill>
                            <a:srgbClr val="0000FF"/>
                          </a:solidFill>
                          <a:latin typeface="Cambria Math"/>
                        </a:rPr>
                        <m:t>𝒍𝒐𝒂𝒗𝒆𝒔</m:t>
                      </m:r>
                    </m:oMath>
                  </m:oMathPara>
                </a14:m>
                <a:endParaRPr lang="en-US" b="1" dirty="0" smtClean="0">
                  <a:solidFill>
                    <a:srgbClr val="0000FF"/>
                  </a:solidFill>
                </a:endParaRPr>
              </a:p>
              <a:p>
                <a:pPr algn="ctr"/>
                <a:endParaRPr lang="en-US" b="1" dirty="0" smtClean="0">
                  <a:solidFill>
                    <a:srgbClr val="0000FF"/>
                  </a:solidFill>
                </a:endParaRPr>
              </a:p>
              <a:p>
                <a:r>
                  <a:rPr lang="en-US" b="1" dirty="0" smtClean="0">
                    <a:solidFill>
                      <a:srgbClr val="FF0000"/>
                    </a:solidFill>
                  </a:rPr>
                  <a:t>The $5.00 price floor will create a surplus of 200 loaves of bread. </a:t>
                </a:r>
              </a:p>
              <a:p>
                <a:pPr marL="285750" indent="-285750">
                  <a:buFont typeface="Arial" pitchFamily="34" charset="0"/>
                  <a:buChar char="•"/>
                </a:pPr>
                <a:r>
                  <a:rPr lang="en-US" dirty="0" smtClean="0"/>
                  <a:t>Producers will increase their production of bread to take advantage of the now higher prices it is commanding in the market.</a:t>
                </a:r>
              </a:p>
              <a:p>
                <a:pPr marL="285750" indent="-285750">
                  <a:buFont typeface="Arial" pitchFamily="34" charset="0"/>
                  <a:buChar char="•"/>
                </a:pPr>
                <a:r>
                  <a:rPr lang="en-US" dirty="0" smtClean="0"/>
                  <a:t>Consumers will reduce the quantity of bread they demand due to the now higher price.</a:t>
                </a:r>
              </a:p>
              <a:p>
                <a:pPr marL="285750" indent="-285750">
                  <a:buFont typeface="Arial" pitchFamily="34" charset="0"/>
                  <a:buChar char="•"/>
                </a:pPr>
                <a:r>
                  <a:rPr lang="en-US" dirty="0" smtClean="0"/>
                  <a:t>The price floor took an efficient market and made it allocatively inefficient. </a:t>
                </a:r>
                <a:r>
                  <a:rPr lang="en-US" i="1" dirty="0" smtClean="0"/>
                  <a:t>Too many resources are now being allocated towards bread production!</a:t>
                </a:r>
              </a:p>
              <a:p>
                <a:pPr marL="285750" indent="-285750">
                  <a:buFont typeface="Arial" pitchFamily="34" charset="0"/>
                  <a:buChar char="•"/>
                </a:pPr>
                <a:endParaRPr lang="en-US" i="1" dirty="0"/>
              </a:p>
              <a:p>
                <a:pPr algn="ctr"/>
                <a:r>
                  <a:rPr lang="en-US" sz="2000" b="1" i="1" dirty="0" smtClean="0">
                    <a:solidFill>
                      <a:srgbClr val="FF0000"/>
                    </a:solidFill>
                  </a:rPr>
                  <a:t>Conclusion: </a:t>
                </a:r>
                <a:r>
                  <a:rPr lang="en-US" sz="2000" i="1" dirty="0" smtClean="0">
                    <a:solidFill>
                      <a:srgbClr val="FF0000"/>
                    </a:solidFill>
                  </a:rPr>
                  <a:t>Price controls rarely increase efficiency or total welfare in a market. They result in either shortages (price ceilings) or surpluses (price floors), and therefore lead to a net loss in total welfare for society. Some benefit, but many suffer.</a:t>
                </a:r>
                <a:endParaRPr lang="en-US" sz="2000" b="1" dirty="0" smtClean="0">
                  <a:solidFill>
                    <a:srgbClr val="FF0000"/>
                  </a:solidFill>
                </a:endParaRPr>
              </a:p>
            </p:txBody>
          </p:sp>
        </mc:Choice>
        <mc:Fallback>
          <p:sp>
            <p:nvSpPr>
              <p:cNvPr id="65" name="TextBox 64"/>
              <p:cNvSpPr txBox="1">
                <a:spLocks noRot="1" noChangeAspect="1" noMove="1" noResize="1" noEditPoints="1" noAdjustHandles="1" noChangeArrowheads="1" noChangeShapeType="1" noTextEdit="1"/>
              </p:cNvSpPr>
              <p:nvPr/>
            </p:nvSpPr>
            <p:spPr>
              <a:xfrm>
                <a:off x="0" y="836712"/>
                <a:ext cx="9144000" cy="5983176"/>
              </a:xfrm>
              <a:prstGeom prst="rect">
                <a:avLst/>
              </a:prstGeom>
              <a:blipFill rotWithShape="1">
                <a:blip r:embed="rId3" cstate="print"/>
                <a:stretch>
                  <a:fillRect l="-1000" t="-978" r="-67" b="-1222"/>
                </a:stretch>
              </a:blipFill>
            </p:spPr>
            <p:txBody>
              <a:bodyPr/>
              <a:lstStyle/>
              <a:p>
                <a:r>
                  <a:rPr lang="en-US">
                    <a:noFill/>
                  </a:rPr>
                  <a:t> </a:t>
                </a:r>
              </a:p>
            </p:txBody>
          </p:sp>
        </mc:Fallback>
      </mc:AlternateContent>
      <p:sp>
        <p:nvSpPr>
          <p:cNvPr id="3" name="TextBox 2"/>
          <p:cNvSpPr txBox="1"/>
          <p:nvPr/>
        </p:nvSpPr>
        <p:spPr>
          <a:xfrm>
            <a:off x="5429256" y="1928802"/>
            <a:ext cx="285752" cy="369332"/>
          </a:xfrm>
          <a:prstGeom prst="rect">
            <a:avLst/>
          </a:prstGeom>
          <a:solidFill>
            <a:schemeClr val="bg1"/>
          </a:solidFill>
        </p:spPr>
        <p:txBody>
          <a:bodyPr wrap="square" rtlCol="0">
            <a:spAutoFit/>
          </a:bodyPr>
          <a:lstStyle/>
          <a:p>
            <a:r>
              <a:rPr lang="en-GB" dirty="0" smtClean="0"/>
              <a:t>5</a:t>
            </a:r>
            <a:endParaRPr lang="en-GB" dirty="0"/>
          </a:p>
        </p:txBody>
      </p:sp>
    </p:spTree>
    <p:extLst>
      <p:ext uri="{BB962C8B-B14F-4D97-AF65-F5344CB8AC3E}">
        <p14:creationId xmlns="" xmlns:p14="http://schemas.microsoft.com/office/powerpoint/2010/main" val="17615111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686329-bar-of-chocolate-and-cocoa-beans.jpg"/>
          <p:cNvPicPr>
            <a:picLocks noChangeAspect="1"/>
          </p:cNvPicPr>
          <p:nvPr/>
        </p:nvPicPr>
        <p:blipFill>
          <a:blip r:embed="rId2" cstate="print"/>
          <a:stretch>
            <a:fillRect/>
          </a:stretch>
        </p:blipFill>
        <p:spPr>
          <a:xfrm>
            <a:off x="-703384" y="0"/>
            <a:ext cx="10274157" cy="6858000"/>
          </a:xfrm>
          <a:prstGeom prst="rect">
            <a:avLst/>
          </a:prstGeom>
        </p:spPr>
      </p:pic>
      <p:sp>
        <p:nvSpPr>
          <p:cNvPr id="2" name="Title 1"/>
          <p:cNvSpPr>
            <a:spLocks noGrp="1"/>
          </p:cNvSpPr>
          <p:nvPr>
            <p:ph type="title"/>
          </p:nvPr>
        </p:nvSpPr>
        <p:spPr/>
        <p:txBody>
          <a:bodyPr/>
          <a:lstStyle/>
          <a:p>
            <a:r>
              <a:rPr lang="en-GB" b="1" dirty="0" smtClean="0">
                <a:solidFill>
                  <a:schemeClr val="bg1"/>
                </a:solidFill>
              </a:rPr>
              <a:t>Buffer Stocks – Do They Work?</a:t>
            </a:r>
            <a:endParaRPr lang="en-GB" b="1"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p:cNvSpPr txBox="1"/>
          <p:nvPr/>
        </p:nvSpPr>
        <p:spPr>
          <a:xfrm>
            <a:off x="0" y="0"/>
            <a:ext cx="9144000" cy="2339102"/>
          </a:xfrm>
          <a:prstGeom prst="rect">
            <a:avLst/>
          </a:prstGeom>
          <a:noFill/>
        </p:spPr>
        <p:txBody>
          <a:bodyPr wrap="square" rtlCol="0">
            <a:spAutoFit/>
          </a:bodyPr>
          <a:lstStyle/>
          <a:p>
            <a:r>
              <a:rPr lang="en-US" sz="2400" dirty="0" smtClean="0">
                <a:solidFill>
                  <a:srgbClr val="FF0000"/>
                </a:solidFill>
              </a:rPr>
              <a:t>Buffer Stock Schemes</a:t>
            </a:r>
          </a:p>
          <a:p>
            <a:r>
              <a:rPr lang="en-US" dirty="0" smtClean="0"/>
              <a:t>One form of government intervention, often used in the markets for certain agricultural commodities, combines price controls and subsidies. </a:t>
            </a:r>
          </a:p>
          <a:p>
            <a:endParaRPr lang="en-US" dirty="0" smtClean="0"/>
          </a:p>
          <a:p>
            <a:endParaRPr lang="en-US" dirty="0" smtClean="0"/>
          </a:p>
          <a:p>
            <a:r>
              <a:rPr lang="en-US" b="1" dirty="0" smtClean="0"/>
              <a:t>A buffer stock scheme: </a:t>
            </a:r>
            <a:r>
              <a:rPr lang="en-US" sz="1600" dirty="0" smtClean="0"/>
              <a:t>A policy that regulates the price of non-perishable agricultural commodities to keep it within a narrow range that is deemed desirable for both producers and consumers. </a:t>
            </a:r>
            <a:r>
              <a:rPr lang="en-US" sz="1600" i="1" dirty="0" smtClean="0"/>
              <a:t>Consider the market for coffee below:</a:t>
            </a:r>
            <a:endParaRPr lang="en-US" sz="1600" b="1" dirty="0" smtClean="0"/>
          </a:p>
        </p:txBody>
      </p:sp>
      <p:sp>
        <p:nvSpPr>
          <p:cNvPr id="2" name="TextBox 1"/>
          <p:cNvSpPr txBox="1"/>
          <p:nvPr/>
        </p:nvSpPr>
        <p:spPr>
          <a:xfrm>
            <a:off x="3903866" y="2697480"/>
            <a:ext cx="5240135" cy="3293209"/>
          </a:xfrm>
          <a:prstGeom prst="rect">
            <a:avLst/>
          </a:prstGeom>
          <a:noFill/>
        </p:spPr>
        <p:txBody>
          <a:bodyPr wrap="square" rtlCol="0">
            <a:spAutoFit/>
          </a:bodyPr>
          <a:lstStyle/>
          <a:p>
            <a:r>
              <a:rPr lang="en-US" sz="1600" dirty="0" smtClean="0"/>
              <a:t>There is a price ceiling above the current equilibrium, and a price floor below the current equilibrium. At present, neither is binding. </a:t>
            </a:r>
          </a:p>
          <a:p>
            <a:pPr marL="285750" indent="-285750">
              <a:buFont typeface="Arial" pitchFamily="34" charset="0"/>
              <a:buChar char="•"/>
            </a:pPr>
            <a:r>
              <a:rPr lang="en-US" sz="1600" b="1" dirty="0" smtClean="0">
                <a:solidFill>
                  <a:srgbClr val="0000CC"/>
                </a:solidFill>
              </a:rPr>
              <a:t>In a good year: </a:t>
            </a:r>
            <a:r>
              <a:rPr lang="en-US" sz="1600" dirty="0" smtClean="0"/>
              <a:t>The supply of coffee increases to S1. The price floor now become binding. The government can </a:t>
            </a:r>
            <a:r>
              <a:rPr lang="en-US" sz="1600" i="1" dirty="0" smtClean="0"/>
              <a:t>buy up the surplus</a:t>
            </a:r>
            <a:r>
              <a:rPr lang="en-US" sz="1600" dirty="0" smtClean="0"/>
              <a:t> that is created and put it in storage. This keeps the price above </a:t>
            </a:r>
            <a:r>
              <a:rPr lang="en-US" sz="1600" dirty="0" err="1" smtClean="0"/>
              <a:t>Pmin</a:t>
            </a:r>
            <a:r>
              <a:rPr lang="en-US" sz="1600" dirty="0" smtClean="0"/>
              <a:t>.</a:t>
            </a:r>
          </a:p>
          <a:p>
            <a:pPr marL="285750" indent="-285750">
              <a:buFont typeface="Arial" pitchFamily="34" charset="0"/>
              <a:buChar char="•"/>
            </a:pPr>
            <a:endParaRPr lang="en-US" sz="1600" dirty="0" smtClean="0"/>
          </a:p>
          <a:p>
            <a:pPr marL="285750" indent="-285750">
              <a:buFont typeface="Arial" pitchFamily="34" charset="0"/>
              <a:buChar char="•"/>
            </a:pPr>
            <a:endParaRPr lang="en-US" sz="1600" dirty="0" smtClean="0"/>
          </a:p>
          <a:p>
            <a:pPr marL="285750" indent="-285750">
              <a:buFont typeface="Arial" pitchFamily="34" charset="0"/>
              <a:buChar char="•"/>
            </a:pPr>
            <a:r>
              <a:rPr lang="en-US" sz="1600" b="1" dirty="0" smtClean="0">
                <a:solidFill>
                  <a:srgbClr val="0000CC"/>
                </a:solidFill>
              </a:rPr>
              <a:t>In a bad year: </a:t>
            </a:r>
            <a:r>
              <a:rPr lang="en-US" sz="1600" dirty="0" smtClean="0"/>
              <a:t>The supply of coffee falls to S2. The price ceiling now becomes binding. The government can </a:t>
            </a:r>
            <a:r>
              <a:rPr lang="en-US" sz="1600" i="1" dirty="0" smtClean="0"/>
              <a:t>release its buffer stock from the good years</a:t>
            </a:r>
            <a:r>
              <a:rPr lang="en-US" sz="1600" dirty="0" smtClean="0"/>
              <a:t> on the market to increase supply and keep the price below </a:t>
            </a:r>
            <a:r>
              <a:rPr lang="en-US" sz="1600" dirty="0" err="1" smtClean="0"/>
              <a:t>Pmax</a:t>
            </a:r>
            <a:endParaRPr lang="en-US" sz="1600" dirty="0"/>
          </a:p>
        </p:txBody>
      </p:sp>
      <p:grpSp>
        <p:nvGrpSpPr>
          <p:cNvPr id="3" name="Group 20"/>
          <p:cNvGrpSpPr/>
          <p:nvPr/>
        </p:nvGrpSpPr>
        <p:grpSpPr>
          <a:xfrm>
            <a:off x="-76200" y="3020828"/>
            <a:ext cx="4191000" cy="3517133"/>
            <a:chOff x="-76200" y="2400300"/>
            <a:chExt cx="4191000" cy="2930944"/>
          </a:xfrm>
        </p:grpSpPr>
        <p:grpSp>
          <p:nvGrpSpPr>
            <p:cNvPr id="4" name="Group 7"/>
            <p:cNvGrpSpPr>
              <a:grpSpLocks noChangeAspect="1"/>
            </p:cNvGrpSpPr>
            <p:nvPr/>
          </p:nvGrpSpPr>
          <p:grpSpPr>
            <a:xfrm>
              <a:off x="-76200" y="2400300"/>
              <a:ext cx="4191000" cy="2930944"/>
              <a:chOff x="-90977" y="634792"/>
              <a:chExt cx="5003717" cy="4692349"/>
            </a:xfrm>
          </p:grpSpPr>
          <p:cxnSp>
            <p:nvCxnSpPr>
              <p:cNvPr id="9" name="Straight Connector 8"/>
              <p:cNvCxnSpPr/>
              <p:nvPr/>
            </p:nvCxnSpPr>
            <p:spPr>
              <a:xfrm>
                <a:off x="555751" y="1023747"/>
                <a:ext cx="0" cy="4292854"/>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45211" y="5327141"/>
                <a:ext cx="436752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884150" y="634792"/>
                <a:ext cx="1845893" cy="451679"/>
              </a:xfrm>
              <a:prstGeom prst="rect">
                <a:avLst/>
              </a:prstGeom>
              <a:noFill/>
            </p:spPr>
            <p:txBody>
              <a:bodyPr vert="horz" wrap="square" rtlCol="0">
                <a:spAutoFit/>
              </a:bodyPr>
              <a:lstStyle/>
              <a:p>
                <a:r>
                  <a:rPr lang="en-US" sz="1600" b="1" dirty="0" smtClean="0">
                    <a:solidFill>
                      <a:srgbClr val="FF6820"/>
                    </a:solidFill>
                  </a:rPr>
                  <a:t>Coffee Market</a:t>
                </a:r>
                <a:endParaRPr lang="en-US" sz="1600" b="1" dirty="0">
                  <a:solidFill>
                    <a:srgbClr val="FF6820"/>
                  </a:solidFill>
                </a:endParaRPr>
              </a:p>
            </p:txBody>
          </p:sp>
          <p:sp>
            <p:nvSpPr>
              <p:cNvPr id="12" name="TextBox 11"/>
              <p:cNvSpPr txBox="1"/>
              <p:nvPr/>
            </p:nvSpPr>
            <p:spPr>
              <a:xfrm>
                <a:off x="50800" y="990599"/>
                <a:ext cx="431800" cy="451679"/>
              </a:xfrm>
              <a:prstGeom prst="rect">
                <a:avLst/>
              </a:prstGeom>
              <a:noFill/>
            </p:spPr>
            <p:txBody>
              <a:bodyPr vert="horz" rtlCol="0">
                <a:spAutoFit/>
              </a:bodyPr>
              <a:lstStyle/>
              <a:p>
                <a:r>
                  <a:rPr lang="en-US" sz="1600" smtClean="0">
                    <a:solidFill>
                      <a:srgbClr val="000000"/>
                    </a:solidFill>
                  </a:rPr>
                  <a:t>P</a:t>
                </a:r>
                <a:endParaRPr lang="en-US" sz="1600">
                  <a:solidFill>
                    <a:srgbClr val="000000"/>
                  </a:solidFill>
                </a:endParaRPr>
              </a:p>
            </p:txBody>
          </p:sp>
          <p:cxnSp>
            <p:nvCxnSpPr>
              <p:cNvPr id="13" name="Straight Connector 12"/>
              <p:cNvCxnSpPr/>
              <p:nvPr/>
            </p:nvCxnSpPr>
            <p:spPr>
              <a:xfrm>
                <a:off x="869314" y="1284858"/>
                <a:ext cx="3520949" cy="3634868"/>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16863" y="1284858"/>
                <a:ext cx="3426969" cy="3781045"/>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4797" y="2342706"/>
                <a:ext cx="3918204" cy="0"/>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45211" y="3928625"/>
                <a:ext cx="4074922" cy="0"/>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229100" y="1000773"/>
                <a:ext cx="431800" cy="451679"/>
              </a:xfrm>
              <a:prstGeom prst="rect">
                <a:avLst/>
              </a:prstGeom>
              <a:noFill/>
            </p:spPr>
            <p:txBody>
              <a:bodyPr vert="horz" rtlCol="0">
                <a:spAutoFit/>
              </a:bodyPr>
              <a:lstStyle/>
              <a:p>
                <a:r>
                  <a:rPr lang="en-US" sz="1600" dirty="0" smtClean="0">
                    <a:solidFill>
                      <a:srgbClr val="000000"/>
                    </a:solidFill>
                  </a:rPr>
                  <a:t>S</a:t>
                </a:r>
                <a:endParaRPr lang="en-US" sz="1600" dirty="0">
                  <a:solidFill>
                    <a:srgbClr val="000000"/>
                  </a:solidFill>
                </a:endParaRPr>
              </a:p>
            </p:txBody>
          </p:sp>
          <p:sp>
            <p:nvSpPr>
              <p:cNvPr id="18" name="TextBox 17"/>
              <p:cNvSpPr txBox="1"/>
              <p:nvPr/>
            </p:nvSpPr>
            <p:spPr>
              <a:xfrm>
                <a:off x="4394200" y="4800600"/>
                <a:ext cx="482600" cy="451679"/>
              </a:xfrm>
              <a:prstGeom prst="rect">
                <a:avLst/>
              </a:prstGeom>
              <a:noFill/>
            </p:spPr>
            <p:txBody>
              <a:bodyPr vert="horz" rtlCol="0">
                <a:spAutoFit/>
              </a:bodyPr>
              <a:lstStyle/>
              <a:p>
                <a:r>
                  <a:rPr lang="en-US" sz="1600" smtClean="0">
                    <a:solidFill>
                      <a:srgbClr val="000000"/>
                    </a:solidFill>
                  </a:rPr>
                  <a:t>D</a:t>
                </a:r>
                <a:endParaRPr lang="en-US" sz="1600">
                  <a:solidFill>
                    <a:srgbClr val="000000"/>
                  </a:solidFill>
                </a:endParaRPr>
              </a:p>
            </p:txBody>
          </p:sp>
          <p:sp>
            <p:nvSpPr>
              <p:cNvPr id="19" name="TextBox 18"/>
              <p:cNvSpPr txBox="1"/>
              <p:nvPr/>
            </p:nvSpPr>
            <p:spPr>
              <a:xfrm>
                <a:off x="-90977" y="2171699"/>
                <a:ext cx="736601" cy="451679"/>
              </a:xfrm>
              <a:prstGeom prst="rect">
                <a:avLst/>
              </a:prstGeom>
              <a:noFill/>
            </p:spPr>
            <p:txBody>
              <a:bodyPr vert="horz" rtlCol="0">
                <a:spAutoFit/>
              </a:bodyPr>
              <a:lstStyle/>
              <a:p>
                <a:r>
                  <a:rPr lang="en-US" sz="1600" smtClean="0">
                    <a:solidFill>
                      <a:srgbClr val="000000"/>
                    </a:solidFill>
                  </a:rPr>
                  <a:t>P</a:t>
                </a:r>
                <a:r>
                  <a:rPr lang="en-US" sz="1600" baseline="-25000" smtClean="0">
                    <a:solidFill>
                      <a:srgbClr val="000000"/>
                    </a:solidFill>
                  </a:rPr>
                  <a:t>max</a:t>
                </a:r>
                <a:endParaRPr lang="en-US" sz="1600" baseline="-25000">
                  <a:solidFill>
                    <a:srgbClr val="000000"/>
                  </a:solidFill>
                </a:endParaRPr>
              </a:p>
            </p:txBody>
          </p:sp>
          <p:sp>
            <p:nvSpPr>
              <p:cNvPr id="20" name="TextBox 19"/>
              <p:cNvSpPr txBox="1"/>
              <p:nvPr/>
            </p:nvSpPr>
            <p:spPr>
              <a:xfrm>
                <a:off x="-90977" y="3784600"/>
                <a:ext cx="685801" cy="451679"/>
              </a:xfrm>
              <a:prstGeom prst="rect">
                <a:avLst/>
              </a:prstGeom>
              <a:noFill/>
            </p:spPr>
            <p:txBody>
              <a:bodyPr vert="horz" rtlCol="0">
                <a:spAutoFit/>
              </a:bodyPr>
              <a:lstStyle/>
              <a:p>
                <a:r>
                  <a:rPr lang="en-US" sz="1600" smtClean="0">
                    <a:solidFill>
                      <a:srgbClr val="000000"/>
                    </a:solidFill>
                  </a:rPr>
                  <a:t>P</a:t>
                </a:r>
                <a:r>
                  <a:rPr lang="en-US" sz="1600" baseline="-25000" smtClean="0">
                    <a:solidFill>
                      <a:srgbClr val="000000"/>
                    </a:solidFill>
                  </a:rPr>
                  <a:t>min</a:t>
                </a:r>
                <a:endParaRPr lang="en-US" sz="1600" baseline="-25000">
                  <a:solidFill>
                    <a:srgbClr val="000000"/>
                  </a:solidFill>
                </a:endParaRPr>
              </a:p>
            </p:txBody>
          </p:sp>
          <p:cxnSp>
            <p:nvCxnSpPr>
              <p:cNvPr id="35" name="Straight Connector 34"/>
              <p:cNvCxnSpPr/>
              <p:nvPr/>
            </p:nvCxnSpPr>
            <p:spPr>
              <a:xfrm flipV="1">
                <a:off x="3163316" y="3784600"/>
                <a:ext cx="1226947" cy="1438451"/>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330821" y="3333194"/>
                <a:ext cx="545979" cy="451679"/>
              </a:xfrm>
              <a:prstGeom prst="rect">
                <a:avLst/>
              </a:prstGeom>
              <a:noFill/>
            </p:spPr>
            <p:txBody>
              <a:bodyPr vert="horz" wrap="square" rtlCol="0">
                <a:spAutoFit/>
              </a:bodyPr>
              <a:lstStyle/>
              <a:p>
                <a:r>
                  <a:rPr lang="en-US" sz="1600" dirty="0" smtClean="0">
                    <a:solidFill>
                      <a:srgbClr val="000000"/>
                    </a:solidFill>
                  </a:rPr>
                  <a:t>S1</a:t>
                </a:r>
                <a:endParaRPr lang="en-US" sz="1600" dirty="0">
                  <a:solidFill>
                    <a:srgbClr val="000000"/>
                  </a:solidFill>
                </a:endParaRPr>
              </a:p>
            </p:txBody>
          </p:sp>
          <p:cxnSp>
            <p:nvCxnSpPr>
              <p:cNvPr id="38" name="Straight Connector 37"/>
              <p:cNvCxnSpPr/>
              <p:nvPr/>
            </p:nvCxnSpPr>
            <p:spPr>
              <a:xfrm flipV="1">
                <a:off x="645624" y="1862993"/>
                <a:ext cx="1030776" cy="1239299"/>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616958" y="1411586"/>
                <a:ext cx="545979" cy="451679"/>
              </a:xfrm>
              <a:prstGeom prst="rect">
                <a:avLst/>
              </a:prstGeom>
              <a:noFill/>
            </p:spPr>
            <p:txBody>
              <a:bodyPr vert="horz" wrap="square" rtlCol="0">
                <a:spAutoFit/>
              </a:bodyPr>
              <a:lstStyle/>
              <a:p>
                <a:r>
                  <a:rPr lang="en-US" sz="1600" dirty="0" smtClean="0">
                    <a:solidFill>
                      <a:srgbClr val="000000"/>
                    </a:solidFill>
                  </a:rPr>
                  <a:t>S2</a:t>
                </a:r>
                <a:endParaRPr lang="en-US" sz="1600" dirty="0">
                  <a:solidFill>
                    <a:srgbClr val="000000"/>
                  </a:solidFill>
                </a:endParaRPr>
              </a:p>
            </p:txBody>
          </p:sp>
        </p:grpSp>
        <p:cxnSp>
          <p:nvCxnSpPr>
            <p:cNvPr id="6" name="Straight Arrow Connector 5"/>
            <p:cNvCxnSpPr/>
            <p:nvPr/>
          </p:nvCxnSpPr>
          <p:spPr>
            <a:xfrm>
              <a:off x="2649522" y="3694450"/>
              <a:ext cx="779478" cy="729885"/>
            </a:xfrm>
            <a:prstGeom prst="straightConnector1">
              <a:avLst/>
            </a:prstGeom>
            <a:ln w="19050">
              <a:tailEnd type="arrow"/>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cxnSp>
          <p:nvCxnSpPr>
            <p:cNvPr id="43" name="Straight Arrow Connector 42"/>
            <p:cNvCxnSpPr/>
            <p:nvPr/>
          </p:nvCxnSpPr>
          <p:spPr>
            <a:xfrm flipH="1" flipV="1">
              <a:off x="972437" y="3648015"/>
              <a:ext cx="663659" cy="657285"/>
            </a:xfrm>
            <a:prstGeom prst="straightConnector1">
              <a:avLst/>
            </a:prstGeom>
            <a:ln w="19050">
              <a:tailEnd type="arrow"/>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 xmlns:p14="http://schemas.microsoft.com/office/powerpoint/2010/main" val="19539744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might a buffer stock help to stabilise prices in the cocoa market?</a:t>
            </a:r>
            <a:endParaRPr lang="en-GB" dirty="0"/>
          </a:p>
        </p:txBody>
      </p:sp>
      <p:cxnSp>
        <p:nvCxnSpPr>
          <p:cNvPr id="16" name="Straight Connector 15"/>
          <p:cNvCxnSpPr/>
          <p:nvPr/>
        </p:nvCxnSpPr>
        <p:spPr>
          <a:xfrm flipV="1">
            <a:off x="2411760" y="4251866"/>
            <a:ext cx="4248472" cy="1742"/>
          </a:xfrm>
          <a:prstGeom prst="line">
            <a:avLst/>
          </a:prstGeom>
          <a:ln w="76200">
            <a:prstDash val="dash"/>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a:endCxn id="28" idx="1"/>
          </p:cNvCxnSpPr>
          <p:nvPr/>
        </p:nvCxnSpPr>
        <p:spPr>
          <a:xfrm>
            <a:off x="2411760" y="3171746"/>
            <a:ext cx="4464496" cy="4356"/>
          </a:xfrm>
          <a:prstGeom prst="line">
            <a:avLst/>
          </a:prstGeom>
          <a:ln w="76200">
            <a:prstDash val="dash"/>
          </a:ln>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rot="5400000">
            <a:off x="431540" y="3558498"/>
            <a:ext cx="3960440" cy="0"/>
          </a:xfrm>
          <a:prstGeom prst="line">
            <a:avLst/>
          </a:prstGeom>
          <a:ln w="76200"/>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a:off x="2411760" y="5538718"/>
            <a:ext cx="5544616" cy="0"/>
          </a:xfrm>
          <a:prstGeom prst="line">
            <a:avLst/>
          </a:prstGeom>
          <a:ln w="76200"/>
        </p:spPr>
        <p:style>
          <a:lnRef idx="3">
            <a:schemeClr val="accent2"/>
          </a:lnRef>
          <a:fillRef idx="0">
            <a:schemeClr val="accent2"/>
          </a:fillRef>
          <a:effectRef idx="2">
            <a:schemeClr val="accent2"/>
          </a:effectRef>
          <a:fontRef idx="minor">
            <a:schemeClr val="tx1"/>
          </a:fontRef>
        </p:style>
      </p:cxnSp>
      <p:sp>
        <p:nvSpPr>
          <p:cNvPr id="21" name="TextBox 6"/>
          <p:cNvSpPr txBox="1"/>
          <p:nvPr/>
        </p:nvSpPr>
        <p:spPr>
          <a:xfrm>
            <a:off x="1115616" y="1568986"/>
            <a:ext cx="1224136"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00" dirty="0" smtClean="0">
                <a:solidFill>
                  <a:schemeClr val="tx2">
                    <a:lumMod val="75000"/>
                  </a:schemeClr>
                </a:solidFill>
              </a:rPr>
              <a:t>Price of Cocoa</a:t>
            </a:r>
            <a:endParaRPr lang="en-GB" sz="1600" dirty="0">
              <a:solidFill>
                <a:schemeClr val="tx2">
                  <a:lumMod val="75000"/>
                </a:schemeClr>
              </a:solidFill>
            </a:endParaRPr>
          </a:p>
        </p:txBody>
      </p:sp>
      <p:sp>
        <p:nvSpPr>
          <p:cNvPr id="22" name="TextBox 7"/>
          <p:cNvSpPr txBox="1"/>
          <p:nvPr/>
        </p:nvSpPr>
        <p:spPr>
          <a:xfrm>
            <a:off x="6804248" y="5682734"/>
            <a:ext cx="122413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00" dirty="0" smtClean="0">
                <a:solidFill>
                  <a:schemeClr val="tx2">
                    <a:lumMod val="75000"/>
                  </a:schemeClr>
                </a:solidFill>
              </a:rPr>
              <a:t>Quantity</a:t>
            </a:r>
            <a:endParaRPr lang="en-GB" sz="1600" dirty="0">
              <a:solidFill>
                <a:schemeClr val="tx2">
                  <a:lumMod val="75000"/>
                </a:schemeClr>
              </a:solidFill>
            </a:endParaRPr>
          </a:p>
        </p:txBody>
      </p:sp>
      <p:cxnSp>
        <p:nvCxnSpPr>
          <p:cNvPr id="23" name="Straight Connector 22"/>
          <p:cNvCxnSpPr/>
          <p:nvPr/>
        </p:nvCxnSpPr>
        <p:spPr>
          <a:xfrm rot="16200000" flipH="1">
            <a:off x="3095836" y="2271646"/>
            <a:ext cx="3096344" cy="2880320"/>
          </a:xfrm>
          <a:prstGeom prst="line">
            <a:avLst/>
          </a:prstGeom>
          <a:ln w="76200">
            <a:solidFill>
              <a:schemeClr val="accent1">
                <a:lumMod val="50000"/>
              </a:schemeClr>
            </a:solidFill>
          </a:ln>
        </p:spPr>
        <p:style>
          <a:lnRef idx="3">
            <a:schemeClr val="accent2"/>
          </a:lnRef>
          <a:fillRef idx="0">
            <a:schemeClr val="accent2"/>
          </a:fillRef>
          <a:effectRef idx="2">
            <a:schemeClr val="accent2"/>
          </a:effectRef>
          <a:fontRef idx="minor">
            <a:schemeClr val="tx1"/>
          </a:fontRef>
        </p:style>
      </p:cxnSp>
      <p:sp>
        <p:nvSpPr>
          <p:cNvPr id="24" name="TextBox 15"/>
          <p:cNvSpPr txBox="1"/>
          <p:nvPr/>
        </p:nvSpPr>
        <p:spPr>
          <a:xfrm>
            <a:off x="6156176" y="4827930"/>
            <a:ext cx="115212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smtClean="0">
                <a:solidFill>
                  <a:schemeClr val="accent1">
                    <a:lumMod val="50000"/>
                  </a:schemeClr>
                </a:solidFill>
              </a:rPr>
              <a:t>Market Demand</a:t>
            </a:r>
            <a:endParaRPr lang="en-GB" sz="1600" dirty="0">
              <a:solidFill>
                <a:schemeClr val="accent1">
                  <a:lumMod val="50000"/>
                </a:schemeClr>
              </a:solidFill>
            </a:endParaRPr>
          </a:p>
        </p:txBody>
      </p:sp>
      <p:cxnSp>
        <p:nvCxnSpPr>
          <p:cNvPr id="25" name="Straight Connector 24"/>
          <p:cNvCxnSpPr/>
          <p:nvPr/>
        </p:nvCxnSpPr>
        <p:spPr>
          <a:xfrm flipV="1">
            <a:off x="3131840" y="2163634"/>
            <a:ext cx="2880320" cy="2736304"/>
          </a:xfrm>
          <a:prstGeom prst="line">
            <a:avLst/>
          </a:prstGeom>
          <a:ln w="76200">
            <a:solidFill>
              <a:schemeClr val="accent1">
                <a:lumMod val="50000"/>
              </a:schemeClr>
            </a:solidFill>
          </a:ln>
        </p:spPr>
        <p:style>
          <a:lnRef idx="3">
            <a:schemeClr val="accent2"/>
          </a:lnRef>
          <a:fillRef idx="0">
            <a:schemeClr val="accent2"/>
          </a:fillRef>
          <a:effectRef idx="2">
            <a:schemeClr val="accent2"/>
          </a:effectRef>
          <a:fontRef idx="minor">
            <a:schemeClr val="tx1"/>
          </a:fontRef>
        </p:style>
      </p:cxnSp>
      <p:sp>
        <p:nvSpPr>
          <p:cNvPr id="26" name="TextBox 21"/>
          <p:cNvSpPr txBox="1"/>
          <p:nvPr/>
        </p:nvSpPr>
        <p:spPr>
          <a:xfrm>
            <a:off x="6084168" y="1866310"/>
            <a:ext cx="115212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smtClean="0">
                <a:solidFill>
                  <a:schemeClr val="accent1">
                    <a:lumMod val="50000"/>
                  </a:schemeClr>
                </a:solidFill>
              </a:rPr>
              <a:t>Planned Supply</a:t>
            </a:r>
            <a:endParaRPr lang="en-GB" sz="1600" dirty="0">
              <a:solidFill>
                <a:schemeClr val="accent1">
                  <a:lumMod val="50000"/>
                </a:schemeClr>
              </a:solidFill>
            </a:endParaRPr>
          </a:p>
        </p:txBody>
      </p:sp>
      <p:sp>
        <p:nvSpPr>
          <p:cNvPr id="27" name="TextBox 26"/>
          <p:cNvSpPr txBox="1"/>
          <p:nvPr/>
        </p:nvSpPr>
        <p:spPr>
          <a:xfrm>
            <a:off x="1187624" y="2883714"/>
            <a:ext cx="115212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00" dirty="0" smtClean="0">
                <a:solidFill>
                  <a:schemeClr val="accent1">
                    <a:lumMod val="50000"/>
                  </a:schemeClr>
                </a:solidFill>
              </a:rPr>
              <a:t>Upper Target</a:t>
            </a:r>
            <a:endParaRPr lang="en-GB" sz="1600" dirty="0">
              <a:solidFill>
                <a:schemeClr val="accent1">
                  <a:lumMod val="50000"/>
                </a:schemeClr>
              </a:solidFill>
            </a:endParaRPr>
          </a:p>
        </p:txBody>
      </p:sp>
      <p:sp>
        <p:nvSpPr>
          <p:cNvPr id="28" name="TextBox 31"/>
          <p:cNvSpPr txBox="1"/>
          <p:nvPr/>
        </p:nvSpPr>
        <p:spPr>
          <a:xfrm>
            <a:off x="6876256" y="2883714"/>
            <a:ext cx="115212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00" dirty="0" smtClean="0">
                <a:solidFill>
                  <a:schemeClr val="accent1">
                    <a:lumMod val="50000"/>
                  </a:schemeClr>
                </a:solidFill>
              </a:rPr>
              <a:t>Upper Target Price</a:t>
            </a:r>
            <a:endParaRPr lang="en-GB" sz="1600" dirty="0">
              <a:solidFill>
                <a:schemeClr val="accent1">
                  <a:lumMod val="50000"/>
                </a:schemeClr>
              </a:solidFill>
            </a:endParaRPr>
          </a:p>
        </p:txBody>
      </p:sp>
      <p:sp>
        <p:nvSpPr>
          <p:cNvPr id="29" name="TextBox 33"/>
          <p:cNvSpPr txBox="1"/>
          <p:nvPr/>
        </p:nvSpPr>
        <p:spPr>
          <a:xfrm>
            <a:off x="1187624" y="3965575"/>
            <a:ext cx="115212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00" dirty="0" smtClean="0">
                <a:solidFill>
                  <a:schemeClr val="accent1">
                    <a:lumMod val="50000"/>
                  </a:schemeClr>
                </a:solidFill>
              </a:rPr>
              <a:t>Lower Target</a:t>
            </a:r>
            <a:endParaRPr lang="en-GB" sz="1600" dirty="0">
              <a:solidFill>
                <a:schemeClr val="accent1">
                  <a:lumMod val="50000"/>
                </a:schemeClr>
              </a:solidFill>
            </a:endParaRPr>
          </a:p>
        </p:txBody>
      </p:sp>
      <p:sp>
        <p:nvSpPr>
          <p:cNvPr id="30" name="TextBox 34"/>
          <p:cNvSpPr txBox="1"/>
          <p:nvPr/>
        </p:nvSpPr>
        <p:spPr>
          <a:xfrm>
            <a:off x="6876256" y="3965575"/>
            <a:ext cx="115212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00" dirty="0" smtClean="0">
                <a:solidFill>
                  <a:schemeClr val="accent1">
                    <a:lumMod val="50000"/>
                  </a:schemeClr>
                </a:solidFill>
              </a:rPr>
              <a:t>Lower Target Price</a:t>
            </a:r>
            <a:endParaRPr lang="en-GB" sz="16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rot="5400000">
            <a:off x="4679157" y="3107529"/>
            <a:ext cx="3071834" cy="1714512"/>
          </a:xfrm>
          <a:prstGeom prst="line">
            <a:avLst/>
          </a:prstGeom>
          <a:ln w="571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GB" dirty="0" smtClean="0"/>
              <a:t>A rise in market supply</a:t>
            </a:r>
            <a:endParaRPr lang="en-GB" dirty="0"/>
          </a:p>
        </p:txBody>
      </p:sp>
      <p:cxnSp>
        <p:nvCxnSpPr>
          <p:cNvPr id="3" name="Straight Connector 2"/>
          <p:cNvCxnSpPr/>
          <p:nvPr/>
        </p:nvCxnSpPr>
        <p:spPr>
          <a:xfrm flipV="1">
            <a:off x="2411760" y="4251866"/>
            <a:ext cx="4392488" cy="1742"/>
          </a:xfrm>
          <a:prstGeom prst="line">
            <a:avLst/>
          </a:prstGeom>
          <a:ln w="76200">
            <a:prstDash val="dash"/>
          </a:ln>
        </p:spPr>
        <p:style>
          <a:lnRef idx="3">
            <a:schemeClr val="accent2"/>
          </a:lnRef>
          <a:fillRef idx="0">
            <a:schemeClr val="accent2"/>
          </a:fillRef>
          <a:effectRef idx="2">
            <a:schemeClr val="accent2"/>
          </a:effectRef>
          <a:fontRef idx="minor">
            <a:schemeClr val="tx1"/>
          </a:fontRef>
        </p:style>
      </p:cxnSp>
      <p:cxnSp>
        <p:nvCxnSpPr>
          <p:cNvPr id="4" name="Straight Connector 3"/>
          <p:cNvCxnSpPr>
            <a:endCxn id="14" idx="1"/>
          </p:cNvCxnSpPr>
          <p:nvPr/>
        </p:nvCxnSpPr>
        <p:spPr>
          <a:xfrm>
            <a:off x="2411760" y="3171746"/>
            <a:ext cx="4464496" cy="4356"/>
          </a:xfrm>
          <a:prstGeom prst="line">
            <a:avLst/>
          </a:prstGeom>
          <a:ln w="76200">
            <a:prstDash val="dash"/>
          </a:ln>
        </p:spPr>
        <p:style>
          <a:lnRef idx="3">
            <a:schemeClr val="accent2"/>
          </a:lnRef>
          <a:fillRef idx="0">
            <a:schemeClr val="accent2"/>
          </a:fillRef>
          <a:effectRef idx="2">
            <a:schemeClr val="accent2"/>
          </a:effectRef>
          <a:fontRef idx="minor">
            <a:schemeClr val="tx1"/>
          </a:fontRef>
        </p:style>
      </p:cxnSp>
      <p:cxnSp>
        <p:nvCxnSpPr>
          <p:cNvPr id="5" name="Straight Connector 4"/>
          <p:cNvCxnSpPr/>
          <p:nvPr/>
        </p:nvCxnSpPr>
        <p:spPr>
          <a:xfrm rot="5400000">
            <a:off x="431540" y="3558498"/>
            <a:ext cx="3960440" cy="0"/>
          </a:xfrm>
          <a:prstGeom prst="line">
            <a:avLst/>
          </a:prstGeom>
          <a:ln w="76200"/>
        </p:spPr>
        <p:style>
          <a:lnRef idx="3">
            <a:schemeClr val="accent2"/>
          </a:lnRef>
          <a:fillRef idx="0">
            <a:schemeClr val="accent2"/>
          </a:fillRef>
          <a:effectRef idx="2">
            <a:schemeClr val="accent2"/>
          </a:effectRef>
          <a:fontRef idx="minor">
            <a:schemeClr val="tx1"/>
          </a:fontRef>
        </p:style>
      </p:cxnSp>
      <p:cxnSp>
        <p:nvCxnSpPr>
          <p:cNvPr id="6" name="Straight Connector 5"/>
          <p:cNvCxnSpPr/>
          <p:nvPr/>
        </p:nvCxnSpPr>
        <p:spPr>
          <a:xfrm>
            <a:off x="2411760" y="5538718"/>
            <a:ext cx="5544616" cy="0"/>
          </a:xfrm>
          <a:prstGeom prst="line">
            <a:avLst/>
          </a:prstGeom>
          <a:ln w="76200"/>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1115616" y="1568986"/>
            <a:ext cx="1224136"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00" dirty="0" smtClean="0">
                <a:solidFill>
                  <a:schemeClr val="tx2">
                    <a:lumMod val="75000"/>
                  </a:schemeClr>
                </a:solidFill>
              </a:rPr>
              <a:t>Price of Cocoa</a:t>
            </a:r>
            <a:endParaRPr lang="en-GB" sz="1600" dirty="0">
              <a:solidFill>
                <a:schemeClr val="tx2">
                  <a:lumMod val="75000"/>
                </a:schemeClr>
              </a:solidFill>
            </a:endParaRPr>
          </a:p>
        </p:txBody>
      </p:sp>
      <p:sp>
        <p:nvSpPr>
          <p:cNvPr id="8" name="TextBox 7"/>
          <p:cNvSpPr txBox="1"/>
          <p:nvPr/>
        </p:nvSpPr>
        <p:spPr>
          <a:xfrm>
            <a:off x="6804248" y="5682734"/>
            <a:ext cx="122413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00" dirty="0" smtClean="0">
                <a:solidFill>
                  <a:schemeClr val="tx2">
                    <a:lumMod val="75000"/>
                  </a:schemeClr>
                </a:solidFill>
              </a:rPr>
              <a:t>Quantity</a:t>
            </a:r>
            <a:endParaRPr lang="en-GB" sz="1600" dirty="0">
              <a:solidFill>
                <a:schemeClr val="tx2">
                  <a:lumMod val="75000"/>
                </a:schemeClr>
              </a:solidFill>
            </a:endParaRPr>
          </a:p>
        </p:txBody>
      </p:sp>
      <p:cxnSp>
        <p:nvCxnSpPr>
          <p:cNvPr id="9" name="Straight Connector 8"/>
          <p:cNvCxnSpPr/>
          <p:nvPr/>
        </p:nvCxnSpPr>
        <p:spPr>
          <a:xfrm rot="16200000" flipH="1">
            <a:off x="3095836" y="2271646"/>
            <a:ext cx="3096344" cy="2880320"/>
          </a:xfrm>
          <a:prstGeom prst="line">
            <a:avLst/>
          </a:prstGeom>
          <a:ln w="76200">
            <a:solidFill>
              <a:schemeClr val="accent1">
                <a:lumMod val="50000"/>
              </a:schemeClr>
            </a:solidFill>
          </a:ln>
        </p:spPr>
        <p:style>
          <a:lnRef idx="3">
            <a:schemeClr val="accent2"/>
          </a:lnRef>
          <a:fillRef idx="0">
            <a:schemeClr val="accent2"/>
          </a:fillRef>
          <a:effectRef idx="2">
            <a:schemeClr val="accent2"/>
          </a:effectRef>
          <a:fontRef idx="minor">
            <a:schemeClr val="tx1"/>
          </a:fontRef>
        </p:style>
      </p:cxnSp>
      <p:sp>
        <p:nvSpPr>
          <p:cNvPr id="10" name="TextBox 15"/>
          <p:cNvSpPr txBox="1"/>
          <p:nvPr/>
        </p:nvSpPr>
        <p:spPr>
          <a:xfrm>
            <a:off x="6156176" y="4827930"/>
            <a:ext cx="115212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smtClean="0">
                <a:solidFill>
                  <a:schemeClr val="accent1">
                    <a:lumMod val="50000"/>
                  </a:schemeClr>
                </a:solidFill>
              </a:rPr>
              <a:t>Market Demand</a:t>
            </a:r>
            <a:endParaRPr lang="en-GB" sz="1600" dirty="0">
              <a:solidFill>
                <a:schemeClr val="accent1">
                  <a:lumMod val="50000"/>
                </a:schemeClr>
              </a:solidFill>
            </a:endParaRPr>
          </a:p>
        </p:txBody>
      </p:sp>
      <p:cxnSp>
        <p:nvCxnSpPr>
          <p:cNvPr id="11" name="Straight Connector 10"/>
          <p:cNvCxnSpPr/>
          <p:nvPr/>
        </p:nvCxnSpPr>
        <p:spPr>
          <a:xfrm flipV="1">
            <a:off x="3131840" y="2163634"/>
            <a:ext cx="2880320" cy="2736304"/>
          </a:xfrm>
          <a:prstGeom prst="line">
            <a:avLst/>
          </a:prstGeom>
          <a:ln w="76200">
            <a:solidFill>
              <a:schemeClr val="accent1">
                <a:lumMod val="50000"/>
              </a:schemeClr>
            </a:solidFill>
          </a:ln>
        </p:spPr>
        <p:style>
          <a:lnRef idx="3">
            <a:schemeClr val="accent2"/>
          </a:lnRef>
          <a:fillRef idx="0">
            <a:schemeClr val="accent2"/>
          </a:fillRef>
          <a:effectRef idx="2">
            <a:schemeClr val="accent2"/>
          </a:effectRef>
          <a:fontRef idx="minor">
            <a:schemeClr val="tx1"/>
          </a:fontRef>
        </p:style>
      </p:cxnSp>
      <p:sp>
        <p:nvSpPr>
          <p:cNvPr id="12" name="TextBox 21"/>
          <p:cNvSpPr txBox="1"/>
          <p:nvPr/>
        </p:nvSpPr>
        <p:spPr>
          <a:xfrm>
            <a:off x="6084168" y="1866310"/>
            <a:ext cx="115212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smtClean="0">
                <a:solidFill>
                  <a:schemeClr val="accent1">
                    <a:lumMod val="50000"/>
                  </a:schemeClr>
                </a:solidFill>
              </a:rPr>
              <a:t>Planned Supply</a:t>
            </a:r>
            <a:endParaRPr lang="en-GB" sz="1600" dirty="0">
              <a:solidFill>
                <a:schemeClr val="accent1">
                  <a:lumMod val="50000"/>
                </a:schemeClr>
              </a:solidFill>
            </a:endParaRPr>
          </a:p>
        </p:txBody>
      </p:sp>
      <p:sp>
        <p:nvSpPr>
          <p:cNvPr id="13" name="TextBox 26"/>
          <p:cNvSpPr txBox="1"/>
          <p:nvPr/>
        </p:nvSpPr>
        <p:spPr>
          <a:xfrm>
            <a:off x="1187624" y="2883714"/>
            <a:ext cx="115212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00" dirty="0" smtClean="0">
                <a:solidFill>
                  <a:schemeClr val="accent1">
                    <a:lumMod val="50000"/>
                  </a:schemeClr>
                </a:solidFill>
              </a:rPr>
              <a:t>Upper Target</a:t>
            </a:r>
            <a:endParaRPr lang="en-GB" sz="1600" dirty="0">
              <a:solidFill>
                <a:schemeClr val="accent1">
                  <a:lumMod val="50000"/>
                </a:schemeClr>
              </a:solidFill>
            </a:endParaRPr>
          </a:p>
        </p:txBody>
      </p:sp>
      <p:sp>
        <p:nvSpPr>
          <p:cNvPr id="14" name="TextBox 31"/>
          <p:cNvSpPr txBox="1"/>
          <p:nvPr/>
        </p:nvSpPr>
        <p:spPr>
          <a:xfrm>
            <a:off x="6876256" y="2883714"/>
            <a:ext cx="115212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00" dirty="0" smtClean="0">
                <a:solidFill>
                  <a:schemeClr val="accent1">
                    <a:lumMod val="50000"/>
                  </a:schemeClr>
                </a:solidFill>
              </a:rPr>
              <a:t>Upper Target Price</a:t>
            </a:r>
            <a:endParaRPr lang="en-GB" sz="1600" dirty="0">
              <a:solidFill>
                <a:schemeClr val="accent1">
                  <a:lumMod val="50000"/>
                </a:schemeClr>
              </a:solidFill>
            </a:endParaRPr>
          </a:p>
        </p:txBody>
      </p:sp>
      <p:sp>
        <p:nvSpPr>
          <p:cNvPr id="15" name="TextBox 33"/>
          <p:cNvSpPr txBox="1"/>
          <p:nvPr/>
        </p:nvSpPr>
        <p:spPr>
          <a:xfrm>
            <a:off x="1187624" y="3965575"/>
            <a:ext cx="115212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00" dirty="0" smtClean="0">
                <a:solidFill>
                  <a:schemeClr val="accent1">
                    <a:lumMod val="50000"/>
                  </a:schemeClr>
                </a:solidFill>
              </a:rPr>
              <a:t>Lower Target</a:t>
            </a:r>
            <a:endParaRPr lang="en-GB" sz="1600" dirty="0">
              <a:solidFill>
                <a:schemeClr val="accent1">
                  <a:lumMod val="50000"/>
                </a:schemeClr>
              </a:solidFill>
            </a:endParaRPr>
          </a:p>
        </p:txBody>
      </p:sp>
      <p:sp>
        <p:nvSpPr>
          <p:cNvPr id="16" name="TextBox 34"/>
          <p:cNvSpPr txBox="1"/>
          <p:nvPr/>
        </p:nvSpPr>
        <p:spPr>
          <a:xfrm>
            <a:off x="6876256" y="3965575"/>
            <a:ext cx="115212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00" dirty="0" smtClean="0">
                <a:solidFill>
                  <a:schemeClr val="accent1">
                    <a:lumMod val="50000"/>
                  </a:schemeClr>
                </a:solidFill>
              </a:rPr>
              <a:t>Lower Target Price</a:t>
            </a:r>
            <a:endParaRPr lang="en-GB" sz="1600" dirty="0">
              <a:solidFill>
                <a:schemeClr val="accent1">
                  <a:lumMod val="50000"/>
                </a:schemeClr>
              </a:solidFill>
            </a:endParaRPr>
          </a:p>
        </p:txBody>
      </p:sp>
      <p:sp>
        <p:nvSpPr>
          <p:cNvPr id="17" name="TextBox 18"/>
          <p:cNvSpPr txBox="1"/>
          <p:nvPr/>
        </p:nvSpPr>
        <p:spPr>
          <a:xfrm>
            <a:off x="6929454" y="1857364"/>
            <a:ext cx="115212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smtClean="0">
                <a:solidFill>
                  <a:schemeClr val="accent1">
                    <a:lumMod val="50000"/>
                  </a:schemeClr>
                </a:solidFill>
              </a:rPr>
              <a:t>Actual Supply </a:t>
            </a:r>
            <a:endParaRPr lang="en-GB" sz="1600" dirty="0">
              <a:solidFill>
                <a:schemeClr val="accent1">
                  <a:lumMod val="50000"/>
                </a:schemeClr>
              </a:solidFill>
            </a:endParaRPr>
          </a:p>
        </p:txBody>
      </p:sp>
      <p:sp>
        <p:nvSpPr>
          <p:cNvPr id="19" name="TextBox 24"/>
          <p:cNvSpPr txBox="1"/>
          <p:nvPr/>
        </p:nvSpPr>
        <p:spPr>
          <a:xfrm>
            <a:off x="5580112" y="5641504"/>
            <a:ext cx="50405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smtClean="0">
                <a:solidFill>
                  <a:schemeClr val="accent1">
                    <a:lumMod val="50000"/>
                  </a:schemeClr>
                </a:solidFill>
              </a:rPr>
              <a:t>S1</a:t>
            </a:r>
            <a:endParaRPr lang="en-GB" sz="16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rot="5400000">
            <a:off x="4607719" y="3036091"/>
            <a:ext cx="3357586" cy="1571636"/>
          </a:xfrm>
          <a:prstGeom prst="line">
            <a:avLst/>
          </a:prstGeom>
          <a:ln w="571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GB" dirty="0" smtClean="0"/>
              <a:t>A rise in market supply</a:t>
            </a:r>
            <a:endParaRPr lang="en-GB" dirty="0"/>
          </a:p>
        </p:txBody>
      </p:sp>
      <p:cxnSp>
        <p:nvCxnSpPr>
          <p:cNvPr id="3" name="Straight Connector 2"/>
          <p:cNvCxnSpPr/>
          <p:nvPr/>
        </p:nvCxnSpPr>
        <p:spPr>
          <a:xfrm flipV="1">
            <a:off x="2411760" y="4251866"/>
            <a:ext cx="4392488" cy="1742"/>
          </a:xfrm>
          <a:prstGeom prst="line">
            <a:avLst/>
          </a:prstGeom>
          <a:ln w="76200">
            <a:prstDash val="dash"/>
          </a:ln>
        </p:spPr>
        <p:style>
          <a:lnRef idx="3">
            <a:schemeClr val="accent2"/>
          </a:lnRef>
          <a:fillRef idx="0">
            <a:schemeClr val="accent2"/>
          </a:fillRef>
          <a:effectRef idx="2">
            <a:schemeClr val="accent2"/>
          </a:effectRef>
          <a:fontRef idx="minor">
            <a:schemeClr val="tx1"/>
          </a:fontRef>
        </p:style>
      </p:cxnSp>
      <p:cxnSp>
        <p:nvCxnSpPr>
          <p:cNvPr id="4" name="Straight Connector 3"/>
          <p:cNvCxnSpPr>
            <a:endCxn id="14" idx="1"/>
          </p:cNvCxnSpPr>
          <p:nvPr/>
        </p:nvCxnSpPr>
        <p:spPr>
          <a:xfrm>
            <a:off x="2411760" y="3171746"/>
            <a:ext cx="4464496" cy="4356"/>
          </a:xfrm>
          <a:prstGeom prst="line">
            <a:avLst/>
          </a:prstGeom>
          <a:ln w="76200">
            <a:prstDash val="dash"/>
          </a:ln>
        </p:spPr>
        <p:style>
          <a:lnRef idx="3">
            <a:schemeClr val="accent2"/>
          </a:lnRef>
          <a:fillRef idx="0">
            <a:schemeClr val="accent2"/>
          </a:fillRef>
          <a:effectRef idx="2">
            <a:schemeClr val="accent2"/>
          </a:effectRef>
          <a:fontRef idx="minor">
            <a:schemeClr val="tx1"/>
          </a:fontRef>
        </p:style>
      </p:cxnSp>
      <p:cxnSp>
        <p:nvCxnSpPr>
          <p:cNvPr id="5" name="Straight Connector 4"/>
          <p:cNvCxnSpPr/>
          <p:nvPr/>
        </p:nvCxnSpPr>
        <p:spPr>
          <a:xfrm rot="5400000">
            <a:off x="431540" y="3558498"/>
            <a:ext cx="3960440" cy="0"/>
          </a:xfrm>
          <a:prstGeom prst="line">
            <a:avLst/>
          </a:prstGeom>
          <a:ln w="76200"/>
        </p:spPr>
        <p:style>
          <a:lnRef idx="3">
            <a:schemeClr val="accent2"/>
          </a:lnRef>
          <a:fillRef idx="0">
            <a:schemeClr val="accent2"/>
          </a:fillRef>
          <a:effectRef idx="2">
            <a:schemeClr val="accent2"/>
          </a:effectRef>
          <a:fontRef idx="minor">
            <a:schemeClr val="tx1"/>
          </a:fontRef>
        </p:style>
      </p:cxnSp>
      <p:cxnSp>
        <p:nvCxnSpPr>
          <p:cNvPr id="6" name="Straight Connector 5"/>
          <p:cNvCxnSpPr/>
          <p:nvPr/>
        </p:nvCxnSpPr>
        <p:spPr>
          <a:xfrm>
            <a:off x="2411760" y="5538718"/>
            <a:ext cx="5544616" cy="0"/>
          </a:xfrm>
          <a:prstGeom prst="line">
            <a:avLst/>
          </a:prstGeom>
          <a:ln w="76200"/>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1115616" y="1568986"/>
            <a:ext cx="1224136"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00" dirty="0" smtClean="0">
                <a:solidFill>
                  <a:schemeClr val="tx2">
                    <a:lumMod val="75000"/>
                  </a:schemeClr>
                </a:solidFill>
              </a:rPr>
              <a:t>Price of Cocoa</a:t>
            </a:r>
            <a:endParaRPr lang="en-GB" sz="1600" dirty="0">
              <a:solidFill>
                <a:schemeClr val="tx2">
                  <a:lumMod val="75000"/>
                </a:schemeClr>
              </a:solidFill>
            </a:endParaRPr>
          </a:p>
        </p:txBody>
      </p:sp>
      <p:sp>
        <p:nvSpPr>
          <p:cNvPr id="8" name="TextBox 7"/>
          <p:cNvSpPr txBox="1"/>
          <p:nvPr/>
        </p:nvSpPr>
        <p:spPr>
          <a:xfrm>
            <a:off x="6804248" y="5682734"/>
            <a:ext cx="122413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00" dirty="0" smtClean="0">
                <a:solidFill>
                  <a:schemeClr val="tx2">
                    <a:lumMod val="75000"/>
                  </a:schemeClr>
                </a:solidFill>
              </a:rPr>
              <a:t>Quantity</a:t>
            </a:r>
            <a:endParaRPr lang="en-GB" sz="1600" dirty="0">
              <a:solidFill>
                <a:schemeClr val="tx2">
                  <a:lumMod val="75000"/>
                </a:schemeClr>
              </a:solidFill>
            </a:endParaRPr>
          </a:p>
        </p:txBody>
      </p:sp>
      <p:cxnSp>
        <p:nvCxnSpPr>
          <p:cNvPr id="9" name="Straight Connector 8"/>
          <p:cNvCxnSpPr/>
          <p:nvPr/>
        </p:nvCxnSpPr>
        <p:spPr>
          <a:xfrm rot="16200000" flipH="1">
            <a:off x="3095836" y="2271646"/>
            <a:ext cx="3096344" cy="2880320"/>
          </a:xfrm>
          <a:prstGeom prst="line">
            <a:avLst/>
          </a:prstGeom>
          <a:ln w="76200">
            <a:solidFill>
              <a:schemeClr val="accent1">
                <a:lumMod val="50000"/>
              </a:schemeClr>
            </a:solidFill>
          </a:ln>
        </p:spPr>
        <p:style>
          <a:lnRef idx="3">
            <a:schemeClr val="accent2"/>
          </a:lnRef>
          <a:fillRef idx="0">
            <a:schemeClr val="accent2"/>
          </a:fillRef>
          <a:effectRef idx="2">
            <a:schemeClr val="accent2"/>
          </a:effectRef>
          <a:fontRef idx="minor">
            <a:schemeClr val="tx1"/>
          </a:fontRef>
        </p:style>
      </p:cxnSp>
      <p:sp>
        <p:nvSpPr>
          <p:cNvPr id="10" name="TextBox 15"/>
          <p:cNvSpPr txBox="1"/>
          <p:nvPr/>
        </p:nvSpPr>
        <p:spPr>
          <a:xfrm>
            <a:off x="6156176" y="4827930"/>
            <a:ext cx="115212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smtClean="0">
                <a:solidFill>
                  <a:schemeClr val="accent1">
                    <a:lumMod val="50000"/>
                  </a:schemeClr>
                </a:solidFill>
              </a:rPr>
              <a:t>Market Demand</a:t>
            </a:r>
            <a:endParaRPr lang="en-GB" sz="1600" dirty="0">
              <a:solidFill>
                <a:schemeClr val="accent1">
                  <a:lumMod val="50000"/>
                </a:schemeClr>
              </a:solidFill>
            </a:endParaRPr>
          </a:p>
        </p:txBody>
      </p:sp>
      <p:cxnSp>
        <p:nvCxnSpPr>
          <p:cNvPr id="11" name="Straight Connector 10"/>
          <p:cNvCxnSpPr/>
          <p:nvPr/>
        </p:nvCxnSpPr>
        <p:spPr>
          <a:xfrm flipV="1">
            <a:off x="3131840" y="2163634"/>
            <a:ext cx="2880320" cy="2736304"/>
          </a:xfrm>
          <a:prstGeom prst="line">
            <a:avLst/>
          </a:prstGeom>
          <a:ln w="76200">
            <a:solidFill>
              <a:schemeClr val="accent1">
                <a:lumMod val="50000"/>
              </a:schemeClr>
            </a:solidFill>
          </a:ln>
        </p:spPr>
        <p:style>
          <a:lnRef idx="3">
            <a:schemeClr val="accent2"/>
          </a:lnRef>
          <a:fillRef idx="0">
            <a:schemeClr val="accent2"/>
          </a:fillRef>
          <a:effectRef idx="2">
            <a:schemeClr val="accent2"/>
          </a:effectRef>
          <a:fontRef idx="minor">
            <a:schemeClr val="tx1"/>
          </a:fontRef>
        </p:style>
      </p:cxnSp>
      <p:sp>
        <p:nvSpPr>
          <p:cNvPr id="12" name="TextBox 21"/>
          <p:cNvSpPr txBox="1"/>
          <p:nvPr/>
        </p:nvSpPr>
        <p:spPr>
          <a:xfrm>
            <a:off x="6084168" y="1866310"/>
            <a:ext cx="115212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smtClean="0">
                <a:solidFill>
                  <a:schemeClr val="accent1">
                    <a:lumMod val="50000"/>
                  </a:schemeClr>
                </a:solidFill>
              </a:rPr>
              <a:t>Planned Supply</a:t>
            </a:r>
            <a:endParaRPr lang="en-GB" sz="1600" dirty="0">
              <a:solidFill>
                <a:schemeClr val="accent1">
                  <a:lumMod val="50000"/>
                </a:schemeClr>
              </a:solidFill>
            </a:endParaRPr>
          </a:p>
        </p:txBody>
      </p:sp>
      <p:sp>
        <p:nvSpPr>
          <p:cNvPr id="13" name="TextBox 26"/>
          <p:cNvSpPr txBox="1"/>
          <p:nvPr/>
        </p:nvSpPr>
        <p:spPr>
          <a:xfrm>
            <a:off x="1187624" y="2883714"/>
            <a:ext cx="115212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00" dirty="0" smtClean="0">
                <a:solidFill>
                  <a:schemeClr val="accent1">
                    <a:lumMod val="50000"/>
                  </a:schemeClr>
                </a:solidFill>
              </a:rPr>
              <a:t>Upper Target</a:t>
            </a:r>
            <a:endParaRPr lang="en-GB" sz="1600" dirty="0">
              <a:solidFill>
                <a:schemeClr val="accent1">
                  <a:lumMod val="50000"/>
                </a:schemeClr>
              </a:solidFill>
            </a:endParaRPr>
          </a:p>
        </p:txBody>
      </p:sp>
      <p:sp>
        <p:nvSpPr>
          <p:cNvPr id="14" name="TextBox 31"/>
          <p:cNvSpPr txBox="1"/>
          <p:nvPr/>
        </p:nvSpPr>
        <p:spPr>
          <a:xfrm>
            <a:off x="6876256" y="2883714"/>
            <a:ext cx="115212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00" dirty="0" smtClean="0">
                <a:solidFill>
                  <a:schemeClr val="accent1">
                    <a:lumMod val="50000"/>
                  </a:schemeClr>
                </a:solidFill>
              </a:rPr>
              <a:t>Upper Target Price</a:t>
            </a:r>
            <a:endParaRPr lang="en-GB" sz="1600" dirty="0">
              <a:solidFill>
                <a:schemeClr val="accent1">
                  <a:lumMod val="50000"/>
                </a:schemeClr>
              </a:solidFill>
            </a:endParaRPr>
          </a:p>
        </p:txBody>
      </p:sp>
      <p:sp>
        <p:nvSpPr>
          <p:cNvPr id="15" name="TextBox 33"/>
          <p:cNvSpPr txBox="1"/>
          <p:nvPr/>
        </p:nvSpPr>
        <p:spPr>
          <a:xfrm>
            <a:off x="1187624" y="3965575"/>
            <a:ext cx="115212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00" dirty="0" smtClean="0">
                <a:solidFill>
                  <a:schemeClr val="accent1">
                    <a:lumMod val="50000"/>
                  </a:schemeClr>
                </a:solidFill>
              </a:rPr>
              <a:t>Lower Target</a:t>
            </a:r>
            <a:endParaRPr lang="en-GB" sz="1600" dirty="0">
              <a:solidFill>
                <a:schemeClr val="accent1">
                  <a:lumMod val="50000"/>
                </a:schemeClr>
              </a:solidFill>
            </a:endParaRPr>
          </a:p>
        </p:txBody>
      </p:sp>
      <p:sp>
        <p:nvSpPr>
          <p:cNvPr id="16" name="TextBox 34"/>
          <p:cNvSpPr txBox="1"/>
          <p:nvPr/>
        </p:nvSpPr>
        <p:spPr>
          <a:xfrm>
            <a:off x="6876256" y="3965575"/>
            <a:ext cx="115212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00" dirty="0" smtClean="0">
                <a:solidFill>
                  <a:schemeClr val="accent1">
                    <a:lumMod val="50000"/>
                  </a:schemeClr>
                </a:solidFill>
              </a:rPr>
              <a:t>Lower Target Price</a:t>
            </a:r>
            <a:endParaRPr lang="en-GB" sz="1600" dirty="0">
              <a:solidFill>
                <a:schemeClr val="accent1">
                  <a:lumMod val="50000"/>
                </a:schemeClr>
              </a:solidFill>
            </a:endParaRPr>
          </a:p>
        </p:txBody>
      </p:sp>
      <p:sp>
        <p:nvSpPr>
          <p:cNvPr id="17" name="TextBox 18"/>
          <p:cNvSpPr txBox="1"/>
          <p:nvPr/>
        </p:nvSpPr>
        <p:spPr>
          <a:xfrm>
            <a:off x="6929454" y="1500174"/>
            <a:ext cx="115212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smtClean="0">
                <a:solidFill>
                  <a:schemeClr val="accent1">
                    <a:lumMod val="50000"/>
                  </a:schemeClr>
                </a:solidFill>
              </a:rPr>
              <a:t>Actual Supply </a:t>
            </a:r>
            <a:endParaRPr lang="en-GB" sz="1600" dirty="0">
              <a:solidFill>
                <a:schemeClr val="accent1">
                  <a:lumMod val="50000"/>
                </a:schemeClr>
              </a:solidFill>
            </a:endParaRPr>
          </a:p>
        </p:txBody>
      </p:sp>
      <p:sp>
        <p:nvSpPr>
          <p:cNvPr id="19" name="TextBox 24"/>
          <p:cNvSpPr txBox="1"/>
          <p:nvPr/>
        </p:nvSpPr>
        <p:spPr>
          <a:xfrm>
            <a:off x="5580112" y="5641504"/>
            <a:ext cx="50405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smtClean="0">
                <a:solidFill>
                  <a:schemeClr val="accent1">
                    <a:lumMod val="50000"/>
                  </a:schemeClr>
                </a:solidFill>
              </a:rPr>
              <a:t>S1</a:t>
            </a:r>
            <a:endParaRPr lang="en-GB" sz="1600" dirty="0">
              <a:solidFill>
                <a:schemeClr val="accent1">
                  <a:lumMod val="50000"/>
                </a:schemeClr>
              </a:solidFill>
            </a:endParaRPr>
          </a:p>
        </p:txBody>
      </p:sp>
      <p:sp>
        <p:nvSpPr>
          <p:cNvPr id="20" name="6-Point Star 19"/>
          <p:cNvSpPr/>
          <p:nvPr/>
        </p:nvSpPr>
        <p:spPr>
          <a:xfrm>
            <a:off x="5580112" y="4653136"/>
            <a:ext cx="504056" cy="576064"/>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00"/>
            <a:ext cx="9144000" cy="1143000"/>
          </a:xfrm>
        </p:spPr>
        <p:txBody>
          <a:bodyPr>
            <a:noAutofit/>
          </a:bodyPr>
          <a:lstStyle/>
          <a:p>
            <a:r>
              <a:rPr lang="en-GB" sz="3600" dirty="0" smtClean="0"/>
              <a:t>Flat/per unit tax vs. Ad Valorem/progressive tax</a:t>
            </a:r>
            <a:endParaRPr lang="en-GB" sz="3600" dirty="0"/>
          </a:p>
        </p:txBody>
      </p:sp>
      <p:pic>
        <p:nvPicPr>
          <p:cNvPr id="52226" name="Picture 2" descr="Per-unit tax"/>
          <p:cNvPicPr>
            <a:picLocks noChangeAspect="1" noChangeArrowheads="1"/>
          </p:cNvPicPr>
          <p:nvPr/>
        </p:nvPicPr>
        <p:blipFill>
          <a:blip r:embed="rId2" cstate="print"/>
          <a:srcRect/>
          <a:stretch>
            <a:fillRect/>
          </a:stretch>
        </p:blipFill>
        <p:spPr bwMode="auto">
          <a:xfrm>
            <a:off x="0" y="908720"/>
            <a:ext cx="6400958" cy="2965302"/>
          </a:xfrm>
          <a:prstGeom prst="rect">
            <a:avLst/>
          </a:prstGeom>
          <a:noFill/>
        </p:spPr>
      </p:pic>
      <p:pic>
        <p:nvPicPr>
          <p:cNvPr id="52228" name="Picture 4" descr="Ad-valorem tax"/>
          <p:cNvPicPr>
            <a:picLocks noChangeAspect="1" noChangeArrowheads="1"/>
          </p:cNvPicPr>
          <p:nvPr/>
        </p:nvPicPr>
        <p:blipFill>
          <a:blip r:embed="rId3" cstate="print"/>
          <a:srcRect/>
          <a:stretch>
            <a:fillRect/>
          </a:stretch>
        </p:blipFill>
        <p:spPr bwMode="auto">
          <a:xfrm>
            <a:off x="0" y="4055898"/>
            <a:ext cx="6048672" cy="2802102"/>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rot="5400000">
            <a:off x="4750595" y="2750339"/>
            <a:ext cx="3500462" cy="2143140"/>
          </a:xfrm>
          <a:prstGeom prst="line">
            <a:avLst/>
          </a:prstGeom>
          <a:ln w="571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GB" dirty="0" smtClean="0"/>
              <a:t>A rise in market supply</a:t>
            </a:r>
            <a:endParaRPr lang="en-GB" dirty="0"/>
          </a:p>
        </p:txBody>
      </p:sp>
      <p:cxnSp>
        <p:nvCxnSpPr>
          <p:cNvPr id="3" name="Straight Connector 2"/>
          <p:cNvCxnSpPr/>
          <p:nvPr/>
        </p:nvCxnSpPr>
        <p:spPr>
          <a:xfrm flipV="1">
            <a:off x="2411760" y="4251866"/>
            <a:ext cx="4392488" cy="1742"/>
          </a:xfrm>
          <a:prstGeom prst="line">
            <a:avLst/>
          </a:prstGeom>
          <a:ln w="76200">
            <a:prstDash val="dash"/>
          </a:ln>
        </p:spPr>
        <p:style>
          <a:lnRef idx="3">
            <a:schemeClr val="accent2"/>
          </a:lnRef>
          <a:fillRef idx="0">
            <a:schemeClr val="accent2"/>
          </a:fillRef>
          <a:effectRef idx="2">
            <a:schemeClr val="accent2"/>
          </a:effectRef>
          <a:fontRef idx="minor">
            <a:schemeClr val="tx1"/>
          </a:fontRef>
        </p:style>
      </p:cxnSp>
      <p:cxnSp>
        <p:nvCxnSpPr>
          <p:cNvPr id="4" name="Straight Connector 3"/>
          <p:cNvCxnSpPr>
            <a:endCxn id="14" idx="1"/>
          </p:cNvCxnSpPr>
          <p:nvPr/>
        </p:nvCxnSpPr>
        <p:spPr>
          <a:xfrm>
            <a:off x="2411760" y="3171746"/>
            <a:ext cx="4464496" cy="4356"/>
          </a:xfrm>
          <a:prstGeom prst="line">
            <a:avLst/>
          </a:prstGeom>
          <a:ln w="76200">
            <a:prstDash val="dash"/>
          </a:ln>
        </p:spPr>
        <p:style>
          <a:lnRef idx="3">
            <a:schemeClr val="accent2"/>
          </a:lnRef>
          <a:fillRef idx="0">
            <a:schemeClr val="accent2"/>
          </a:fillRef>
          <a:effectRef idx="2">
            <a:schemeClr val="accent2"/>
          </a:effectRef>
          <a:fontRef idx="minor">
            <a:schemeClr val="tx1"/>
          </a:fontRef>
        </p:style>
      </p:cxnSp>
      <p:cxnSp>
        <p:nvCxnSpPr>
          <p:cNvPr id="5" name="Straight Connector 4"/>
          <p:cNvCxnSpPr/>
          <p:nvPr/>
        </p:nvCxnSpPr>
        <p:spPr>
          <a:xfrm rot="5400000">
            <a:off x="431540" y="3558498"/>
            <a:ext cx="3960440" cy="0"/>
          </a:xfrm>
          <a:prstGeom prst="line">
            <a:avLst/>
          </a:prstGeom>
          <a:ln w="76200"/>
        </p:spPr>
        <p:style>
          <a:lnRef idx="3">
            <a:schemeClr val="accent2"/>
          </a:lnRef>
          <a:fillRef idx="0">
            <a:schemeClr val="accent2"/>
          </a:fillRef>
          <a:effectRef idx="2">
            <a:schemeClr val="accent2"/>
          </a:effectRef>
          <a:fontRef idx="minor">
            <a:schemeClr val="tx1"/>
          </a:fontRef>
        </p:style>
      </p:cxnSp>
      <p:cxnSp>
        <p:nvCxnSpPr>
          <p:cNvPr id="6" name="Straight Connector 5"/>
          <p:cNvCxnSpPr/>
          <p:nvPr/>
        </p:nvCxnSpPr>
        <p:spPr>
          <a:xfrm>
            <a:off x="2411760" y="5538718"/>
            <a:ext cx="5544616" cy="0"/>
          </a:xfrm>
          <a:prstGeom prst="line">
            <a:avLst/>
          </a:prstGeom>
          <a:ln w="76200"/>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1115616" y="1568986"/>
            <a:ext cx="1224136"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00" dirty="0" smtClean="0">
                <a:solidFill>
                  <a:schemeClr val="tx2">
                    <a:lumMod val="75000"/>
                  </a:schemeClr>
                </a:solidFill>
              </a:rPr>
              <a:t>Price of Cocoa</a:t>
            </a:r>
            <a:endParaRPr lang="en-GB" sz="1600" dirty="0">
              <a:solidFill>
                <a:schemeClr val="tx2">
                  <a:lumMod val="75000"/>
                </a:schemeClr>
              </a:solidFill>
            </a:endParaRPr>
          </a:p>
        </p:txBody>
      </p:sp>
      <p:sp>
        <p:nvSpPr>
          <p:cNvPr id="8" name="TextBox 7"/>
          <p:cNvSpPr txBox="1"/>
          <p:nvPr/>
        </p:nvSpPr>
        <p:spPr>
          <a:xfrm>
            <a:off x="6804248" y="5682734"/>
            <a:ext cx="122413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00" dirty="0" smtClean="0">
                <a:solidFill>
                  <a:schemeClr val="tx2">
                    <a:lumMod val="75000"/>
                  </a:schemeClr>
                </a:solidFill>
              </a:rPr>
              <a:t>Quantity</a:t>
            </a:r>
            <a:endParaRPr lang="en-GB" sz="1600" dirty="0">
              <a:solidFill>
                <a:schemeClr val="tx2">
                  <a:lumMod val="75000"/>
                </a:schemeClr>
              </a:solidFill>
            </a:endParaRPr>
          </a:p>
        </p:txBody>
      </p:sp>
      <p:cxnSp>
        <p:nvCxnSpPr>
          <p:cNvPr id="9" name="Straight Connector 8"/>
          <p:cNvCxnSpPr/>
          <p:nvPr/>
        </p:nvCxnSpPr>
        <p:spPr>
          <a:xfrm rot="16200000" flipH="1">
            <a:off x="3095836" y="2271646"/>
            <a:ext cx="3096344" cy="2880320"/>
          </a:xfrm>
          <a:prstGeom prst="line">
            <a:avLst/>
          </a:prstGeom>
          <a:ln w="76200">
            <a:solidFill>
              <a:schemeClr val="accent1">
                <a:lumMod val="50000"/>
              </a:schemeClr>
            </a:solidFill>
          </a:ln>
        </p:spPr>
        <p:style>
          <a:lnRef idx="3">
            <a:schemeClr val="accent2"/>
          </a:lnRef>
          <a:fillRef idx="0">
            <a:schemeClr val="accent2"/>
          </a:fillRef>
          <a:effectRef idx="2">
            <a:schemeClr val="accent2"/>
          </a:effectRef>
          <a:fontRef idx="minor">
            <a:schemeClr val="tx1"/>
          </a:fontRef>
        </p:style>
      </p:cxnSp>
      <p:sp>
        <p:nvSpPr>
          <p:cNvPr id="10" name="TextBox 15"/>
          <p:cNvSpPr txBox="1"/>
          <p:nvPr/>
        </p:nvSpPr>
        <p:spPr>
          <a:xfrm>
            <a:off x="6156176" y="4827930"/>
            <a:ext cx="115212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smtClean="0">
                <a:solidFill>
                  <a:schemeClr val="accent1">
                    <a:lumMod val="50000"/>
                  </a:schemeClr>
                </a:solidFill>
              </a:rPr>
              <a:t>Market Demand</a:t>
            </a:r>
            <a:endParaRPr lang="en-GB" sz="1600" dirty="0">
              <a:solidFill>
                <a:schemeClr val="accent1">
                  <a:lumMod val="50000"/>
                </a:schemeClr>
              </a:solidFill>
            </a:endParaRPr>
          </a:p>
        </p:txBody>
      </p:sp>
      <p:cxnSp>
        <p:nvCxnSpPr>
          <p:cNvPr id="11" name="Straight Connector 10"/>
          <p:cNvCxnSpPr/>
          <p:nvPr/>
        </p:nvCxnSpPr>
        <p:spPr>
          <a:xfrm flipV="1">
            <a:off x="3131840" y="2163634"/>
            <a:ext cx="2880320" cy="2736304"/>
          </a:xfrm>
          <a:prstGeom prst="line">
            <a:avLst/>
          </a:prstGeom>
          <a:ln w="76200">
            <a:solidFill>
              <a:schemeClr val="accent1">
                <a:lumMod val="50000"/>
              </a:schemeClr>
            </a:solidFill>
          </a:ln>
        </p:spPr>
        <p:style>
          <a:lnRef idx="3">
            <a:schemeClr val="accent2"/>
          </a:lnRef>
          <a:fillRef idx="0">
            <a:schemeClr val="accent2"/>
          </a:fillRef>
          <a:effectRef idx="2">
            <a:schemeClr val="accent2"/>
          </a:effectRef>
          <a:fontRef idx="minor">
            <a:schemeClr val="tx1"/>
          </a:fontRef>
        </p:style>
      </p:cxnSp>
      <p:sp>
        <p:nvSpPr>
          <p:cNvPr id="12" name="TextBox 21"/>
          <p:cNvSpPr txBox="1"/>
          <p:nvPr/>
        </p:nvSpPr>
        <p:spPr>
          <a:xfrm>
            <a:off x="6084168" y="1866310"/>
            <a:ext cx="115212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smtClean="0">
                <a:solidFill>
                  <a:schemeClr val="accent1">
                    <a:lumMod val="50000"/>
                  </a:schemeClr>
                </a:solidFill>
              </a:rPr>
              <a:t>Planned Supply</a:t>
            </a:r>
            <a:endParaRPr lang="en-GB" sz="1600" dirty="0">
              <a:solidFill>
                <a:schemeClr val="accent1">
                  <a:lumMod val="50000"/>
                </a:schemeClr>
              </a:solidFill>
            </a:endParaRPr>
          </a:p>
        </p:txBody>
      </p:sp>
      <p:sp>
        <p:nvSpPr>
          <p:cNvPr id="13" name="TextBox 26"/>
          <p:cNvSpPr txBox="1"/>
          <p:nvPr/>
        </p:nvSpPr>
        <p:spPr>
          <a:xfrm>
            <a:off x="1187624" y="2883714"/>
            <a:ext cx="115212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00" dirty="0" smtClean="0">
                <a:solidFill>
                  <a:schemeClr val="accent1">
                    <a:lumMod val="50000"/>
                  </a:schemeClr>
                </a:solidFill>
              </a:rPr>
              <a:t>Upper Target</a:t>
            </a:r>
            <a:endParaRPr lang="en-GB" sz="1600" dirty="0">
              <a:solidFill>
                <a:schemeClr val="accent1">
                  <a:lumMod val="50000"/>
                </a:schemeClr>
              </a:solidFill>
            </a:endParaRPr>
          </a:p>
        </p:txBody>
      </p:sp>
      <p:sp>
        <p:nvSpPr>
          <p:cNvPr id="14" name="TextBox 31"/>
          <p:cNvSpPr txBox="1"/>
          <p:nvPr/>
        </p:nvSpPr>
        <p:spPr>
          <a:xfrm>
            <a:off x="6876256" y="2883714"/>
            <a:ext cx="115212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00" dirty="0" smtClean="0">
                <a:solidFill>
                  <a:schemeClr val="accent1">
                    <a:lumMod val="50000"/>
                  </a:schemeClr>
                </a:solidFill>
              </a:rPr>
              <a:t>Upper Target Price</a:t>
            </a:r>
            <a:endParaRPr lang="en-GB" sz="1600" dirty="0">
              <a:solidFill>
                <a:schemeClr val="accent1">
                  <a:lumMod val="50000"/>
                </a:schemeClr>
              </a:solidFill>
            </a:endParaRPr>
          </a:p>
        </p:txBody>
      </p:sp>
      <p:sp>
        <p:nvSpPr>
          <p:cNvPr id="15" name="TextBox 33"/>
          <p:cNvSpPr txBox="1"/>
          <p:nvPr/>
        </p:nvSpPr>
        <p:spPr>
          <a:xfrm>
            <a:off x="1187624" y="3965575"/>
            <a:ext cx="115212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00" dirty="0" smtClean="0">
                <a:solidFill>
                  <a:schemeClr val="accent1">
                    <a:lumMod val="50000"/>
                  </a:schemeClr>
                </a:solidFill>
              </a:rPr>
              <a:t>Lower Target</a:t>
            </a:r>
            <a:endParaRPr lang="en-GB" sz="1600" dirty="0">
              <a:solidFill>
                <a:schemeClr val="accent1">
                  <a:lumMod val="50000"/>
                </a:schemeClr>
              </a:solidFill>
            </a:endParaRPr>
          </a:p>
        </p:txBody>
      </p:sp>
      <p:sp>
        <p:nvSpPr>
          <p:cNvPr id="16" name="TextBox 34"/>
          <p:cNvSpPr txBox="1"/>
          <p:nvPr/>
        </p:nvSpPr>
        <p:spPr>
          <a:xfrm>
            <a:off x="6876256" y="3965575"/>
            <a:ext cx="115212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00" dirty="0" smtClean="0">
                <a:solidFill>
                  <a:schemeClr val="accent1">
                    <a:lumMod val="50000"/>
                  </a:schemeClr>
                </a:solidFill>
              </a:rPr>
              <a:t>Lower Target Price</a:t>
            </a:r>
            <a:endParaRPr lang="en-GB" sz="1600" dirty="0">
              <a:solidFill>
                <a:schemeClr val="accent1">
                  <a:lumMod val="50000"/>
                </a:schemeClr>
              </a:solidFill>
            </a:endParaRPr>
          </a:p>
        </p:txBody>
      </p:sp>
      <p:sp>
        <p:nvSpPr>
          <p:cNvPr id="17" name="TextBox 18"/>
          <p:cNvSpPr txBox="1"/>
          <p:nvPr/>
        </p:nvSpPr>
        <p:spPr>
          <a:xfrm>
            <a:off x="5004048" y="1733327"/>
            <a:ext cx="115212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smtClean="0">
                <a:solidFill>
                  <a:schemeClr val="accent1">
                    <a:lumMod val="50000"/>
                  </a:schemeClr>
                </a:solidFill>
              </a:rPr>
              <a:t>Actual Supply </a:t>
            </a:r>
            <a:endParaRPr lang="en-GB" sz="1600" dirty="0">
              <a:solidFill>
                <a:schemeClr val="accent1">
                  <a:lumMod val="50000"/>
                </a:schemeClr>
              </a:solidFill>
            </a:endParaRPr>
          </a:p>
        </p:txBody>
      </p:sp>
      <p:sp>
        <p:nvSpPr>
          <p:cNvPr id="19" name="TextBox 24"/>
          <p:cNvSpPr txBox="1"/>
          <p:nvPr/>
        </p:nvSpPr>
        <p:spPr>
          <a:xfrm>
            <a:off x="5580112" y="5641504"/>
            <a:ext cx="50405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smtClean="0">
                <a:solidFill>
                  <a:schemeClr val="accent1">
                    <a:lumMod val="50000"/>
                  </a:schemeClr>
                </a:solidFill>
              </a:rPr>
              <a:t>S1</a:t>
            </a:r>
            <a:endParaRPr lang="en-GB" sz="1600" dirty="0">
              <a:solidFill>
                <a:schemeClr val="accent1">
                  <a:lumMod val="50000"/>
                </a:schemeClr>
              </a:solidFill>
            </a:endParaRPr>
          </a:p>
        </p:txBody>
      </p:sp>
      <p:sp>
        <p:nvSpPr>
          <p:cNvPr id="20" name="6-Point Star 19"/>
          <p:cNvSpPr/>
          <p:nvPr/>
        </p:nvSpPr>
        <p:spPr>
          <a:xfrm>
            <a:off x="5580112" y="4653136"/>
            <a:ext cx="504056" cy="576064"/>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p:cNvCxnSpPr/>
          <p:nvPr/>
        </p:nvCxnSpPr>
        <p:spPr>
          <a:xfrm>
            <a:off x="5148064" y="4293096"/>
            <a:ext cx="0" cy="1224136"/>
          </a:xfrm>
          <a:prstGeom prst="line">
            <a:avLst/>
          </a:prstGeom>
          <a:ln w="76200">
            <a:solidFill>
              <a:schemeClr val="accent1">
                <a:lumMod val="75000"/>
              </a:schemeClr>
            </a:solidFill>
            <a:prstDash val="sysDash"/>
          </a:ln>
        </p:spPr>
        <p:style>
          <a:lnRef idx="3">
            <a:schemeClr val="accent2"/>
          </a:lnRef>
          <a:fillRef idx="0">
            <a:schemeClr val="accent2"/>
          </a:fillRef>
          <a:effectRef idx="2">
            <a:schemeClr val="accent2"/>
          </a:effectRef>
          <a:fontRef idx="minor">
            <a:schemeClr val="tx1"/>
          </a:fontRef>
        </p:style>
      </p:cxnSp>
      <p:sp>
        <p:nvSpPr>
          <p:cNvPr id="23" name="TextBox 24"/>
          <p:cNvSpPr txBox="1"/>
          <p:nvPr/>
        </p:nvSpPr>
        <p:spPr>
          <a:xfrm>
            <a:off x="4932040" y="5661248"/>
            <a:ext cx="50405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smtClean="0">
                <a:solidFill>
                  <a:schemeClr val="accent1">
                    <a:lumMod val="50000"/>
                  </a:schemeClr>
                </a:solidFill>
              </a:rPr>
              <a:t>Q1</a:t>
            </a:r>
            <a:endParaRPr lang="en-GB" sz="1600" dirty="0">
              <a:solidFill>
                <a:schemeClr val="accent1">
                  <a:lumMod val="50000"/>
                </a:schemeClr>
              </a:solidFill>
            </a:endParaRPr>
          </a:p>
        </p:txBody>
      </p:sp>
      <p:sp>
        <p:nvSpPr>
          <p:cNvPr id="26" name="TextBox 33"/>
          <p:cNvSpPr txBox="1"/>
          <p:nvPr/>
        </p:nvSpPr>
        <p:spPr>
          <a:xfrm>
            <a:off x="3635896" y="4581128"/>
            <a:ext cx="115212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00" b="1" i="1" dirty="0" smtClean="0">
                <a:solidFill>
                  <a:schemeClr val="accent1">
                    <a:lumMod val="50000"/>
                  </a:schemeClr>
                </a:solidFill>
              </a:rPr>
              <a:t>Excess supply at this price</a:t>
            </a:r>
            <a:endParaRPr lang="en-GB" sz="1600" b="1" i="1" dirty="0">
              <a:solidFill>
                <a:schemeClr val="accent1">
                  <a:lumMod val="50000"/>
                </a:schemeClr>
              </a:solidFill>
            </a:endParaRPr>
          </a:p>
        </p:txBody>
      </p:sp>
      <p:cxnSp>
        <p:nvCxnSpPr>
          <p:cNvPr id="28" name="Straight Arrow Connector 27"/>
          <p:cNvCxnSpPr/>
          <p:nvPr/>
        </p:nvCxnSpPr>
        <p:spPr>
          <a:xfrm flipV="1">
            <a:off x="4788024" y="4365104"/>
            <a:ext cx="216024" cy="288032"/>
          </a:xfrm>
          <a:prstGeom prst="straightConnector1">
            <a:avLst/>
          </a:prstGeom>
          <a:ln w="76200">
            <a:solidFill>
              <a:schemeClr val="accent1">
                <a:lumMod val="75000"/>
              </a:schemeClr>
            </a:solidFill>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a:off x="5148064" y="4293096"/>
            <a:ext cx="0" cy="1224136"/>
          </a:xfrm>
          <a:prstGeom prst="line">
            <a:avLst/>
          </a:prstGeom>
          <a:ln w="76200">
            <a:solidFill>
              <a:schemeClr val="accent1">
                <a:lumMod val="75000"/>
              </a:schemeClr>
            </a:solidFill>
            <a:prstDash val="sysDash"/>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rot="5400000">
            <a:off x="4643438" y="2786058"/>
            <a:ext cx="3500462" cy="1928826"/>
          </a:xfrm>
          <a:prstGeom prst="line">
            <a:avLst/>
          </a:prstGeom>
          <a:ln w="571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GB" dirty="0" smtClean="0"/>
              <a:t>A rise in market supply</a:t>
            </a:r>
            <a:endParaRPr lang="en-GB" dirty="0"/>
          </a:p>
        </p:txBody>
      </p:sp>
      <p:cxnSp>
        <p:nvCxnSpPr>
          <p:cNvPr id="3" name="Straight Connector 2"/>
          <p:cNvCxnSpPr/>
          <p:nvPr/>
        </p:nvCxnSpPr>
        <p:spPr>
          <a:xfrm flipV="1">
            <a:off x="2411760" y="4251866"/>
            <a:ext cx="4392488" cy="1742"/>
          </a:xfrm>
          <a:prstGeom prst="line">
            <a:avLst/>
          </a:prstGeom>
          <a:ln w="76200">
            <a:prstDash val="dash"/>
          </a:ln>
        </p:spPr>
        <p:style>
          <a:lnRef idx="3">
            <a:schemeClr val="accent2"/>
          </a:lnRef>
          <a:fillRef idx="0">
            <a:schemeClr val="accent2"/>
          </a:fillRef>
          <a:effectRef idx="2">
            <a:schemeClr val="accent2"/>
          </a:effectRef>
          <a:fontRef idx="minor">
            <a:schemeClr val="tx1"/>
          </a:fontRef>
        </p:style>
      </p:cxnSp>
      <p:cxnSp>
        <p:nvCxnSpPr>
          <p:cNvPr id="4" name="Straight Connector 3"/>
          <p:cNvCxnSpPr>
            <a:endCxn id="14" idx="1"/>
          </p:cNvCxnSpPr>
          <p:nvPr/>
        </p:nvCxnSpPr>
        <p:spPr>
          <a:xfrm>
            <a:off x="2411760" y="3171746"/>
            <a:ext cx="4464496" cy="4356"/>
          </a:xfrm>
          <a:prstGeom prst="line">
            <a:avLst/>
          </a:prstGeom>
          <a:ln w="76200">
            <a:prstDash val="dash"/>
          </a:ln>
        </p:spPr>
        <p:style>
          <a:lnRef idx="3">
            <a:schemeClr val="accent2"/>
          </a:lnRef>
          <a:fillRef idx="0">
            <a:schemeClr val="accent2"/>
          </a:fillRef>
          <a:effectRef idx="2">
            <a:schemeClr val="accent2"/>
          </a:effectRef>
          <a:fontRef idx="minor">
            <a:schemeClr val="tx1"/>
          </a:fontRef>
        </p:style>
      </p:cxnSp>
      <p:cxnSp>
        <p:nvCxnSpPr>
          <p:cNvPr id="5" name="Straight Connector 4"/>
          <p:cNvCxnSpPr/>
          <p:nvPr/>
        </p:nvCxnSpPr>
        <p:spPr>
          <a:xfrm rot="5400000">
            <a:off x="431540" y="3558498"/>
            <a:ext cx="3960440" cy="0"/>
          </a:xfrm>
          <a:prstGeom prst="line">
            <a:avLst/>
          </a:prstGeom>
          <a:ln w="76200"/>
        </p:spPr>
        <p:style>
          <a:lnRef idx="3">
            <a:schemeClr val="accent2"/>
          </a:lnRef>
          <a:fillRef idx="0">
            <a:schemeClr val="accent2"/>
          </a:fillRef>
          <a:effectRef idx="2">
            <a:schemeClr val="accent2"/>
          </a:effectRef>
          <a:fontRef idx="minor">
            <a:schemeClr val="tx1"/>
          </a:fontRef>
        </p:style>
      </p:cxnSp>
      <p:cxnSp>
        <p:nvCxnSpPr>
          <p:cNvPr id="6" name="Straight Connector 5"/>
          <p:cNvCxnSpPr/>
          <p:nvPr/>
        </p:nvCxnSpPr>
        <p:spPr>
          <a:xfrm>
            <a:off x="2411760" y="5538718"/>
            <a:ext cx="5544616" cy="0"/>
          </a:xfrm>
          <a:prstGeom prst="line">
            <a:avLst/>
          </a:prstGeom>
          <a:ln w="76200"/>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1115616" y="1568986"/>
            <a:ext cx="1224136"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00" dirty="0" smtClean="0">
                <a:solidFill>
                  <a:schemeClr val="tx2">
                    <a:lumMod val="75000"/>
                  </a:schemeClr>
                </a:solidFill>
              </a:rPr>
              <a:t>Price of Cocoa</a:t>
            </a:r>
            <a:endParaRPr lang="en-GB" sz="1600" dirty="0">
              <a:solidFill>
                <a:schemeClr val="tx2">
                  <a:lumMod val="75000"/>
                </a:schemeClr>
              </a:solidFill>
            </a:endParaRPr>
          </a:p>
        </p:txBody>
      </p:sp>
      <p:sp>
        <p:nvSpPr>
          <p:cNvPr id="8" name="TextBox 7"/>
          <p:cNvSpPr txBox="1"/>
          <p:nvPr/>
        </p:nvSpPr>
        <p:spPr>
          <a:xfrm>
            <a:off x="6804248" y="5682734"/>
            <a:ext cx="122413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00" dirty="0" smtClean="0">
                <a:solidFill>
                  <a:schemeClr val="tx2">
                    <a:lumMod val="75000"/>
                  </a:schemeClr>
                </a:solidFill>
              </a:rPr>
              <a:t>Quantity</a:t>
            </a:r>
            <a:endParaRPr lang="en-GB" sz="1600" dirty="0">
              <a:solidFill>
                <a:schemeClr val="tx2">
                  <a:lumMod val="75000"/>
                </a:schemeClr>
              </a:solidFill>
            </a:endParaRPr>
          </a:p>
        </p:txBody>
      </p:sp>
      <p:cxnSp>
        <p:nvCxnSpPr>
          <p:cNvPr id="9" name="Straight Connector 8"/>
          <p:cNvCxnSpPr/>
          <p:nvPr/>
        </p:nvCxnSpPr>
        <p:spPr>
          <a:xfrm rot="16200000" flipH="1">
            <a:off x="3095836" y="2271646"/>
            <a:ext cx="3096344" cy="2880320"/>
          </a:xfrm>
          <a:prstGeom prst="line">
            <a:avLst/>
          </a:prstGeom>
          <a:ln w="76200">
            <a:solidFill>
              <a:schemeClr val="accent1">
                <a:lumMod val="50000"/>
              </a:schemeClr>
            </a:solidFill>
          </a:ln>
        </p:spPr>
        <p:style>
          <a:lnRef idx="3">
            <a:schemeClr val="accent2"/>
          </a:lnRef>
          <a:fillRef idx="0">
            <a:schemeClr val="accent2"/>
          </a:fillRef>
          <a:effectRef idx="2">
            <a:schemeClr val="accent2"/>
          </a:effectRef>
          <a:fontRef idx="minor">
            <a:schemeClr val="tx1"/>
          </a:fontRef>
        </p:style>
      </p:cxnSp>
      <p:sp>
        <p:nvSpPr>
          <p:cNvPr id="10" name="TextBox 15"/>
          <p:cNvSpPr txBox="1"/>
          <p:nvPr/>
        </p:nvSpPr>
        <p:spPr>
          <a:xfrm>
            <a:off x="6156176" y="4827930"/>
            <a:ext cx="115212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smtClean="0">
                <a:solidFill>
                  <a:schemeClr val="accent1">
                    <a:lumMod val="50000"/>
                  </a:schemeClr>
                </a:solidFill>
              </a:rPr>
              <a:t>Market Demand</a:t>
            </a:r>
            <a:endParaRPr lang="en-GB" sz="1600" dirty="0">
              <a:solidFill>
                <a:schemeClr val="accent1">
                  <a:lumMod val="50000"/>
                </a:schemeClr>
              </a:solidFill>
            </a:endParaRPr>
          </a:p>
        </p:txBody>
      </p:sp>
      <p:cxnSp>
        <p:nvCxnSpPr>
          <p:cNvPr id="11" name="Straight Connector 10"/>
          <p:cNvCxnSpPr/>
          <p:nvPr/>
        </p:nvCxnSpPr>
        <p:spPr>
          <a:xfrm flipV="1">
            <a:off x="3131840" y="2163634"/>
            <a:ext cx="2880320" cy="2736304"/>
          </a:xfrm>
          <a:prstGeom prst="line">
            <a:avLst/>
          </a:prstGeom>
          <a:ln w="76200">
            <a:solidFill>
              <a:schemeClr val="accent1">
                <a:lumMod val="50000"/>
              </a:schemeClr>
            </a:solidFill>
          </a:ln>
        </p:spPr>
        <p:style>
          <a:lnRef idx="3">
            <a:schemeClr val="accent2"/>
          </a:lnRef>
          <a:fillRef idx="0">
            <a:schemeClr val="accent2"/>
          </a:fillRef>
          <a:effectRef idx="2">
            <a:schemeClr val="accent2"/>
          </a:effectRef>
          <a:fontRef idx="minor">
            <a:schemeClr val="tx1"/>
          </a:fontRef>
        </p:style>
      </p:cxnSp>
      <p:sp>
        <p:nvSpPr>
          <p:cNvPr id="12" name="TextBox 21"/>
          <p:cNvSpPr txBox="1"/>
          <p:nvPr/>
        </p:nvSpPr>
        <p:spPr>
          <a:xfrm>
            <a:off x="6084168" y="1866310"/>
            <a:ext cx="115212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smtClean="0">
                <a:solidFill>
                  <a:schemeClr val="accent1">
                    <a:lumMod val="50000"/>
                  </a:schemeClr>
                </a:solidFill>
              </a:rPr>
              <a:t>Planned Supply</a:t>
            </a:r>
            <a:endParaRPr lang="en-GB" sz="1600" dirty="0">
              <a:solidFill>
                <a:schemeClr val="accent1">
                  <a:lumMod val="50000"/>
                </a:schemeClr>
              </a:solidFill>
            </a:endParaRPr>
          </a:p>
        </p:txBody>
      </p:sp>
      <p:sp>
        <p:nvSpPr>
          <p:cNvPr id="13" name="TextBox 26"/>
          <p:cNvSpPr txBox="1"/>
          <p:nvPr/>
        </p:nvSpPr>
        <p:spPr>
          <a:xfrm>
            <a:off x="1187624" y="2883714"/>
            <a:ext cx="115212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00" dirty="0" smtClean="0">
                <a:solidFill>
                  <a:schemeClr val="accent1">
                    <a:lumMod val="50000"/>
                  </a:schemeClr>
                </a:solidFill>
              </a:rPr>
              <a:t>Upper Target</a:t>
            </a:r>
            <a:endParaRPr lang="en-GB" sz="1600" dirty="0">
              <a:solidFill>
                <a:schemeClr val="accent1">
                  <a:lumMod val="50000"/>
                </a:schemeClr>
              </a:solidFill>
            </a:endParaRPr>
          </a:p>
        </p:txBody>
      </p:sp>
      <p:sp>
        <p:nvSpPr>
          <p:cNvPr id="14" name="TextBox 31"/>
          <p:cNvSpPr txBox="1"/>
          <p:nvPr/>
        </p:nvSpPr>
        <p:spPr>
          <a:xfrm>
            <a:off x="6876256" y="2883714"/>
            <a:ext cx="115212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00" dirty="0" smtClean="0">
                <a:solidFill>
                  <a:schemeClr val="accent1">
                    <a:lumMod val="50000"/>
                  </a:schemeClr>
                </a:solidFill>
              </a:rPr>
              <a:t>Upper Target Price</a:t>
            </a:r>
            <a:endParaRPr lang="en-GB" sz="1600" dirty="0">
              <a:solidFill>
                <a:schemeClr val="accent1">
                  <a:lumMod val="50000"/>
                </a:schemeClr>
              </a:solidFill>
            </a:endParaRPr>
          </a:p>
        </p:txBody>
      </p:sp>
      <p:sp>
        <p:nvSpPr>
          <p:cNvPr id="15" name="TextBox 33"/>
          <p:cNvSpPr txBox="1"/>
          <p:nvPr/>
        </p:nvSpPr>
        <p:spPr>
          <a:xfrm>
            <a:off x="1187624" y="3965575"/>
            <a:ext cx="115212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00" dirty="0" smtClean="0">
                <a:solidFill>
                  <a:schemeClr val="accent1">
                    <a:lumMod val="50000"/>
                  </a:schemeClr>
                </a:solidFill>
              </a:rPr>
              <a:t>Lower Target</a:t>
            </a:r>
            <a:endParaRPr lang="en-GB" sz="1600" dirty="0">
              <a:solidFill>
                <a:schemeClr val="accent1">
                  <a:lumMod val="50000"/>
                </a:schemeClr>
              </a:solidFill>
            </a:endParaRPr>
          </a:p>
        </p:txBody>
      </p:sp>
      <p:sp>
        <p:nvSpPr>
          <p:cNvPr id="16" name="TextBox 34"/>
          <p:cNvSpPr txBox="1"/>
          <p:nvPr/>
        </p:nvSpPr>
        <p:spPr>
          <a:xfrm>
            <a:off x="6876256" y="3965575"/>
            <a:ext cx="115212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00" dirty="0" smtClean="0">
                <a:solidFill>
                  <a:schemeClr val="accent1">
                    <a:lumMod val="50000"/>
                  </a:schemeClr>
                </a:solidFill>
              </a:rPr>
              <a:t>Lower Target Price</a:t>
            </a:r>
            <a:endParaRPr lang="en-GB" sz="1600" dirty="0">
              <a:solidFill>
                <a:schemeClr val="accent1">
                  <a:lumMod val="50000"/>
                </a:schemeClr>
              </a:solidFill>
            </a:endParaRPr>
          </a:p>
        </p:txBody>
      </p:sp>
      <p:sp>
        <p:nvSpPr>
          <p:cNvPr id="17" name="TextBox 18"/>
          <p:cNvSpPr txBox="1"/>
          <p:nvPr/>
        </p:nvSpPr>
        <p:spPr>
          <a:xfrm>
            <a:off x="7215206" y="1428736"/>
            <a:ext cx="115212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smtClean="0">
                <a:solidFill>
                  <a:schemeClr val="accent1">
                    <a:lumMod val="50000"/>
                  </a:schemeClr>
                </a:solidFill>
              </a:rPr>
              <a:t>Actual Supply </a:t>
            </a:r>
            <a:endParaRPr lang="en-GB" sz="1600" dirty="0">
              <a:solidFill>
                <a:schemeClr val="accent1">
                  <a:lumMod val="50000"/>
                </a:schemeClr>
              </a:solidFill>
            </a:endParaRPr>
          </a:p>
        </p:txBody>
      </p:sp>
      <p:sp>
        <p:nvSpPr>
          <p:cNvPr id="19" name="TextBox 24"/>
          <p:cNvSpPr txBox="1"/>
          <p:nvPr/>
        </p:nvSpPr>
        <p:spPr>
          <a:xfrm>
            <a:off x="5580112" y="5641504"/>
            <a:ext cx="50405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smtClean="0">
                <a:solidFill>
                  <a:schemeClr val="accent1">
                    <a:lumMod val="50000"/>
                  </a:schemeClr>
                </a:solidFill>
              </a:rPr>
              <a:t>S1</a:t>
            </a:r>
            <a:endParaRPr lang="en-GB" sz="1600" dirty="0">
              <a:solidFill>
                <a:schemeClr val="accent1">
                  <a:lumMod val="50000"/>
                </a:schemeClr>
              </a:solidFill>
            </a:endParaRPr>
          </a:p>
        </p:txBody>
      </p:sp>
      <p:cxnSp>
        <p:nvCxnSpPr>
          <p:cNvPr id="21" name="Straight Connector 20"/>
          <p:cNvCxnSpPr/>
          <p:nvPr/>
        </p:nvCxnSpPr>
        <p:spPr>
          <a:xfrm rot="16200000" flipH="1">
            <a:off x="3500430" y="1643050"/>
            <a:ext cx="3071834" cy="3071834"/>
          </a:xfrm>
          <a:prstGeom prst="line">
            <a:avLst/>
          </a:prstGeom>
          <a:ln w="76200">
            <a:solidFill>
              <a:schemeClr val="accent1">
                <a:lumMod val="50000"/>
              </a:schemeClr>
            </a:solidFill>
          </a:ln>
        </p:spPr>
        <p:style>
          <a:lnRef idx="3">
            <a:schemeClr val="accent2"/>
          </a:lnRef>
          <a:fillRef idx="0">
            <a:schemeClr val="accent2"/>
          </a:fillRef>
          <a:effectRef idx="2">
            <a:schemeClr val="accent2"/>
          </a:effectRef>
          <a:fontRef idx="minor">
            <a:schemeClr val="tx1"/>
          </a:fontRef>
        </p:style>
      </p:cxnSp>
      <p:sp>
        <p:nvSpPr>
          <p:cNvPr id="22" name="TextBox 15"/>
          <p:cNvSpPr txBox="1"/>
          <p:nvPr/>
        </p:nvSpPr>
        <p:spPr>
          <a:xfrm>
            <a:off x="3786182" y="1357298"/>
            <a:ext cx="136815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smtClean="0">
                <a:solidFill>
                  <a:srgbClr val="FF0000"/>
                </a:solidFill>
              </a:rPr>
              <a:t>Demand with purchases</a:t>
            </a:r>
            <a:endParaRPr lang="en-GB" sz="1400" b="1" dirty="0">
              <a:solidFill>
                <a:srgbClr val="FF0000"/>
              </a:solidFill>
            </a:endParaRPr>
          </a:p>
        </p:txBody>
      </p:sp>
      <p:sp>
        <p:nvSpPr>
          <p:cNvPr id="26" name="TextBox 24"/>
          <p:cNvSpPr txBox="1"/>
          <p:nvPr/>
        </p:nvSpPr>
        <p:spPr>
          <a:xfrm>
            <a:off x="4932040" y="5661248"/>
            <a:ext cx="50405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smtClean="0">
                <a:solidFill>
                  <a:schemeClr val="accent1">
                    <a:lumMod val="50000"/>
                  </a:schemeClr>
                </a:solidFill>
              </a:rPr>
              <a:t>Q1</a:t>
            </a:r>
            <a:endParaRPr lang="en-GB" sz="16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5148064" y="4293096"/>
            <a:ext cx="648072"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Connector 23"/>
          <p:cNvCxnSpPr/>
          <p:nvPr/>
        </p:nvCxnSpPr>
        <p:spPr>
          <a:xfrm>
            <a:off x="5148064" y="4293096"/>
            <a:ext cx="0" cy="1224136"/>
          </a:xfrm>
          <a:prstGeom prst="line">
            <a:avLst/>
          </a:prstGeom>
          <a:ln w="76200">
            <a:solidFill>
              <a:schemeClr val="accent1">
                <a:lumMod val="75000"/>
              </a:schemeClr>
            </a:solidFill>
            <a:prstDash val="sysDash"/>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a:endCxn id="25" idx="2"/>
          </p:cNvCxnSpPr>
          <p:nvPr/>
        </p:nvCxnSpPr>
        <p:spPr>
          <a:xfrm rot="5400000">
            <a:off x="4620876" y="2994340"/>
            <a:ext cx="3374116" cy="1671668"/>
          </a:xfrm>
          <a:prstGeom prst="line">
            <a:avLst/>
          </a:prstGeom>
          <a:ln w="571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GB" dirty="0" smtClean="0"/>
              <a:t>A rise in market supply</a:t>
            </a:r>
            <a:endParaRPr lang="en-GB" dirty="0"/>
          </a:p>
        </p:txBody>
      </p:sp>
      <p:cxnSp>
        <p:nvCxnSpPr>
          <p:cNvPr id="3" name="Straight Connector 2"/>
          <p:cNvCxnSpPr/>
          <p:nvPr/>
        </p:nvCxnSpPr>
        <p:spPr>
          <a:xfrm flipV="1">
            <a:off x="2411760" y="4251866"/>
            <a:ext cx="4392488" cy="1742"/>
          </a:xfrm>
          <a:prstGeom prst="line">
            <a:avLst/>
          </a:prstGeom>
          <a:ln w="76200">
            <a:prstDash val="dash"/>
          </a:ln>
        </p:spPr>
        <p:style>
          <a:lnRef idx="3">
            <a:schemeClr val="accent2"/>
          </a:lnRef>
          <a:fillRef idx="0">
            <a:schemeClr val="accent2"/>
          </a:fillRef>
          <a:effectRef idx="2">
            <a:schemeClr val="accent2"/>
          </a:effectRef>
          <a:fontRef idx="minor">
            <a:schemeClr val="tx1"/>
          </a:fontRef>
        </p:style>
      </p:cxnSp>
      <p:cxnSp>
        <p:nvCxnSpPr>
          <p:cNvPr id="4" name="Straight Connector 3"/>
          <p:cNvCxnSpPr>
            <a:endCxn id="14" idx="1"/>
          </p:cNvCxnSpPr>
          <p:nvPr/>
        </p:nvCxnSpPr>
        <p:spPr>
          <a:xfrm>
            <a:off x="2411760" y="3171746"/>
            <a:ext cx="4464496" cy="4356"/>
          </a:xfrm>
          <a:prstGeom prst="line">
            <a:avLst/>
          </a:prstGeom>
          <a:ln w="76200">
            <a:prstDash val="dash"/>
          </a:ln>
        </p:spPr>
        <p:style>
          <a:lnRef idx="3">
            <a:schemeClr val="accent2"/>
          </a:lnRef>
          <a:fillRef idx="0">
            <a:schemeClr val="accent2"/>
          </a:fillRef>
          <a:effectRef idx="2">
            <a:schemeClr val="accent2"/>
          </a:effectRef>
          <a:fontRef idx="minor">
            <a:schemeClr val="tx1"/>
          </a:fontRef>
        </p:style>
      </p:cxnSp>
      <p:cxnSp>
        <p:nvCxnSpPr>
          <p:cNvPr id="5" name="Straight Connector 4"/>
          <p:cNvCxnSpPr/>
          <p:nvPr/>
        </p:nvCxnSpPr>
        <p:spPr>
          <a:xfrm rot="5400000">
            <a:off x="431540" y="3558498"/>
            <a:ext cx="3960440" cy="0"/>
          </a:xfrm>
          <a:prstGeom prst="line">
            <a:avLst/>
          </a:prstGeom>
          <a:ln w="76200"/>
        </p:spPr>
        <p:style>
          <a:lnRef idx="3">
            <a:schemeClr val="accent2"/>
          </a:lnRef>
          <a:fillRef idx="0">
            <a:schemeClr val="accent2"/>
          </a:fillRef>
          <a:effectRef idx="2">
            <a:schemeClr val="accent2"/>
          </a:effectRef>
          <a:fontRef idx="minor">
            <a:schemeClr val="tx1"/>
          </a:fontRef>
        </p:style>
      </p:cxnSp>
      <p:cxnSp>
        <p:nvCxnSpPr>
          <p:cNvPr id="6" name="Straight Connector 5"/>
          <p:cNvCxnSpPr/>
          <p:nvPr/>
        </p:nvCxnSpPr>
        <p:spPr>
          <a:xfrm>
            <a:off x="2411760" y="5538718"/>
            <a:ext cx="5544616" cy="0"/>
          </a:xfrm>
          <a:prstGeom prst="line">
            <a:avLst/>
          </a:prstGeom>
          <a:ln w="76200"/>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1115616" y="1568986"/>
            <a:ext cx="1224136"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00" dirty="0" smtClean="0">
                <a:solidFill>
                  <a:schemeClr val="tx2">
                    <a:lumMod val="75000"/>
                  </a:schemeClr>
                </a:solidFill>
              </a:rPr>
              <a:t>Price of Cocoa</a:t>
            </a:r>
            <a:endParaRPr lang="en-GB" sz="1600" dirty="0">
              <a:solidFill>
                <a:schemeClr val="tx2">
                  <a:lumMod val="75000"/>
                </a:schemeClr>
              </a:solidFill>
            </a:endParaRPr>
          </a:p>
        </p:txBody>
      </p:sp>
      <p:sp>
        <p:nvSpPr>
          <p:cNvPr id="8" name="TextBox 7"/>
          <p:cNvSpPr txBox="1"/>
          <p:nvPr/>
        </p:nvSpPr>
        <p:spPr>
          <a:xfrm>
            <a:off x="6804248" y="5682734"/>
            <a:ext cx="122413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00" dirty="0" smtClean="0">
                <a:solidFill>
                  <a:schemeClr val="tx2">
                    <a:lumMod val="75000"/>
                  </a:schemeClr>
                </a:solidFill>
              </a:rPr>
              <a:t>Quantity</a:t>
            </a:r>
            <a:endParaRPr lang="en-GB" sz="1600" dirty="0">
              <a:solidFill>
                <a:schemeClr val="tx2">
                  <a:lumMod val="75000"/>
                </a:schemeClr>
              </a:solidFill>
            </a:endParaRPr>
          </a:p>
        </p:txBody>
      </p:sp>
      <p:cxnSp>
        <p:nvCxnSpPr>
          <p:cNvPr id="9" name="Straight Connector 8"/>
          <p:cNvCxnSpPr/>
          <p:nvPr/>
        </p:nvCxnSpPr>
        <p:spPr>
          <a:xfrm rot="16200000" flipH="1">
            <a:off x="3095836" y="2271646"/>
            <a:ext cx="3096344" cy="2880320"/>
          </a:xfrm>
          <a:prstGeom prst="line">
            <a:avLst/>
          </a:prstGeom>
          <a:ln w="76200">
            <a:solidFill>
              <a:schemeClr val="accent1">
                <a:lumMod val="50000"/>
              </a:schemeClr>
            </a:solidFill>
          </a:ln>
        </p:spPr>
        <p:style>
          <a:lnRef idx="3">
            <a:schemeClr val="accent2"/>
          </a:lnRef>
          <a:fillRef idx="0">
            <a:schemeClr val="accent2"/>
          </a:fillRef>
          <a:effectRef idx="2">
            <a:schemeClr val="accent2"/>
          </a:effectRef>
          <a:fontRef idx="minor">
            <a:schemeClr val="tx1"/>
          </a:fontRef>
        </p:style>
      </p:cxnSp>
      <p:sp>
        <p:nvSpPr>
          <p:cNvPr id="10" name="TextBox 15"/>
          <p:cNvSpPr txBox="1"/>
          <p:nvPr/>
        </p:nvSpPr>
        <p:spPr>
          <a:xfrm>
            <a:off x="6156176" y="4827930"/>
            <a:ext cx="115212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smtClean="0">
                <a:solidFill>
                  <a:schemeClr val="accent1">
                    <a:lumMod val="50000"/>
                  </a:schemeClr>
                </a:solidFill>
              </a:rPr>
              <a:t>Market Demand</a:t>
            </a:r>
            <a:endParaRPr lang="en-GB" sz="1600" dirty="0">
              <a:solidFill>
                <a:schemeClr val="accent1">
                  <a:lumMod val="50000"/>
                </a:schemeClr>
              </a:solidFill>
            </a:endParaRPr>
          </a:p>
        </p:txBody>
      </p:sp>
      <p:cxnSp>
        <p:nvCxnSpPr>
          <p:cNvPr id="11" name="Straight Connector 10"/>
          <p:cNvCxnSpPr/>
          <p:nvPr/>
        </p:nvCxnSpPr>
        <p:spPr>
          <a:xfrm flipV="1">
            <a:off x="3131840" y="2163634"/>
            <a:ext cx="2880320" cy="2736304"/>
          </a:xfrm>
          <a:prstGeom prst="line">
            <a:avLst/>
          </a:prstGeom>
          <a:ln w="76200">
            <a:solidFill>
              <a:schemeClr val="accent1">
                <a:lumMod val="50000"/>
              </a:schemeClr>
            </a:solidFill>
          </a:ln>
        </p:spPr>
        <p:style>
          <a:lnRef idx="3">
            <a:schemeClr val="accent2"/>
          </a:lnRef>
          <a:fillRef idx="0">
            <a:schemeClr val="accent2"/>
          </a:fillRef>
          <a:effectRef idx="2">
            <a:schemeClr val="accent2"/>
          </a:effectRef>
          <a:fontRef idx="minor">
            <a:schemeClr val="tx1"/>
          </a:fontRef>
        </p:style>
      </p:cxnSp>
      <p:sp>
        <p:nvSpPr>
          <p:cNvPr id="12" name="TextBox 21"/>
          <p:cNvSpPr txBox="1"/>
          <p:nvPr/>
        </p:nvSpPr>
        <p:spPr>
          <a:xfrm>
            <a:off x="6084168" y="1866310"/>
            <a:ext cx="115212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smtClean="0">
                <a:solidFill>
                  <a:schemeClr val="accent1">
                    <a:lumMod val="50000"/>
                  </a:schemeClr>
                </a:solidFill>
              </a:rPr>
              <a:t>Planned Supply</a:t>
            </a:r>
            <a:endParaRPr lang="en-GB" sz="1600" dirty="0">
              <a:solidFill>
                <a:schemeClr val="accent1">
                  <a:lumMod val="50000"/>
                </a:schemeClr>
              </a:solidFill>
            </a:endParaRPr>
          </a:p>
        </p:txBody>
      </p:sp>
      <p:sp>
        <p:nvSpPr>
          <p:cNvPr id="13" name="TextBox 26"/>
          <p:cNvSpPr txBox="1"/>
          <p:nvPr/>
        </p:nvSpPr>
        <p:spPr>
          <a:xfrm>
            <a:off x="1187624" y="2883714"/>
            <a:ext cx="115212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00" dirty="0" smtClean="0">
                <a:solidFill>
                  <a:schemeClr val="accent1">
                    <a:lumMod val="50000"/>
                  </a:schemeClr>
                </a:solidFill>
              </a:rPr>
              <a:t>Upper Target</a:t>
            </a:r>
            <a:endParaRPr lang="en-GB" sz="1600" dirty="0">
              <a:solidFill>
                <a:schemeClr val="accent1">
                  <a:lumMod val="50000"/>
                </a:schemeClr>
              </a:solidFill>
            </a:endParaRPr>
          </a:p>
        </p:txBody>
      </p:sp>
      <p:sp>
        <p:nvSpPr>
          <p:cNvPr id="14" name="TextBox 31"/>
          <p:cNvSpPr txBox="1"/>
          <p:nvPr/>
        </p:nvSpPr>
        <p:spPr>
          <a:xfrm>
            <a:off x="6876256" y="2883714"/>
            <a:ext cx="115212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00" dirty="0" smtClean="0">
                <a:solidFill>
                  <a:schemeClr val="accent1">
                    <a:lumMod val="50000"/>
                  </a:schemeClr>
                </a:solidFill>
              </a:rPr>
              <a:t>Upper Target Price</a:t>
            </a:r>
            <a:endParaRPr lang="en-GB" sz="1600" dirty="0">
              <a:solidFill>
                <a:schemeClr val="accent1">
                  <a:lumMod val="50000"/>
                </a:schemeClr>
              </a:solidFill>
            </a:endParaRPr>
          </a:p>
        </p:txBody>
      </p:sp>
      <p:sp>
        <p:nvSpPr>
          <p:cNvPr id="15" name="TextBox 33"/>
          <p:cNvSpPr txBox="1"/>
          <p:nvPr/>
        </p:nvSpPr>
        <p:spPr>
          <a:xfrm>
            <a:off x="1187624" y="3965575"/>
            <a:ext cx="115212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00" dirty="0" smtClean="0">
                <a:solidFill>
                  <a:schemeClr val="accent1">
                    <a:lumMod val="50000"/>
                  </a:schemeClr>
                </a:solidFill>
              </a:rPr>
              <a:t>Lower Target</a:t>
            </a:r>
            <a:endParaRPr lang="en-GB" sz="1600" dirty="0">
              <a:solidFill>
                <a:schemeClr val="accent1">
                  <a:lumMod val="50000"/>
                </a:schemeClr>
              </a:solidFill>
            </a:endParaRPr>
          </a:p>
        </p:txBody>
      </p:sp>
      <p:sp>
        <p:nvSpPr>
          <p:cNvPr id="16" name="TextBox 34"/>
          <p:cNvSpPr txBox="1"/>
          <p:nvPr/>
        </p:nvSpPr>
        <p:spPr>
          <a:xfrm>
            <a:off x="6876256" y="3965575"/>
            <a:ext cx="115212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00" dirty="0" smtClean="0">
                <a:solidFill>
                  <a:schemeClr val="accent1">
                    <a:lumMod val="50000"/>
                  </a:schemeClr>
                </a:solidFill>
              </a:rPr>
              <a:t>Lower Target Price</a:t>
            </a:r>
            <a:endParaRPr lang="en-GB" sz="1600" dirty="0">
              <a:solidFill>
                <a:schemeClr val="accent1">
                  <a:lumMod val="50000"/>
                </a:schemeClr>
              </a:solidFill>
            </a:endParaRPr>
          </a:p>
        </p:txBody>
      </p:sp>
      <p:sp>
        <p:nvSpPr>
          <p:cNvPr id="17" name="TextBox 18"/>
          <p:cNvSpPr txBox="1"/>
          <p:nvPr/>
        </p:nvSpPr>
        <p:spPr>
          <a:xfrm>
            <a:off x="5004048" y="1733327"/>
            <a:ext cx="115212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smtClean="0">
                <a:solidFill>
                  <a:schemeClr val="accent1">
                    <a:lumMod val="50000"/>
                  </a:schemeClr>
                </a:solidFill>
              </a:rPr>
              <a:t>Actual Supply </a:t>
            </a:r>
            <a:endParaRPr lang="en-GB" sz="1600" dirty="0">
              <a:solidFill>
                <a:schemeClr val="accent1">
                  <a:lumMod val="50000"/>
                </a:schemeClr>
              </a:solidFill>
            </a:endParaRPr>
          </a:p>
        </p:txBody>
      </p:sp>
      <p:sp>
        <p:nvSpPr>
          <p:cNvPr id="19" name="TextBox 24"/>
          <p:cNvSpPr txBox="1"/>
          <p:nvPr/>
        </p:nvSpPr>
        <p:spPr>
          <a:xfrm>
            <a:off x="5580112" y="5641504"/>
            <a:ext cx="50405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smtClean="0">
                <a:solidFill>
                  <a:schemeClr val="accent1">
                    <a:lumMod val="50000"/>
                  </a:schemeClr>
                </a:solidFill>
              </a:rPr>
              <a:t>S1</a:t>
            </a:r>
            <a:endParaRPr lang="en-GB" sz="1600" dirty="0">
              <a:solidFill>
                <a:schemeClr val="accent1">
                  <a:lumMod val="50000"/>
                </a:schemeClr>
              </a:solidFill>
            </a:endParaRPr>
          </a:p>
        </p:txBody>
      </p:sp>
      <p:cxnSp>
        <p:nvCxnSpPr>
          <p:cNvPr id="21" name="Straight Connector 20"/>
          <p:cNvCxnSpPr/>
          <p:nvPr/>
        </p:nvCxnSpPr>
        <p:spPr>
          <a:xfrm rot="16200000" flipH="1">
            <a:off x="3311860" y="1808820"/>
            <a:ext cx="3096344" cy="2880320"/>
          </a:xfrm>
          <a:prstGeom prst="line">
            <a:avLst/>
          </a:prstGeom>
          <a:ln w="76200">
            <a:solidFill>
              <a:schemeClr val="accent1">
                <a:lumMod val="50000"/>
              </a:schemeClr>
            </a:solidFill>
          </a:ln>
        </p:spPr>
        <p:style>
          <a:lnRef idx="3">
            <a:schemeClr val="accent2"/>
          </a:lnRef>
          <a:fillRef idx="0">
            <a:schemeClr val="accent2"/>
          </a:fillRef>
          <a:effectRef idx="2">
            <a:schemeClr val="accent2"/>
          </a:effectRef>
          <a:fontRef idx="minor">
            <a:schemeClr val="tx1"/>
          </a:fontRef>
        </p:style>
      </p:cxnSp>
      <p:sp>
        <p:nvSpPr>
          <p:cNvPr id="22" name="TextBox 15"/>
          <p:cNvSpPr txBox="1"/>
          <p:nvPr/>
        </p:nvSpPr>
        <p:spPr>
          <a:xfrm>
            <a:off x="3635896" y="1340768"/>
            <a:ext cx="136815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smtClean="0">
                <a:solidFill>
                  <a:srgbClr val="FF0000"/>
                </a:solidFill>
              </a:rPr>
              <a:t>Demand with purchases</a:t>
            </a:r>
            <a:endParaRPr lang="en-GB" sz="1400" b="1" dirty="0">
              <a:solidFill>
                <a:srgbClr val="FF0000"/>
              </a:solidFill>
            </a:endParaRPr>
          </a:p>
        </p:txBody>
      </p:sp>
      <p:sp>
        <p:nvSpPr>
          <p:cNvPr id="26" name="TextBox 24"/>
          <p:cNvSpPr txBox="1"/>
          <p:nvPr/>
        </p:nvSpPr>
        <p:spPr>
          <a:xfrm>
            <a:off x="4932040" y="5661248"/>
            <a:ext cx="50405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smtClean="0">
                <a:solidFill>
                  <a:schemeClr val="accent1">
                    <a:lumMod val="50000"/>
                  </a:schemeClr>
                </a:solidFill>
              </a:rPr>
              <a:t>Q1</a:t>
            </a:r>
            <a:endParaRPr lang="en-GB" sz="1600" dirty="0">
              <a:solidFill>
                <a:schemeClr val="accent1">
                  <a:lumMod val="50000"/>
                </a:schemeClr>
              </a:solidFill>
            </a:endParaRPr>
          </a:p>
        </p:txBody>
      </p:sp>
      <p:sp>
        <p:nvSpPr>
          <p:cNvPr id="28" name="TextBox 33"/>
          <p:cNvSpPr txBox="1"/>
          <p:nvPr/>
        </p:nvSpPr>
        <p:spPr>
          <a:xfrm>
            <a:off x="3635896" y="4581128"/>
            <a:ext cx="115212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00" b="1" i="1" dirty="0" smtClean="0">
                <a:solidFill>
                  <a:schemeClr val="accent1">
                    <a:lumMod val="50000"/>
                  </a:schemeClr>
                </a:solidFill>
              </a:rPr>
              <a:t>Cost of buying up stocks</a:t>
            </a:r>
            <a:endParaRPr lang="en-GB" sz="1600" b="1" i="1" dirty="0">
              <a:solidFill>
                <a:schemeClr val="accent1">
                  <a:lumMod val="50000"/>
                </a:schemeClr>
              </a:solidFill>
            </a:endParaRPr>
          </a:p>
        </p:txBody>
      </p:sp>
      <p:cxnSp>
        <p:nvCxnSpPr>
          <p:cNvPr id="30" name="Straight Arrow Connector 29"/>
          <p:cNvCxnSpPr>
            <a:stCxn id="28" idx="3"/>
          </p:cNvCxnSpPr>
          <p:nvPr/>
        </p:nvCxnSpPr>
        <p:spPr>
          <a:xfrm>
            <a:off x="4788024" y="4996627"/>
            <a:ext cx="792088" cy="16549"/>
          </a:xfrm>
          <a:prstGeom prst="straightConnector1">
            <a:avLst/>
          </a:prstGeom>
          <a:ln w="76200">
            <a:solidFill>
              <a:schemeClr val="accent1">
                <a:lumMod val="75000"/>
              </a:schemeClr>
            </a:solidFill>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case for price stabilisation</a:t>
            </a:r>
            <a:endParaRPr lang="en-GB" dirty="0"/>
          </a:p>
        </p:txBody>
      </p:sp>
      <p:graphicFrame>
        <p:nvGraphicFramePr>
          <p:cNvPr id="3" name="Diagram 2"/>
          <p:cNvGraphicFramePr/>
          <p:nvPr/>
        </p:nvGraphicFramePr>
        <p:xfrm>
          <a:off x="827584" y="1340768"/>
          <a:ext cx="727280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hunger.jpg"/>
          <p:cNvPicPr>
            <a:picLocks noChangeAspect="1"/>
          </p:cNvPicPr>
          <p:nvPr/>
        </p:nvPicPr>
        <p:blipFill>
          <a:blip r:embed="rId7" cstate="print"/>
          <a:stretch>
            <a:fillRect/>
          </a:stretch>
        </p:blipFill>
        <p:spPr>
          <a:xfrm>
            <a:off x="755576" y="2492896"/>
            <a:ext cx="3168352" cy="226519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noAutofit/>
          </a:bodyPr>
          <a:lstStyle/>
          <a:p>
            <a:r>
              <a:rPr lang="en-GB" sz="4000" dirty="0" smtClean="0"/>
              <a:t>Limitations of buffer stock schemes</a:t>
            </a:r>
            <a:endParaRPr lang="en-GB" sz="4000" dirty="0"/>
          </a:p>
        </p:txBody>
      </p:sp>
      <p:graphicFrame>
        <p:nvGraphicFramePr>
          <p:cNvPr id="5" name="Diagram 4"/>
          <p:cNvGraphicFramePr/>
          <p:nvPr/>
        </p:nvGraphicFramePr>
        <p:xfrm>
          <a:off x="1524000" y="1772816"/>
          <a:ext cx="686442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090416084416_Radar1-3-5.jpg"/>
          <p:cNvPicPr>
            <a:picLocks noChangeAspect="1"/>
          </p:cNvPicPr>
          <p:nvPr/>
        </p:nvPicPr>
        <p:blipFill>
          <a:blip r:embed="rId7" cstate="print"/>
          <a:stretch>
            <a:fillRect/>
          </a:stretch>
        </p:blipFill>
        <p:spPr>
          <a:xfrm>
            <a:off x="827584" y="2564904"/>
            <a:ext cx="3088383" cy="2235721"/>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p:cNvSpPr txBox="1"/>
          <p:nvPr/>
        </p:nvSpPr>
        <p:spPr>
          <a:xfrm>
            <a:off x="0" y="836713"/>
            <a:ext cx="9144000" cy="4062651"/>
          </a:xfrm>
          <a:prstGeom prst="rect">
            <a:avLst/>
          </a:prstGeom>
          <a:noFill/>
        </p:spPr>
        <p:txBody>
          <a:bodyPr wrap="square" rtlCol="0">
            <a:spAutoFit/>
          </a:bodyPr>
          <a:lstStyle/>
          <a:p>
            <a:r>
              <a:rPr lang="en-US" sz="2400" dirty="0" smtClean="0">
                <a:solidFill>
                  <a:srgbClr val="FF0000"/>
                </a:solidFill>
              </a:rPr>
              <a:t>Blog posts on Price Controls</a:t>
            </a:r>
          </a:p>
          <a:p>
            <a:r>
              <a:rPr lang="en-US" dirty="0" smtClean="0"/>
              <a:t>Despite what we know about the inefficiency of government interventions, they are always happening. Read the blog posts below and respond to the discussion questions at the end of each post. </a:t>
            </a:r>
          </a:p>
          <a:p>
            <a:pPr marL="285750" indent="-285750">
              <a:buFont typeface="Arial" pitchFamily="34" charset="0"/>
              <a:buChar char="•"/>
            </a:pPr>
            <a:r>
              <a:rPr lang="en-US" dirty="0">
                <a:hlinkClick r:id="rId3"/>
              </a:rPr>
              <a:t>The problem with price controls in Europe’s agricultural markets</a:t>
            </a:r>
            <a:endParaRPr lang="en-US" dirty="0"/>
          </a:p>
          <a:p>
            <a:pPr marL="285750" indent="-285750">
              <a:buFont typeface="Arial" pitchFamily="34" charset="0"/>
              <a:buChar char="•"/>
            </a:pPr>
            <a:r>
              <a:rPr lang="en-US" dirty="0">
                <a:hlinkClick r:id="rId4"/>
              </a:rPr>
              <a:t>Price controls in the Chinese Petrol market – or why you may have to wait in line to fill your gas tank!</a:t>
            </a:r>
            <a:endParaRPr lang="en-US" dirty="0"/>
          </a:p>
          <a:p>
            <a:pPr marL="285750" indent="-285750">
              <a:buFont typeface="Arial" pitchFamily="34" charset="0"/>
              <a:buChar char="•"/>
            </a:pPr>
            <a:r>
              <a:rPr lang="en-US" dirty="0">
                <a:hlinkClick r:id="rId5"/>
              </a:rPr>
              <a:t>Letting markets work: the Malaysia fuel subsidy goes bye </a:t>
            </a:r>
            <a:r>
              <a:rPr lang="en-US" dirty="0" err="1">
                <a:hlinkClick r:id="rId5"/>
              </a:rPr>
              <a:t>bye</a:t>
            </a:r>
            <a:endParaRPr lang="en-US" dirty="0"/>
          </a:p>
          <a:p>
            <a:pPr marL="285750" indent="-285750">
              <a:buFont typeface="Arial" pitchFamily="34" charset="0"/>
              <a:buChar char="•"/>
            </a:pPr>
            <a:r>
              <a:rPr lang="en-US" dirty="0">
                <a:hlinkClick r:id="rId6"/>
              </a:rPr>
              <a:t>China’s “visible hand” clamps down on rising </a:t>
            </a:r>
            <a:r>
              <a:rPr lang="en-US" dirty="0" smtClean="0">
                <a:hlinkClick r:id="rId6"/>
              </a:rPr>
              <a:t>prices</a:t>
            </a:r>
            <a:endParaRPr lang="en-US" dirty="0" smtClean="0"/>
          </a:p>
          <a:p>
            <a:pPr marL="285750" indent="-285750">
              <a:buFont typeface="Arial" pitchFamily="34" charset="0"/>
              <a:buChar char="•"/>
            </a:pPr>
            <a:r>
              <a:rPr lang="en-US" dirty="0">
                <a:hlinkClick r:id="rId7"/>
              </a:rPr>
              <a:t>Beijing caves in to the indisputable power of the MARKET</a:t>
            </a:r>
            <a:r>
              <a:rPr lang="en-US" dirty="0" smtClean="0">
                <a:hlinkClick r:id="rId7"/>
              </a:rPr>
              <a:t>!</a:t>
            </a:r>
            <a:endParaRPr lang="en-US" dirty="0"/>
          </a:p>
          <a:p>
            <a:pPr marL="285750" indent="-285750">
              <a:buFont typeface="Arial" pitchFamily="34" charset="0"/>
              <a:buChar char="•"/>
            </a:pPr>
            <a:r>
              <a:rPr lang="en-US" dirty="0">
                <a:hlinkClick r:id="rId8"/>
              </a:rPr>
              <a:t>Will limiting </a:t>
            </a:r>
            <a:r>
              <a:rPr lang="en-US" dirty="0" err="1">
                <a:hlinkClick r:id="rId8"/>
              </a:rPr>
              <a:t>exectutive</a:t>
            </a:r>
            <a:r>
              <a:rPr lang="en-US" dirty="0">
                <a:hlinkClick r:id="rId8"/>
              </a:rPr>
              <a:t> pay send American business leaders packing for Europe? Probably not</a:t>
            </a:r>
            <a:r>
              <a:rPr lang="en-US" dirty="0" smtClean="0">
                <a:hlinkClick r:id="rId8"/>
              </a:rPr>
              <a:t>…</a:t>
            </a:r>
            <a:endParaRPr lang="en-US" dirty="0" smtClean="0"/>
          </a:p>
          <a:p>
            <a:pPr marL="285750" indent="-285750">
              <a:buFont typeface="Arial" pitchFamily="34" charset="0"/>
              <a:buChar char="•"/>
            </a:pPr>
            <a:r>
              <a:rPr lang="en-US" dirty="0">
                <a:hlinkClick r:id="rId9"/>
              </a:rPr>
              <a:t>Russia goes “Mugabe” on food prices as elections approach!</a:t>
            </a:r>
            <a:endParaRPr lang="en-US" dirty="0"/>
          </a:p>
          <a:p>
            <a:pPr marL="285750" indent="-285750">
              <a:buFont typeface="Arial" pitchFamily="34" charset="0"/>
              <a:buChar char="•"/>
            </a:pPr>
            <a:r>
              <a:rPr lang="en-US" dirty="0">
                <a:hlinkClick r:id="rId10"/>
              </a:rPr>
              <a:t>So, how are those Zimbabweans doing under Mugabe’s price controls</a:t>
            </a:r>
            <a:r>
              <a:rPr lang="en-US" dirty="0" smtClean="0">
                <a:hlinkClick r:id="rId10"/>
              </a:rPr>
              <a:t>?</a:t>
            </a:r>
            <a:endParaRPr lang="en-US" dirty="0"/>
          </a:p>
        </p:txBody>
      </p:sp>
      <p:grpSp>
        <p:nvGrpSpPr>
          <p:cNvPr id="2" name="Group 7"/>
          <p:cNvGrpSpPr/>
          <p:nvPr/>
        </p:nvGrpSpPr>
        <p:grpSpPr>
          <a:xfrm>
            <a:off x="0" y="0"/>
            <a:ext cx="9144000" cy="836712"/>
            <a:chOff x="0" y="0"/>
            <a:chExt cx="9144000" cy="836712"/>
          </a:xfrm>
        </p:grpSpPr>
        <p:sp>
          <p:nvSpPr>
            <p:cNvPr id="9" name="Rectangle 8"/>
            <p:cNvSpPr/>
            <p:nvPr/>
          </p:nvSpPr>
          <p:spPr>
            <a:xfrm>
              <a:off x="0" y="0"/>
              <a:ext cx="9144000" cy="836712"/>
            </a:xfrm>
            <a:prstGeom prst="rect">
              <a:avLst/>
            </a:prstGeom>
            <a:gradFill flip="none" rotWithShape="1">
              <a:gsLst>
                <a:gs pos="0">
                  <a:schemeClr val="bg1">
                    <a:lumMod val="75000"/>
                  </a:schemeClr>
                </a:gs>
                <a:gs pos="100000">
                  <a:srgbClr val="FFFFFF"/>
                </a:gs>
              </a:gsLst>
              <a:lin ang="156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itle 20"/>
            <p:cNvSpPr txBox="1">
              <a:spLocks/>
            </p:cNvSpPr>
            <p:nvPr/>
          </p:nvSpPr>
          <p:spPr>
            <a:xfrm>
              <a:off x="35496" y="168177"/>
              <a:ext cx="7704856" cy="596527"/>
            </a:xfrm>
            <a:prstGeom prst="rect">
              <a:avLst/>
            </a:prstGeom>
          </p:spPr>
          <p:txBody>
            <a:bodyPr vert="horz"/>
            <a:lstStyle/>
            <a:p>
              <a:pPr lvl="0">
                <a:spcBef>
                  <a:spcPct val="0"/>
                </a:spcBef>
                <a:defRPr/>
              </a:pPr>
              <a:r>
                <a:rPr kumimoji="0" lang="en-US" sz="2800" b="0" i="0" u="none" strike="noStrike" kern="1200" cap="none" spc="0" normalizeH="0" baseline="0" noProof="0" dirty="0" smtClean="0">
                  <a:ln>
                    <a:noFill/>
                  </a:ln>
                  <a:solidFill>
                    <a:srgbClr val="FF0000"/>
                  </a:solidFill>
                  <a:effectLst>
                    <a:outerShdw blurRad="50800" dist="38100" dir="2700000" algn="tl" rotWithShape="0">
                      <a:srgbClr val="000000">
                        <a:alpha val="43000"/>
                      </a:srgbClr>
                    </a:outerShdw>
                  </a:effectLst>
                  <a:uLnTx/>
                  <a:uFillTx/>
                  <a:latin typeface="Gill Sans"/>
                  <a:ea typeface="+mj-ea"/>
                  <a:cs typeface="+mj-cs"/>
                </a:rPr>
                <a:t>1.3</a:t>
              </a:r>
              <a:r>
                <a:rPr kumimoji="0" lang="en-US" sz="2800" b="0" i="0" u="none" strike="noStrike" kern="1200" cap="none" spc="0" normalizeH="0" noProof="0" dirty="0" smtClean="0">
                  <a:ln>
                    <a:noFill/>
                  </a:ln>
                  <a:solidFill>
                    <a:srgbClr val="FF0000"/>
                  </a:solidFill>
                  <a:effectLst>
                    <a:outerShdw blurRad="50800" dist="38100" dir="2700000" algn="tl" rotWithShape="0">
                      <a:srgbClr val="000000">
                        <a:alpha val="43000"/>
                      </a:srgbClr>
                    </a:outerShdw>
                  </a:effectLst>
                  <a:uLnTx/>
                  <a:uFillTx/>
                  <a:latin typeface="Gill Sans"/>
                  <a:ea typeface="+mj-ea"/>
                  <a:cs typeface="+mj-cs"/>
                </a:rPr>
                <a:t> </a:t>
              </a:r>
              <a:r>
                <a:rPr kumimoji="0" lang="en-US" sz="2800" b="0" i="0" u="none" strike="noStrike" kern="1200" cap="none" spc="0" normalizeH="0" baseline="0" noProof="0" dirty="0" smtClean="0">
                  <a:ln>
                    <a:noFill/>
                  </a:ln>
                  <a:solidFill>
                    <a:srgbClr val="FF0000"/>
                  </a:solidFill>
                  <a:effectLst>
                    <a:outerShdw blurRad="50800" dist="38100" dir="2700000" algn="tl" rotWithShape="0">
                      <a:srgbClr val="000000">
                        <a:alpha val="43000"/>
                      </a:srgbClr>
                    </a:outerShdw>
                  </a:effectLst>
                  <a:uLnTx/>
                  <a:uFillTx/>
                  <a:latin typeface="Gill Sans"/>
                  <a:ea typeface="+mj-ea"/>
                  <a:cs typeface="+mj-cs"/>
                </a:rPr>
                <a:t>Government</a:t>
              </a:r>
              <a:r>
                <a:rPr lang="en-US" sz="2800" dirty="0" smtClean="0">
                  <a:solidFill>
                    <a:schemeClr val="bg1">
                      <a:lumMod val="50000"/>
                    </a:schemeClr>
                  </a:solidFill>
                  <a:effectLst>
                    <a:outerShdw blurRad="50800" dist="38100" dir="2700000" algn="tl" rotWithShape="0">
                      <a:srgbClr val="000000">
                        <a:alpha val="43000"/>
                      </a:srgbClr>
                    </a:outerShdw>
                  </a:effectLst>
                  <a:latin typeface="Gill Sans"/>
                </a:rPr>
                <a:t> </a:t>
              </a:r>
              <a:r>
                <a:rPr lang="en-US" sz="2800" dirty="0" smtClean="0">
                  <a:solidFill>
                    <a:srgbClr val="0000FF"/>
                  </a:solidFill>
                  <a:effectLst>
                    <a:outerShdw blurRad="50800" dist="38100" dir="2700000" algn="tl" rotWithShape="0">
                      <a:srgbClr val="000000">
                        <a:alpha val="43000"/>
                      </a:srgbClr>
                    </a:outerShdw>
                  </a:effectLst>
                  <a:latin typeface="Gill Sans"/>
                  <a:ea typeface="+mj-ea"/>
                  <a:cs typeface="+mj-cs"/>
                </a:rPr>
                <a:t>Intervention</a:t>
              </a:r>
              <a:endParaRPr kumimoji="0" lang="en-US" sz="2800" b="0" i="0" u="none" strike="noStrike" kern="1200" cap="none" spc="0" normalizeH="0" baseline="0" noProof="0" dirty="0" smtClean="0">
                <a:ln>
                  <a:noFill/>
                </a:ln>
                <a:solidFill>
                  <a:srgbClr val="0000FF"/>
                </a:solidFill>
                <a:effectLst>
                  <a:outerShdw blurRad="50800" dist="38100" dir="2700000" algn="tl" rotWithShape="0">
                    <a:srgbClr val="000000">
                      <a:alpha val="43000"/>
                    </a:srgbClr>
                  </a:outerShdw>
                </a:effectLst>
                <a:uLnTx/>
                <a:uFillTx/>
                <a:latin typeface="Gill Sans"/>
                <a:ea typeface="+mj-ea"/>
                <a:cs typeface="+mj-cs"/>
              </a:endParaRPr>
            </a:p>
          </p:txBody>
        </p:sp>
        <p:pic>
          <p:nvPicPr>
            <p:cNvPr id="11" name="Content Placeholder 28" descr="WW badge.jpg"/>
            <p:cNvPicPr>
              <a:picLocks noChangeAspect="1"/>
            </p:cNvPicPr>
            <p:nvPr/>
          </p:nvPicPr>
          <p:blipFill>
            <a:blip r:embed="rId11" cstate="print"/>
            <a:stretch>
              <a:fillRect/>
            </a:stretch>
          </p:blipFill>
          <p:spPr>
            <a:xfrm>
              <a:off x="7740352" y="116632"/>
              <a:ext cx="1192088" cy="524519"/>
            </a:xfrm>
            <a:prstGeom prst="rect">
              <a:avLst/>
            </a:prstGeom>
          </p:spPr>
        </p:pic>
      </p:grpSp>
      <p:sp>
        <p:nvSpPr>
          <p:cNvPr id="12" name="TextBox 11"/>
          <p:cNvSpPr txBox="1"/>
          <p:nvPr/>
        </p:nvSpPr>
        <p:spPr>
          <a:xfrm>
            <a:off x="5334002" y="137160"/>
            <a:ext cx="2450133" cy="523220"/>
          </a:xfrm>
          <a:prstGeom prst="rect">
            <a:avLst/>
          </a:prstGeom>
          <a:noFill/>
        </p:spPr>
        <p:txBody>
          <a:bodyPr vert="horz" wrap="square" rtlCol="0">
            <a:spAutoFit/>
          </a:bodyPr>
          <a:lstStyle/>
          <a:p>
            <a:pPr algn="ctr"/>
            <a:r>
              <a:rPr lang="en-US" sz="1400" i="1" dirty="0" smtClean="0">
                <a:latin typeface="Lucida Sans - 20"/>
              </a:rPr>
              <a:t>Government Intervention Blog Posts</a:t>
            </a:r>
            <a:endParaRPr lang="en-US" sz="1400" i="1" dirty="0">
              <a:latin typeface="Lucida Sans - 16"/>
            </a:endParaRPr>
          </a:p>
        </p:txBody>
      </p:sp>
    </p:spTree>
    <p:extLst>
      <p:ext uri="{BB962C8B-B14F-4D97-AF65-F5344CB8AC3E}">
        <p14:creationId xmlns="" xmlns:p14="http://schemas.microsoft.com/office/powerpoint/2010/main" val="550222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08504" cy="1292662"/>
          </a:xfrm>
          <a:prstGeom prst="rect">
            <a:avLst/>
          </a:prstGeom>
          <a:noFill/>
        </p:spPr>
        <p:txBody>
          <a:bodyPr wrap="square" rtlCol="0">
            <a:spAutoFit/>
          </a:bodyPr>
          <a:lstStyle/>
          <a:p>
            <a:r>
              <a:rPr lang="en-US" sz="2400" dirty="0" smtClean="0">
                <a:solidFill>
                  <a:srgbClr val="FF0000"/>
                </a:solidFill>
              </a:rPr>
              <a:t>Indirect Taxes</a:t>
            </a:r>
          </a:p>
          <a:p>
            <a:r>
              <a:rPr lang="en-US" dirty="0" smtClean="0"/>
              <a:t>An indirect tax is one placed by the government on the producers of a particular good.</a:t>
            </a:r>
          </a:p>
          <a:p>
            <a:pPr marL="342900" indent="-342900">
              <a:buFont typeface="Arial" pitchFamily="34" charset="0"/>
              <a:buChar char="•"/>
            </a:pPr>
            <a:r>
              <a:rPr lang="en-US" dirty="0" smtClean="0"/>
              <a:t>Consumers will pay the tax </a:t>
            </a:r>
            <a:r>
              <a:rPr lang="en-US" i="1" dirty="0" smtClean="0"/>
              <a:t>indirectly</a:t>
            </a:r>
            <a:r>
              <a:rPr lang="en-US" dirty="0"/>
              <a:t> </a:t>
            </a:r>
            <a:r>
              <a:rPr lang="en-US" dirty="0" smtClean="0"/>
              <a:t>through producers</a:t>
            </a:r>
          </a:p>
          <a:p>
            <a:pPr marL="342900" indent="-342900">
              <a:buFont typeface="Arial" pitchFamily="34" charset="0"/>
              <a:buChar char="•"/>
            </a:pPr>
            <a:r>
              <a:rPr lang="en-US" dirty="0" smtClean="0"/>
              <a:t>An indirect tax will be shared by both consumers and producers</a:t>
            </a:r>
            <a:endParaRPr lang="en-US" b="1" dirty="0"/>
          </a:p>
        </p:txBody>
      </p:sp>
      <p:sp>
        <p:nvSpPr>
          <p:cNvPr id="2" name="Rectangle 1"/>
          <p:cNvSpPr/>
          <p:nvPr/>
        </p:nvSpPr>
        <p:spPr>
          <a:xfrm>
            <a:off x="0" y="1772816"/>
            <a:ext cx="4490992" cy="4801314"/>
          </a:xfrm>
          <a:prstGeom prst="rect">
            <a:avLst/>
          </a:prstGeom>
        </p:spPr>
        <p:txBody>
          <a:bodyPr wrap="square">
            <a:spAutoFit/>
          </a:bodyPr>
          <a:lstStyle/>
          <a:p>
            <a:r>
              <a:rPr lang="en-US" b="1" dirty="0">
                <a:solidFill>
                  <a:srgbClr val="0000CC"/>
                </a:solidFill>
              </a:rPr>
              <a:t>The effect of an indirect tax on the market for a good: </a:t>
            </a:r>
            <a:r>
              <a:rPr lang="en-US" dirty="0"/>
              <a:t>Examine the market for </a:t>
            </a:r>
            <a:r>
              <a:rPr lang="en-US" dirty="0" smtClean="0"/>
              <a:t>pencils. </a:t>
            </a:r>
          </a:p>
          <a:p>
            <a:pPr marL="285750" indent="-285750">
              <a:buFont typeface="Arial" pitchFamily="34" charset="0"/>
              <a:buChar char="•"/>
            </a:pPr>
            <a:r>
              <a:rPr lang="en-US" dirty="0" smtClean="0"/>
              <a:t>Assume </a:t>
            </a:r>
            <a:r>
              <a:rPr lang="en-US" dirty="0"/>
              <a:t>the government decides </a:t>
            </a:r>
            <a:r>
              <a:rPr lang="en-US" dirty="0" smtClean="0"/>
              <a:t>to place a $0.50 tax on pencil production to </a:t>
            </a:r>
            <a:r>
              <a:rPr lang="en-US" dirty="0"/>
              <a:t>raise revenue to support the pen industry</a:t>
            </a:r>
            <a:r>
              <a:rPr lang="en-US" dirty="0" smtClean="0"/>
              <a:t>.</a:t>
            </a:r>
          </a:p>
          <a:p>
            <a:pPr marL="285750" indent="-285750">
              <a:buFont typeface="Arial" pitchFamily="34" charset="0"/>
              <a:buChar char="•"/>
            </a:pPr>
            <a:endParaRPr lang="en-US" dirty="0" smtClean="0"/>
          </a:p>
          <a:p>
            <a:pPr marL="285750" indent="-285750">
              <a:buFont typeface="Arial" pitchFamily="34" charset="0"/>
              <a:buChar char="•"/>
            </a:pPr>
            <a:r>
              <a:rPr lang="en-US" dirty="0" smtClean="0"/>
              <a:t>The tax is an additional cost for pencil producers, so the supply of pencils decreases.</a:t>
            </a:r>
          </a:p>
          <a:p>
            <a:pPr marL="285750" indent="-285750">
              <a:buFont typeface="Arial" pitchFamily="34" charset="0"/>
              <a:buChar char="•"/>
            </a:pPr>
            <a:endParaRPr lang="en-US" dirty="0" smtClean="0"/>
          </a:p>
          <a:p>
            <a:pPr marL="285750" indent="-285750">
              <a:buFont typeface="Arial" pitchFamily="34" charset="0"/>
              <a:buChar char="•"/>
            </a:pPr>
            <a:r>
              <a:rPr lang="en-US" dirty="0" smtClean="0"/>
              <a:t>Supply will shift UP by $0.50</a:t>
            </a:r>
          </a:p>
          <a:p>
            <a:pPr marL="285750" indent="-285750">
              <a:buFont typeface="Arial" pitchFamily="34" charset="0"/>
              <a:buChar char="•"/>
            </a:pPr>
            <a:endParaRPr lang="en-US" dirty="0" smtClean="0"/>
          </a:p>
          <a:p>
            <a:pPr marL="285750" indent="-285750">
              <a:buFont typeface="Arial" pitchFamily="34" charset="0"/>
              <a:buChar char="•"/>
            </a:pPr>
            <a:r>
              <a:rPr lang="en-US" dirty="0" smtClean="0"/>
              <a:t>The price of pencils increases from $1.25 to $1.55.</a:t>
            </a:r>
          </a:p>
          <a:p>
            <a:pPr marL="285750" indent="-285750">
              <a:buFont typeface="Arial" pitchFamily="34" charset="0"/>
              <a:buChar char="•"/>
            </a:pPr>
            <a:endParaRPr lang="en-US" dirty="0" smtClean="0"/>
          </a:p>
          <a:p>
            <a:pPr marL="285750" indent="-285750">
              <a:buFont typeface="Arial" pitchFamily="34" charset="0"/>
              <a:buChar char="•"/>
            </a:pPr>
            <a:r>
              <a:rPr lang="en-US" dirty="0" smtClean="0"/>
              <a:t>Once the tax is paid, pencil producers get to keep just $1.05</a:t>
            </a:r>
            <a:endParaRPr lang="en-US" dirty="0"/>
          </a:p>
        </p:txBody>
      </p:sp>
      <p:grpSp>
        <p:nvGrpSpPr>
          <p:cNvPr id="4" name="Group 6"/>
          <p:cNvGrpSpPr/>
          <p:nvPr/>
        </p:nvGrpSpPr>
        <p:grpSpPr>
          <a:xfrm>
            <a:off x="4343400" y="2423160"/>
            <a:ext cx="4805408" cy="4252126"/>
            <a:chOff x="4343400" y="2019300"/>
            <a:chExt cx="4805408" cy="3543438"/>
          </a:xfrm>
        </p:grpSpPr>
        <p:grpSp>
          <p:nvGrpSpPr>
            <p:cNvPr id="6" name="Group 11"/>
            <p:cNvGrpSpPr>
              <a:grpSpLocks noChangeAspect="1"/>
            </p:cNvGrpSpPr>
            <p:nvPr/>
          </p:nvGrpSpPr>
          <p:grpSpPr>
            <a:xfrm>
              <a:off x="4343400" y="2019300"/>
              <a:ext cx="4805408" cy="3543438"/>
              <a:chOff x="4551533" y="1814243"/>
              <a:chExt cx="5214767" cy="4614351"/>
            </a:xfrm>
          </p:grpSpPr>
          <p:sp>
            <p:nvSpPr>
              <p:cNvPr id="13" name="TextBox 12"/>
              <p:cNvSpPr txBox="1"/>
              <p:nvPr/>
            </p:nvSpPr>
            <p:spPr>
              <a:xfrm>
                <a:off x="6110527" y="1814243"/>
                <a:ext cx="1825146" cy="384094"/>
              </a:xfrm>
              <a:prstGeom prst="rect">
                <a:avLst/>
              </a:prstGeom>
              <a:noFill/>
            </p:spPr>
            <p:txBody>
              <a:bodyPr vert="horz" wrap="square" rtlCol="0">
                <a:spAutoFit/>
              </a:bodyPr>
              <a:lstStyle/>
              <a:p>
                <a:pPr algn="ctr"/>
                <a:r>
                  <a:rPr lang="en-US" sz="1700" b="1" dirty="0" smtClean="0">
                    <a:solidFill>
                      <a:srgbClr val="FF6820"/>
                    </a:solidFill>
                  </a:rPr>
                  <a:t>Pencil market</a:t>
                </a:r>
              </a:p>
            </p:txBody>
          </p:sp>
          <p:cxnSp>
            <p:nvCxnSpPr>
              <p:cNvPr id="14" name="Straight Connector 13"/>
              <p:cNvCxnSpPr/>
              <p:nvPr/>
            </p:nvCxnSpPr>
            <p:spPr>
              <a:xfrm>
                <a:off x="5187822" y="2069845"/>
                <a:ext cx="0" cy="386575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163058" y="5935598"/>
                <a:ext cx="4401058"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894578" y="2168905"/>
                <a:ext cx="2962910" cy="3593211"/>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5348985" y="2317623"/>
                <a:ext cx="3743960" cy="3394963"/>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144001" y="2184400"/>
                <a:ext cx="508000" cy="367394"/>
              </a:xfrm>
              <a:prstGeom prst="rect">
                <a:avLst/>
              </a:prstGeom>
              <a:noFill/>
            </p:spPr>
            <p:txBody>
              <a:bodyPr vert="horz" rtlCol="0">
                <a:spAutoFit/>
              </a:bodyPr>
              <a:lstStyle/>
              <a:p>
                <a:r>
                  <a:rPr lang="en-US" sz="1600" smtClean="0">
                    <a:solidFill>
                      <a:srgbClr val="32CD32"/>
                    </a:solidFill>
                  </a:rPr>
                  <a:t>S</a:t>
                </a:r>
                <a:endParaRPr lang="en-US" sz="1600">
                  <a:solidFill>
                    <a:srgbClr val="32CD32"/>
                  </a:solidFill>
                </a:endParaRPr>
              </a:p>
            </p:txBody>
          </p:sp>
          <p:sp>
            <p:nvSpPr>
              <p:cNvPr id="19" name="TextBox 18"/>
              <p:cNvSpPr txBox="1"/>
              <p:nvPr/>
            </p:nvSpPr>
            <p:spPr>
              <a:xfrm>
                <a:off x="8877299" y="5511800"/>
                <a:ext cx="558800" cy="417494"/>
              </a:xfrm>
              <a:prstGeom prst="rect">
                <a:avLst/>
              </a:prstGeom>
              <a:noFill/>
            </p:spPr>
            <p:txBody>
              <a:bodyPr vert="horz" rtlCol="0">
                <a:spAutoFit/>
              </a:bodyPr>
              <a:lstStyle/>
              <a:p>
                <a:r>
                  <a:rPr lang="en-US" sz="1900" smtClean="0">
                    <a:solidFill>
                      <a:srgbClr val="0000FF"/>
                    </a:solidFill>
                  </a:rPr>
                  <a:t>D</a:t>
                </a:r>
                <a:endParaRPr lang="en-US" sz="1900">
                  <a:solidFill>
                    <a:srgbClr val="0000FF"/>
                  </a:solidFill>
                </a:endParaRPr>
              </a:p>
            </p:txBody>
          </p:sp>
          <p:sp>
            <p:nvSpPr>
              <p:cNvPr id="20" name="TextBox 19"/>
              <p:cNvSpPr txBox="1"/>
              <p:nvPr/>
            </p:nvSpPr>
            <p:spPr>
              <a:xfrm>
                <a:off x="9182100" y="5994400"/>
                <a:ext cx="584200" cy="434194"/>
              </a:xfrm>
              <a:prstGeom prst="rect">
                <a:avLst/>
              </a:prstGeom>
              <a:noFill/>
            </p:spPr>
            <p:txBody>
              <a:bodyPr vert="horz" rtlCol="0">
                <a:spAutoFit/>
              </a:bodyPr>
              <a:lstStyle/>
              <a:p>
                <a:r>
                  <a:rPr lang="en-US" sz="2000" smtClean="0">
                    <a:solidFill>
                      <a:srgbClr val="000000"/>
                    </a:solidFill>
                  </a:rPr>
                  <a:t>Q</a:t>
                </a:r>
                <a:endParaRPr lang="en-US" sz="2000">
                  <a:solidFill>
                    <a:srgbClr val="000000"/>
                  </a:solidFill>
                </a:endParaRPr>
              </a:p>
            </p:txBody>
          </p:sp>
          <p:sp>
            <p:nvSpPr>
              <p:cNvPr id="21" name="TextBox 20"/>
              <p:cNvSpPr txBox="1"/>
              <p:nvPr/>
            </p:nvSpPr>
            <p:spPr>
              <a:xfrm>
                <a:off x="4813300" y="2032000"/>
                <a:ext cx="533400" cy="434194"/>
              </a:xfrm>
              <a:prstGeom prst="rect">
                <a:avLst/>
              </a:prstGeom>
              <a:noFill/>
            </p:spPr>
            <p:txBody>
              <a:bodyPr vert="horz" rtlCol="0">
                <a:spAutoFit/>
              </a:bodyPr>
              <a:lstStyle/>
              <a:p>
                <a:r>
                  <a:rPr lang="en-US" sz="2000" smtClean="0">
                    <a:solidFill>
                      <a:srgbClr val="000000"/>
                    </a:solidFill>
                  </a:rPr>
                  <a:t>P</a:t>
                </a:r>
                <a:endParaRPr lang="en-US" sz="2000">
                  <a:solidFill>
                    <a:srgbClr val="000000"/>
                  </a:solidFill>
                </a:endParaRPr>
              </a:p>
            </p:txBody>
          </p:sp>
          <p:cxnSp>
            <p:nvCxnSpPr>
              <p:cNvPr id="23" name="Straight Connector 22"/>
              <p:cNvCxnSpPr/>
              <p:nvPr/>
            </p:nvCxnSpPr>
            <p:spPr>
              <a:xfrm>
                <a:off x="7295388" y="3928364"/>
                <a:ext cx="0" cy="1994915"/>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137400" y="5981700"/>
                <a:ext cx="660400" cy="367394"/>
              </a:xfrm>
              <a:prstGeom prst="rect">
                <a:avLst/>
              </a:prstGeom>
              <a:noFill/>
            </p:spPr>
            <p:txBody>
              <a:bodyPr vert="horz" rtlCol="0">
                <a:spAutoFit/>
              </a:bodyPr>
              <a:lstStyle/>
              <a:p>
                <a:r>
                  <a:rPr lang="en-US" sz="1600" smtClean="0">
                    <a:solidFill>
                      <a:srgbClr val="000000"/>
                    </a:solidFill>
                  </a:rPr>
                  <a:t>Q</a:t>
                </a:r>
                <a:r>
                  <a:rPr lang="en-US" sz="1600" baseline="-25000" smtClean="0">
                    <a:solidFill>
                      <a:srgbClr val="000000"/>
                    </a:solidFill>
                  </a:rPr>
                  <a:t>e</a:t>
                </a:r>
                <a:endParaRPr lang="en-US" sz="1600" baseline="-25000">
                  <a:solidFill>
                    <a:srgbClr val="000000"/>
                  </a:solidFill>
                </a:endParaRPr>
              </a:p>
            </p:txBody>
          </p:sp>
          <p:cxnSp>
            <p:nvCxnSpPr>
              <p:cNvPr id="26" name="Straight Connector 25"/>
              <p:cNvCxnSpPr/>
              <p:nvPr/>
            </p:nvCxnSpPr>
            <p:spPr>
              <a:xfrm flipV="1">
                <a:off x="5497829" y="2206117"/>
                <a:ext cx="2578609" cy="22674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115300" y="2044700"/>
                <a:ext cx="838200" cy="367394"/>
              </a:xfrm>
              <a:prstGeom prst="rect">
                <a:avLst/>
              </a:prstGeom>
              <a:noFill/>
            </p:spPr>
            <p:txBody>
              <a:bodyPr vert="horz" rtlCol="0">
                <a:spAutoFit/>
              </a:bodyPr>
              <a:lstStyle/>
              <a:p>
                <a:r>
                  <a:rPr lang="en-US" sz="1600" smtClean="0">
                    <a:solidFill>
                      <a:srgbClr val="FF0000"/>
                    </a:solidFill>
                  </a:rPr>
                  <a:t>S</a:t>
                </a:r>
                <a:r>
                  <a:rPr lang="en-US" sz="1600" baseline="-25000" smtClean="0">
                    <a:solidFill>
                      <a:srgbClr val="FF0000"/>
                    </a:solidFill>
                  </a:rPr>
                  <a:t>+tax</a:t>
                </a:r>
                <a:endParaRPr lang="en-US" sz="1600" baseline="-25000">
                  <a:solidFill>
                    <a:srgbClr val="FF0000"/>
                  </a:solidFill>
                </a:endParaRPr>
              </a:p>
            </p:txBody>
          </p:sp>
          <p:cxnSp>
            <p:nvCxnSpPr>
              <p:cNvPr id="28" name="Straight Connector 27"/>
              <p:cNvCxnSpPr/>
              <p:nvPr/>
            </p:nvCxnSpPr>
            <p:spPr>
              <a:xfrm flipH="1">
                <a:off x="5200269" y="3321177"/>
                <a:ext cx="1599311" cy="0"/>
              </a:xfrm>
              <a:prstGeom prst="line">
                <a:avLst/>
              </a:prstGeom>
              <a:ln w="38100" cap="flat" cmpd="sng" algn="ctr">
                <a:solidFill>
                  <a:srgbClr val="80008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799580" y="3308858"/>
                <a:ext cx="0" cy="2626740"/>
              </a:xfrm>
              <a:prstGeom prst="line">
                <a:avLst/>
              </a:prstGeom>
              <a:ln w="38100" cap="flat" cmpd="sng" algn="ctr">
                <a:solidFill>
                  <a:srgbClr val="80008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187822" y="4399153"/>
                <a:ext cx="1599311" cy="0"/>
              </a:xfrm>
              <a:prstGeom prst="line">
                <a:avLst/>
              </a:prstGeom>
              <a:ln w="38100" cap="flat" cmpd="sng" algn="ctr">
                <a:solidFill>
                  <a:srgbClr val="80008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551533" y="4233155"/>
                <a:ext cx="736600" cy="350694"/>
              </a:xfrm>
              <a:prstGeom prst="rect">
                <a:avLst/>
              </a:prstGeom>
              <a:noFill/>
            </p:spPr>
            <p:txBody>
              <a:bodyPr vert="horz" rtlCol="0">
                <a:spAutoFit/>
              </a:bodyPr>
              <a:lstStyle/>
              <a:p>
                <a:r>
                  <a:rPr lang="en-US" sz="1500" dirty="0" smtClean="0">
                    <a:solidFill>
                      <a:srgbClr val="000000"/>
                    </a:solidFill>
                  </a:rPr>
                  <a:t>1.05</a:t>
                </a:r>
                <a:endParaRPr lang="en-US" sz="1500" dirty="0">
                  <a:solidFill>
                    <a:srgbClr val="000000"/>
                  </a:solidFill>
                </a:endParaRPr>
              </a:p>
            </p:txBody>
          </p:sp>
          <p:sp>
            <p:nvSpPr>
              <p:cNvPr id="32" name="TextBox 31"/>
              <p:cNvSpPr txBox="1"/>
              <p:nvPr/>
            </p:nvSpPr>
            <p:spPr>
              <a:xfrm>
                <a:off x="4597401" y="3097675"/>
                <a:ext cx="787400" cy="367394"/>
              </a:xfrm>
              <a:prstGeom prst="rect">
                <a:avLst/>
              </a:prstGeom>
              <a:noFill/>
            </p:spPr>
            <p:txBody>
              <a:bodyPr vert="horz" rtlCol="0">
                <a:spAutoFit/>
              </a:bodyPr>
              <a:lstStyle/>
              <a:p>
                <a:r>
                  <a:rPr lang="en-US" sz="1600" dirty="0" smtClean="0">
                    <a:solidFill>
                      <a:srgbClr val="000000"/>
                    </a:solidFill>
                  </a:rPr>
                  <a:t>1.55</a:t>
                </a:r>
                <a:endParaRPr lang="en-US" sz="1600" dirty="0">
                  <a:solidFill>
                    <a:srgbClr val="000000"/>
                  </a:solidFill>
                </a:endParaRPr>
              </a:p>
            </p:txBody>
          </p:sp>
          <p:sp>
            <p:nvSpPr>
              <p:cNvPr id="33" name="TextBox 32"/>
              <p:cNvSpPr txBox="1"/>
              <p:nvPr/>
            </p:nvSpPr>
            <p:spPr>
              <a:xfrm>
                <a:off x="6629401" y="6007102"/>
                <a:ext cx="787400" cy="367394"/>
              </a:xfrm>
              <a:prstGeom prst="rect">
                <a:avLst/>
              </a:prstGeom>
              <a:noFill/>
            </p:spPr>
            <p:txBody>
              <a:bodyPr vert="horz" rtlCol="0">
                <a:spAutoFit/>
              </a:bodyPr>
              <a:lstStyle/>
              <a:p>
                <a:r>
                  <a:rPr lang="en-US" sz="1600" dirty="0" err="1" smtClean="0">
                    <a:solidFill>
                      <a:srgbClr val="000000"/>
                    </a:solidFill>
                  </a:rPr>
                  <a:t>Q</a:t>
                </a:r>
                <a:r>
                  <a:rPr lang="en-US" sz="1600" baseline="-25000" dirty="0" err="1" smtClean="0">
                    <a:solidFill>
                      <a:srgbClr val="000000"/>
                    </a:solidFill>
                  </a:rPr>
                  <a:t>tax</a:t>
                </a:r>
                <a:endParaRPr lang="en-US" sz="1600" baseline="-25000" dirty="0">
                  <a:solidFill>
                    <a:srgbClr val="000000"/>
                  </a:solidFill>
                </a:endParaRPr>
              </a:p>
            </p:txBody>
          </p:sp>
          <p:sp>
            <p:nvSpPr>
              <p:cNvPr id="35" name="TextBox 34"/>
              <p:cNvSpPr txBox="1"/>
              <p:nvPr/>
            </p:nvSpPr>
            <p:spPr>
              <a:xfrm>
                <a:off x="7611109" y="3136785"/>
                <a:ext cx="923290" cy="417494"/>
              </a:xfrm>
              <a:prstGeom prst="rect">
                <a:avLst/>
              </a:prstGeom>
              <a:solidFill>
                <a:schemeClr val="accent1">
                  <a:lumMod val="20000"/>
                  <a:lumOff val="80000"/>
                </a:schemeClr>
              </a:solidFill>
            </p:spPr>
            <p:txBody>
              <a:bodyPr vert="horz" wrap="square" rtlCol="0">
                <a:spAutoFit/>
              </a:bodyPr>
              <a:lstStyle/>
              <a:p>
                <a:r>
                  <a:rPr lang="en-US" sz="1900" dirty="0" smtClean="0">
                    <a:solidFill>
                      <a:srgbClr val="800080"/>
                    </a:solidFill>
                  </a:rPr>
                  <a:t>$0.50</a:t>
                </a:r>
                <a:endParaRPr lang="en-US" sz="1900" dirty="0">
                  <a:solidFill>
                    <a:srgbClr val="800080"/>
                  </a:solidFill>
                </a:endParaRPr>
              </a:p>
            </p:txBody>
          </p:sp>
          <p:cxnSp>
            <p:nvCxnSpPr>
              <p:cNvPr id="60" name="Straight Connector 59"/>
              <p:cNvCxnSpPr/>
              <p:nvPr/>
            </p:nvCxnSpPr>
            <p:spPr>
              <a:xfrm flipH="1">
                <a:off x="5200269" y="3928363"/>
                <a:ext cx="2095120" cy="0"/>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4551533" y="3723563"/>
                <a:ext cx="787400" cy="367394"/>
              </a:xfrm>
              <a:prstGeom prst="rect">
                <a:avLst/>
              </a:prstGeom>
              <a:noFill/>
            </p:spPr>
            <p:txBody>
              <a:bodyPr vert="horz" rtlCol="0">
                <a:spAutoFit/>
              </a:bodyPr>
              <a:lstStyle/>
              <a:p>
                <a:r>
                  <a:rPr lang="en-US" sz="1600" dirty="0" smtClean="0">
                    <a:solidFill>
                      <a:srgbClr val="000000"/>
                    </a:solidFill>
                  </a:rPr>
                  <a:t>1.25</a:t>
                </a:r>
                <a:endParaRPr lang="en-US" sz="1600" dirty="0">
                  <a:solidFill>
                    <a:srgbClr val="000000"/>
                  </a:solidFill>
                </a:endParaRPr>
              </a:p>
            </p:txBody>
          </p:sp>
        </p:grpSp>
        <p:sp>
          <p:nvSpPr>
            <p:cNvPr id="5" name="Right Brace 4"/>
            <p:cNvSpPr/>
            <p:nvPr/>
          </p:nvSpPr>
          <p:spPr>
            <a:xfrm>
              <a:off x="6871863" y="2857500"/>
              <a:ext cx="290936" cy="756545"/>
            </a:xfrm>
            <a:prstGeom prst="rightBrace">
              <a:avLst/>
            </a:prstGeom>
            <a:ln w="1905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Tree>
    <p:extLst>
      <p:ext uri="{BB962C8B-B14F-4D97-AF65-F5344CB8AC3E}">
        <p14:creationId xmlns="" xmlns:p14="http://schemas.microsoft.com/office/powerpoint/2010/main" val="25648364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08504" cy="1015663"/>
          </a:xfrm>
          <a:prstGeom prst="rect">
            <a:avLst/>
          </a:prstGeom>
          <a:noFill/>
        </p:spPr>
        <p:txBody>
          <a:bodyPr wrap="square" rtlCol="0">
            <a:spAutoFit/>
          </a:bodyPr>
          <a:lstStyle/>
          <a:p>
            <a:r>
              <a:rPr lang="en-US" sz="2400" dirty="0" smtClean="0">
                <a:solidFill>
                  <a:srgbClr val="FF0000"/>
                </a:solidFill>
              </a:rPr>
              <a:t>Determining the Effect of Indirect Taxes</a:t>
            </a:r>
          </a:p>
          <a:p>
            <a:r>
              <a:rPr lang="en-US" dirty="0" smtClean="0"/>
              <a:t>As we saw on the previous slide, a tax reduces the supply of a good and increases the price. The following points should also be observed.</a:t>
            </a:r>
          </a:p>
        </p:txBody>
      </p:sp>
      <p:sp>
        <p:nvSpPr>
          <p:cNvPr id="4" name="Rectangle 3"/>
          <p:cNvSpPr/>
          <p:nvPr/>
        </p:nvSpPr>
        <p:spPr>
          <a:xfrm>
            <a:off x="0" y="1340768"/>
            <a:ext cx="5226273" cy="4308872"/>
          </a:xfrm>
          <a:prstGeom prst="rect">
            <a:avLst/>
          </a:prstGeom>
        </p:spPr>
        <p:txBody>
          <a:bodyPr wrap="square">
            <a:spAutoFit/>
          </a:bodyPr>
          <a:lstStyle/>
          <a:p>
            <a:pPr marL="342900" indent="-342900">
              <a:buFont typeface="Arial" pitchFamily="34" charset="0"/>
              <a:buChar char="•"/>
            </a:pPr>
            <a:r>
              <a:rPr lang="en-US" sz="1600" dirty="0"/>
              <a:t>The price of the good does not increase by the full amount of the tax</a:t>
            </a:r>
          </a:p>
          <a:p>
            <a:pPr marL="342900" indent="-342900">
              <a:buFont typeface="Arial" pitchFamily="34" charset="0"/>
              <a:buChar char="•"/>
            </a:pPr>
            <a:r>
              <a:rPr lang="en-US" sz="1600" dirty="0"/>
              <a:t>The producers of the good do not keep the full price paid by consumers, as they must pay the tax</a:t>
            </a:r>
          </a:p>
          <a:p>
            <a:pPr marL="342900" indent="-342900">
              <a:buFont typeface="Arial" pitchFamily="34" charset="0"/>
              <a:buChar char="•"/>
            </a:pPr>
            <a:r>
              <a:rPr lang="en-US" sz="1600" dirty="0"/>
              <a:t>There is a loss of total welfare in the market resulting from the tax</a:t>
            </a:r>
            <a:r>
              <a:rPr lang="en-US" sz="1600" dirty="0" smtClean="0"/>
              <a:t>.</a:t>
            </a:r>
          </a:p>
          <a:p>
            <a:pPr marL="342900" indent="-342900">
              <a:buFont typeface="Arial" pitchFamily="34" charset="0"/>
              <a:buChar char="•"/>
            </a:pPr>
            <a:endParaRPr lang="en-US" sz="1600" dirty="0" smtClean="0"/>
          </a:p>
          <a:p>
            <a:pPr marL="342900" indent="-342900">
              <a:buFont typeface="Arial" pitchFamily="34" charset="0"/>
              <a:buChar char="•"/>
            </a:pPr>
            <a:endParaRPr lang="en-US" sz="1600" dirty="0" smtClean="0"/>
          </a:p>
          <a:p>
            <a:r>
              <a:rPr lang="en-US" b="1" dirty="0" smtClean="0">
                <a:solidFill>
                  <a:srgbClr val="0000CC"/>
                </a:solidFill>
              </a:rPr>
              <a:t>The $0.50 tax on pencils…</a:t>
            </a:r>
          </a:p>
          <a:p>
            <a:pPr marL="285750" indent="-285750">
              <a:buFont typeface="Arial" pitchFamily="34" charset="0"/>
              <a:buChar char="•"/>
            </a:pPr>
            <a:r>
              <a:rPr lang="en-US" sz="1600" dirty="0" smtClean="0"/>
              <a:t>Increase the price consumers pay by $0.30. </a:t>
            </a:r>
          </a:p>
          <a:p>
            <a:pPr marL="285750" indent="-285750">
              <a:buFont typeface="Arial" pitchFamily="34" charset="0"/>
              <a:buChar char="•"/>
            </a:pPr>
            <a:r>
              <a:rPr lang="en-US" sz="1600" dirty="0" smtClean="0"/>
              <a:t>Decreases the price producers get to keep by $0.20.</a:t>
            </a:r>
          </a:p>
          <a:p>
            <a:pPr marL="285750" indent="-285750">
              <a:buFont typeface="Arial" pitchFamily="34" charset="0"/>
              <a:buChar char="•"/>
            </a:pPr>
            <a:r>
              <a:rPr lang="en-US" sz="1600" dirty="0" smtClean="0"/>
              <a:t>Decreases the output from </a:t>
            </a:r>
            <a:r>
              <a:rPr lang="en-US" sz="1600" dirty="0" err="1" smtClean="0"/>
              <a:t>Qe</a:t>
            </a:r>
            <a:r>
              <a:rPr lang="en-US" sz="1600" dirty="0" smtClean="0"/>
              <a:t> to </a:t>
            </a:r>
            <a:r>
              <a:rPr lang="en-US" sz="1600" dirty="0" err="1" smtClean="0"/>
              <a:t>Qtax</a:t>
            </a:r>
            <a:endParaRPr lang="en-US" sz="1600" dirty="0" smtClean="0"/>
          </a:p>
          <a:p>
            <a:pPr marL="285750" indent="-285750">
              <a:buFont typeface="Arial" pitchFamily="34" charset="0"/>
              <a:buChar char="•"/>
            </a:pPr>
            <a:r>
              <a:rPr lang="en-US" sz="1600" dirty="0" smtClean="0"/>
              <a:t>Imposes a burden on consumers equal to the blue area</a:t>
            </a:r>
          </a:p>
          <a:p>
            <a:pPr marL="285750" indent="-285750">
              <a:buFont typeface="Arial" pitchFamily="34" charset="0"/>
              <a:buChar char="•"/>
            </a:pPr>
            <a:r>
              <a:rPr lang="en-US" sz="1600" dirty="0" smtClean="0"/>
              <a:t>Imposes a burden on producers equal to the red area.</a:t>
            </a:r>
          </a:p>
          <a:p>
            <a:pPr marL="285750" indent="-285750">
              <a:buFont typeface="Arial" pitchFamily="34" charset="0"/>
              <a:buChar char="•"/>
            </a:pPr>
            <a:r>
              <a:rPr lang="en-US" sz="1600" dirty="0" smtClean="0"/>
              <a:t>Raises government revenue equal to the blue and red areas.</a:t>
            </a:r>
          </a:p>
          <a:p>
            <a:pPr marL="285750" indent="-285750">
              <a:buFont typeface="Arial" pitchFamily="34" charset="0"/>
              <a:buChar char="•"/>
            </a:pPr>
            <a:r>
              <a:rPr lang="en-US" sz="1600" dirty="0" smtClean="0"/>
              <a:t>Causes a net loss of total welfare equal to the gray area.</a:t>
            </a:r>
            <a:endParaRPr lang="en-US" sz="1600" dirty="0"/>
          </a:p>
        </p:txBody>
      </p:sp>
      <p:grpSp>
        <p:nvGrpSpPr>
          <p:cNvPr id="2" name="Group 86"/>
          <p:cNvGrpSpPr/>
          <p:nvPr/>
        </p:nvGrpSpPr>
        <p:grpSpPr>
          <a:xfrm>
            <a:off x="4782124" y="2384222"/>
            <a:ext cx="4345504" cy="3961525"/>
            <a:chOff x="4782124" y="1986851"/>
            <a:chExt cx="4345504" cy="3301271"/>
          </a:xfrm>
        </p:grpSpPr>
        <p:grpSp>
          <p:nvGrpSpPr>
            <p:cNvPr id="5" name="Group 84"/>
            <p:cNvGrpSpPr/>
            <p:nvPr/>
          </p:nvGrpSpPr>
          <p:grpSpPr>
            <a:xfrm>
              <a:off x="4782124" y="1986851"/>
              <a:ext cx="4345504" cy="3301271"/>
              <a:chOff x="4419600" y="1714500"/>
              <a:chExt cx="4700082" cy="3570644"/>
            </a:xfrm>
          </p:grpSpPr>
          <p:sp>
            <p:nvSpPr>
              <p:cNvPr id="84" name="Isosceles Triangle 83"/>
              <p:cNvSpPr/>
              <p:nvPr/>
            </p:nvSpPr>
            <p:spPr>
              <a:xfrm rot="5400000">
                <a:off x="6337274" y="3026373"/>
                <a:ext cx="841997" cy="504254"/>
              </a:xfrm>
              <a:prstGeom prst="triangle">
                <a:avLst>
                  <a:gd name="adj" fmla="val 54344"/>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5005939" y="3349976"/>
                <a:ext cx="1473765" cy="3712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017410" y="2886036"/>
                <a:ext cx="1473765" cy="48045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9"/>
              <p:cNvGrpSpPr>
                <a:grpSpLocks noChangeAspect="1"/>
              </p:cNvGrpSpPr>
              <p:nvPr/>
            </p:nvGrpSpPr>
            <p:grpSpPr>
              <a:xfrm>
                <a:off x="4419600" y="1714500"/>
                <a:ext cx="4700082" cy="3570644"/>
                <a:chOff x="4551533" y="1814243"/>
                <a:chExt cx="5100468" cy="4649780"/>
              </a:xfrm>
            </p:grpSpPr>
            <p:sp>
              <p:nvSpPr>
                <p:cNvPr id="61" name="TextBox 60"/>
                <p:cNvSpPr txBox="1"/>
                <p:nvPr/>
              </p:nvSpPr>
              <p:spPr>
                <a:xfrm>
                  <a:off x="5735920" y="1814243"/>
                  <a:ext cx="2199752" cy="397373"/>
                </a:xfrm>
                <a:prstGeom prst="rect">
                  <a:avLst/>
                </a:prstGeom>
                <a:noFill/>
              </p:spPr>
              <p:txBody>
                <a:bodyPr vert="horz" wrap="square" rtlCol="0">
                  <a:spAutoFit/>
                </a:bodyPr>
                <a:lstStyle/>
                <a:p>
                  <a:pPr algn="ctr"/>
                  <a:r>
                    <a:rPr lang="en-US" sz="1600" b="1" dirty="0" smtClean="0">
                      <a:solidFill>
                        <a:srgbClr val="FF6820"/>
                      </a:solidFill>
                    </a:rPr>
                    <a:t>Pencil market</a:t>
                  </a:r>
                </a:p>
              </p:txBody>
            </p:sp>
            <p:cxnSp>
              <p:nvCxnSpPr>
                <p:cNvPr id="62" name="Straight Connector 61"/>
                <p:cNvCxnSpPr/>
                <p:nvPr/>
              </p:nvCxnSpPr>
              <p:spPr>
                <a:xfrm>
                  <a:off x="5187822" y="2069845"/>
                  <a:ext cx="0" cy="386575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163058" y="5935598"/>
                  <a:ext cx="4234943"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894578" y="2168905"/>
                  <a:ext cx="2962910" cy="3593211"/>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5348985" y="2317623"/>
                  <a:ext cx="3743960" cy="3394963"/>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9144000" y="2184400"/>
                  <a:ext cx="508001" cy="397373"/>
                </a:xfrm>
                <a:prstGeom prst="rect">
                  <a:avLst/>
                </a:prstGeom>
                <a:noFill/>
              </p:spPr>
              <p:txBody>
                <a:bodyPr vert="horz" rtlCol="0">
                  <a:spAutoFit/>
                </a:bodyPr>
                <a:lstStyle/>
                <a:p>
                  <a:r>
                    <a:rPr lang="en-US" sz="1600" smtClean="0">
                      <a:solidFill>
                        <a:srgbClr val="32CD32"/>
                      </a:solidFill>
                    </a:rPr>
                    <a:t>S</a:t>
                  </a:r>
                  <a:endParaRPr lang="en-US" sz="1600">
                    <a:solidFill>
                      <a:srgbClr val="32CD32"/>
                    </a:solidFill>
                  </a:endParaRPr>
                </a:p>
              </p:txBody>
            </p:sp>
            <p:sp>
              <p:nvSpPr>
                <p:cNvPr id="67" name="TextBox 66"/>
                <p:cNvSpPr txBox="1"/>
                <p:nvPr/>
              </p:nvSpPr>
              <p:spPr>
                <a:xfrm>
                  <a:off x="8877299" y="5511799"/>
                  <a:ext cx="558800" cy="451560"/>
                </a:xfrm>
                <a:prstGeom prst="rect">
                  <a:avLst/>
                </a:prstGeom>
                <a:noFill/>
              </p:spPr>
              <p:txBody>
                <a:bodyPr vert="horz" rtlCol="0">
                  <a:spAutoFit/>
                </a:bodyPr>
                <a:lstStyle/>
                <a:p>
                  <a:r>
                    <a:rPr lang="en-US" sz="1900" smtClean="0">
                      <a:solidFill>
                        <a:srgbClr val="0000FF"/>
                      </a:solidFill>
                    </a:rPr>
                    <a:t>D</a:t>
                  </a:r>
                  <a:endParaRPr lang="en-US" sz="1900">
                    <a:solidFill>
                      <a:srgbClr val="0000FF"/>
                    </a:solidFill>
                  </a:endParaRPr>
                </a:p>
              </p:txBody>
            </p:sp>
            <p:sp>
              <p:nvSpPr>
                <p:cNvPr id="68" name="TextBox 67"/>
                <p:cNvSpPr txBox="1"/>
                <p:nvPr/>
              </p:nvSpPr>
              <p:spPr>
                <a:xfrm>
                  <a:off x="9045149" y="5994400"/>
                  <a:ext cx="584199" cy="469623"/>
                </a:xfrm>
                <a:prstGeom prst="rect">
                  <a:avLst/>
                </a:prstGeom>
                <a:noFill/>
              </p:spPr>
              <p:txBody>
                <a:bodyPr vert="horz" rtlCol="0">
                  <a:spAutoFit/>
                </a:bodyPr>
                <a:lstStyle/>
                <a:p>
                  <a:r>
                    <a:rPr lang="en-US" sz="2000" dirty="0" smtClean="0">
                      <a:solidFill>
                        <a:srgbClr val="000000"/>
                      </a:solidFill>
                    </a:rPr>
                    <a:t>Q</a:t>
                  </a:r>
                  <a:endParaRPr lang="en-US" sz="2000" dirty="0">
                    <a:solidFill>
                      <a:srgbClr val="000000"/>
                    </a:solidFill>
                  </a:endParaRPr>
                </a:p>
              </p:txBody>
            </p:sp>
            <p:sp>
              <p:nvSpPr>
                <p:cNvPr id="69" name="TextBox 68"/>
                <p:cNvSpPr txBox="1"/>
                <p:nvPr/>
              </p:nvSpPr>
              <p:spPr>
                <a:xfrm>
                  <a:off x="4813300" y="2032000"/>
                  <a:ext cx="533400" cy="469623"/>
                </a:xfrm>
                <a:prstGeom prst="rect">
                  <a:avLst/>
                </a:prstGeom>
                <a:noFill/>
              </p:spPr>
              <p:txBody>
                <a:bodyPr vert="horz" rtlCol="0">
                  <a:spAutoFit/>
                </a:bodyPr>
                <a:lstStyle/>
                <a:p>
                  <a:r>
                    <a:rPr lang="en-US" sz="2000" smtClean="0">
                      <a:solidFill>
                        <a:srgbClr val="000000"/>
                      </a:solidFill>
                    </a:rPr>
                    <a:t>P</a:t>
                  </a:r>
                  <a:endParaRPr lang="en-US" sz="2000">
                    <a:solidFill>
                      <a:srgbClr val="000000"/>
                    </a:solidFill>
                  </a:endParaRPr>
                </a:p>
              </p:txBody>
            </p:sp>
            <p:cxnSp>
              <p:nvCxnSpPr>
                <p:cNvPr id="70" name="Straight Connector 69"/>
                <p:cNvCxnSpPr/>
                <p:nvPr/>
              </p:nvCxnSpPr>
              <p:spPr>
                <a:xfrm>
                  <a:off x="7295388" y="3928364"/>
                  <a:ext cx="0" cy="1994915"/>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7137400" y="5981700"/>
                  <a:ext cx="660401" cy="397373"/>
                </a:xfrm>
                <a:prstGeom prst="rect">
                  <a:avLst/>
                </a:prstGeom>
                <a:noFill/>
              </p:spPr>
              <p:txBody>
                <a:bodyPr vert="horz" rtlCol="0">
                  <a:spAutoFit/>
                </a:bodyPr>
                <a:lstStyle/>
                <a:p>
                  <a:r>
                    <a:rPr lang="en-US" sz="1600" smtClean="0">
                      <a:solidFill>
                        <a:srgbClr val="000000"/>
                      </a:solidFill>
                    </a:rPr>
                    <a:t>Q</a:t>
                  </a:r>
                  <a:r>
                    <a:rPr lang="en-US" sz="1600" baseline="-25000" smtClean="0">
                      <a:solidFill>
                        <a:srgbClr val="000000"/>
                      </a:solidFill>
                    </a:rPr>
                    <a:t>e</a:t>
                  </a:r>
                  <a:endParaRPr lang="en-US" sz="1600" baseline="-25000">
                    <a:solidFill>
                      <a:srgbClr val="000000"/>
                    </a:solidFill>
                  </a:endParaRPr>
                </a:p>
              </p:txBody>
            </p:sp>
            <p:cxnSp>
              <p:nvCxnSpPr>
                <p:cNvPr id="72" name="Straight Connector 71"/>
                <p:cNvCxnSpPr/>
                <p:nvPr/>
              </p:nvCxnSpPr>
              <p:spPr>
                <a:xfrm flipV="1">
                  <a:off x="5497829" y="2206117"/>
                  <a:ext cx="2578609" cy="22674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8115298" y="2044700"/>
                  <a:ext cx="838200" cy="397373"/>
                </a:xfrm>
                <a:prstGeom prst="rect">
                  <a:avLst/>
                </a:prstGeom>
                <a:noFill/>
              </p:spPr>
              <p:txBody>
                <a:bodyPr vert="horz" rtlCol="0">
                  <a:spAutoFit/>
                </a:bodyPr>
                <a:lstStyle/>
                <a:p>
                  <a:r>
                    <a:rPr lang="en-US" sz="1600" smtClean="0">
                      <a:solidFill>
                        <a:srgbClr val="FF0000"/>
                      </a:solidFill>
                    </a:rPr>
                    <a:t>S</a:t>
                  </a:r>
                  <a:r>
                    <a:rPr lang="en-US" sz="1600" baseline="-25000" smtClean="0">
                      <a:solidFill>
                        <a:srgbClr val="FF0000"/>
                      </a:solidFill>
                    </a:rPr>
                    <a:t>+tax</a:t>
                  </a:r>
                  <a:endParaRPr lang="en-US" sz="1600" baseline="-25000">
                    <a:solidFill>
                      <a:srgbClr val="FF0000"/>
                    </a:solidFill>
                  </a:endParaRPr>
                </a:p>
              </p:txBody>
            </p:sp>
            <p:cxnSp>
              <p:nvCxnSpPr>
                <p:cNvPr id="74" name="Straight Connector 73"/>
                <p:cNvCxnSpPr/>
                <p:nvPr/>
              </p:nvCxnSpPr>
              <p:spPr>
                <a:xfrm flipH="1">
                  <a:off x="5200269" y="3321177"/>
                  <a:ext cx="1599311" cy="0"/>
                </a:xfrm>
                <a:prstGeom prst="line">
                  <a:avLst/>
                </a:prstGeom>
                <a:ln w="38100" cap="flat" cmpd="sng" algn="ctr">
                  <a:solidFill>
                    <a:srgbClr val="80008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799580" y="3308858"/>
                  <a:ext cx="0" cy="2626740"/>
                </a:xfrm>
                <a:prstGeom prst="line">
                  <a:avLst/>
                </a:prstGeom>
                <a:ln w="38100" cap="flat" cmpd="sng" algn="ctr">
                  <a:solidFill>
                    <a:srgbClr val="80008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5187822" y="4399153"/>
                  <a:ext cx="1599311" cy="0"/>
                </a:xfrm>
                <a:prstGeom prst="line">
                  <a:avLst/>
                </a:prstGeom>
                <a:ln w="38100" cap="flat" cmpd="sng" algn="ctr">
                  <a:solidFill>
                    <a:srgbClr val="80008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4551533" y="4233155"/>
                  <a:ext cx="736601" cy="379310"/>
                </a:xfrm>
                <a:prstGeom prst="rect">
                  <a:avLst/>
                </a:prstGeom>
                <a:noFill/>
              </p:spPr>
              <p:txBody>
                <a:bodyPr vert="horz" rtlCol="0">
                  <a:spAutoFit/>
                </a:bodyPr>
                <a:lstStyle/>
                <a:p>
                  <a:r>
                    <a:rPr lang="en-US" sz="1500" dirty="0" smtClean="0">
                      <a:solidFill>
                        <a:srgbClr val="000000"/>
                      </a:solidFill>
                    </a:rPr>
                    <a:t>1.05</a:t>
                  </a:r>
                  <a:endParaRPr lang="en-US" sz="1500" dirty="0">
                    <a:solidFill>
                      <a:srgbClr val="000000"/>
                    </a:solidFill>
                  </a:endParaRPr>
                </a:p>
              </p:txBody>
            </p:sp>
            <p:sp>
              <p:nvSpPr>
                <p:cNvPr id="78" name="TextBox 77"/>
                <p:cNvSpPr txBox="1"/>
                <p:nvPr/>
              </p:nvSpPr>
              <p:spPr>
                <a:xfrm>
                  <a:off x="4551533" y="3097675"/>
                  <a:ext cx="787400" cy="397373"/>
                </a:xfrm>
                <a:prstGeom prst="rect">
                  <a:avLst/>
                </a:prstGeom>
                <a:noFill/>
              </p:spPr>
              <p:txBody>
                <a:bodyPr vert="horz" rtlCol="0">
                  <a:spAutoFit/>
                </a:bodyPr>
                <a:lstStyle/>
                <a:p>
                  <a:r>
                    <a:rPr lang="en-US" sz="1600" dirty="0" smtClean="0">
                      <a:solidFill>
                        <a:srgbClr val="000000"/>
                      </a:solidFill>
                    </a:rPr>
                    <a:t>1.55</a:t>
                  </a:r>
                  <a:endParaRPr lang="en-US" sz="1600" dirty="0">
                    <a:solidFill>
                      <a:srgbClr val="000000"/>
                    </a:solidFill>
                  </a:endParaRPr>
                </a:p>
              </p:txBody>
            </p:sp>
            <p:sp>
              <p:nvSpPr>
                <p:cNvPr id="79" name="TextBox 78"/>
                <p:cNvSpPr txBox="1"/>
                <p:nvPr/>
              </p:nvSpPr>
              <p:spPr>
                <a:xfrm>
                  <a:off x="6629400" y="6007102"/>
                  <a:ext cx="787400" cy="397373"/>
                </a:xfrm>
                <a:prstGeom prst="rect">
                  <a:avLst/>
                </a:prstGeom>
                <a:noFill/>
              </p:spPr>
              <p:txBody>
                <a:bodyPr vert="horz" rtlCol="0">
                  <a:spAutoFit/>
                </a:bodyPr>
                <a:lstStyle/>
                <a:p>
                  <a:r>
                    <a:rPr lang="en-US" sz="1600" dirty="0" err="1" smtClean="0">
                      <a:solidFill>
                        <a:srgbClr val="000000"/>
                      </a:solidFill>
                    </a:rPr>
                    <a:t>Q</a:t>
                  </a:r>
                  <a:r>
                    <a:rPr lang="en-US" sz="1600" baseline="-25000" dirty="0" err="1" smtClean="0">
                      <a:solidFill>
                        <a:srgbClr val="000000"/>
                      </a:solidFill>
                    </a:rPr>
                    <a:t>tax</a:t>
                  </a:r>
                  <a:endParaRPr lang="en-US" sz="1600" baseline="-25000" dirty="0">
                    <a:solidFill>
                      <a:srgbClr val="000000"/>
                    </a:solidFill>
                  </a:endParaRPr>
                </a:p>
              </p:txBody>
            </p:sp>
            <p:sp>
              <p:nvSpPr>
                <p:cNvPr id="80" name="TextBox 79"/>
                <p:cNvSpPr txBox="1"/>
                <p:nvPr/>
              </p:nvSpPr>
              <p:spPr>
                <a:xfrm>
                  <a:off x="7611110" y="3136785"/>
                  <a:ext cx="923290" cy="433498"/>
                </a:xfrm>
                <a:prstGeom prst="rect">
                  <a:avLst/>
                </a:prstGeom>
                <a:solidFill>
                  <a:schemeClr val="accent1">
                    <a:lumMod val="20000"/>
                    <a:lumOff val="80000"/>
                  </a:schemeClr>
                </a:solidFill>
              </p:spPr>
              <p:txBody>
                <a:bodyPr vert="horz" wrap="square" rtlCol="0">
                  <a:spAutoFit/>
                </a:bodyPr>
                <a:lstStyle/>
                <a:p>
                  <a:r>
                    <a:rPr lang="en-US" dirty="0" smtClean="0">
                      <a:solidFill>
                        <a:srgbClr val="800080"/>
                      </a:solidFill>
                    </a:rPr>
                    <a:t>$0.50</a:t>
                  </a:r>
                  <a:endParaRPr lang="en-US" dirty="0">
                    <a:solidFill>
                      <a:srgbClr val="800080"/>
                    </a:solidFill>
                  </a:endParaRPr>
                </a:p>
              </p:txBody>
            </p:sp>
            <p:cxnSp>
              <p:nvCxnSpPr>
                <p:cNvPr id="81" name="Straight Connector 80"/>
                <p:cNvCxnSpPr/>
                <p:nvPr/>
              </p:nvCxnSpPr>
              <p:spPr>
                <a:xfrm flipH="1">
                  <a:off x="5200269" y="3928363"/>
                  <a:ext cx="2095120" cy="0"/>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551533" y="3723565"/>
                  <a:ext cx="787400" cy="397373"/>
                </a:xfrm>
                <a:prstGeom prst="rect">
                  <a:avLst/>
                </a:prstGeom>
                <a:noFill/>
              </p:spPr>
              <p:txBody>
                <a:bodyPr vert="horz" rtlCol="0">
                  <a:spAutoFit/>
                </a:bodyPr>
                <a:lstStyle/>
                <a:p>
                  <a:r>
                    <a:rPr lang="en-US" sz="1600" dirty="0" smtClean="0">
                      <a:solidFill>
                        <a:srgbClr val="000000"/>
                      </a:solidFill>
                    </a:rPr>
                    <a:t>1.25</a:t>
                  </a:r>
                  <a:endParaRPr lang="en-US" sz="1600" dirty="0">
                    <a:solidFill>
                      <a:srgbClr val="000000"/>
                    </a:solidFill>
                  </a:endParaRPr>
                </a:p>
              </p:txBody>
            </p:sp>
          </p:grpSp>
        </p:grpSp>
        <p:sp>
          <p:nvSpPr>
            <p:cNvPr id="86" name="Right Brace 85"/>
            <p:cNvSpPr/>
            <p:nvPr/>
          </p:nvSpPr>
          <p:spPr>
            <a:xfrm>
              <a:off x="7176664" y="2781300"/>
              <a:ext cx="212162" cy="706543"/>
            </a:xfrm>
            <a:prstGeom prst="rightBrace">
              <a:avLst/>
            </a:prstGeom>
            <a:ln w="1905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Tree>
    <p:extLst>
      <p:ext uri="{BB962C8B-B14F-4D97-AF65-F5344CB8AC3E}">
        <p14:creationId xmlns="" xmlns:p14="http://schemas.microsoft.com/office/powerpoint/2010/main" val="167159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496" y="0"/>
            <a:ext cx="9108504" cy="5724644"/>
          </a:xfrm>
          <a:prstGeom prst="rect">
            <a:avLst/>
          </a:prstGeom>
          <a:noFill/>
        </p:spPr>
        <p:txBody>
          <a:bodyPr wrap="square" rtlCol="0">
            <a:spAutoFit/>
          </a:bodyPr>
          <a:lstStyle/>
          <a:p>
            <a:r>
              <a:rPr lang="en-US" sz="2400" dirty="0" smtClean="0">
                <a:solidFill>
                  <a:srgbClr val="FF0000"/>
                </a:solidFill>
              </a:rPr>
              <a:t>The Effects of an Indirect Tax and PED</a:t>
            </a:r>
          </a:p>
          <a:p>
            <a:r>
              <a:rPr lang="en-US" dirty="0" smtClean="0"/>
              <a:t>In the previous slide, consumers paid $0.30 of the $0.50 tax and producers paid only $0.20. The tax was shared, but consumers paid the larger share. Determining who will pay the larger share of a tax requires us to examine the price elasticity of demand for the good being taxed.</a:t>
            </a:r>
          </a:p>
          <a:p>
            <a:endParaRPr lang="en-US" dirty="0" smtClean="0"/>
          </a:p>
          <a:p>
            <a:endParaRPr lang="en-US" dirty="0"/>
          </a:p>
          <a:p>
            <a:pPr marL="285750" indent="-285750">
              <a:buFont typeface="Arial" pitchFamily="34" charset="0"/>
              <a:buChar char="•"/>
            </a:pPr>
            <a:r>
              <a:rPr lang="en-US" b="1" dirty="0" smtClean="0">
                <a:solidFill>
                  <a:srgbClr val="0000CC"/>
                </a:solidFill>
              </a:rPr>
              <a:t>If demand is relatively elastic: </a:t>
            </a:r>
            <a:r>
              <a:rPr lang="en-US" dirty="0" smtClean="0"/>
              <a:t>Producers will bear the larger burden of the tax. Firms will not be able to raise the price by much out of fear of losing all their customers, therefore price will not increase by much, but producers will get to keep less of what consumers pay.</a:t>
            </a:r>
          </a:p>
          <a:p>
            <a:pPr marL="285750" indent="-285750">
              <a:buFont typeface="Arial" pitchFamily="34" charset="0"/>
              <a:buChar char="•"/>
            </a:pPr>
            <a:endParaRPr lang="en-US" dirty="0" smtClean="0"/>
          </a:p>
          <a:p>
            <a:pPr marL="285750" indent="-285750">
              <a:buFont typeface="Arial" pitchFamily="34" charset="0"/>
              <a:buChar char="•"/>
            </a:pPr>
            <a:endParaRPr lang="en-US" b="1" dirty="0"/>
          </a:p>
          <a:p>
            <a:pPr marL="285750" indent="-285750">
              <a:buFont typeface="Arial" pitchFamily="34" charset="0"/>
              <a:buChar char="•"/>
            </a:pPr>
            <a:r>
              <a:rPr lang="en-US" b="1" dirty="0" smtClean="0">
                <a:solidFill>
                  <a:srgbClr val="0000CC"/>
                </a:solidFill>
              </a:rPr>
              <a:t>If demand is relatively inelastic: </a:t>
            </a:r>
            <a:r>
              <a:rPr lang="en-US" dirty="0" smtClean="0"/>
              <a:t>Consumes will bear the larger burden of the tax. Firms will be able to pass most of the tax onto consumers, who are not very responsive to the higher price, thus will continue to consume close to what they were before the tax. </a:t>
            </a:r>
          </a:p>
          <a:p>
            <a:pPr marL="285750" indent="-285750">
              <a:buFont typeface="Arial" pitchFamily="34" charset="0"/>
              <a:buChar char="•"/>
            </a:pPr>
            <a:endParaRPr lang="en-US" b="1" dirty="0" smtClean="0"/>
          </a:p>
          <a:p>
            <a:pPr marL="285750" indent="-285750">
              <a:buFont typeface="Arial" pitchFamily="34" charset="0"/>
              <a:buChar char="•"/>
            </a:pPr>
            <a:endParaRPr lang="en-US" b="1" dirty="0"/>
          </a:p>
          <a:p>
            <a:pPr marL="285750" indent="-285750">
              <a:buFont typeface="Arial" pitchFamily="34" charset="0"/>
              <a:buChar char="•"/>
            </a:pPr>
            <a:r>
              <a:rPr lang="en-US" b="1" dirty="0" smtClean="0">
                <a:solidFill>
                  <a:srgbClr val="FF0000"/>
                </a:solidFill>
              </a:rPr>
              <a:t>Elasticity and government revenue: </a:t>
            </a:r>
            <a:r>
              <a:rPr lang="en-US" dirty="0" smtClean="0"/>
              <a:t>The implication for government of the above analysis is that if a tax is meant to raise revenue, it is better placed on an inelastic good rather than an elastic good. Taxing elastic goods will reduce the quantity sold and thus not raise much revenue. </a:t>
            </a:r>
            <a:endParaRPr lang="en-US" b="1" dirty="0" smtClean="0"/>
          </a:p>
        </p:txBody>
      </p:sp>
    </p:spTree>
    <p:extLst>
      <p:ext uri="{BB962C8B-B14F-4D97-AF65-F5344CB8AC3E}">
        <p14:creationId xmlns="" xmlns:p14="http://schemas.microsoft.com/office/powerpoint/2010/main" val="2778809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08504" cy="1015663"/>
          </a:xfrm>
          <a:prstGeom prst="rect">
            <a:avLst/>
          </a:prstGeom>
          <a:noFill/>
        </p:spPr>
        <p:txBody>
          <a:bodyPr wrap="square" rtlCol="0">
            <a:spAutoFit/>
          </a:bodyPr>
          <a:lstStyle/>
          <a:p>
            <a:r>
              <a:rPr lang="en-US" sz="2400" dirty="0" smtClean="0">
                <a:solidFill>
                  <a:srgbClr val="FF0000"/>
                </a:solidFill>
              </a:rPr>
              <a:t>The Effects of an Indirect Tax and PED</a:t>
            </a:r>
          </a:p>
          <a:p>
            <a:r>
              <a:rPr lang="en-US" dirty="0" smtClean="0"/>
              <a:t>Examine the effects of the same $1 tax on the two goods below, one a highly elastic good, the other a highly inelastic good.</a:t>
            </a:r>
          </a:p>
        </p:txBody>
      </p:sp>
      <p:grpSp>
        <p:nvGrpSpPr>
          <p:cNvPr id="2" name="Group 11"/>
          <p:cNvGrpSpPr/>
          <p:nvPr/>
        </p:nvGrpSpPr>
        <p:grpSpPr>
          <a:xfrm>
            <a:off x="0" y="2306578"/>
            <a:ext cx="4345504" cy="3961525"/>
            <a:chOff x="4782124" y="1986851"/>
            <a:chExt cx="4345504" cy="3301271"/>
          </a:xfrm>
        </p:grpSpPr>
        <p:grpSp>
          <p:nvGrpSpPr>
            <p:cNvPr id="4" name="Group 12"/>
            <p:cNvGrpSpPr/>
            <p:nvPr/>
          </p:nvGrpSpPr>
          <p:grpSpPr>
            <a:xfrm>
              <a:off x="4782124" y="1986851"/>
              <a:ext cx="4345504" cy="3301271"/>
              <a:chOff x="4419600" y="1714500"/>
              <a:chExt cx="4700082" cy="3570644"/>
            </a:xfrm>
          </p:grpSpPr>
          <p:sp>
            <p:nvSpPr>
              <p:cNvPr id="15" name="Isosceles Triangle 14"/>
              <p:cNvSpPr/>
              <p:nvPr/>
            </p:nvSpPr>
            <p:spPr>
              <a:xfrm rot="5400000">
                <a:off x="6002290" y="3313829"/>
                <a:ext cx="766357" cy="695697"/>
              </a:xfrm>
              <a:prstGeom prst="triangle">
                <a:avLst>
                  <a:gd name="adj" fmla="val 3493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05939" y="3572023"/>
                <a:ext cx="1031682" cy="53191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017410" y="3278500"/>
                <a:ext cx="1020211" cy="2935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7"/>
              <p:cNvGrpSpPr>
                <a:grpSpLocks noChangeAspect="1"/>
              </p:cNvGrpSpPr>
              <p:nvPr/>
            </p:nvGrpSpPr>
            <p:grpSpPr>
              <a:xfrm>
                <a:off x="4419600" y="1714500"/>
                <a:ext cx="4700082" cy="3570644"/>
                <a:chOff x="4551533" y="1814243"/>
                <a:chExt cx="5100468" cy="4649780"/>
              </a:xfrm>
            </p:grpSpPr>
            <p:sp>
              <p:nvSpPr>
                <p:cNvPr id="19" name="TextBox 18"/>
                <p:cNvSpPr txBox="1"/>
                <p:nvPr/>
              </p:nvSpPr>
              <p:spPr>
                <a:xfrm>
                  <a:off x="5735920" y="1814243"/>
                  <a:ext cx="2199752" cy="397373"/>
                </a:xfrm>
                <a:prstGeom prst="rect">
                  <a:avLst/>
                </a:prstGeom>
                <a:noFill/>
              </p:spPr>
              <p:txBody>
                <a:bodyPr vert="horz" wrap="square" rtlCol="0">
                  <a:spAutoFit/>
                </a:bodyPr>
                <a:lstStyle/>
                <a:p>
                  <a:pPr algn="ctr"/>
                  <a:r>
                    <a:rPr lang="en-US" sz="1600" b="1" dirty="0" smtClean="0">
                      <a:solidFill>
                        <a:srgbClr val="FF6820"/>
                      </a:solidFill>
                    </a:rPr>
                    <a:t>Good A</a:t>
                  </a:r>
                </a:p>
              </p:txBody>
            </p:sp>
            <p:cxnSp>
              <p:nvCxnSpPr>
                <p:cNvPr id="20" name="Straight Connector 19"/>
                <p:cNvCxnSpPr/>
                <p:nvPr/>
              </p:nvCxnSpPr>
              <p:spPr>
                <a:xfrm>
                  <a:off x="5187822" y="2069845"/>
                  <a:ext cx="0" cy="386575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163058" y="5935598"/>
                  <a:ext cx="4234943"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348985" y="3430785"/>
                  <a:ext cx="3426739" cy="1495035"/>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348985" y="2317623"/>
                  <a:ext cx="3743960" cy="3394963"/>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144000" y="2184400"/>
                  <a:ext cx="508001" cy="397373"/>
                </a:xfrm>
                <a:prstGeom prst="rect">
                  <a:avLst/>
                </a:prstGeom>
                <a:noFill/>
              </p:spPr>
              <p:txBody>
                <a:bodyPr vert="horz" rtlCol="0">
                  <a:spAutoFit/>
                </a:bodyPr>
                <a:lstStyle/>
                <a:p>
                  <a:r>
                    <a:rPr lang="en-US" sz="1600" smtClean="0">
                      <a:solidFill>
                        <a:srgbClr val="32CD32"/>
                      </a:solidFill>
                    </a:rPr>
                    <a:t>S</a:t>
                  </a:r>
                  <a:endParaRPr lang="en-US" sz="1600">
                    <a:solidFill>
                      <a:srgbClr val="32CD32"/>
                    </a:solidFill>
                  </a:endParaRPr>
                </a:p>
              </p:txBody>
            </p:sp>
            <p:sp>
              <p:nvSpPr>
                <p:cNvPr id="25" name="TextBox 24"/>
                <p:cNvSpPr txBox="1"/>
                <p:nvPr/>
              </p:nvSpPr>
              <p:spPr>
                <a:xfrm>
                  <a:off x="8607008" y="4925821"/>
                  <a:ext cx="558800" cy="451560"/>
                </a:xfrm>
                <a:prstGeom prst="rect">
                  <a:avLst/>
                </a:prstGeom>
                <a:noFill/>
              </p:spPr>
              <p:txBody>
                <a:bodyPr vert="horz" rtlCol="0">
                  <a:spAutoFit/>
                </a:bodyPr>
                <a:lstStyle/>
                <a:p>
                  <a:r>
                    <a:rPr lang="en-US" sz="1900" dirty="0" smtClean="0">
                      <a:solidFill>
                        <a:srgbClr val="0000FF"/>
                      </a:solidFill>
                    </a:rPr>
                    <a:t>D</a:t>
                  </a:r>
                  <a:endParaRPr lang="en-US" sz="1900" dirty="0">
                    <a:solidFill>
                      <a:srgbClr val="0000FF"/>
                    </a:solidFill>
                  </a:endParaRPr>
                </a:p>
              </p:txBody>
            </p:sp>
            <p:sp>
              <p:nvSpPr>
                <p:cNvPr id="26" name="TextBox 25"/>
                <p:cNvSpPr txBox="1"/>
                <p:nvPr/>
              </p:nvSpPr>
              <p:spPr>
                <a:xfrm>
                  <a:off x="9045149" y="5994400"/>
                  <a:ext cx="584199" cy="469623"/>
                </a:xfrm>
                <a:prstGeom prst="rect">
                  <a:avLst/>
                </a:prstGeom>
                <a:noFill/>
              </p:spPr>
              <p:txBody>
                <a:bodyPr vert="horz" rtlCol="0">
                  <a:spAutoFit/>
                </a:bodyPr>
                <a:lstStyle/>
                <a:p>
                  <a:r>
                    <a:rPr lang="en-US" sz="2000" dirty="0" smtClean="0">
                      <a:solidFill>
                        <a:srgbClr val="000000"/>
                      </a:solidFill>
                    </a:rPr>
                    <a:t>Q</a:t>
                  </a:r>
                  <a:endParaRPr lang="en-US" sz="2000" dirty="0">
                    <a:solidFill>
                      <a:srgbClr val="000000"/>
                    </a:solidFill>
                  </a:endParaRPr>
                </a:p>
              </p:txBody>
            </p:sp>
            <p:sp>
              <p:nvSpPr>
                <p:cNvPr id="27" name="TextBox 26"/>
                <p:cNvSpPr txBox="1"/>
                <p:nvPr/>
              </p:nvSpPr>
              <p:spPr>
                <a:xfrm>
                  <a:off x="4813300" y="2032000"/>
                  <a:ext cx="533400" cy="469623"/>
                </a:xfrm>
                <a:prstGeom prst="rect">
                  <a:avLst/>
                </a:prstGeom>
                <a:noFill/>
              </p:spPr>
              <p:txBody>
                <a:bodyPr vert="horz" rtlCol="0">
                  <a:spAutoFit/>
                </a:bodyPr>
                <a:lstStyle/>
                <a:p>
                  <a:r>
                    <a:rPr lang="en-US" sz="2000" smtClean="0">
                      <a:solidFill>
                        <a:srgbClr val="000000"/>
                      </a:solidFill>
                    </a:rPr>
                    <a:t>P</a:t>
                  </a:r>
                  <a:endParaRPr lang="en-US" sz="2000">
                    <a:solidFill>
                      <a:srgbClr val="000000"/>
                    </a:solidFill>
                  </a:endParaRPr>
                </a:p>
              </p:txBody>
            </p:sp>
            <p:cxnSp>
              <p:nvCxnSpPr>
                <p:cNvPr id="28" name="Straight Connector 27"/>
                <p:cNvCxnSpPr/>
                <p:nvPr/>
              </p:nvCxnSpPr>
              <p:spPr>
                <a:xfrm>
                  <a:off x="7062354" y="4178858"/>
                  <a:ext cx="0" cy="1756740"/>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808075" y="5981700"/>
                  <a:ext cx="660401" cy="397373"/>
                </a:xfrm>
                <a:prstGeom prst="rect">
                  <a:avLst/>
                </a:prstGeom>
                <a:noFill/>
              </p:spPr>
              <p:txBody>
                <a:bodyPr vert="horz" rtlCol="0">
                  <a:spAutoFit/>
                </a:bodyPr>
                <a:lstStyle/>
                <a:p>
                  <a:r>
                    <a:rPr lang="en-US" sz="1600" smtClean="0">
                      <a:solidFill>
                        <a:srgbClr val="000000"/>
                      </a:solidFill>
                    </a:rPr>
                    <a:t>Q</a:t>
                  </a:r>
                  <a:r>
                    <a:rPr lang="en-US" sz="1600" baseline="-25000" smtClean="0">
                      <a:solidFill>
                        <a:srgbClr val="000000"/>
                      </a:solidFill>
                    </a:rPr>
                    <a:t>e</a:t>
                  </a:r>
                  <a:endParaRPr lang="en-US" sz="1600" baseline="-25000">
                    <a:solidFill>
                      <a:srgbClr val="000000"/>
                    </a:solidFill>
                  </a:endParaRPr>
                </a:p>
              </p:txBody>
            </p:sp>
            <p:cxnSp>
              <p:nvCxnSpPr>
                <p:cNvPr id="30" name="Straight Connector 29"/>
                <p:cNvCxnSpPr/>
                <p:nvPr/>
              </p:nvCxnSpPr>
              <p:spPr>
                <a:xfrm flipV="1">
                  <a:off x="5497829" y="2206117"/>
                  <a:ext cx="2578609" cy="22674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115298" y="2044700"/>
                  <a:ext cx="838200" cy="397373"/>
                </a:xfrm>
                <a:prstGeom prst="rect">
                  <a:avLst/>
                </a:prstGeom>
                <a:noFill/>
              </p:spPr>
              <p:txBody>
                <a:bodyPr vert="horz" rtlCol="0">
                  <a:spAutoFit/>
                </a:bodyPr>
                <a:lstStyle/>
                <a:p>
                  <a:r>
                    <a:rPr lang="en-US" sz="1600" smtClean="0">
                      <a:solidFill>
                        <a:srgbClr val="FF0000"/>
                      </a:solidFill>
                    </a:rPr>
                    <a:t>S</a:t>
                  </a:r>
                  <a:r>
                    <a:rPr lang="en-US" sz="1600" baseline="-25000" smtClean="0">
                      <a:solidFill>
                        <a:srgbClr val="FF0000"/>
                      </a:solidFill>
                    </a:rPr>
                    <a:t>+tax</a:t>
                  </a:r>
                  <a:endParaRPr lang="en-US" sz="1600" baseline="-25000">
                    <a:solidFill>
                      <a:srgbClr val="FF0000"/>
                    </a:solidFill>
                  </a:endParaRPr>
                </a:p>
              </p:txBody>
            </p:sp>
            <p:cxnSp>
              <p:nvCxnSpPr>
                <p:cNvPr id="32" name="Straight Connector 31"/>
                <p:cNvCxnSpPr/>
                <p:nvPr/>
              </p:nvCxnSpPr>
              <p:spPr>
                <a:xfrm flipH="1">
                  <a:off x="5163058" y="3850921"/>
                  <a:ext cx="1084770" cy="0"/>
                </a:xfrm>
                <a:prstGeom prst="line">
                  <a:avLst/>
                </a:prstGeom>
                <a:ln w="38100" cap="flat" cmpd="sng" algn="ctr">
                  <a:solidFill>
                    <a:srgbClr val="80008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271444" y="3850921"/>
                  <a:ext cx="0" cy="2084677"/>
                </a:xfrm>
                <a:prstGeom prst="line">
                  <a:avLst/>
                </a:prstGeom>
                <a:ln w="38100" cap="flat" cmpd="sng" algn="ctr">
                  <a:solidFill>
                    <a:srgbClr val="80008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5187823" y="4956216"/>
                  <a:ext cx="1060006" cy="0"/>
                </a:xfrm>
                <a:prstGeom prst="line">
                  <a:avLst/>
                </a:prstGeom>
                <a:ln w="38100" cap="flat" cmpd="sng" algn="ctr">
                  <a:solidFill>
                    <a:srgbClr val="80008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551533" y="4071739"/>
                  <a:ext cx="736599" cy="379310"/>
                </a:xfrm>
                <a:prstGeom prst="rect">
                  <a:avLst/>
                </a:prstGeom>
                <a:noFill/>
              </p:spPr>
              <p:txBody>
                <a:bodyPr vert="horz" rtlCol="0">
                  <a:spAutoFit/>
                </a:bodyPr>
                <a:lstStyle/>
                <a:p>
                  <a:r>
                    <a:rPr lang="en-US" sz="1500" dirty="0" smtClean="0">
                      <a:solidFill>
                        <a:srgbClr val="000000"/>
                      </a:solidFill>
                    </a:rPr>
                    <a:t>2.00</a:t>
                  </a:r>
                  <a:endParaRPr lang="en-US" sz="1500" dirty="0">
                    <a:solidFill>
                      <a:srgbClr val="000000"/>
                    </a:solidFill>
                  </a:endParaRPr>
                </a:p>
              </p:txBody>
            </p:sp>
            <p:sp>
              <p:nvSpPr>
                <p:cNvPr id="37" name="TextBox 36"/>
                <p:cNvSpPr txBox="1"/>
                <p:nvPr/>
              </p:nvSpPr>
              <p:spPr>
                <a:xfrm>
                  <a:off x="5913689" y="6007102"/>
                  <a:ext cx="787400" cy="397373"/>
                </a:xfrm>
                <a:prstGeom prst="rect">
                  <a:avLst/>
                </a:prstGeom>
                <a:noFill/>
              </p:spPr>
              <p:txBody>
                <a:bodyPr vert="horz" rtlCol="0">
                  <a:spAutoFit/>
                </a:bodyPr>
                <a:lstStyle/>
                <a:p>
                  <a:r>
                    <a:rPr lang="en-US" sz="1600" dirty="0" err="1" smtClean="0">
                      <a:solidFill>
                        <a:srgbClr val="000000"/>
                      </a:solidFill>
                    </a:rPr>
                    <a:t>Q</a:t>
                  </a:r>
                  <a:r>
                    <a:rPr lang="en-US" sz="1600" baseline="-25000" dirty="0" err="1" smtClean="0">
                      <a:solidFill>
                        <a:srgbClr val="000000"/>
                      </a:solidFill>
                    </a:rPr>
                    <a:t>tax</a:t>
                  </a:r>
                  <a:endParaRPr lang="en-US" sz="1600" baseline="-25000" dirty="0">
                    <a:solidFill>
                      <a:srgbClr val="000000"/>
                    </a:solidFill>
                  </a:endParaRPr>
                </a:p>
              </p:txBody>
            </p:sp>
            <p:sp>
              <p:nvSpPr>
                <p:cNvPr id="38" name="TextBox 37"/>
                <p:cNvSpPr txBox="1"/>
                <p:nvPr/>
              </p:nvSpPr>
              <p:spPr>
                <a:xfrm>
                  <a:off x="7413567" y="3362756"/>
                  <a:ext cx="627982" cy="433498"/>
                </a:xfrm>
                <a:prstGeom prst="rect">
                  <a:avLst/>
                </a:prstGeom>
                <a:solidFill>
                  <a:schemeClr val="accent1">
                    <a:lumMod val="20000"/>
                    <a:lumOff val="80000"/>
                  </a:schemeClr>
                </a:solidFill>
              </p:spPr>
              <p:txBody>
                <a:bodyPr vert="horz" wrap="square" rtlCol="0">
                  <a:spAutoFit/>
                </a:bodyPr>
                <a:lstStyle/>
                <a:p>
                  <a:r>
                    <a:rPr lang="en-US" dirty="0" smtClean="0">
                      <a:solidFill>
                        <a:srgbClr val="800080"/>
                      </a:solidFill>
                    </a:rPr>
                    <a:t>$1</a:t>
                  </a:r>
                  <a:endParaRPr lang="en-US" dirty="0">
                    <a:solidFill>
                      <a:srgbClr val="800080"/>
                    </a:solidFill>
                  </a:endParaRPr>
                </a:p>
              </p:txBody>
            </p:sp>
            <p:cxnSp>
              <p:nvCxnSpPr>
                <p:cNvPr id="39" name="Straight Connector 38"/>
                <p:cNvCxnSpPr/>
                <p:nvPr/>
              </p:nvCxnSpPr>
              <p:spPr>
                <a:xfrm flipH="1">
                  <a:off x="5187820" y="4204932"/>
                  <a:ext cx="1901610" cy="0"/>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551533" y="3656733"/>
                  <a:ext cx="718539" cy="397373"/>
                </a:xfrm>
                <a:prstGeom prst="rect">
                  <a:avLst/>
                </a:prstGeom>
                <a:noFill/>
              </p:spPr>
              <p:txBody>
                <a:bodyPr vert="horz" wrap="square" rtlCol="0">
                  <a:spAutoFit/>
                </a:bodyPr>
                <a:lstStyle/>
                <a:p>
                  <a:r>
                    <a:rPr lang="en-US" sz="1600" dirty="0" smtClean="0">
                      <a:solidFill>
                        <a:srgbClr val="000000"/>
                      </a:solidFill>
                    </a:rPr>
                    <a:t>2.20</a:t>
                  </a:r>
                  <a:endParaRPr lang="en-US" sz="1600" dirty="0">
                    <a:solidFill>
                      <a:srgbClr val="000000"/>
                    </a:solidFill>
                  </a:endParaRPr>
                </a:p>
              </p:txBody>
            </p:sp>
            <p:sp>
              <p:nvSpPr>
                <p:cNvPr id="48" name="TextBox 47"/>
                <p:cNvSpPr txBox="1"/>
                <p:nvPr/>
              </p:nvSpPr>
              <p:spPr>
                <a:xfrm>
                  <a:off x="4572111" y="4741564"/>
                  <a:ext cx="736599" cy="379310"/>
                </a:xfrm>
                <a:prstGeom prst="rect">
                  <a:avLst/>
                </a:prstGeom>
                <a:noFill/>
              </p:spPr>
              <p:txBody>
                <a:bodyPr vert="horz" rtlCol="0">
                  <a:spAutoFit/>
                </a:bodyPr>
                <a:lstStyle/>
                <a:p>
                  <a:r>
                    <a:rPr lang="en-US" sz="1500" dirty="0" smtClean="0">
                      <a:solidFill>
                        <a:srgbClr val="000000"/>
                      </a:solidFill>
                    </a:rPr>
                    <a:t>1.20</a:t>
                  </a:r>
                  <a:endParaRPr lang="en-US" sz="1500" dirty="0">
                    <a:solidFill>
                      <a:srgbClr val="000000"/>
                    </a:solidFill>
                  </a:endParaRPr>
                </a:p>
              </p:txBody>
            </p:sp>
          </p:grpSp>
        </p:grpSp>
        <p:sp>
          <p:nvSpPr>
            <p:cNvPr id="14" name="Right Brace 13"/>
            <p:cNvSpPr/>
            <p:nvPr/>
          </p:nvSpPr>
          <p:spPr>
            <a:xfrm>
              <a:off x="6915724" y="2922203"/>
              <a:ext cx="212162" cy="706543"/>
            </a:xfrm>
            <a:prstGeom prst="rightBrace">
              <a:avLst/>
            </a:prstGeom>
            <a:ln w="1905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nvGrpSpPr>
          <p:cNvPr id="6" name="Group 48"/>
          <p:cNvGrpSpPr/>
          <p:nvPr/>
        </p:nvGrpSpPr>
        <p:grpSpPr>
          <a:xfrm>
            <a:off x="4571784" y="2349754"/>
            <a:ext cx="4327972" cy="3961525"/>
            <a:chOff x="4799656" y="1986851"/>
            <a:chExt cx="4327972" cy="3301271"/>
          </a:xfrm>
        </p:grpSpPr>
        <p:grpSp>
          <p:nvGrpSpPr>
            <p:cNvPr id="7" name="Group 49"/>
            <p:cNvGrpSpPr/>
            <p:nvPr/>
          </p:nvGrpSpPr>
          <p:grpSpPr>
            <a:xfrm>
              <a:off x="4799656" y="1986851"/>
              <a:ext cx="4327972" cy="3301271"/>
              <a:chOff x="4438562" y="1714500"/>
              <a:chExt cx="4681119" cy="3570644"/>
            </a:xfrm>
          </p:grpSpPr>
          <p:sp>
            <p:nvSpPr>
              <p:cNvPr id="52" name="Isosceles Triangle 51"/>
              <p:cNvSpPr/>
              <p:nvPr/>
            </p:nvSpPr>
            <p:spPr>
              <a:xfrm rot="5400000">
                <a:off x="6295155" y="3213153"/>
                <a:ext cx="749616" cy="176618"/>
              </a:xfrm>
              <a:prstGeom prst="triangle">
                <a:avLst>
                  <a:gd name="adj" fmla="val 7268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05939" y="3572023"/>
                <a:ext cx="1542592" cy="13315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017410" y="2865908"/>
                <a:ext cx="1547528" cy="70611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54"/>
              <p:cNvGrpSpPr>
                <a:grpSpLocks noChangeAspect="1"/>
              </p:cNvGrpSpPr>
              <p:nvPr/>
            </p:nvGrpSpPr>
            <p:grpSpPr>
              <a:xfrm>
                <a:off x="4438562" y="1714500"/>
                <a:ext cx="4681119" cy="3570644"/>
                <a:chOff x="4572111" y="1814243"/>
                <a:chExt cx="5079890" cy="4649780"/>
              </a:xfrm>
            </p:grpSpPr>
            <p:sp>
              <p:nvSpPr>
                <p:cNvPr id="56" name="TextBox 55"/>
                <p:cNvSpPr txBox="1"/>
                <p:nvPr/>
              </p:nvSpPr>
              <p:spPr>
                <a:xfrm>
                  <a:off x="5735920" y="1814243"/>
                  <a:ext cx="2199752" cy="397373"/>
                </a:xfrm>
                <a:prstGeom prst="rect">
                  <a:avLst/>
                </a:prstGeom>
                <a:noFill/>
              </p:spPr>
              <p:txBody>
                <a:bodyPr vert="horz" wrap="square" rtlCol="0">
                  <a:spAutoFit/>
                </a:bodyPr>
                <a:lstStyle/>
                <a:p>
                  <a:pPr algn="ctr"/>
                  <a:r>
                    <a:rPr lang="en-US" sz="1600" b="1" dirty="0" smtClean="0">
                      <a:solidFill>
                        <a:srgbClr val="FF6820"/>
                      </a:solidFill>
                    </a:rPr>
                    <a:t>Good B</a:t>
                  </a:r>
                </a:p>
              </p:txBody>
            </p:sp>
            <p:cxnSp>
              <p:nvCxnSpPr>
                <p:cNvPr id="57" name="Straight Connector 56"/>
                <p:cNvCxnSpPr/>
                <p:nvPr/>
              </p:nvCxnSpPr>
              <p:spPr>
                <a:xfrm>
                  <a:off x="5187822" y="2069845"/>
                  <a:ext cx="0" cy="386575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163058" y="5935598"/>
                  <a:ext cx="4234943"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701089" y="2404836"/>
                  <a:ext cx="617292" cy="3078626"/>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5348985" y="2317623"/>
                  <a:ext cx="3743960" cy="3394963"/>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9144000" y="2184400"/>
                  <a:ext cx="508001" cy="397373"/>
                </a:xfrm>
                <a:prstGeom prst="rect">
                  <a:avLst/>
                </a:prstGeom>
                <a:noFill/>
              </p:spPr>
              <p:txBody>
                <a:bodyPr vert="horz" rtlCol="0">
                  <a:spAutoFit/>
                </a:bodyPr>
                <a:lstStyle/>
                <a:p>
                  <a:r>
                    <a:rPr lang="en-US" sz="1600" smtClean="0">
                      <a:solidFill>
                        <a:srgbClr val="32CD32"/>
                      </a:solidFill>
                    </a:rPr>
                    <a:t>S</a:t>
                  </a:r>
                  <a:endParaRPr lang="en-US" sz="1600">
                    <a:solidFill>
                      <a:srgbClr val="32CD32"/>
                    </a:solidFill>
                  </a:endParaRPr>
                </a:p>
              </p:txBody>
            </p:sp>
            <p:sp>
              <p:nvSpPr>
                <p:cNvPr id="62" name="TextBox 61"/>
                <p:cNvSpPr txBox="1"/>
                <p:nvPr/>
              </p:nvSpPr>
              <p:spPr>
                <a:xfrm>
                  <a:off x="7344960" y="5334844"/>
                  <a:ext cx="558800" cy="451560"/>
                </a:xfrm>
                <a:prstGeom prst="rect">
                  <a:avLst/>
                </a:prstGeom>
                <a:noFill/>
              </p:spPr>
              <p:txBody>
                <a:bodyPr vert="horz" rtlCol="0">
                  <a:spAutoFit/>
                </a:bodyPr>
                <a:lstStyle/>
                <a:p>
                  <a:r>
                    <a:rPr lang="en-US" sz="1900" dirty="0" smtClean="0">
                      <a:solidFill>
                        <a:srgbClr val="0000FF"/>
                      </a:solidFill>
                    </a:rPr>
                    <a:t>D</a:t>
                  </a:r>
                  <a:endParaRPr lang="en-US" sz="1900" dirty="0">
                    <a:solidFill>
                      <a:srgbClr val="0000FF"/>
                    </a:solidFill>
                  </a:endParaRPr>
                </a:p>
              </p:txBody>
            </p:sp>
            <p:sp>
              <p:nvSpPr>
                <p:cNvPr id="63" name="TextBox 62"/>
                <p:cNvSpPr txBox="1"/>
                <p:nvPr/>
              </p:nvSpPr>
              <p:spPr>
                <a:xfrm>
                  <a:off x="9045149" y="5994400"/>
                  <a:ext cx="584199" cy="469623"/>
                </a:xfrm>
                <a:prstGeom prst="rect">
                  <a:avLst/>
                </a:prstGeom>
                <a:noFill/>
              </p:spPr>
              <p:txBody>
                <a:bodyPr vert="horz" rtlCol="0">
                  <a:spAutoFit/>
                </a:bodyPr>
                <a:lstStyle/>
                <a:p>
                  <a:r>
                    <a:rPr lang="en-US" sz="2000" dirty="0" smtClean="0">
                      <a:solidFill>
                        <a:srgbClr val="000000"/>
                      </a:solidFill>
                    </a:rPr>
                    <a:t>Q</a:t>
                  </a:r>
                  <a:endParaRPr lang="en-US" sz="2000" dirty="0">
                    <a:solidFill>
                      <a:srgbClr val="000000"/>
                    </a:solidFill>
                  </a:endParaRPr>
                </a:p>
              </p:txBody>
            </p:sp>
            <p:sp>
              <p:nvSpPr>
                <p:cNvPr id="64" name="TextBox 63"/>
                <p:cNvSpPr txBox="1"/>
                <p:nvPr/>
              </p:nvSpPr>
              <p:spPr>
                <a:xfrm>
                  <a:off x="4813301" y="2032000"/>
                  <a:ext cx="533400" cy="469623"/>
                </a:xfrm>
                <a:prstGeom prst="rect">
                  <a:avLst/>
                </a:prstGeom>
                <a:noFill/>
              </p:spPr>
              <p:txBody>
                <a:bodyPr vert="horz" rtlCol="0">
                  <a:spAutoFit/>
                </a:bodyPr>
                <a:lstStyle/>
                <a:p>
                  <a:r>
                    <a:rPr lang="en-US" sz="2000" smtClean="0">
                      <a:solidFill>
                        <a:srgbClr val="000000"/>
                      </a:solidFill>
                    </a:rPr>
                    <a:t>P</a:t>
                  </a:r>
                  <a:endParaRPr lang="en-US" sz="2000">
                    <a:solidFill>
                      <a:srgbClr val="000000"/>
                    </a:solidFill>
                  </a:endParaRPr>
                </a:p>
              </p:txBody>
            </p:sp>
            <p:cxnSp>
              <p:nvCxnSpPr>
                <p:cNvPr id="65" name="Straight Connector 64"/>
                <p:cNvCxnSpPr/>
                <p:nvPr/>
              </p:nvCxnSpPr>
              <p:spPr>
                <a:xfrm>
                  <a:off x="7062354" y="4178858"/>
                  <a:ext cx="0" cy="1756740"/>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952875" y="5981700"/>
                  <a:ext cx="660401" cy="397373"/>
                </a:xfrm>
                <a:prstGeom prst="rect">
                  <a:avLst/>
                </a:prstGeom>
                <a:noFill/>
              </p:spPr>
              <p:txBody>
                <a:bodyPr vert="horz" rtlCol="0">
                  <a:spAutoFit/>
                </a:bodyPr>
                <a:lstStyle/>
                <a:p>
                  <a:r>
                    <a:rPr lang="en-US" sz="1600" smtClean="0">
                      <a:solidFill>
                        <a:srgbClr val="000000"/>
                      </a:solidFill>
                    </a:rPr>
                    <a:t>Q</a:t>
                  </a:r>
                  <a:r>
                    <a:rPr lang="en-US" sz="1600" baseline="-25000" smtClean="0">
                      <a:solidFill>
                        <a:srgbClr val="000000"/>
                      </a:solidFill>
                    </a:rPr>
                    <a:t>e</a:t>
                  </a:r>
                  <a:endParaRPr lang="en-US" sz="1600" baseline="-25000">
                    <a:solidFill>
                      <a:srgbClr val="000000"/>
                    </a:solidFill>
                  </a:endParaRPr>
                </a:p>
              </p:txBody>
            </p:sp>
            <p:cxnSp>
              <p:nvCxnSpPr>
                <p:cNvPr id="67" name="Straight Connector 66"/>
                <p:cNvCxnSpPr/>
                <p:nvPr/>
              </p:nvCxnSpPr>
              <p:spPr>
                <a:xfrm flipV="1">
                  <a:off x="5497829" y="2206117"/>
                  <a:ext cx="2578609" cy="22674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8115299" y="2044700"/>
                  <a:ext cx="838200" cy="397373"/>
                </a:xfrm>
                <a:prstGeom prst="rect">
                  <a:avLst/>
                </a:prstGeom>
                <a:noFill/>
              </p:spPr>
              <p:txBody>
                <a:bodyPr vert="horz" rtlCol="0">
                  <a:spAutoFit/>
                </a:bodyPr>
                <a:lstStyle/>
                <a:p>
                  <a:r>
                    <a:rPr lang="en-US" sz="1600" smtClean="0">
                      <a:solidFill>
                        <a:srgbClr val="FF0000"/>
                      </a:solidFill>
                    </a:rPr>
                    <a:t>S</a:t>
                  </a:r>
                  <a:r>
                    <a:rPr lang="en-US" sz="1600" baseline="-25000" smtClean="0">
                      <a:solidFill>
                        <a:srgbClr val="FF0000"/>
                      </a:solidFill>
                    </a:rPr>
                    <a:t>+tax</a:t>
                  </a:r>
                  <a:endParaRPr lang="en-US" sz="1600" baseline="-25000">
                    <a:solidFill>
                      <a:srgbClr val="FF0000"/>
                    </a:solidFill>
                  </a:endParaRPr>
                </a:p>
              </p:txBody>
            </p:sp>
            <p:cxnSp>
              <p:nvCxnSpPr>
                <p:cNvPr id="69" name="Straight Connector 68"/>
                <p:cNvCxnSpPr/>
                <p:nvPr/>
              </p:nvCxnSpPr>
              <p:spPr>
                <a:xfrm flipH="1">
                  <a:off x="5187820" y="3295644"/>
                  <a:ext cx="1709947" cy="0"/>
                </a:xfrm>
                <a:prstGeom prst="line">
                  <a:avLst/>
                </a:prstGeom>
                <a:ln w="38100" cap="flat" cmpd="sng" algn="ctr">
                  <a:solidFill>
                    <a:srgbClr val="80008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879626" y="3313635"/>
                  <a:ext cx="0" cy="2621963"/>
                </a:xfrm>
                <a:prstGeom prst="line">
                  <a:avLst/>
                </a:prstGeom>
                <a:ln w="38100" cap="flat" cmpd="sng" algn="ctr">
                  <a:solidFill>
                    <a:srgbClr val="80008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5187820" y="4406553"/>
                  <a:ext cx="1691807" cy="0"/>
                </a:xfrm>
                <a:prstGeom prst="line">
                  <a:avLst/>
                </a:prstGeom>
                <a:ln w="38100" cap="flat" cmpd="sng" algn="ctr">
                  <a:solidFill>
                    <a:srgbClr val="80008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4572365" y="4042736"/>
                  <a:ext cx="736599" cy="361249"/>
                </a:xfrm>
                <a:prstGeom prst="rect">
                  <a:avLst/>
                </a:prstGeom>
                <a:noFill/>
              </p:spPr>
              <p:txBody>
                <a:bodyPr vert="horz" rtlCol="0">
                  <a:spAutoFit/>
                </a:bodyPr>
                <a:lstStyle/>
                <a:p>
                  <a:r>
                    <a:rPr lang="en-US" sz="1400" dirty="0" smtClean="0">
                      <a:solidFill>
                        <a:srgbClr val="000000"/>
                      </a:solidFill>
                    </a:rPr>
                    <a:t>2.00</a:t>
                  </a:r>
                  <a:endParaRPr lang="en-US" sz="1400" dirty="0">
                    <a:solidFill>
                      <a:srgbClr val="000000"/>
                    </a:solidFill>
                  </a:endParaRPr>
                </a:p>
              </p:txBody>
            </p:sp>
            <p:sp>
              <p:nvSpPr>
                <p:cNvPr id="73" name="TextBox 72"/>
                <p:cNvSpPr txBox="1"/>
                <p:nvPr/>
              </p:nvSpPr>
              <p:spPr>
                <a:xfrm>
                  <a:off x="6557560" y="5978802"/>
                  <a:ext cx="787400" cy="397373"/>
                </a:xfrm>
                <a:prstGeom prst="rect">
                  <a:avLst/>
                </a:prstGeom>
                <a:noFill/>
              </p:spPr>
              <p:txBody>
                <a:bodyPr vert="horz" rtlCol="0">
                  <a:spAutoFit/>
                </a:bodyPr>
                <a:lstStyle/>
                <a:p>
                  <a:r>
                    <a:rPr lang="en-US" sz="1600" dirty="0" err="1" smtClean="0">
                      <a:solidFill>
                        <a:srgbClr val="000000"/>
                      </a:solidFill>
                    </a:rPr>
                    <a:t>Q</a:t>
                  </a:r>
                  <a:r>
                    <a:rPr lang="en-US" sz="1600" baseline="-25000" dirty="0" err="1" smtClean="0">
                      <a:solidFill>
                        <a:srgbClr val="000000"/>
                      </a:solidFill>
                    </a:rPr>
                    <a:t>tax</a:t>
                  </a:r>
                  <a:endParaRPr lang="en-US" sz="1600" baseline="-25000" dirty="0">
                    <a:solidFill>
                      <a:srgbClr val="000000"/>
                    </a:solidFill>
                  </a:endParaRPr>
                </a:p>
              </p:txBody>
            </p:sp>
            <p:sp>
              <p:nvSpPr>
                <p:cNvPr id="74" name="TextBox 73"/>
                <p:cNvSpPr txBox="1"/>
                <p:nvPr/>
              </p:nvSpPr>
              <p:spPr>
                <a:xfrm>
                  <a:off x="7413567" y="3362756"/>
                  <a:ext cx="627982" cy="433498"/>
                </a:xfrm>
                <a:prstGeom prst="rect">
                  <a:avLst/>
                </a:prstGeom>
                <a:solidFill>
                  <a:schemeClr val="accent1">
                    <a:lumMod val="20000"/>
                    <a:lumOff val="80000"/>
                  </a:schemeClr>
                </a:solidFill>
              </p:spPr>
              <p:txBody>
                <a:bodyPr vert="horz" wrap="square" rtlCol="0">
                  <a:spAutoFit/>
                </a:bodyPr>
                <a:lstStyle/>
                <a:p>
                  <a:r>
                    <a:rPr lang="en-US" dirty="0" smtClean="0">
                      <a:solidFill>
                        <a:srgbClr val="800080"/>
                      </a:solidFill>
                    </a:rPr>
                    <a:t>$1</a:t>
                  </a:r>
                  <a:endParaRPr lang="en-US" dirty="0">
                    <a:solidFill>
                      <a:srgbClr val="800080"/>
                    </a:solidFill>
                  </a:endParaRPr>
                </a:p>
              </p:txBody>
            </p:sp>
            <p:cxnSp>
              <p:nvCxnSpPr>
                <p:cNvPr id="75" name="Straight Connector 74"/>
                <p:cNvCxnSpPr/>
                <p:nvPr/>
              </p:nvCxnSpPr>
              <p:spPr>
                <a:xfrm flipH="1">
                  <a:off x="5187820" y="4204932"/>
                  <a:ext cx="1901610" cy="0"/>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572365" y="3080992"/>
                  <a:ext cx="718539" cy="361249"/>
                </a:xfrm>
                <a:prstGeom prst="rect">
                  <a:avLst/>
                </a:prstGeom>
                <a:noFill/>
              </p:spPr>
              <p:txBody>
                <a:bodyPr vert="horz" wrap="square" rtlCol="0">
                  <a:spAutoFit/>
                </a:bodyPr>
                <a:lstStyle/>
                <a:p>
                  <a:r>
                    <a:rPr lang="en-US" sz="1400" dirty="0" smtClean="0">
                      <a:solidFill>
                        <a:srgbClr val="000000"/>
                      </a:solidFill>
                    </a:rPr>
                    <a:t>2.90</a:t>
                  </a:r>
                  <a:endParaRPr lang="en-US" sz="1400" dirty="0">
                    <a:solidFill>
                      <a:srgbClr val="000000"/>
                    </a:solidFill>
                  </a:endParaRPr>
                </a:p>
              </p:txBody>
            </p:sp>
            <p:sp>
              <p:nvSpPr>
                <p:cNvPr id="77" name="TextBox 76"/>
                <p:cNvSpPr txBox="1"/>
                <p:nvPr/>
              </p:nvSpPr>
              <p:spPr>
                <a:xfrm>
                  <a:off x="4572111" y="4261581"/>
                  <a:ext cx="736599" cy="325123"/>
                </a:xfrm>
                <a:prstGeom prst="rect">
                  <a:avLst/>
                </a:prstGeom>
                <a:noFill/>
              </p:spPr>
              <p:txBody>
                <a:bodyPr vert="horz" rtlCol="0">
                  <a:spAutoFit/>
                </a:bodyPr>
                <a:lstStyle/>
                <a:p>
                  <a:r>
                    <a:rPr lang="en-US" sz="1200" dirty="0" smtClean="0">
                      <a:solidFill>
                        <a:srgbClr val="000000"/>
                      </a:solidFill>
                    </a:rPr>
                    <a:t>1.90</a:t>
                  </a:r>
                  <a:endParaRPr lang="en-US" sz="1200" dirty="0">
                    <a:solidFill>
                      <a:srgbClr val="000000"/>
                    </a:solidFill>
                  </a:endParaRPr>
                </a:p>
              </p:txBody>
            </p:sp>
          </p:grpSp>
        </p:grpSp>
        <p:sp>
          <p:nvSpPr>
            <p:cNvPr id="51" name="Right Brace 50"/>
            <p:cNvSpPr/>
            <p:nvPr/>
          </p:nvSpPr>
          <p:spPr>
            <a:xfrm>
              <a:off x="6915724" y="2922203"/>
              <a:ext cx="212162" cy="706543"/>
            </a:xfrm>
            <a:prstGeom prst="rightBrace">
              <a:avLst/>
            </a:prstGeom>
            <a:ln w="1905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Tree>
    <p:extLst>
      <p:ext uri="{BB962C8B-B14F-4D97-AF65-F5344CB8AC3E}">
        <p14:creationId xmlns="" xmlns:p14="http://schemas.microsoft.com/office/powerpoint/2010/main" val="343024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496" y="0"/>
            <a:ext cx="9108504" cy="738664"/>
          </a:xfrm>
          <a:prstGeom prst="rect">
            <a:avLst/>
          </a:prstGeom>
          <a:noFill/>
        </p:spPr>
        <p:txBody>
          <a:bodyPr wrap="square" rtlCol="0">
            <a:spAutoFit/>
          </a:bodyPr>
          <a:lstStyle/>
          <a:p>
            <a:r>
              <a:rPr lang="en-US" sz="2400" dirty="0" smtClean="0">
                <a:solidFill>
                  <a:srgbClr val="FF0000"/>
                </a:solidFill>
              </a:rPr>
              <a:t>The Effects of an Indirect Tax and PED</a:t>
            </a:r>
          </a:p>
          <a:p>
            <a:r>
              <a:rPr lang="en-US" dirty="0" smtClean="0"/>
              <a:t>Observations:</a:t>
            </a:r>
          </a:p>
        </p:txBody>
      </p:sp>
      <p:grpSp>
        <p:nvGrpSpPr>
          <p:cNvPr id="4" name="Group 11"/>
          <p:cNvGrpSpPr/>
          <p:nvPr/>
        </p:nvGrpSpPr>
        <p:grpSpPr>
          <a:xfrm>
            <a:off x="5668543" y="801580"/>
            <a:ext cx="3355031" cy="3057438"/>
            <a:chOff x="4782124" y="1986851"/>
            <a:chExt cx="4345504" cy="3300046"/>
          </a:xfrm>
        </p:grpSpPr>
        <p:grpSp>
          <p:nvGrpSpPr>
            <p:cNvPr id="5" name="Group 12"/>
            <p:cNvGrpSpPr/>
            <p:nvPr/>
          </p:nvGrpSpPr>
          <p:grpSpPr>
            <a:xfrm>
              <a:off x="4782124" y="1986851"/>
              <a:ext cx="4345504" cy="3300046"/>
              <a:chOff x="4419600" y="1714500"/>
              <a:chExt cx="4700082" cy="3569319"/>
            </a:xfrm>
          </p:grpSpPr>
          <p:sp>
            <p:nvSpPr>
              <p:cNvPr id="15" name="Isosceles Triangle 14"/>
              <p:cNvSpPr/>
              <p:nvPr/>
            </p:nvSpPr>
            <p:spPr>
              <a:xfrm rot="5400000">
                <a:off x="6002290" y="3313829"/>
                <a:ext cx="766357" cy="695697"/>
              </a:xfrm>
              <a:prstGeom prst="triangle">
                <a:avLst>
                  <a:gd name="adj" fmla="val 3493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Rectangle 15"/>
              <p:cNvSpPr/>
              <p:nvPr/>
            </p:nvSpPr>
            <p:spPr>
              <a:xfrm>
                <a:off x="5005939" y="3572023"/>
                <a:ext cx="1031682" cy="53191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Rectangle 16"/>
              <p:cNvSpPr/>
              <p:nvPr/>
            </p:nvSpPr>
            <p:spPr>
              <a:xfrm>
                <a:off x="5017410" y="3278500"/>
                <a:ext cx="1020211" cy="2935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6" name="Group 17"/>
              <p:cNvGrpSpPr>
                <a:grpSpLocks noChangeAspect="1"/>
              </p:cNvGrpSpPr>
              <p:nvPr/>
            </p:nvGrpSpPr>
            <p:grpSpPr>
              <a:xfrm>
                <a:off x="4419600" y="1714500"/>
                <a:ext cx="4700082" cy="3569319"/>
                <a:chOff x="4551533" y="1814243"/>
                <a:chExt cx="5100468" cy="4648052"/>
              </a:xfrm>
            </p:grpSpPr>
            <p:sp>
              <p:nvSpPr>
                <p:cNvPr id="19" name="TextBox 18"/>
                <p:cNvSpPr txBox="1"/>
                <p:nvPr/>
              </p:nvSpPr>
              <p:spPr>
                <a:xfrm>
                  <a:off x="5735919" y="1814243"/>
                  <a:ext cx="2199751" cy="397711"/>
                </a:xfrm>
                <a:prstGeom prst="rect">
                  <a:avLst/>
                </a:prstGeom>
                <a:noFill/>
              </p:spPr>
              <p:txBody>
                <a:bodyPr vert="horz" wrap="square" rtlCol="0">
                  <a:spAutoFit/>
                </a:bodyPr>
                <a:lstStyle/>
                <a:p>
                  <a:pPr algn="ctr"/>
                  <a:r>
                    <a:rPr lang="en-US" sz="1100" b="1" dirty="0" smtClean="0">
                      <a:solidFill>
                        <a:srgbClr val="FF6820"/>
                      </a:solidFill>
                    </a:rPr>
                    <a:t>Good A</a:t>
                  </a:r>
                </a:p>
              </p:txBody>
            </p:sp>
            <p:cxnSp>
              <p:nvCxnSpPr>
                <p:cNvPr id="20" name="Straight Connector 19"/>
                <p:cNvCxnSpPr/>
                <p:nvPr/>
              </p:nvCxnSpPr>
              <p:spPr>
                <a:xfrm>
                  <a:off x="5187822" y="2069845"/>
                  <a:ext cx="0" cy="386575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163058" y="5935598"/>
                  <a:ext cx="4234943"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348985" y="3430785"/>
                  <a:ext cx="3426739" cy="1495035"/>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348985" y="2317623"/>
                  <a:ext cx="3743960" cy="3394963"/>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144001" y="2184400"/>
                  <a:ext cx="508000" cy="397711"/>
                </a:xfrm>
                <a:prstGeom prst="rect">
                  <a:avLst/>
                </a:prstGeom>
                <a:noFill/>
              </p:spPr>
              <p:txBody>
                <a:bodyPr vert="horz" rtlCol="0">
                  <a:spAutoFit/>
                </a:bodyPr>
                <a:lstStyle/>
                <a:p>
                  <a:r>
                    <a:rPr lang="en-US" sz="1100" smtClean="0">
                      <a:solidFill>
                        <a:srgbClr val="32CD32"/>
                      </a:solidFill>
                    </a:rPr>
                    <a:t>S</a:t>
                  </a:r>
                  <a:endParaRPr lang="en-US" sz="1100">
                    <a:solidFill>
                      <a:srgbClr val="32CD32"/>
                    </a:solidFill>
                  </a:endParaRPr>
                </a:p>
              </p:txBody>
            </p:sp>
            <p:sp>
              <p:nvSpPr>
                <p:cNvPr id="25" name="TextBox 24"/>
                <p:cNvSpPr txBox="1"/>
                <p:nvPr/>
              </p:nvSpPr>
              <p:spPr>
                <a:xfrm>
                  <a:off x="8607006" y="4925820"/>
                  <a:ext cx="558799" cy="467896"/>
                </a:xfrm>
                <a:prstGeom prst="rect">
                  <a:avLst/>
                </a:prstGeom>
                <a:noFill/>
              </p:spPr>
              <p:txBody>
                <a:bodyPr vert="horz" rtlCol="0">
                  <a:spAutoFit/>
                </a:bodyPr>
                <a:lstStyle/>
                <a:p>
                  <a:r>
                    <a:rPr lang="en-US" sz="1400" dirty="0" smtClean="0">
                      <a:solidFill>
                        <a:srgbClr val="0000FF"/>
                      </a:solidFill>
                    </a:rPr>
                    <a:t>D</a:t>
                  </a:r>
                  <a:endParaRPr lang="en-US" sz="1400" dirty="0">
                    <a:solidFill>
                      <a:srgbClr val="0000FF"/>
                    </a:solidFill>
                  </a:endParaRPr>
                </a:p>
              </p:txBody>
            </p:sp>
            <p:sp>
              <p:nvSpPr>
                <p:cNvPr id="26" name="TextBox 25"/>
                <p:cNvSpPr txBox="1"/>
                <p:nvPr/>
              </p:nvSpPr>
              <p:spPr>
                <a:xfrm>
                  <a:off x="9045147" y="5994399"/>
                  <a:ext cx="584200" cy="467896"/>
                </a:xfrm>
                <a:prstGeom prst="rect">
                  <a:avLst/>
                </a:prstGeom>
                <a:noFill/>
              </p:spPr>
              <p:txBody>
                <a:bodyPr vert="horz" rtlCol="0">
                  <a:spAutoFit/>
                </a:bodyPr>
                <a:lstStyle/>
                <a:p>
                  <a:r>
                    <a:rPr lang="en-US" sz="1400" dirty="0" smtClean="0">
                      <a:solidFill>
                        <a:srgbClr val="000000"/>
                      </a:solidFill>
                    </a:rPr>
                    <a:t>Q</a:t>
                  </a:r>
                  <a:endParaRPr lang="en-US" sz="1400" dirty="0">
                    <a:solidFill>
                      <a:srgbClr val="000000"/>
                    </a:solidFill>
                  </a:endParaRPr>
                </a:p>
              </p:txBody>
            </p:sp>
            <p:sp>
              <p:nvSpPr>
                <p:cNvPr id="27" name="TextBox 26"/>
                <p:cNvSpPr txBox="1"/>
                <p:nvPr/>
              </p:nvSpPr>
              <p:spPr>
                <a:xfrm>
                  <a:off x="4813299" y="2032001"/>
                  <a:ext cx="533401" cy="467896"/>
                </a:xfrm>
                <a:prstGeom prst="rect">
                  <a:avLst/>
                </a:prstGeom>
                <a:noFill/>
              </p:spPr>
              <p:txBody>
                <a:bodyPr vert="horz" rtlCol="0">
                  <a:spAutoFit/>
                </a:bodyPr>
                <a:lstStyle/>
                <a:p>
                  <a:r>
                    <a:rPr lang="en-US" sz="1400" smtClean="0">
                      <a:solidFill>
                        <a:srgbClr val="000000"/>
                      </a:solidFill>
                    </a:rPr>
                    <a:t>P</a:t>
                  </a:r>
                  <a:endParaRPr lang="en-US" sz="1400">
                    <a:solidFill>
                      <a:srgbClr val="000000"/>
                    </a:solidFill>
                  </a:endParaRPr>
                </a:p>
              </p:txBody>
            </p:sp>
            <p:cxnSp>
              <p:nvCxnSpPr>
                <p:cNvPr id="28" name="Straight Connector 27"/>
                <p:cNvCxnSpPr/>
                <p:nvPr/>
              </p:nvCxnSpPr>
              <p:spPr>
                <a:xfrm>
                  <a:off x="7062354" y="4178858"/>
                  <a:ext cx="0" cy="1756740"/>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808075" y="5981697"/>
                  <a:ext cx="660400" cy="397711"/>
                </a:xfrm>
                <a:prstGeom prst="rect">
                  <a:avLst/>
                </a:prstGeom>
                <a:noFill/>
              </p:spPr>
              <p:txBody>
                <a:bodyPr vert="horz" rtlCol="0">
                  <a:spAutoFit/>
                </a:bodyPr>
                <a:lstStyle/>
                <a:p>
                  <a:r>
                    <a:rPr lang="en-US" sz="1100" smtClean="0">
                      <a:solidFill>
                        <a:srgbClr val="000000"/>
                      </a:solidFill>
                    </a:rPr>
                    <a:t>Q</a:t>
                  </a:r>
                  <a:r>
                    <a:rPr lang="en-US" sz="1100" baseline="-25000" smtClean="0">
                      <a:solidFill>
                        <a:srgbClr val="000000"/>
                      </a:solidFill>
                    </a:rPr>
                    <a:t>e</a:t>
                  </a:r>
                  <a:endParaRPr lang="en-US" sz="1100" baseline="-25000">
                    <a:solidFill>
                      <a:srgbClr val="000000"/>
                    </a:solidFill>
                  </a:endParaRPr>
                </a:p>
              </p:txBody>
            </p:sp>
            <p:cxnSp>
              <p:nvCxnSpPr>
                <p:cNvPr id="30" name="Straight Connector 29"/>
                <p:cNvCxnSpPr/>
                <p:nvPr/>
              </p:nvCxnSpPr>
              <p:spPr>
                <a:xfrm flipV="1">
                  <a:off x="5497829" y="2206117"/>
                  <a:ext cx="2578609" cy="22674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115298" y="2044700"/>
                  <a:ext cx="838201" cy="397711"/>
                </a:xfrm>
                <a:prstGeom prst="rect">
                  <a:avLst/>
                </a:prstGeom>
                <a:noFill/>
              </p:spPr>
              <p:txBody>
                <a:bodyPr vert="horz" rtlCol="0">
                  <a:spAutoFit/>
                </a:bodyPr>
                <a:lstStyle/>
                <a:p>
                  <a:r>
                    <a:rPr lang="en-US" sz="1100" smtClean="0">
                      <a:solidFill>
                        <a:srgbClr val="FF0000"/>
                      </a:solidFill>
                    </a:rPr>
                    <a:t>S</a:t>
                  </a:r>
                  <a:r>
                    <a:rPr lang="en-US" sz="1100" baseline="-25000" smtClean="0">
                      <a:solidFill>
                        <a:srgbClr val="FF0000"/>
                      </a:solidFill>
                    </a:rPr>
                    <a:t>+tax</a:t>
                  </a:r>
                  <a:endParaRPr lang="en-US" sz="1100" baseline="-25000">
                    <a:solidFill>
                      <a:srgbClr val="FF0000"/>
                    </a:solidFill>
                  </a:endParaRPr>
                </a:p>
              </p:txBody>
            </p:sp>
            <p:cxnSp>
              <p:nvCxnSpPr>
                <p:cNvPr id="32" name="Straight Connector 31"/>
                <p:cNvCxnSpPr/>
                <p:nvPr/>
              </p:nvCxnSpPr>
              <p:spPr>
                <a:xfrm flipH="1">
                  <a:off x="5163058" y="3850921"/>
                  <a:ext cx="1084770" cy="0"/>
                </a:xfrm>
                <a:prstGeom prst="line">
                  <a:avLst/>
                </a:prstGeom>
                <a:ln w="38100" cap="flat" cmpd="sng" algn="ctr">
                  <a:solidFill>
                    <a:srgbClr val="80008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271444" y="3850921"/>
                  <a:ext cx="0" cy="2084677"/>
                </a:xfrm>
                <a:prstGeom prst="line">
                  <a:avLst/>
                </a:prstGeom>
                <a:ln w="38100" cap="flat" cmpd="sng" algn="ctr">
                  <a:solidFill>
                    <a:srgbClr val="80008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5187823" y="4956216"/>
                  <a:ext cx="1060006" cy="0"/>
                </a:xfrm>
                <a:prstGeom prst="line">
                  <a:avLst/>
                </a:prstGeom>
                <a:ln w="38100" cap="flat" cmpd="sng" algn="ctr">
                  <a:solidFill>
                    <a:srgbClr val="80008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551533" y="4071740"/>
                  <a:ext cx="736600" cy="397711"/>
                </a:xfrm>
                <a:prstGeom prst="rect">
                  <a:avLst/>
                </a:prstGeom>
                <a:noFill/>
              </p:spPr>
              <p:txBody>
                <a:bodyPr vert="horz" rtlCol="0">
                  <a:spAutoFit/>
                </a:bodyPr>
                <a:lstStyle/>
                <a:p>
                  <a:r>
                    <a:rPr lang="en-US" sz="1100" dirty="0" smtClean="0">
                      <a:solidFill>
                        <a:srgbClr val="000000"/>
                      </a:solidFill>
                    </a:rPr>
                    <a:t>2.00</a:t>
                  </a:r>
                  <a:endParaRPr lang="en-US" sz="1100" dirty="0">
                    <a:solidFill>
                      <a:srgbClr val="000000"/>
                    </a:solidFill>
                  </a:endParaRPr>
                </a:p>
              </p:txBody>
            </p:sp>
            <p:sp>
              <p:nvSpPr>
                <p:cNvPr id="37" name="TextBox 36"/>
                <p:cNvSpPr txBox="1"/>
                <p:nvPr/>
              </p:nvSpPr>
              <p:spPr>
                <a:xfrm>
                  <a:off x="5913690" y="6007101"/>
                  <a:ext cx="787400" cy="397711"/>
                </a:xfrm>
                <a:prstGeom prst="rect">
                  <a:avLst/>
                </a:prstGeom>
                <a:noFill/>
              </p:spPr>
              <p:txBody>
                <a:bodyPr vert="horz" rtlCol="0">
                  <a:spAutoFit/>
                </a:bodyPr>
                <a:lstStyle/>
                <a:p>
                  <a:r>
                    <a:rPr lang="en-US" sz="1100" dirty="0" err="1" smtClean="0">
                      <a:solidFill>
                        <a:srgbClr val="000000"/>
                      </a:solidFill>
                    </a:rPr>
                    <a:t>Q</a:t>
                  </a:r>
                  <a:r>
                    <a:rPr lang="en-US" sz="1100" baseline="-25000" dirty="0" err="1" smtClean="0">
                      <a:solidFill>
                        <a:srgbClr val="000000"/>
                      </a:solidFill>
                    </a:rPr>
                    <a:t>tax</a:t>
                  </a:r>
                  <a:endParaRPr lang="en-US" sz="1100" baseline="-25000" dirty="0">
                    <a:solidFill>
                      <a:srgbClr val="000000"/>
                    </a:solidFill>
                  </a:endParaRPr>
                </a:p>
              </p:txBody>
            </p:sp>
            <p:sp>
              <p:nvSpPr>
                <p:cNvPr id="38" name="TextBox 37"/>
                <p:cNvSpPr txBox="1"/>
                <p:nvPr/>
              </p:nvSpPr>
              <p:spPr>
                <a:xfrm>
                  <a:off x="7413567" y="3362756"/>
                  <a:ext cx="627983" cy="421106"/>
                </a:xfrm>
                <a:prstGeom prst="rect">
                  <a:avLst/>
                </a:prstGeom>
                <a:solidFill>
                  <a:schemeClr val="accent1">
                    <a:lumMod val="20000"/>
                    <a:lumOff val="80000"/>
                  </a:schemeClr>
                </a:solidFill>
              </p:spPr>
              <p:txBody>
                <a:bodyPr vert="horz" wrap="square" rtlCol="0">
                  <a:spAutoFit/>
                </a:bodyPr>
                <a:lstStyle/>
                <a:p>
                  <a:r>
                    <a:rPr lang="en-US" sz="1200" dirty="0" smtClean="0">
                      <a:solidFill>
                        <a:srgbClr val="800080"/>
                      </a:solidFill>
                    </a:rPr>
                    <a:t>$1</a:t>
                  </a:r>
                  <a:endParaRPr lang="en-US" sz="1200" dirty="0">
                    <a:solidFill>
                      <a:srgbClr val="800080"/>
                    </a:solidFill>
                  </a:endParaRPr>
                </a:p>
              </p:txBody>
            </p:sp>
            <p:cxnSp>
              <p:nvCxnSpPr>
                <p:cNvPr id="39" name="Straight Connector 38"/>
                <p:cNvCxnSpPr/>
                <p:nvPr/>
              </p:nvCxnSpPr>
              <p:spPr>
                <a:xfrm flipH="1">
                  <a:off x="5187820" y="4204932"/>
                  <a:ext cx="1901610" cy="0"/>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551533" y="3656733"/>
                  <a:ext cx="718539" cy="397711"/>
                </a:xfrm>
                <a:prstGeom prst="rect">
                  <a:avLst/>
                </a:prstGeom>
                <a:noFill/>
              </p:spPr>
              <p:txBody>
                <a:bodyPr vert="horz" wrap="square" rtlCol="0">
                  <a:spAutoFit/>
                </a:bodyPr>
                <a:lstStyle/>
                <a:p>
                  <a:r>
                    <a:rPr lang="en-US" sz="1100" dirty="0" smtClean="0">
                      <a:solidFill>
                        <a:srgbClr val="000000"/>
                      </a:solidFill>
                    </a:rPr>
                    <a:t>2.20</a:t>
                  </a:r>
                  <a:endParaRPr lang="en-US" sz="1100" dirty="0">
                    <a:solidFill>
                      <a:srgbClr val="000000"/>
                    </a:solidFill>
                  </a:endParaRPr>
                </a:p>
              </p:txBody>
            </p:sp>
            <p:sp>
              <p:nvSpPr>
                <p:cNvPr id="48" name="TextBox 47"/>
                <p:cNvSpPr txBox="1"/>
                <p:nvPr/>
              </p:nvSpPr>
              <p:spPr>
                <a:xfrm>
                  <a:off x="4572110" y="4741564"/>
                  <a:ext cx="736600" cy="397711"/>
                </a:xfrm>
                <a:prstGeom prst="rect">
                  <a:avLst/>
                </a:prstGeom>
                <a:noFill/>
              </p:spPr>
              <p:txBody>
                <a:bodyPr vert="horz" rtlCol="0">
                  <a:spAutoFit/>
                </a:bodyPr>
                <a:lstStyle/>
                <a:p>
                  <a:r>
                    <a:rPr lang="en-US" sz="1100" dirty="0" smtClean="0">
                      <a:solidFill>
                        <a:srgbClr val="000000"/>
                      </a:solidFill>
                    </a:rPr>
                    <a:t>1.20</a:t>
                  </a:r>
                  <a:endParaRPr lang="en-US" sz="1100" dirty="0">
                    <a:solidFill>
                      <a:srgbClr val="000000"/>
                    </a:solidFill>
                  </a:endParaRPr>
                </a:p>
              </p:txBody>
            </p:sp>
          </p:grpSp>
        </p:grpSp>
        <p:sp>
          <p:nvSpPr>
            <p:cNvPr id="14" name="Right Brace 13"/>
            <p:cNvSpPr/>
            <p:nvPr/>
          </p:nvSpPr>
          <p:spPr>
            <a:xfrm>
              <a:off x="6915724" y="2922203"/>
              <a:ext cx="212162" cy="706543"/>
            </a:xfrm>
            <a:prstGeom prst="rightBrace">
              <a:avLst/>
            </a:prstGeom>
            <a:ln w="1905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sz="1200"/>
            </a:p>
          </p:txBody>
        </p:sp>
      </p:grpSp>
      <p:grpSp>
        <p:nvGrpSpPr>
          <p:cNvPr id="7" name="Group 48"/>
          <p:cNvGrpSpPr/>
          <p:nvPr/>
        </p:nvGrpSpPr>
        <p:grpSpPr>
          <a:xfrm>
            <a:off x="5638801" y="3886201"/>
            <a:ext cx="3441703" cy="3031597"/>
            <a:chOff x="4799656" y="2100342"/>
            <a:chExt cx="4327972" cy="3176885"/>
          </a:xfrm>
        </p:grpSpPr>
        <p:grpSp>
          <p:nvGrpSpPr>
            <p:cNvPr id="8" name="Group 49"/>
            <p:cNvGrpSpPr/>
            <p:nvPr/>
          </p:nvGrpSpPr>
          <p:grpSpPr>
            <a:xfrm>
              <a:off x="4799656" y="2100342"/>
              <a:ext cx="4327972" cy="3176885"/>
              <a:chOff x="4438562" y="1837250"/>
              <a:chExt cx="4681119" cy="3436108"/>
            </a:xfrm>
          </p:grpSpPr>
          <p:sp>
            <p:nvSpPr>
              <p:cNvPr id="52" name="Isosceles Triangle 51"/>
              <p:cNvSpPr/>
              <p:nvPr/>
            </p:nvSpPr>
            <p:spPr>
              <a:xfrm rot="5400000">
                <a:off x="6295155" y="3213153"/>
                <a:ext cx="749616" cy="176618"/>
              </a:xfrm>
              <a:prstGeom prst="triangle">
                <a:avLst>
                  <a:gd name="adj" fmla="val 7268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3" name="Rectangle 52"/>
              <p:cNvSpPr/>
              <p:nvPr/>
            </p:nvSpPr>
            <p:spPr>
              <a:xfrm>
                <a:off x="5005939" y="3572023"/>
                <a:ext cx="1542592" cy="13315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4" name="Rectangle 53"/>
              <p:cNvSpPr/>
              <p:nvPr/>
            </p:nvSpPr>
            <p:spPr>
              <a:xfrm>
                <a:off x="5017410" y="2865908"/>
                <a:ext cx="1547528" cy="70611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9" name="Group 54"/>
              <p:cNvGrpSpPr>
                <a:grpSpLocks noChangeAspect="1"/>
              </p:cNvGrpSpPr>
              <p:nvPr/>
            </p:nvGrpSpPr>
            <p:grpSpPr>
              <a:xfrm>
                <a:off x="4438562" y="1837250"/>
                <a:ext cx="4681119" cy="3436108"/>
                <a:chOff x="4572111" y="1974092"/>
                <a:chExt cx="5079890" cy="4474582"/>
              </a:xfrm>
            </p:grpSpPr>
            <p:sp>
              <p:nvSpPr>
                <p:cNvPr id="56" name="TextBox 55"/>
                <p:cNvSpPr txBox="1"/>
                <p:nvPr/>
              </p:nvSpPr>
              <p:spPr>
                <a:xfrm>
                  <a:off x="5735919" y="1974092"/>
                  <a:ext cx="2199753" cy="386132"/>
                </a:xfrm>
                <a:prstGeom prst="rect">
                  <a:avLst/>
                </a:prstGeom>
                <a:noFill/>
              </p:spPr>
              <p:txBody>
                <a:bodyPr vert="horz" wrap="square" rtlCol="0">
                  <a:spAutoFit/>
                </a:bodyPr>
                <a:lstStyle/>
                <a:p>
                  <a:pPr algn="ctr"/>
                  <a:r>
                    <a:rPr lang="en-US" sz="1100" b="1" dirty="0" smtClean="0">
                      <a:solidFill>
                        <a:srgbClr val="FF6820"/>
                      </a:solidFill>
                    </a:rPr>
                    <a:t>Good B</a:t>
                  </a:r>
                </a:p>
              </p:txBody>
            </p:sp>
            <p:cxnSp>
              <p:nvCxnSpPr>
                <p:cNvPr id="57" name="Straight Connector 56"/>
                <p:cNvCxnSpPr/>
                <p:nvPr/>
              </p:nvCxnSpPr>
              <p:spPr>
                <a:xfrm>
                  <a:off x="5187822" y="2069845"/>
                  <a:ext cx="0" cy="386575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163058" y="5935598"/>
                  <a:ext cx="4234943"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701089" y="2404836"/>
                  <a:ext cx="617292" cy="3078626"/>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5348985" y="2317623"/>
                  <a:ext cx="3743960" cy="3394963"/>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9144001" y="2184400"/>
                  <a:ext cx="508000" cy="386132"/>
                </a:xfrm>
                <a:prstGeom prst="rect">
                  <a:avLst/>
                </a:prstGeom>
                <a:noFill/>
              </p:spPr>
              <p:txBody>
                <a:bodyPr vert="horz" rtlCol="0">
                  <a:spAutoFit/>
                </a:bodyPr>
                <a:lstStyle/>
                <a:p>
                  <a:r>
                    <a:rPr lang="en-US" sz="1100" smtClean="0">
                      <a:solidFill>
                        <a:srgbClr val="32CD32"/>
                      </a:solidFill>
                    </a:rPr>
                    <a:t>S</a:t>
                  </a:r>
                  <a:endParaRPr lang="en-US" sz="1100">
                    <a:solidFill>
                      <a:srgbClr val="32CD32"/>
                    </a:solidFill>
                  </a:endParaRPr>
                </a:p>
              </p:txBody>
            </p:sp>
            <p:sp>
              <p:nvSpPr>
                <p:cNvPr id="62" name="TextBox 61"/>
                <p:cNvSpPr txBox="1"/>
                <p:nvPr/>
              </p:nvSpPr>
              <p:spPr>
                <a:xfrm>
                  <a:off x="7344961" y="5334843"/>
                  <a:ext cx="558801" cy="454273"/>
                </a:xfrm>
                <a:prstGeom prst="rect">
                  <a:avLst/>
                </a:prstGeom>
                <a:noFill/>
              </p:spPr>
              <p:txBody>
                <a:bodyPr vert="horz" rtlCol="0">
                  <a:spAutoFit/>
                </a:bodyPr>
                <a:lstStyle/>
                <a:p>
                  <a:r>
                    <a:rPr lang="en-US" sz="1400" dirty="0" smtClean="0">
                      <a:solidFill>
                        <a:srgbClr val="0000FF"/>
                      </a:solidFill>
                    </a:rPr>
                    <a:t>D</a:t>
                  </a:r>
                  <a:endParaRPr lang="en-US" sz="1400" dirty="0">
                    <a:solidFill>
                      <a:srgbClr val="0000FF"/>
                    </a:solidFill>
                  </a:endParaRPr>
                </a:p>
              </p:txBody>
            </p:sp>
            <p:sp>
              <p:nvSpPr>
                <p:cNvPr id="63" name="TextBox 62"/>
                <p:cNvSpPr txBox="1"/>
                <p:nvPr/>
              </p:nvSpPr>
              <p:spPr>
                <a:xfrm>
                  <a:off x="9045150" y="5994401"/>
                  <a:ext cx="584199" cy="454273"/>
                </a:xfrm>
                <a:prstGeom prst="rect">
                  <a:avLst/>
                </a:prstGeom>
                <a:noFill/>
              </p:spPr>
              <p:txBody>
                <a:bodyPr vert="horz" rtlCol="0">
                  <a:spAutoFit/>
                </a:bodyPr>
                <a:lstStyle/>
                <a:p>
                  <a:r>
                    <a:rPr lang="en-US" sz="1400" dirty="0" smtClean="0">
                      <a:solidFill>
                        <a:srgbClr val="000000"/>
                      </a:solidFill>
                    </a:rPr>
                    <a:t>Q</a:t>
                  </a:r>
                  <a:endParaRPr lang="en-US" sz="1400" dirty="0">
                    <a:solidFill>
                      <a:srgbClr val="000000"/>
                    </a:solidFill>
                  </a:endParaRPr>
                </a:p>
              </p:txBody>
            </p:sp>
            <p:sp>
              <p:nvSpPr>
                <p:cNvPr id="64" name="TextBox 63"/>
                <p:cNvSpPr txBox="1"/>
                <p:nvPr/>
              </p:nvSpPr>
              <p:spPr>
                <a:xfrm>
                  <a:off x="4813301" y="2032001"/>
                  <a:ext cx="533401" cy="454273"/>
                </a:xfrm>
                <a:prstGeom prst="rect">
                  <a:avLst/>
                </a:prstGeom>
                <a:noFill/>
              </p:spPr>
              <p:txBody>
                <a:bodyPr vert="horz" rtlCol="0">
                  <a:spAutoFit/>
                </a:bodyPr>
                <a:lstStyle/>
                <a:p>
                  <a:r>
                    <a:rPr lang="en-US" sz="1400" smtClean="0">
                      <a:solidFill>
                        <a:srgbClr val="000000"/>
                      </a:solidFill>
                    </a:rPr>
                    <a:t>P</a:t>
                  </a:r>
                  <a:endParaRPr lang="en-US" sz="1400">
                    <a:solidFill>
                      <a:srgbClr val="000000"/>
                    </a:solidFill>
                  </a:endParaRPr>
                </a:p>
              </p:txBody>
            </p:sp>
            <p:cxnSp>
              <p:nvCxnSpPr>
                <p:cNvPr id="65" name="Straight Connector 64"/>
                <p:cNvCxnSpPr/>
                <p:nvPr/>
              </p:nvCxnSpPr>
              <p:spPr>
                <a:xfrm>
                  <a:off x="7062354" y="4178858"/>
                  <a:ext cx="0" cy="1756740"/>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952875" y="5981697"/>
                  <a:ext cx="660401" cy="386132"/>
                </a:xfrm>
                <a:prstGeom prst="rect">
                  <a:avLst/>
                </a:prstGeom>
                <a:noFill/>
              </p:spPr>
              <p:txBody>
                <a:bodyPr vert="horz" rtlCol="0">
                  <a:spAutoFit/>
                </a:bodyPr>
                <a:lstStyle/>
                <a:p>
                  <a:r>
                    <a:rPr lang="en-US" sz="1100" smtClean="0">
                      <a:solidFill>
                        <a:srgbClr val="000000"/>
                      </a:solidFill>
                    </a:rPr>
                    <a:t>Q</a:t>
                  </a:r>
                  <a:r>
                    <a:rPr lang="en-US" sz="1100" baseline="-25000" smtClean="0">
                      <a:solidFill>
                        <a:srgbClr val="000000"/>
                      </a:solidFill>
                    </a:rPr>
                    <a:t>e</a:t>
                  </a:r>
                  <a:endParaRPr lang="en-US" sz="1100" baseline="-25000">
                    <a:solidFill>
                      <a:srgbClr val="000000"/>
                    </a:solidFill>
                  </a:endParaRPr>
                </a:p>
              </p:txBody>
            </p:sp>
            <p:cxnSp>
              <p:nvCxnSpPr>
                <p:cNvPr id="67" name="Straight Connector 66"/>
                <p:cNvCxnSpPr/>
                <p:nvPr/>
              </p:nvCxnSpPr>
              <p:spPr>
                <a:xfrm flipV="1">
                  <a:off x="5497829" y="2206117"/>
                  <a:ext cx="2578609" cy="22674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8115299" y="2044700"/>
                  <a:ext cx="838200" cy="386132"/>
                </a:xfrm>
                <a:prstGeom prst="rect">
                  <a:avLst/>
                </a:prstGeom>
                <a:noFill/>
              </p:spPr>
              <p:txBody>
                <a:bodyPr vert="horz" rtlCol="0">
                  <a:spAutoFit/>
                </a:bodyPr>
                <a:lstStyle/>
                <a:p>
                  <a:r>
                    <a:rPr lang="en-US" sz="1100" smtClean="0">
                      <a:solidFill>
                        <a:srgbClr val="FF0000"/>
                      </a:solidFill>
                    </a:rPr>
                    <a:t>S</a:t>
                  </a:r>
                  <a:r>
                    <a:rPr lang="en-US" sz="1100" baseline="-25000" smtClean="0">
                      <a:solidFill>
                        <a:srgbClr val="FF0000"/>
                      </a:solidFill>
                    </a:rPr>
                    <a:t>+tax</a:t>
                  </a:r>
                  <a:endParaRPr lang="en-US" sz="1100" baseline="-25000">
                    <a:solidFill>
                      <a:srgbClr val="FF0000"/>
                    </a:solidFill>
                  </a:endParaRPr>
                </a:p>
              </p:txBody>
            </p:sp>
            <p:cxnSp>
              <p:nvCxnSpPr>
                <p:cNvPr id="69" name="Straight Connector 68"/>
                <p:cNvCxnSpPr/>
                <p:nvPr/>
              </p:nvCxnSpPr>
              <p:spPr>
                <a:xfrm flipH="1">
                  <a:off x="5187820" y="3295644"/>
                  <a:ext cx="1709947" cy="0"/>
                </a:xfrm>
                <a:prstGeom prst="line">
                  <a:avLst/>
                </a:prstGeom>
                <a:ln w="38100" cap="flat" cmpd="sng" algn="ctr">
                  <a:solidFill>
                    <a:srgbClr val="80008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879626" y="3313635"/>
                  <a:ext cx="0" cy="2621963"/>
                </a:xfrm>
                <a:prstGeom prst="line">
                  <a:avLst/>
                </a:prstGeom>
                <a:ln w="38100" cap="flat" cmpd="sng" algn="ctr">
                  <a:solidFill>
                    <a:srgbClr val="80008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5187820" y="4406553"/>
                  <a:ext cx="1691807" cy="0"/>
                </a:xfrm>
                <a:prstGeom prst="line">
                  <a:avLst/>
                </a:prstGeom>
                <a:ln w="38100" cap="flat" cmpd="sng" algn="ctr">
                  <a:solidFill>
                    <a:srgbClr val="80008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4572365" y="4042737"/>
                  <a:ext cx="736599" cy="374775"/>
                </a:xfrm>
                <a:prstGeom prst="rect">
                  <a:avLst/>
                </a:prstGeom>
                <a:noFill/>
              </p:spPr>
              <p:txBody>
                <a:bodyPr vert="horz" rtlCol="0">
                  <a:spAutoFit/>
                </a:bodyPr>
                <a:lstStyle/>
                <a:p>
                  <a:r>
                    <a:rPr lang="en-US" sz="1050" dirty="0" smtClean="0">
                      <a:solidFill>
                        <a:srgbClr val="000000"/>
                      </a:solidFill>
                    </a:rPr>
                    <a:t>2.00</a:t>
                  </a:r>
                  <a:endParaRPr lang="en-US" sz="1050" dirty="0">
                    <a:solidFill>
                      <a:srgbClr val="000000"/>
                    </a:solidFill>
                  </a:endParaRPr>
                </a:p>
              </p:txBody>
            </p:sp>
            <p:sp>
              <p:nvSpPr>
                <p:cNvPr id="73" name="TextBox 72"/>
                <p:cNvSpPr txBox="1"/>
                <p:nvPr/>
              </p:nvSpPr>
              <p:spPr>
                <a:xfrm>
                  <a:off x="6557560" y="5978801"/>
                  <a:ext cx="787401" cy="386132"/>
                </a:xfrm>
                <a:prstGeom prst="rect">
                  <a:avLst/>
                </a:prstGeom>
                <a:noFill/>
              </p:spPr>
              <p:txBody>
                <a:bodyPr vert="horz" rtlCol="0">
                  <a:spAutoFit/>
                </a:bodyPr>
                <a:lstStyle/>
                <a:p>
                  <a:r>
                    <a:rPr lang="en-US" sz="1100" dirty="0" err="1" smtClean="0">
                      <a:solidFill>
                        <a:srgbClr val="000000"/>
                      </a:solidFill>
                    </a:rPr>
                    <a:t>Q</a:t>
                  </a:r>
                  <a:r>
                    <a:rPr lang="en-US" sz="1100" baseline="-25000" dirty="0" err="1" smtClean="0">
                      <a:solidFill>
                        <a:srgbClr val="000000"/>
                      </a:solidFill>
                    </a:rPr>
                    <a:t>tax</a:t>
                  </a:r>
                  <a:endParaRPr lang="en-US" sz="1100" baseline="-25000" dirty="0">
                    <a:solidFill>
                      <a:srgbClr val="000000"/>
                    </a:solidFill>
                  </a:endParaRPr>
                </a:p>
              </p:txBody>
            </p:sp>
            <p:sp>
              <p:nvSpPr>
                <p:cNvPr id="74" name="TextBox 73"/>
                <p:cNvSpPr txBox="1"/>
                <p:nvPr/>
              </p:nvSpPr>
              <p:spPr>
                <a:xfrm>
                  <a:off x="7413567" y="3362756"/>
                  <a:ext cx="627981" cy="408845"/>
                </a:xfrm>
                <a:prstGeom prst="rect">
                  <a:avLst/>
                </a:prstGeom>
                <a:solidFill>
                  <a:schemeClr val="accent1">
                    <a:lumMod val="20000"/>
                    <a:lumOff val="80000"/>
                  </a:schemeClr>
                </a:solidFill>
              </p:spPr>
              <p:txBody>
                <a:bodyPr vert="horz" wrap="square" rtlCol="0">
                  <a:spAutoFit/>
                </a:bodyPr>
                <a:lstStyle/>
                <a:p>
                  <a:r>
                    <a:rPr lang="en-US" sz="1200" dirty="0" smtClean="0">
                      <a:solidFill>
                        <a:srgbClr val="800080"/>
                      </a:solidFill>
                    </a:rPr>
                    <a:t>$1</a:t>
                  </a:r>
                  <a:endParaRPr lang="en-US" sz="1200" dirty="0">
                    <a:solidFill>
                      <a:srgbClr val="800080"/>
                    </a:solidFill>
                  </a:endParaRPr>
                </a:p>
              </p:txBody>
            </p:sp>
            <p:cxnSp>
              <p:nvCxnSpPr>
                <p:cNvPr id="75" name="Straight Connector 74"/>
                <p:cNvCxnSpPr/>
                <p:nvPr/>
              </p:nvCxnSpPr>
              <p:spPr>
                <a:xfrm flipH="1">
                  <a:off x="5187820" y="4204932"/>
                  <a:ext cx="1901610" cy="0"/>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572365" y="3080991"/>
                  <a:ext cx="718539" cy="374775"/>
                </a:xfrm>
                <a:prstGeom prst="rect">
                  <a:avLst/>
                </a:prstGeom>
                <a:noFill/>
              </p:spPr>
              <p:txBody>
                <a:bodyPr vert="horz" wrap="square" rtlCol="0">
                  <a:spAutoFit/>
                </a:bodyPr>
                <a:lstStyle/>
                <a:p>
                  <a:r>
                    <a:rPr lang="en-US" sz="1050" dirty="0" smtClean="0">
                      <a:solidFill>
                        <a:srgbClr val="000000"/>
                      </a:solidFill>
                    </a:rPr>
                    <a:t>2.90</a:t>
                  </a:r>
                  <a:endParaRPr lang="en-US" sz="1050" dirty="0">
                    <a:solidFill>
                      <a:srgbClr val="000000"/>
                    </a:solidFill>
                  </a:endParaRPr>
                </a:p>
              </p:txBody>
            </p:sp>
            <p:sp>
              <p:nvSpPr>
                <p:cNvPr id="77" name="TextBox 76"/>
                <p:cNvSpPr txBox="1"/>
                <p:nvPr/>
              </p:nvSpPr>
              <p:spPr>
                <a:xfrm>
                  <a:off x="4572111" y="4261580"/>
                  <a:ext cx="736599" cy="363418"/>
                </a:xfrm>
                <a:prstGeom prst="rect">
                  <a:avLst/>
                </a:prstGeom>
                <a:noFill/>
              </p:spPr>
              <p:txBody>
                <a:bodyPr vert="horz" rtlCol="0">
                  <a:spAutoFit/>
                </a:bodyPr>
                <a:lstStyle/>
                <a:p>
                  <a:r>
                    <a:rPr lang="en-US" sz="1000" dirty="0" smtClean="0">
                      <a:solidFill>
                        <a:srgbClr val="000000"/>
                      </a:solidFill>
                    </a:rPr>
                    <a:t>1.90</a:t>
                  </a:r>
                  <a:endParaRPr lang="en-US" sz="1000" dirty="0">
                    <a:solidFill>
                      <a:srgbClr val="000000"/>
                    </a:solidFill>
                  </a:endParaRPr>
                </a:p>
              </p:txBody>
            </p:sp>
          </p:grpSp>
        </p:grpSp>
        <p:sp>
          <p:nvSpPr>
            <p:cNvPr id="51" name="Right Brace 50"/>
            <p:cNvSpPr/>
            <p:nvPr/>
          </p:nvSpPr>
          <p:spPr>
            <a:xfrm>
              <a:off x="6915724" y="2922203"/>
              <a:ext cx="212162" cy="706543"/>
            </a:xfrm>
            <a:prstGeom prst="rightBrace">
              <a:avLst/>
            </a:prstGeom>
            <a:ln w="1905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sz="1200"/>
            </a:p>
          </p:txBody>
        </p:sp>
      </p:grpSp>
      <p:sp>
        <p:nvSpPr>
          <p:cNvPr id="2" name="TextBox 1"/>
          <p:cNvSpPr txBox="1"/>
          <p:nvPr/>
        </p:nvSpPr>
        <p:spPr>
          <a:xfrm>
            <a:off x="0" y="1124744"/>
            <a:ext cx="5802210" cy="4493538"/>
          </a:xfrm>
          <a:prstGeom prst="rect">
            <a:avLst/>
          </a:prstGeom>
          <a:noFill/>
        </p:spPr>
        <p:txBody>
          <a:bodyPr wrap="square" rtlCol="0">
            <a:spAutoFit/>
          </a:bodyPr>
          <a:lstStyle/>
          <a:p>
            <a:r>
              <a:rPr lang="en-US" b="1" dirty="0" smtClean="0">
                <a:solidFill>
                  <a:srgbClr val="0000CC"/>
                </a:solidFill>
              </a:rPr>
              <a:t>The $1 tax on Good A (highly elastic demand):</a:t>
            </a:r>
          </a:p>
          <a:p>
            <a:pPr marL="285750" indent="-285750">
              <a:buFont typeface="Arial" pitchFamily="34" charset="0"/>
              <a:buChar char="•"/>
            </a:pPr>
            <a:r>
              <a:rPr lang="en-US" sz="1600" dirty="0" smtClean="0"/>
              <a:t>$0.80 is paid by produces, and only $0.20 by consumers</a:t>
            </a:r>
          </a:p>
          <a:p>
            <a:pPr marL="285750" indent="-285750">
              <a:buFont typeface="Arial" pitchFamily="34" charset="0"/>
              <a:buChar char="•"/>
            </a:pPr>
            <a:r>
              <a:rPr lang="en-US" sz="1600" dirty="0" smtClean="0"/>
              <a:t>Quantity falls dramatically.</a:t>
            </a:r>
          </a:p>
          <a:p>
            <a:pPr marL="285750" indent="-285750">
              <a:buFont typeface="Arial" pitchFamily="34" charset="0"/>
              <a:buChar char="•"/>
            </a:pPr>
            <a:r>
              <a:rPr lang="en-US" sz="1600" dirty="0" smtClean="0"/>
              <a:t>The loss of welfare (gray triangle) is large</a:t>
            </a:r>
          </a:p>
          <a:p>
            <a:pPr marL="285750" indent="-285750">
              <a:buFont typeface="Arial" pitchFamily="34" charset="0"/>
              <a:buChar char="•"/>
            </a:pPr>
            <a:r>
              <a:rPr lang="en-US" sz="1600" dirty="0" smtClean="0"/>
              <a:t>Revenue raised is small due to the large decrease in Q</a:t>
            </a:r>
          </a:p>
          <a:p>
            <a:pPr marL="285750" indent="-285750">
              <a:buFont typeface="Arial" pitchFamily="34" charset="0"/>
              <a:buChar char="•"/>
            </a:pPr>
            <a:endParaRPr lang="en-US" dirty="0"/>
          </a:p>
          <a:p>
            <a:r>
              <a:rPr lang="en-US" b="1" dirty="0" smtClean="0">
                <a:solidFill>
                  <a:srgbClr val="0000CC"/>
                </a:solidFill>
              </a:rPr>
              <a:t>The $1 tax on Good B (highly inelastic demand):</a:t>
            </a:r>
          </a:p>
          <a:p>
            <a:pPr marL="285750" indent="-285750">
              <a:buFont typeface="Arial" pitchFamily="34" charset="0"/>
              <a:buChar char="•"/>
            </a:pPr>
            <a:r>
              <a:rPr lang="en-US" sz="1600" dirty="0" smtClean="0"/>
              <a:t>$0.90 is paid by consumers, and only $0.10  by producers</a:t>
            </a:r>
          </a:p>
          <a:p>
            <a:pPr marL="285750" indent="-285750">
              <a:buFont typeface="Arial" pitchFamily="34" charset="0"/>
              <a:buChar char="•"/>
            </a:pPr>
            <a:r>
              <a:rPr lang="en-US" sz="1600" dirty="0" smtClean="0"/>
              <a:t>Quantity does not fall by much</a:t>
            </a:r>
          </a:p>
          <a:p>
            <a:pPr marL="285750" indent="-285750">
              <a:buFont typeface="Arial" pitchFamily="34" charset="0"/>
              <a:buChar char="•"/>
            </a:pPr>
            <a:r>
              <a:rPr lang="en-US" sz="1600" dirty="0" smtClean="0"/>
              <a:t>The loss of welfare (gray triangle) is small</a:t>
            </a:r>
          </a:p>
          <a:p>
            <a:pPr marL="285750" indent="-285750">
              <a:buFont typeface="Arial" pitchFamily="34" charset="0"/>
              <a:buChar char="•"/>
            </a:pPr>
            <a:r>
              <a:rPr lang="en-US" sz="1600" dirty="0" smtClean="0"/>
              <a:t>Revenue raised is greater than Good A because the quantity does not fall by much</a:t>
            </a:r>
          </a:p>
          <a:p>
            <a:endParaRPr lang="en-US" sz="1600" dirty="0"/>
          </a:p>
          <a:p>
            <a:pPr algn="ctr"/>
            <a:r>
              <a:rPr lang="en-US" i="1" dirty="0" smtClean="0">
                <a:solidFill>
                  <a:srgbClr val="FF0000"/>
                </a:solidFill>
              </a:rPr>
              <a:t>Taxing goods with relatively inelastic demand will raise more revenue and lead to a smaller loss of total welfare, while taxing goods with elastic demand will lead to a larger decrease in quantity and a greater loss of total welfare.</a:t>
            </a:r>
            <a:endParaRPr lang="en-US" sz="2000" i="1" dirty="0">
              <a:solidFill>
                <a:srgbClr val="FF0000"/>
              </a:solidFill>
            </a:endParaRPr>
          </a:p>
        </p:txBody>
      </p:sp>
    </p:spTree>
    <p:extLst>
      <p:ext uri="{BB962C8B-B14F-4D97-AF65-F5344CB8AC3E}">
        <p14:creationId xmlns="" xmlns:p14="http://schemas.microsoft.com/office/powerpoint/2010/main" val="3244797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GB" dirty="0" smtClean="0"/>
              <a:t>HL Only: Calculating Effects of Indirect Tax </a:t>
            </a:r>
            <a:endParaRPr lang="en-GB" dirty="0"/>
          </a:p>
        </p:txBody>
      </p:sp>
      <p:pic>
        <p:nvPicPr>
          <p:cNvPr id="30722" name="Picture 2" descr="http://t1.gstatic.com/images?q=tbn:ANd9GcQQZ6u0Ylfdx4HNm0rZVnqs1Vy9TPV4Pc5ZoLr1-tCJzSdDvcOTSbwWX8Qu"/>
          <p:cNvPicPr>
            <a:picLocks noChangeAspect="1" noChangeArrowheads="1"/>
          </p:cNvPicPr>
          <p:nvPr/>
        </p:nvPicPr>
        <p:blipFill>
          <a:blip r:embed="rId2" cstate="print"/>
          <a:srcRect/>
          <a:stretch>
            <a:fillRect/>
          </a:stretch>
        </p:blipFill>
        <p:spPr bwMode="auto">
          <a:xfrm>
            <a:off x="2339752" y="1988840"/>
            <a:ext cx="4248472" cy="2827167"/>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796</TotalTime>
  <Words>2543</Words>
  <Application>Microsoft Office PowerPoint</Application>
  <PresentationFormat>On-screen Show (4:3)</PresentationFormat>
  <Paragraphs>430</Paragraphs>
  <Slides>35</Slides>
  <Notes>6</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Government intervention</vt:lpstr>
      <vt:lpstr>Slide 2</vt:lpstr>
      <vt:lpstr>Flat/per unit tax vs. Ad Valorem/progressive tax</vt:lpstr>
      <vt:lpstr>Slide 4</vt:lpstr>
      <vt:lpstr>Slide 5</vt:lpstr>
      <vt:lpstr>Slide 6</vt:lpstr>
      <vt:lpstr>Slide 7</vt:lpstr>
      <vt:lpstr>Slide 8</vt:lpstr>
      <vt:lpstr>HL Only: Calculating Effects of Indirect Tax </vt:lpstr>
      <vt:lpstr>Using a supply function</vt:lpstr>
      <vt:lpstr>Slide 11</vt:lpstr>
      <vt:lpstr>Slide 12</vt:lpstr>
      <vt:lpstr>Slide 13</vt:lpstr>
      <vt:lpstr>Slide 14</vt:lpstr>
      <vt:lpstr>Slide 15</vt:lpstr>
      <vt:lpstr>HL Only: Calculating Effects of per unit subsidy</vt:lpstr>
      <vt:lpstr>Slide 17</vt:lpstr>
      <vt:lpstr>Slide 18</vt:lpstr>
      <vt:lpstr>Slide 19</vt:lpstr>
      <vt:lpstr>Slide 20</vt:lpstr>
      <vt:lpstr>Slide 21</vt:lpstr>
      <vt:lpstr>Slide 22</vt:lpstr>
      <vt:lpstr>Slide 23</vt:lpstr>
      <vt:lpstr>Slide 24</vt:lpstr>
      <vt:lpstr>Buffer Stocks – Do They Work?</vt:lpstr>
      <vt:lpstr>Slide 26</vt:lpstr>
      <vt:lpstr>How might a buffer stock help to stabilise prices in the cocoa market?</vt:lpstr>
      <vt:lpstr>A rise in market supply</vt:lpstr>
      <vt:lpstr>A rise in market supply</vt:lpstr>
      <vt:lpstr>A rise in market supply</vt:lpstr>
      <vt:lpstr>A rise in market supply</vt:lpstr>
      <vt:lpstr>A rise in market supply</vt:lpstr>
      <vt:lpstr>The case for price stabilisation</vt:lpstr>
      <vt:lpstr>Limitations of buffer stock schemes</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intervention</dc:title>
  <dc:creator>khurley</dc:creator>
  <cp:lastModifiedBy>khurley</cp:lastModifiedBy>
  <cp:revision>8</cp:revision>
  <dcterms:created xsi:type="dcterms:W3CDTF">2012-11-12T01:35:20Z</dcterms:created>
  <dcterms:modified xsi:type="dcterms:W3CDTF">2013-10-31T05:19:36Z</dcterms:modified>
</cp:coreProperties>
</file>