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9" r:id="rId7"/>
    <p:sldId id="263" r:id="rId8"/>
    <p:sldId id="261" r:id="rId9"/>
    <p:sldId id="262" r:id="rId10"/>
    <p:sldId id="265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1F7E-C6A9-4AFB-9B7B-190CF08AE90E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B7C2-C2BF-4624-8E14-EAA2096B2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1F7E-C6A9-4AFB-9B7B-190CF08AE90E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B7C2-C2BF-4624-8E14-EAA2096B2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1F7E-C6A9-4AFB-9B7B-190CF08AE90E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B7C2-C2BF-4624-8E14-EAA2096B2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1F7E-C6A9-4AFB-9B7B-190CF08AE90E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B7C2-C2BF-4624-8E14-EAA2096B2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1F7E-C6A9-4AFB-9B7B-190CF08AE90E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B7C2-C2BF-4624-8E14-EAA2096B2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1F7E-C6A9-4AFB-9B7B-190CF08AE90E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B7C2-C2BF-4624-8E14-EAA2096B2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1F7E-C6A9-4AFB-9B7B-190CF08AE90E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B7C2-C2BF-4624-8E14-EAA2096B2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1F7E-C6A9-4AFB-9B7B-190CF08AE90E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B7C2-C2BF-4624-8E14-EAA2096B2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1F7E-C6A9-4AFB-9B7B-190CF08AE90E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B7C2-C2BF-4624-8E14-EAA2096B2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1F7E-C6A9-4AFB-9B7B-190CF08AE90E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B7C2-C2BF-4624-8E14-EAA2096B2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1F7E-C6A9-4AFB-9B7B-190CF08AE90E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B7C2-C2BF-4624-8E14-EAA2096B2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11F7E-C6A9-4AFB-9B7B-190CF08AE90E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1B7C2-C2BF-4624-8E14-EAA2096B2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1552" t="18750" r="15739" b="18750"/>
          <a:stretch>
            <a:fillRect/>
          </a:stretch>
        </p:blipFill>
        <p:spPr bwMode="auto">
          <a:xfrm>
            <a:off x="0" y="2286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1552" t="18750" r="18375" b="14063"/>
          <a:stretch>
            <a:fillRect/>
          </a:stretch>
        </p:blipFill>
        <p:spPr bwMode="auto">
          <a:xfrm>
            <a:off x="0" y="-1"/>
            <a:ext cx="9144000" cy="689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0673" t="18750" r="13983" b="15625"/>
          <a:stretch>
            <a:fillRect/>
          </a:stretch>
        </p:blipFill>
        <p:spPr bwMode="auto">
          <a:xfrm>
            <a:off x="0" y="228600"/>
            <a:ext cx="92583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31552" t="18750" r="14861" b="9375"/>
          <a:stretch>
            <a:fillRect/>
          </a:stretch>
        </p:blipFill>
        <p:spPr bwMode="auto">
          <a:xfrm>
            <a:off x="0" y="0"/>
            <a:ext cx="90943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Pictures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380626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1552" t="18750" r="17496" b="15625"/>
          <a:stretch>
            <a:fillRect/>
          </a:stretch>
        </p:blipFill>
        <p:spPr bwMode="auto">
          <a:xfrm>
            <a:off x="1" y="-1"/>
            <a:ext cx="9144000" cy="662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1552" t="18750" r="14861" b="15625"/>
          <a:stretch>
            <a:fillRect/>
          </a:stretch>
        </p:blipFill>
        <p:spPr bwMode="auto">
          <a:xfrm>
            <a:off x="0" y="0"/>
            <a:ext cx="9144000" cy="629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1552" t="18750" r="15310" b="15625"/>
          <a:stretch>
            <a:fillRect/>
          </a:stretch>
        </p:blipFill>
        <p:spPr bwMode="auto">
          <a:xfrm>
            <a:off x="0" y="0"/>
            <a:ext cx="9144000" cy="634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19600" y="1828800"/>
            <a:ext cx="4900517" cy="4632853"/>
            <a:chOff x="304800" y="1039369"/>
            <a:chExt cx="5676900" cy="4472358"/>
          </a:xfrm>
        </p:grpSpPr>
        <p:sp>
          <p:nvSpPr>
            <p:cNvPr id="3" name="TextBox 2"/>
            <p:cNvSpPr txBox="1"/>
            <p:nvPr/>
          </p:nvSpPr>
          <p:spPr>
            <a:xfrm>
              <a:off x="4635500" y="5143501"/>
              <a:ext cx="1346200" cy="32682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Quantity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90934" y="5155190"/>
              <a:ext cx="711200" cy="35653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10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04800" y="1039369"/>
              <a:ext cx="5410200" cy="4046398"/>
              <a:chOff x="-437856" y="354095"/>
              <a:chExt cx="6401650" cy="4787923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609600" y="762000"/>
                <a:ext cx="0" cy="4380018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609601" y="5142018"/>
                <a:ext cx="5354193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-437856" y="354095"/>
                <a:ext cx="1162623" cy="386718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Price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579178" y="762000"/>
                <a:ext cx="2717800" cy="35156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E6533A"/>
                    </a:solidFill>
                  </a:rPr>
                  <a:t>Market for Bread</a:t>
                </a:r>
                <a:endParaRPr lang="en-US" sz="1400" b="1" dirty="0">
                  <a:solidFill>
                    <a:srgbClr val="E6533A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029199" y="4669347"/>
                <a:ext cx="609601" cy="4570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FF"/>
                    </a:solidFill>
                  </a:rPr>
                  <a:t>D</a:t>
                </a:r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609600" y="762000"/>
                <a:ext cx="4419600" cy="4254500"/>
              </a:xfrm>
              <a:prstGeom prst="line">
                <a:avLst/>
              </a:prstGeom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09600" y="2878667"/>
                <a:ext cx="2222500" cy="0"/>
              </a:xfrm>
              <a:prstGeom prst="line">
                <a:avLst/>
              </a:prstGeom>
              <a:ln w="38100" cap="flat" cmpd="sng" algn="ctr">
                <a:solidFill>
                  <a:srgbClr val="FFD700"/>
                </a:solidFill>
                <a:prstDash val="dash"/>
                <a:round/>
                <a:headEnd type="oval" w="med" len="sm"/>
                <a:tailEnd type="oval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819400" y="2889250"/>
                <a:ext cx="0" cy="2243667"/>
              </a:xfrm>
              <a:prstGeom prst="line">
                <a:avLst/>
              </a:prstGeom>
              <a:ln w="38100" cap="flat" cmpd="sng" algn="ctr">
                <a:solidFill>
                  <a:srgbClr val="FFD700"/>
                </a:solidFill>
                <a:prstDash val="dash"/>
                <a:round/>
                <a:headEnd type="oval" w="med" len="sm"/>
                <a:tailEnd type="oval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609600" y="1100554"/>
                <a:ext cx="4069115" cy="3788947"/>
              </a:xfrm>
              <a:prstGeom prst="line">
                <a:avLst/>
              </a:prstGeom>
              <a:ln w="38100" cap="flat" cmpd="sng" algn="ctr">
                <a:solidFill>
                  <a:srgbClr val="32CD32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Freeform 15"/>
              <p:cNvSpPr/>
              <p:nvPr/>
            </p:nvSpPr>
            <p:spPr>
              <a:xfrm>
                <a:off x="609601" y="802407"/>
                <a:ext cx="2143506" cy="2036658"/>
              </a:xfrm>
              <a:custGeom>
                <a:avLst/>
                <a:gdLst/>
                <a:ahLst/>
                <a:cxnLst/>
                <a:rect l="0" t="0" r="0" b="0"/>
                <a:pathLst>
                  <a:path w="2143506" h="2443989">
                    <a:moveTo>
                      <a:pt x="0" y="0"/>
                    </a:moveTo>
                    <a:lnTo>
                      <a:pt x="2143505" y="2443988"/>
                    </a:lnTo>
                    <a:lnTo>
                      <a:pt x="0" y="2443988"/>
                    </a:lnTo>
                    <a:close/>
                  </a:path>
                </a:pathLst>
              </a:custGeom>
              <a:solidFill>
                <a:srgbClr val="FFAD5B">
                  <a:alpha val="60000"/>
                </a:srgb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7" name="Freeform 16"/>
              <p:cNvSpPr/>
              <p:nvPr/>
            </p:nvSpPr>
            <p:spPr>
              <a:xfrm rot="5400000">
                <a:off x="659162" y="2850272"/>
                <a:ext cx="2017079" cy="2116201"/>
              </a:xfrm>
              <a:custGeom>
                <a:avLst/>
                <a:gdLst/>
                <a:ahLst/>
                <a:cxnLst/>
                <a:rect l="0" t="0" r="0" b="0"/>
                <a:pathLst>
                  <a:path w="2420495" h="2116201">
                    <a:moveTo>
                      <a:pt x="0" y="0"/>
                    </a:moveTo>
                    <a:lnTo>
                      <a:pt x="2420494" y="2116200"/>
                    </a:lnTo>
                    <a:lnTo>
                      <a:pt x="0" y="2116200"/>
                    </a:lnTo>
                    <a:close/>
                  </a:path>
                </a:pathLst>
              </a:custGeom>
              <a:solidFill>
                <a:srgbClr val="3CB371">
                  <a:alpha val="40000"/>
                </a:srgb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654993" y="829070"/>
                <a:ext cx="508000" cy="4570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B050"/>
                    </a:solidFill>
                  </a:rPr>
                  <a:t>S</a:t>
                </a:r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V="1">
                <a:off x="2819400" y="2839065"/>
                <a:ext cx="880017" cy="18434"/>
              </a:xfrm>
              <a:prstGeom prst="line">
                <a:avLst/>
              </a:prstGeom>
              <a:ln w="38100" cap="sq" cmpd="sng" algn="ctr">
                <a:solidFill>
                  <a:srgbClr val="FF0000"/>
                </a:solidFill>
                <a:prstDash val="solid"/>
                <a:round/>
                <a:headEnd type="oval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3699417" y="2606741"/>
                <a:ext cx="1854200" cy="35156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</a:rPr>
                  <a:t>Equilibrium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-314586" y="667442"/>
                <a:ext cx="1162623" cy="386718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$5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49677" y="2025276"/>
                <a:ext cx="1556193" cy="59765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</a:rPr>
                  <a:t>Consumer Surplus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49677" y="2995028"/>
                <a:ext cx="1556193" cy="59765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</a:rPr>
                  <a:t>Producer Surplus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97091" y="2962699"/>
              <a:ext cx="575519" cy="35653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$2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9558" y="4672049"/>
              <a:ext cx="1066801" cy="35653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$.5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0" y="228600"/>
            <a:ext cx="8932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Market Equilibrium – Consumer and Producer Surplus</a:t>
            </a:r>
          </a:p>
          <a:p>
            <a:r>
              <a:rPr lang="en-US" dirty="0" smtClean="0"/>
              <a:t>Graphically, we can identify the areas representing consumer and producer surplus, which together represent total societal welfare, as following areas.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-1" y="1790700"/>
                <a:ext cx="4717898" cy="3831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Consumer Surplus: </a:t>
                </a:r>
                <a:r>
                  <a:rPr lang="en-US" dirty="0" smtClean="0"/>
                  <a:t>The area on the market graph below the demand curve and above the equilibrium price.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10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5−2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15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b="1" dirty="0" smtClean="0">
                    <a:solidFill>
                      <a:srgbClr val="0000FF"/>
                    </a:solidFill>
                  </a:rPr>
                  <a:t>Producer Surplus: </a:t>
                </a:r>
                <a:r>
                  <a:rPr lang="en-US" dirty="0" smtClean="0"/>
                  <a:t>The area above the supply curve and below the equilibrium price.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10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×(2−0.5)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7.5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b="1" dirty="0" smtClean="0">
                    <a:solidFill>
                      <a:srgbClr val="0000FF"/>
                    </a:solidFill>
                  </a:rPr>
                  <a:t>Total welfare: </a:t>
                </a:r>
                <a:r>
                  <a:rPr lang="en-US" dirty="0" smtClean="0"/>
                  <a:t>The sum of the two areas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15+7.5=22.5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</a:rPr>
                  <a:t>$22.5 represents the total welfare of producers and consumer s in the bread market. At any price other than $2, welfare would be less than $22.5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148840"/>
                <a:ext cx="4717898" cy="459779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034" t="-796" b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29045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khurley\Pictures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khurley\Pictures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448800" cy="6324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0673" t="18750" r="13983" b="9375"/>
          <a:stretch>
            <a:fillRect/>
          </a:stretch>
        </p:blipFill>
        <p:spPr bwMode="auto">
          <a:xfrm>
            <a:off x="-1" y="0"/>
            <a:ext cx="9183757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50</Words>
  <Application>Microsoft Office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khurley</cp:lastModifiedBy>
  <cp:revision>10</cp:revision>
  <dcterms:created xsi:type="dcterms:W3CDTF">2012-10-13T02:41:43Z</dcterms:created>
  <dcterms:modified xsi:type="dcterms:W3CDTF">2013-09-17T04:00:22Z</dcterms:modified>
</cp:coreProperties>
</file>