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65" r:id="rId3"/>
    <p:sldId id="259" r:id="rId4"/>
    <p:sldId id="272" r:id="rId5"/>
    <p:sldId id="285" r:id="rId6"/>
    <p:sldId id="270" r:id="rId7"/>
    <p:sldId id="267" r:id="rId8"/>
    <p:sldId id="269" r:id="rId9"/>
    <p:sldId id="260" r:id="rId10"/>
    <p:sldId id="261" r:id="rId11"/>
    <p:sldId id="276" r:id="rId12"/>
    <p:sldId id="262" r:id="rId13"/>
    <p:sldId id="263" r:id="rId14"/>
    <p:sldId id="264" r:id="rId15"/>
    <p:sldId id="273" r:id="rId16"/>
    <p:sldId id="274" r:id="rId17"/>
    <p:sldId id="286" r:id="rId18"/>
    <p:sldId id="287" r:id="rId19"/>
    <p:sldId id="277" r:id="rId20"/>
    <p:sldId id="278" r:id="rId21"/>
    <p:sldId id="279" r:id="rId22"/>
    <p:sldId id="280" r:id="rId23"/>
    <p:sldId id="281" r:id="rId24"/>
    <p:sldId id="282" r:id="rId25"/>
    <p:sldId id="283"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16"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5A2292-32E9-4F87-82D8-01BAAD156320}" type="datetimeFigureOut">
              <a:rPr lang="en-US" smtClean="0"/>
              <a:pPr/>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20882-CC81-4610-8F62-553E86E475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CABA0-6A66-41C0-B36F-BE7FDEE47C10}"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4D89C-4483-4D0E-878A-23E5CC50C6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CABA0-6A66-41C0-B36F-BE7FDEE47C10}"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4D89C-4483-4D0E-878A-23E5CC50C6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CABA0-6A66-41C0-B36F-BE7FDEE47C10}"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4D89C-4483-4D0E-878A-23E5CC50C6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CABA0-6A66-41C0-B36F-BE7FDEE47C10}"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4D89C-4483-4D0E-878A-23E5CC50C6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CABA0-6A66-41C0-B36F-BE7FDEE47C10}"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4D89C-4483-4D0E-878A-23E5CC50C6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CABA0-6A66-41C0-B36F-BE7FDEE47C10}"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4D89C-4483-4D0E-878A-23E5CC50C6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CABA0-6A66-41C0-B36F-BE7FDEE47C10}" type="datetimeFigureOut">
              <a:rPr lang="en-US" smtClean="0"/>
              <a:pPr/>
              <a:t>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4D89C-4483-4D0E-878A-23E5CC50C6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CABA0-6A66-41C0-B36F-BE7FDEE47C10}" type="datetimeFigureOut">
              <a:rPr lang="en-US" smtClean="0"/>
              <a:pPr/>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4D89C-4483-4D0E-878A-23E5CC50C6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CABA0-6A66-41C0-B36F-BE7FDEE47C10}" type="datetimeFigureOut">
              <a:rPr lang="en-US" smtClean="0"/>
              <a:pPr/>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4D89C-4483-4D0E-878A-23E5CC50C6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CABA0-6A66-41C0-B36F-BE7FDEE47C10}"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4D89C-4483-4D0E-878A-23E5CC50C6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CABA0-6A66-41C0-B36F-BE7FDEE47C10}"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4D89C-4483-4D0E-878A-23E5CC50C6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CABA0-6A66-41C0-B36F-BE7FDEE47C10}" type="datetimeFigureOut">
              <a:rPr lang="en-US" smtClean="0"/>
              <a:pPr/>
              <a:t>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4D89C-4483-4D0E-878A-23E5CC50C6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e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jpe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jpe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jpe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0404" y="404468"/>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cs typeface="+mn-cs"/>
              </a:rPr>
              <a:t>Elasticity</a:t>
            </a:r>
            <a:endParaRPr lang="en-US" sz="40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cs typeface="+mn-cs"/>
            </a:endParaRPr>
          </a:p>
        </p:txBody>
      </p:sp>
      <p:sp>
        <p:nvSpPr>
          <p:cNvPr id="40962" name="TextBox 1"/>
          <p:cNvSpPr txBox="1">
            <a:spLocks noChangeArrowheads="1"/>
          </p:cNvSpPr>
          <p:nvPr/>
        </p:nvSpPr>
        <p:spPr bwMode="auto">
          <a:xfrm>
            <a:off x="395536" y="2132856"/>
            <a:ext cx="7467600"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1200"/>
              </a:spcBef>
              <a:buFont typeface="Arial" charset="0"/>
              <a:buChar char="•"/>
            </a:pPr>
            <a:r>
              <a:rPr lang="en-US" sz="2000" dirty="0">
                <a:latin typeface="Calibri" charset="0"/>
              </a:rPr>
              <a:t>We talked about the </a:t>
            </a:r>
            <a:r>
              <a:rPr lang="en-US" sz="2000" u="sng" dirty="0">
                <a:latin typeface="Calibri" charset="0"/>
              </a:rPr>
              <a:t>direction</a:t>
            </a:r>
            <a:r>
              <a:rPr lang="en-US" sz="2000" dirty="0">
                <a:latin typeface="Calibri" charset="0"/>
              </a:rPr>
              <a:t> of changes				 in quantity when prices rise/fall</a:t>
            </a:r>
          </a:p>
          <a:p>
            <a:pPr eaLnBrk="1" hangingPunct="1">
              <a:spcBef>
                <a:spcPts val="1200"/>
              </a:spcBef>
              <a:buFont typeface="Arial" charset="0"/>
              <a:buChar char="•"/>
            </a:pPr>
            <a:r>
              <a:rPr lang="en-US" sz="2000" dirty="0">
                <a:latin typeface="Calibri" charset="0"/>
              </a:rPr>
              <a:t>Elasticity talks about </a:t>
            </a:r>
            <a:r>
              <a:rPr lang="en-US" sz="2000" u="sng" dirty="0">
                <a:latin typeface="Calibri" charset="0"/>
              </a:rPr>
              <a:t>how much </a:t>
            </a:r>
            <a:r>
              <a:rPr lang="en-US" sz="2000" dirty="0" smtClean="0">
                <a:latin typeface="Calibri" charset="0"/>
              </a:rPr>
              <a:t>they </a:t>
            </a:r>
            <a:r>
              <a:rPr lang="en-US" sz="2000" dirty="0">
                <a:latin typeface="Calibri" charset="0"/>
              </a:rPr>
              <a:t>change</a:t>
            </a:r>
          </a:p>
          <a:p>
            <a:pPr eaLnBrk="1" hangingPunct="1">
              <a:spcBef>
                <a:spcPts val="1200"/>
              </a:spcBef>
              <a:buFont typeface="Arial" charset="0"/>
              <a:buChar char="•"/>
            </a:pPr>
            <a:r>
              <a:rPr lang="en-US" sz="2000" dirty="0">
                <a:latin typeface="Calibri" charset="0"/>
              </a:rPr>
              <a:t>When the price for something goes </a:t>
            </a:r>
            <a:r>
              <a:rPr lang="en-US" sz="2000" dirty="0" smtClean="0">
                <a:latin typeface="Calibri" charset="0"/>
              </a:rPr>
              <a:t>up, does </a:t>
            </a:r>
            <a:r>
              <a:rPr lang="en-US" sz="2000" dirty="0">
                <a:latin typeface="Calibri" charset="0"/>
              </a:rPr>
              <a:t>quantity demanded decrease a </a:t>
            </a:r>
            <a:r>
              <a:rPr lang="en-US" sz="2000" dirty="0" smtClean="0">
                <a:latin typeface="Calibri" charset="0"/>
              </a:rPr>
              <a:t>lot,</a:t>
            </a:r>
            <a:r>
              <a:rPr lang="en-US" sz="2000" dirty="0">
                <a:latin typeface="Calibri" charset="0"/>
              </a:rPr>
              <a:t> </a:t>
            </a:r>
            <a:r>
              <a:rPr lang="en-US" sz="2000" dirty="0" smtClean="0">
                <a:latin typeface="Calibri" charset="0"/>
              </a:rPr>
              <a:t>little</a:t>
            </a:r>
            <a:r>
              <a:rPr lang="en-US" sz="2000" dirty="0">
                <a:latin typeface="Calibri" charset="0"/>
              </a:rPr>
              <a:t>, or not at all?</a:t>
            </a:r>
          </a:p>
          <a:p>
            <a:pPr eaLnBrk="1" hangingPunct="1">
              <a:spcBef>
                <a:spcPts val="1200"/>
              </a:spcBef>
              <a:buFont typeface="Arial" charset="0"/>
              <a:buChar char="•"/>
            </a:pPr>
            <a:r>
              <a:rPr lang="en-US" sz="2000" dirty="0">
                <a:latin typeface="Calibri" charset="0"/>
              </a:rPr>
              <a:t>When prices fall, do manufacturers reduce output a lot, a little, or not at all?</a:t>
            </a:r>
          </a:p>
          <a:p>
            <a:pPr eaLnBrk="1" hangingPunct="1">
              <a:spcBef>
                <a:spcPts val="1200"/>
              </a:spcBef>
              <a:buFont typeface="Arial" charset="0"/>
              <a:buChar char="•"/>
            </a:pPr>
            <a:r>
              <a:rPr lang="en-US" sz="2000" dirty="0">
                <a:latin typeface="Calibri" charset="0"/>
              </a:rPr>
              <a:t>Two types of elasticity:</a:t>
            </a:r>
          </a:p>
          <a:p>
            <a:pPr lvl="1" eaLnBrk="1" hangingPunct="1">
              <a:spcBef>
                <a:spcPts val="1200"/>
              </a:spcBef>
              <a:buFont typeface="Wingdings" charset="0"/>
              <a:buChar char="Ø"/>
            </a:pPr>
            <a:r>
              <a:rPr lang="en-US" sz="2000" dirty="0">
                <a:latin typeface="Calibri" charset="0"/>
              </a:rPr>
              <a:t>Demand elasticity</a:t>
            </a:r>
          </a:p>
          <a:p>
            <a:pPr lvl="1" eaLnBrk="1" hangingPunct="1">
              <a:spcBef>
                <a:spcPts val="1200"/>
              </a:spcBef>
              <a:buFont typeface="Wingdings" charset="0"/>
              <a:buChar char="Ø"/>
            </a:pPr>
            <a:r>
              <a:rPr lang="en-US" sz="2000" dirty="0">
                <a:latin typeface="Calibri" charset="0"/>
              </a:rPr>
              <a:t>Supply elasticity</a:t>
            </a:r>
          </a:p>
        </p:txBody>
      </p:sp>
      <p:pic>
        <p:nvPicPr>
          <p:cNvPr id="5"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0152" y="260647"/>
            <a:ext cx="2943175" cy="2919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 xmlns:p14="http://schemas.microsoft.com/office/powerpoint/2010/main" val="2243549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17592" y="433980"/>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cs typeface="+mn-cs"/>
              </a:rPr>
              <a:t>Degrees of Elasticity</a:t>
            </a:r>
            <a:endParaRPr lang="en-US" sz="40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cs typeface="+mn-cs"/>
            </a:endParaRPr>
          </a:p>
        </p:txBody>
      </p:sp>
      <p:pic>
        <p:nvPicPr>
          <p:cNvPr id="45058" name="Picture 2" descr="as-markets-price-elasticity-of-demand_clip_image003.gif"/>
          <p:cNvPicPr>
            <a:picLocks noChangeAspect="1"/>
          </p:cNvPicPr>
          <p:nvPr/>
        </p:nvPicPr>
        <p:blipFill>
          <a:blip r:embed="rId2" cstate="print">
            <a:extLst>
              <a:ext uri="{28A0092B-C50C-407E-A947-70E740481C1C}">
                <a14:useLocalDpi xmlns="" xmlns:a14="http://schemas.microsoft.com/office/drawing/2010/main" val="0"/>
              </a:ext>
            </a:extLst>
          </a:blip>
          <a:srcRect t="19217"/>
          <a:stretch>
            <a:fillRect/>
          </a:stretch>
        </p:blipFill>
        <p:spPr bwMode="auto">
          <a:xfrm>
            <a:off x="266700" y="1390650"/>
            <a:ext cx="8178800" cy="4852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59" name="TextBox 3"/>
          <p:cNvSpPr txBox="1">
            <a:spLocks noChangeArrowheads="1"/>
          </p:cNvSpPr>
          <p:nvPr/>
        </p:nvSpPr>
        <p:spPr bwMode="auto">
          <a:xfrm>
            <a:off x="1443038" y="6229350"/>
            <a:ext cx="20970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latin typeface="Century Gothic" charset="0"/>
                <a:cs typeface="Century Gothic" charset="0"/>
              </a:rPr>
              <a:t>E &lt; 1.0 = Inelastic</a:t>
            </a:r>
          </a:p>
        </p:txBody>
      </p:sp>
      <p:sp>
        <p:nvSpPr>
          <p:cNvPr id="45060" name="TextBox 5"/>
          <p:cNvSpPr txBox="1">
            <a:spLocks noChangeArrowheads="1"/>
          </p:cNvSpPr>
          <p:nvPr/>
        </p:nvSpPr>
        <p:spPr bwMode="auto">
          <a:xfrm>
            <a:off x="5299075" y="6243638"/>
            <a:ext cx="186531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latin typeface="Century Gothic" charset="0"/>
                <a:cs typeface="Century Gothic" charset="0"/>
              </a:rPr>
              <a:t>E &gt; 1.0 = Elastic</a:t>
            </a:r>
          </a:p>
        </p:txBody>
      </p:sp>
    </p:spTree>
    <p:extLst>
      <p:ext uri="{BB962C8B-B14F-4D97-AF65-F5344CB8AC3E}">
        <p14:creationId xmlns="" xmlns:p14="http://schemas.microsoft.com/office/powerpoint/2010/main" val="22311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noChangeAspect="1"/>
          </p:cNvGrpSpPr>
          <p:nvPr/>
        </p:nvGrpSpPr>
        <p:grpSpPr>
          <a:xfrm>
            <a:off x="0" y="1828800"/>
            <a:ext cx="4724400" cy="3665205"/>
            <a:chOff x="-21709" y="1181100"/>
            <a:chExt cx="4898509" cy="3800277"/>
          </a:xfrm>
        </p:grpSpPr>
        <p:cxnSp>
          <p:nvCxnSpPr>
            <p:cNvPr id="10" name="Straight Connector 9"/>
            <p:cNvCxnSpPr/>
            <p:nvPr/>
          </p:nvCxnSpPr>
          <p:spPr>
            <a:xfrm>
              <a:off x="3164713" y="2978276"/>
              <a:ext cx="0" cy="1585722"/>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6437" y="1241297"/>
              <a:ext cx="0" cy="334048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7420" y="4581778"/>
              <a:ext cx="407136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6100" y="2336926"/>
              <a:ext cx="3398773" cy="846328"/>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83714" y="1561972"/>
              <a:ext cx="1183768" cy="2895093"/>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24300" y="3022600"/>
              <a:ext cx="685799" cy="358576"/>
            </a:xfrm>
            <a:prstGeom prst="rect">
              <a:avLst/>
            </a:prstGeom>
            <a:noFill/>
          </p:spPr>
          <p:txBody>
            <a:bodyPr vert="horz" rtlCol="0">
              <a:spAutoFit/>
            </a:bodyPr>
            <a:lstStyle/>
            <a:p>
              <a:r>
                <a:rPr lang="en-US" sz="1200" smtClean="0">
                  <a:solidFill>
                    <a:srgbClr val="000000"/>
                  </a:solidFill>
                </a:rPr>
                <a:t>D</a:t>
              </a:r>
              <a:r>
                <a:rPr lang="en-US" sz="1200" baseline="-25000" smtClean="0">
                  <a:solidFill>
                    <a:srgbClr val="000000"/>
                  </a:solidFill>
                </a:rPr>
                <a:t>2</a:t>
              </a:r>
              <a:endParaRPr lang="en-US" sz="1200" baseline="-25000">
                <a:solidFill>
                  <a:srgbClr val="000000"/>
                </a:solidFill>
              </a:endParaRPr>
            </a:p>
          </p:txBody>
        </p:sp>
        <p:sp>
          <p:nvSpPr>
            <p:cNvPr id="17" name="TextBox 16"/>
            <p:cNvSpPr txBox="1"/>
            <p:nvPr/>
          </p:nvSpPr>
          <p:spPr>
            <a:xfrm>
              <a:off x="2933700" y="4191000"/>
              <a:ext cx="711200" cy="358576"/>
            </a:xfrm>
            <a:prstGeom prst="rect">
              <a:avLst/>
            </a:prstGeom>
            <a:noFill/>
          </p:spPr>
          <p:txBody>
            <a:bodyPr vert="horz" rtlCol="0">
              <a:spAutoFit/>
            </a:bodyPr>
            <a:lstStyle/>
            <a:p>
              <a:r>
                <a:rPr lang="en-US" sz="1200" smtClean="0">
                  <a:solidFill>
                    <a:srgbClr val="000000"/>
                  </a:solidFill>
                </a:rPr>
                <a:t>D</a:t>
              </a:r>
              <a:r>
                <a:rPr lang="en-US" sz="1200" baseline="-25000" smtClean="0">
                  <a:solidFill>
                    <a:srgbClr val="000000"/>
                  </a:solidFill>
                </a:rPr>
                <a:t>1</a:t>
              </a:r>
              <a:endParaRPr lang="en-US" sz="1200" baseline="-25000">
                <a:solidFill>
                  <a:srgbClr val="000000"/>
                </a:solidFill>
              </a:endParaRPr>
            </a:p>
          </p:txBody>
        </p:sp>
        <p:sp>
          <p:nvSpPr>
            <p:cNvPr id="18" name="TextBox 17"/>
            <p:cNvSpPr txBox="1"/>
            <p:nvPr/>
          </p:nvSpPr>
          <p:spPr>
            <a:xfrm>
              <a:off x="-21709" y="2451099"/>
              <a:ext cx="482599" cy="358576"/>
            </a:xfrm>
            <a:prstGeom prst="rect">
              <a:avLst/>
            </a:prstGeom>
            <a:noFill/>
          </p:spPr>
          <p:txBody>
            <a:bodyPr vert="horz" rtlCol="0">
              <a:spAutoFit/>
            </a:bodyPr>
            <a:lstStyle/>
            <a:p>
              <a:r>
                <a:rPr lang="en-US" sz="1200" dirty="0" smtClean="0">
                  <a:solidFill>
                    <a:srgbClr val="000000"/>
                  </a:solidFill>
                </a:rPr>
                <a:t>P</a:t>
              </a:r>
              <a:r>
                <a:rPr lang="en-US" sz="1200" baseline="-25000" dirty="0" smtClean="0">
                  <a:solidFill>
                    <a:srgbClr val="000000"/>
                  </a:solidFill>
                </a:rPr>
                <a:t>1</a:t>
              </a:r>
              <a:endParaRPr lang="en-US" sz="1200" baseline="-25000" dirty="0">
                <a:solidFill>
                  <a:srgbClr val="000000"/>
                </a:solidFill>
              </a:endParaRPr>
            </a:p>
          </p:txBody>
        </p:sp>
        <p:sp>
          <p:nvSpPr>
            <p:cNvPr id="19" name="TextBox 18"/>
            <p:cNvSpPr txBox="1"/>
            <p:nvPr/>
          </p:nvSpPr>
          <p:spPr>
            <a:xfrm>
              <a:off x="-21709" y="2882901"/>
              <a:ext cx="482599" cy="358576"/>
            </a:xfrm>
            <a:prstGeom prst="rect">
              <a:avLst/>
            </a:prstGeom>
            <a:noFill/>
          </p:spPr>
          <p:txBody>
            <a:bodyPr vert="horz" rtlCol="0">
              <a:spAutoFit/>
            </a:bodyPr>
            <a:lstStyle/>
            <a:p>
              <a:r>
                <a:rPr lang="en-US" sz="1200" smtClean="0">
                  <a:solidFill>
                    <a:srgbClr val="000000"/>
                  </a:solidFill>
                </a:rPr>
                <a:t>P</a:t>
              </a:r>
              <a:r>
                <a:rPr lang="en-US" sz="1200" baseline="-25000" smtClean="0">
                  <a:solidFill>
                    <a:srgbClr val="000000"/>
                  </a:solidFill>
                </a:rPr>
                <a:t>2</a:t>
              </a:r>
              <a:endParaRPr lang="en-US" sz="1200" baseline="-25000">
                <a:solidFill>
                  <a:srgbClr val="000000"/>
                </a:solidFill>
              </a:endParaRPr>
            </a:p>
          </p:txBody>
        </p:sp>
        <p:cxnSp>
          <p:nvCxnSpPr>
            <p:cNvPr id="20" name="Straight Connector 19"/>
            <p:cNvCxnSpPr/>
            <p:nvPr/>
          </p:nvCxnSpPr>
          <p:spPr>
            <a:xfrm>
              <a:off x="456437" y="2550795"/>
              <a:ext cx="1739773"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98016" y="2550795"/>
              <a:ext cx="0" cy="2030983"/>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6437" y="2978276"/>
              <a:ext cx="2717165"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87194" y="2559685"/>
              <a:ext cx="0" cy="2022093"/>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366517" y="2978276"/>
              <a:ext cx="0" cy="1603502"/>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4300" y="1181100"/>
              <a:ext cx="584200" cy="358576"/>
            </a:xfrm>
            <a:prstGeom prst="rect">
              <a:avLst/>
            </a:prstGeom>
            <a:noFill/>
          </p:spPr>
          <p:txBody>
            <a:bodyPr vert="horz" rtlCol="0">
              <a:spAutoFit/>
            </a:bodyPr>
            <a:lstStyle/>
            <a:p>
              <a:r>
                <a:rPr lang="en-US" sz="1200" smtClean="0">
                  <a:solidFill>
                    <a:srgbClr val="000000"/>
                  </a:solidFill>
                </a:rPr>
                <a:t>P</a:t>
              </a:r>
              <a:endParaRPr lang="en-US" sz="1200">
                <a:solidFill>
                  <a:srgbClr val="000000"/>
                </a:solidFill>
              </a:endParaRPr>
            </a:p>
          </p:txBody>
        </p:sp>
        <p:sp>
          <p:nvSpPr>
            <p:cNvPr id="26" name="TextBox 25"/>
            <p:cNvSpPr txBox="1"/>
            <p:nvPr/>
          </p:nvSpPr>
          <p:spPr>
            <a:xfrm>
              <a:off x="4241800" y="4597401"/>
              <a:ext cx="635000" cy="358576"/>
            </a:xfrm>
            <a:prstGeom prst="rect">
              <a:avLst/>
            </a:prstGeom>
            <a:noFill/>
          </p:spPr>
          <p:txBody>
            <a:bodyPr vert="horz" rtlCol="0">
              <a:spAutoFit/>
            </a:bodyPr>
            <a:lstStyle/>
            <a:p>
              <a:r>
                <a:rPr lang="en-US" sz="1200" smtClean="0">
                  <a:solidFill>
                    <a:srgbClr val="000000"/>
                  </a:solidFill>
                </a:rPr>
                <a:t>Q</a:t>
              </a:r>
              <a:endParaRPr lang="en-US" sz="1200">
                <a:solidFill>
                  <a:srgbClr val="000000"/>
                </a:solidFill>
              </a:endParaRPr>
            </a:p>
          </p:txBody>
        </p:sp>
        <p:sp>
          <p:nvSpPr>
            <p:cNvPr id="27" name="TextBox 26"/>
            <p:cNvSpPr txBox="1"/>
            <p:nvPr/>
          </p:nvSpPr>
          <p:spPr>
            <a:xfrm>
              <a:off x="1270000" y="4622801"/>
              <a:ext cx="533400" cy="358576"/>
            </a:xfrm>
            <a:prstGeom prst="rect">
              <a:avLst/>
            </a:prstGeom>
            <a:noFill/>
          </p:spPr>
          <p:txBody>
            <a:bodyPr vert="horz" rtlCol="0">
              <a:spAutoFit/>
            </a:bodyPr>
            <a:lstStyle/>
            <a:p>
              <a:r>
                <a:rPr lang="en-US" sz="1200" smtClean="0">
                  <a:solidFill>
                    <a:srgbClr val="000000"/>
                  </a:solidFill>
                </a:rPr>
                <a:t>Q</a:t>
              </a:r>
              <a:r>
                <a:rPr lang="en-US" sz="1200" baseline="-25000" smtClean="0">
                  <a:solidFill>
                    <a:srgbClr val="000000"/>
                  </a:solidFill>
                </a:rPr>
                <a:t>1</a:t>
              </a:r>
              <a:endParaRPr lang="en-US" sz="1200" baseline="-25000">
                <a:solidFill>
                  <a:srgbClr val="000000"/>
                </a:solidFill>
              </a:endParaRPr>
            </a:p>
          </p:txBody>
        </p:sp>
        <p:sp>
          <p:nvSpPr>
            <p:cNvPr id="28" name="TextBox 27"/>
            <p:cNvSpPr txBox="1"/>
            <p:nvPr/>
          </p:nvSpPr>
          <p:spPr>
            <a:xfrm>
              <a:off x="1992237" y="4584657"/>
              <a:ext cx="533400" cy="358576"/>
            </a:xfrm>
            <a:prstGeom prst="rect">
              <a:avLst/>
            </a:prstGeom>
            <a:noFill/>
          </p:spPr>
          <p:txBody>
            <a:bodyPr vert="horz" rtlCol="0">
              <a:spAutoFit/>
            </a:bodyPr>
            <a:lstStyle/>
            <a:p>
              <a:r>
                <a:rPr lang="en-US" sz="1200" dirty="0" smtClean="0">
                  <a:solidFill>
                    <a:srgbClr val="000000"/>
                  </a:solidFill>
                </a:rPr>
                <a:t>Q</a:t>
              </a:r>
              <a:r>
                <a:rPr lang="en-US" sz="1200" baseline="-25000" dirty="0" smtClean="0">
                  <a:solidFill>
                    <a:srgbClr val="000000"/>
                  </a:solidFill>
                </a:rPr>
                <a:t>2</a:t>
              </a:r>
              <a:endParaRPr lang="en-US" sz="1200" baseline="-25000" dirty="0">
                <a:solidFill>
                  <a:srgbClr val="000000"/>
                </a:solidFill>
              </a:endParaRPr>
            </a:p>
          </p:txBody>
        </p:sp>
        <p:sp>
          <p:nvSpPr>
            <p:cNvPr id="29" name="TextBox 28"/>
            <p:cNvSpPr txBox="1"/>
            <p:nvPr/>
          </p:nvSpPr>
          <p:spPr>
            <a:xfrm>
              <a:off x="2226056" y="4584657"/>
              <a:ext cx="533400" cy="358576"/>
            </a:xfrm>
            <a:prstGeom prst="rect">
              <a:avLst/>
            </a:prstGeom>
            <a:noFill/>
          </p:spPr>
          <p:txBody>
            <a:bodyPr vert="horz" rtlCol="0">
              <a:spAutoFit/>
            </a:bodyPr>
            <a:lstStyle/>
            <a:p>
              <a:r>
                <a:rPr lang="en-US" sz="1200" smtClean="0">
                  <a:solidFill>
                    <a:srgbClr val="000000"/>
                  </a:solidFill>
                </a:rPr>
                <a:t>Q</a:t>
              </a:r>
              <a:r>
                <a:rPr lang="en-US" sz="1200" baseline="-25000" smtClean="0">
                  <a:solidFill>
                    <a:srgbClr val="000000"/>
                  </a:solidFill>
                </a:rPr>
                <a:t>3</a:t>
              </a:r>
              <a:endParaRPr lang="en-US" sz="1200" baseline="-25000">
                <a:solidFill>
                  <a:srgbClr val="000000"/>
                </a:solidFill>
              </a:endParaRPr>
            </a:p>
          </p:txBody>
        </p:sp>
        <p:sp>
          <p:nvSpPr>
            <p:cNvPr id="30" name="TextBox 29"/>
            <p:cNvSpPr txBox="1"/>
            <p:nvPr/>
          </p:nvSpPr>
          <p:spPr>
            <a:xfrm>
              <a:off x="3035299" y="4610100"/>
              <a:ext cx="533400" cy="358576"/>
            </a:xfrm>
            <a:prstGeom prst="rect">
              <a:avLst/>
            </a:prstGeom>
            <a:noFill/>
          </p:spPr>
          <p:txBody>
            <a:bodyPr vert="horz" rtlCol="0">
              <a:spAutoFit/>
            </a:bodyPr>
            <a:lstStyle/>
            <a:p>
              <a:r>
                <a:rPr lang="en-US" sz="1200" smtClean="0">
                  <a:solidFill>
                    <a:srgbClr val="000000"/>
                  </a:solidFill>
                </a:rPr>
                <a:t>Q</a:t>
              </a:r>
              <a:r>
                <a:rPr lang="en-US" sz="1200" baseline="-25000" smtClean="0">
                  <a:solidFill>
                    <a:srgbClr val="000000"/>
                  </a:solidFill>
                </a:rPr>
                <a:t>4</a:t>
              </a:r>
              <a:endParaRPr lang="en-US" sz="1200" baseline="-25000">
                <a:solidFill>
                  <a:srgbClr val="000000"/>
                </a:solidFill>
              </a:endParaRPr>
            </a:p>
          </p:txBody>
        </p:sp>
        <p:sp>
          <p:nvSpPr>
            <p:cNvPr id="31" name="TextBox 30"/>
            <p:cNvSpPr txBox="1"/>
            <p:nvPr/>
          </p:nvSpPr>
          <p:spPr>
            <a:xfrm>
              <a:off x="2669360" y="1650502"/>
              <a:ext cx="1828802" cy="597626"/>
            </a:xfrm>
            <a:prstGeom prst="rect">
              <a:avLst/>
            </a:prstGeom>
            <a:noFill/>
          </p:spPr>
          <p:txBody>
            <a:bodyPr vert="horz" wrap="square" rtlCol="0">
              <a:spAutoFit/>
            </a:bodyPr>
            <a:lstStyle/>
            <a:p>
              <a:pPr algn="ctr"/>
              <a:r>
                <a:rPr lang="en-US" sz="1200" dirty="0" smtClean="0">
                  <a:solidFill>
                    <a:srgbClr val="FF6820"/>
                  </a:solidFill>
                </a:rPr>
                <a:t>Cigarettes (D</a:t>
              </a:r>
              <a:r>
                <a:rPr lang="en-US" sz="1200" baseline="-25000" dirty="0" smtClean="0">
                  <a:solidFill>
                    <a:srgbClr val="FF6820"/>
                  </a:solidFill>
                </a:rPr>
                <a:t>1</a:t>
              </a:r>
              <a:r>
                <a:rPr lang="en-US" sz="1200" dirty="0" smtClean="0">
                  <a:solidFill>
                    <a:srgbClr val="FF6820"/>
                  </a:solidFill>
                </a:rPr>
                <a:t>) and  iPhones (D</a:t>
              </a:r>
              <a:r>
                <a:rPr lang="en-US" sz="1200" baseline="-25000" dirty="0" smtClean="0">
                  <a:solidFill>
                    <a:srgbClr val="FF6820"/>
                  </a:solidFill>
                </a:rPr>
                <a:t>2</a:t>
              </a:r>
              <a:r>
                <a:rPr lang="en-US" sz="1200" dirty="0" smtClean="0">
                  <a:solidFill>
                    <a:srgbClr val="FF6820"/>
                  </a:solidFill>
                </a:rPr>
                <a:t>)</a:t>
              </a:r>
              <a:endParaRPr lang="en-US" sz="1200" dirty="0">
                <a:solidFill>
                  <a:srgbClr val="FF6820"/>
                </a:solidFill>
              </a:endParaRPr>
            </a:p>
          </p:txBody>
        </p:sp>
      </p:grpSp>
      <p:grpSp>
        <p:nvGrpSpPr>
          <p:cNvPr id="3" name="Group 31"/>
          <p:cNvGrpSpPr>
            <a:grpSpLocks noChangeAspect="1"/>
          </p:cNvGrpSpPr>
          <p:nvPr/>
        </p:nvGrpSpPr>
        <p:grpSpPr>
          <a:xfrm>
            <a:off x="4247196" y="1828800"/>
            <a:ext cx="4609030" cy="3657600"/>
            <a:chOff x="4482516" y="1193800"/>
            <a:chExt cx="4775784" cy="3789932"/>
          </a:xfrm>
        </p:grpSpPr>
        <p:cxnSp>
          <p:nvCxnSpPr>
            <p:cNvPr id="33" name="Straight Connector 32"/>
            <p:cNvCxnSpPr/>
            <p:nvPr/>
          </p:nvCxnSpPr>
          <p:spPr>
            <a:xfrm>
              <a:off x="4873625" y="1265808"/>
              <a:ext cx="0" cy="331558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64734" y="4581397"/>
              <a:ext cx="404152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394700" y="2616200"/>
              <a:ext cx="685799" cy="347595"/>
            </a:xfrm>
            <a:prstGeom prst="rect">
              <a:avLst/>
            </a:prstGeom>
            <a:noFill/>
          </p:spPr>
          <p:txBody>
            <a:bodyPr vert="horz" rtlCol="0">
              <a:spAutoFit/>
            </a:bodyPr>
            <a:lstStyle/>
            <a:p>
              <a:r>
                <a:rPr lang="en-US" sz="1200" smtClean="0">
                  <a:solidFill>
                    <a:srgbClr val="000000"/>
                  </a:solidFill>
                </a:rPr>
                <a:t>D</a:t>
              </a:r>
              <a:r>
                <a:rPr lang="en-US" sz="1200" baseline="-25000" smtClean="0">
                  <a:solidFill>
                    <a:srgbClr val="000000"/>
                  </a:solidFill>
                </a:rPr>
                <a:t>4</a:t>
              </a:r>
              <a:endParaRPr lang="en-US" sz="1200" baseline="-25000">
                <a:solidFill>
                  <a:srgbClr val="000000"/>
                </a:solidFill>
              </a:endParaRPr>
            </a:p>
          </p:txBody>
        </p:sp>
        <p:sp>
          <p:nvSpPr>
            <p:cNvPr id="36" name="TextBox 35"/>
            <p:cNvSpPr txBox="1"/>
            <p:nvPr/>
          </p:nvSpPr>
          <p:spPr>
            <a:xfrm>
              <a:off x="8394700" y="4191003"/>
              <a:ext cx="711200" cy="347595"/>
            </a:xfrm>
            <a:prstGeom prst="rect">
              <a:avLst/>
            </a:prstGeom>
            <a:noFill/>
          </p:spPr>
          <p:txBody>
            <a:bodyPr vert="horz" rtlCol="0">
              <a:spAutoFit/>
            </a:bodyPr>
            <a:lstStyle/>
            <a:p>
              <a:r>
                <a:rPr lang="en-US" sz="1200" smtClean="0">
                  <a:solidFill>
                    <a:srgbClr val="000000"/>
                  </a:solidFill>
                </a:rPr>
                <a:t>D</a:t>
              </a:r>
              <a:r>
                <a:rPr lang="en-US" sz="1200" baseline="-25000" smtClean="0">
                  <a:solidFill>
                    <a:srgbClr val="000000"/>
                  </a:solidFill>
                </a:rPr>
                <a:t>5</a:t>
              </a:r>
              <a:endParaRPr lang="en-US" sz="1200" baseline="-25000">
                <a:solidFill>
                  <a:srgbClr val="000000"/>
                </a:solidFill>
              </a:endParaRPr>
            </a:p>
          </p:txBody>
        </p:sp>
        <p:sp>
          <p:nvSpPr>
            <p:cNvPr id="37" name="TextBox 36"/>
            <p:cNvSpPr txBox="1"/>
            <p:nvPr/>
          </p:nvSpPr>
          <p:spPr>
            <a:xfrm>
              <a:off x="4482516" y="2654301"/>
              <a:ext cx="482600" cy="347595"/>
            </a:xfrm>
            <a:prstGeom prst="rect">
              <a:avLst/>
            </a:prstGeom>
            <a:noFill/>
          </p:spPr>
          <p:txBody>
            <a:bodyPr vert="horz" rtlCol="0">
              <a:spAutoFit/>
            </a:bodyPr>
            <a:lstStyle/>
            <a:p>
              <a:r>
                <a:rPr lang="en-US" sz="1200" dirty="0" smtClean="0">
                  <a:solidFill>
                    <a:srgbClr val="000000"/>
                  </a:solidFill>
                </a:rPr>
                <a:t>P</a:t>
              </a:r>
              <a:r>
                <a:rPr lang="en-US" sz="1200" baseline="-25000" dirty="0" smtClean="0">
                  <a:solidFill>
                    <a:srgbClr val="000000"/>
                  </a:solidFill>
                </a:rPr>
                <a:t>1</a:t>
              </a:r>
              <a:endParaRPr lang="en-US" sz="1200" baseline="-25000" dirty="0">
                <a:solidFill>
                  <a:srgbClr val="000000"/>
                </a:solidFill>
              </a:endParaRPr>
            </a:p>
          </p:txBody>
        </p:sp>
        <p:sp>
          <p:nvSpPr>
            <p:cNvPr id="38" name="TextBox 37"/>
            <p:cNvSpPr txBox="1"/>
            <p:nvPr/>
          </p:nvSpPr>
          <p:spPr>
            <a:xfrm>
              <a:off x="4546599" y="1193800"/>
              <a:ext cx="584200" cy="347595"/>
            </a:xfrm>
            <a:prstGeom prst="rect">
              <a:avLst/>
            </a:prstGeom>
            <a:noFill/>
          </p:spPr>
          <p:txBody>
            <a:bodyPr vert="horz" rtlCol="0">
              <a:spAutoFit/>
            </a:bodyPr>
            <a:lstStyle/>
            <a:p>
              <a:r>
                <a:rPr lang="en-US" sz="1200" smtClean="0">
                  <a:solidFill>
                    <a:srgbClr val="000000"/>
                  </a:solidFill>
                </a:rPr>
                <a:t>P</a:t>
              </a:r>
              <a:endParaRPr lang="en-US" sz="1200">
                <a:solidFill>
                  <a:srgbClr val="000000"/>
                </a:solidFill>
              </a:endParaRPr>
            </a:p>
          </p:txBody>
        </p:sp>
        <p:sp>
          <p:nvSpPr>
            <p:cNvPr id="39" name="TextBox 38"/>
            <p:cNvSpPr txBox="1"/>
            <p:nvPr/>
          </p:nvSpPr>
          <p:spPr>
            <a:xfrm>
              <a:off x="8648700" y="4610101"/>
              <a:ext cx="609600" cy="347595"/>
            </a:xfrm>
            <a:prstGeom prst="rect">
              <a:avLst/>
            </a:prstGeom>
            <a:noFill/>
          </p:spPr>
          <p:txBody>
            <a:bodyPr vert="horz" rtlCol="0">
              <a:spAutoFit/>
            </a:bodyPr>
            <a:lstStyle/>
            <a:p>
              <a:r>
                <a:rPr lang="en-US" sz="1200" smtClean="0">
                  <a:solidFill>
                    <a:srgbClr val="000000"/>
                  </a:solidFill>
                </a:rPr>
                <a:t>Q</a:t>
              </a:r>
              <a:endParaRPr lang="en-US" sz="1200">
                <a:solidFill>
                  <a:srgbClr val="000000"/>
                </a:solidFill>
              </a:endParaRPr>
            </a:p>
          </p:txBody>
        </p:sp>
        <p:sp>
          <p:nvSpPr>
            <p:cNvPr id="40" name="TextBox 39"/>
            <p:cNvSpPr txBox="1"/>
            <p:nvPr/>
          </p:nvSpPr>
          <p:spPr>
            <a:xfrm>
              <a:off x="6490546" y="4636137"/>
              <a:ext cx="533400" cy="347595"/>
            </a:xfrm>
            <a:prstGeom prst="rect">
              <a:avLst/>
            </a:prstGeom>
            <a:noFill/>
          </p:spPr>
          <p:txBody>
            <a:bodyPr vert="horz" rtlCol="0">
              <a:spAutoFit/>
            </a:bodyPr>
            <a:lstStyle/>
            <a:p>
              <a:r>
                <a:rPr lang="en-US" sz="1200" dirty="0" smtClean="0">
                  <a:solidFill>
                    <a:srgbClr val="000000"/>
                  </a:solidFill>
                </a:rPr>
                <a:t>Q</a:t>
              </a:r>
              <a:r>
                <a:rPr lang="en-US" sz="1200" baseline="-25000" dirty="0" smtClean="0">
                  <a:solidFill>
                    <a:srgbClr val="000000"/>
                  </a:solidFill>
                </a:rPr>
                <a:t>1</a:t>
              </a:r>
              <a:endParaRPr lang="en-US" sz="1200" baseline="-25000" dirty="0">
                <a:solidFill>
                  <a:srgbClr val="000000"/>
                </a:solidFill>
              </a:endParaRPr>
            </a:p>
          </p:txBody>
        </p:sp>
        <p:sp>
          <p:nvSpPr>
            <p:cNvPr id="41" name="TextBox 40"/>
            <p:cNvSpPr txBox="1"/>
            <p:nvPr/>
          </p:nvSpPr>
          <p:spPr>
            <a:xfrm>
              <a:off x="6642100" y="1580528"/>
              <a:ext cx="2289536" cy="656048"/>
            </a:xfrm>
            <a:prstGeom prst="rect">
              <a:avLst/>
            </a:prstGeom>
            <a:noFill/>
          </p:spPr>
          <p:txBody>
            <a:bodyPr vert="horz" wrap="square" rtlCol="0">
              <a:spAutoFit/>
            </a:bodyPr>
            <a:lstStyle/>
            <a:p>
              <a:pPr algn="ctr"/>
              <a:r>
                <a:rPr lang="en-US" sz="1200" dirty="0" smtClean="0">
                  <a:solidFill>
                    <a:srgbClr val="FF6820"/>
                  </a:solidFill>
                </a:rPr>
                <a:t>Heart transplants (D</a:t>
              </a:r>
              <a:r>
                <a:rPr lang="en-US" sz="1200" baseline="-25000" dirty="0" smtClean="0">
                  <a:solidFill>
                    <a:srgbClr val="FF6820"/>
                  </a:solidFill>
                </a:rPr>
                <a:t>3</a:t>
              </a:r>
              <a:r>
                <a:rPr lang="en-US" sz="1200" dirty="0" smtClean="0">
                  <a:solidFill>
                    <a:srgbClr val="FF6820"/>
                  </a:solidFill>
                </a:rPr>
                <a:t>), Watermelons (D</a:t>
              </a:r>
              <a:r>
                <a:rPr lang="en-US" sz="1200" baseline="-25000" dirty="0" smtClean="0">
                  <a:solidFill>
                    <a:srgbClr val="FF6820"/>
                  </a:solidFill>
                </a:rPr>
                <a:t>4</a:t>
              </a:r>
              <a:r>
                <a:rPr lang="en-US" sz="1200" dirty="0" smtClean="0">
                  <a:solidFill>
                    <a:srgbClr val="FF6820"/>
                  </a:solidFill>
                </a:rPr>
                <a:t>), </a:t>
              </a:r>
            </a:p>
            <a:p>
              <a:pPr algn="ctr"/>
              <a:r>
                <a:rPr lang="en-US" sz="1200" dirty="0" smtClean="0">
                  <a:solidFill>
                    <a:srgbClr val="FF6820"/>
                  </a:solidFill>
                </a:rPr>
                <a:t>Movie Tickets (D</a:t>
              </a:r>
              <a:r>
                <a:rPr lang="en-US" sz="1200" baseline="-25000" dirty="0" smtClean="0">
                  <a:solidFill>
                    <a:srgbClr val="FF6820"/>
                  </a:solidFill>
                </a:rPr>
                <a:t>5</a:t>
              </a:r>
              <a:r>
                <a:rPr lang="en-US" sz="1200" dirty="0" smtClean="0">
                  <a:solidFill>
                    <a:srgbClr val="FF6820"/>
                  </a:solidFill>
                </a:rPr>
                <a:t>)</a:t>
              </a:r>
              <a:endParaRPr lang="en-US" sz="1200" dirty="0">
                <a:solidFill>
                  <a:srgbClr val="FF6820"/>
                </a:solidFill>
              </a:endParaRPr>
            </a:p>
          </p:txBody>
        </p:sp>
        <p:cxnSp>
          <p:nvCxnSpPr>
            <p:cNvPr id="42" name="Straight Connector 41"/>
            <p:cNvCxnSpPr/>
            <p:nvPr/>
          </p:nvCxnSpPr>
          <p:spPr>
            <a:xfrm flipV="1">
              <a:off x="6671691" y="1529588"/>
              <a:ext cx="0" cy="303098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642100" y="1346200"/>
              <a:ext cx="558801" cy="347595"/>
            </a:xfrm>
            <a:prstGeom prst="rect">
              <a:avLst/>
            </a:prstGeom>
            <a:noFill/>
          </p:spPr>
          <p:txBody>
            <a:bodyPr vert="horz" rtlCol="0">
              <a:spAutoFit/>
            </a:bodyPr>
            <a:lstStyle/>
            <a:p>
              <a:r>
                <a:rPr lang="en-US" sz="1200" smtClean="0">
                  <a:solidFill>
                    <a:srgbClr val="000000"/>
                  </a:solidFill>
                </a:rPr>
                <a:t>D</a:t>
              </a:r>
              <a:r>
                <a:rPr lang="en-US" sz="1200" baseline="-25000" smtClean="0">
                  <a:solidFill>
                    <a:srgbClr val="000000"/>
                  </a:solidFill>
                </a:rPr>
                <a:t>3</a:t>
              </a:r>
              <a:endParaRPr lang="en-US" sz="1200" baseline="-25000">
                <a:solidFill>
                  <a:srgbClr val="000000"/>
                </a:solidFill>
              </a:endParaRPr>
            </a:p>
          </p:txBody>
        </p:sp>
        <p:cxnSp>
          <p:nvCxnSpPr>
            <p:cNvPr id="44" name="Straight Connector 43"/>
            <p:cNvCxnSpPr/>
            <p:nvPr/>
          </p:nvCxnSpPr>
          <p:spPr>
            <a:xfrm>
              <a:off x="4861686" y="2749930"/>
              <a:ext cx="351117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321300" y="1485900"/>
              <a:ext cx="3031743" cy="2855340"/>
            </a:xfrm>
            <a:prstGeom prst="line">
              <a:avLst/>
            </a:prstGeom>
            <a:ln w="38100" cap="flat" cmpd="sng" algn="ctr">
              <a:solidFill>
                <a:srgbClr val="FF682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889500" y="1943100"/>
              <a:ext cx="1790700"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803900" y="1930400"/>
              <a:ext cx="0" cy="265430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482516" y="1828800"/>
              <a:ext cx="533400" cy="347595"/>
            </a:xfrm>
            <a:prstGeom prst="rect">
              <a:avLst/>
            </a:prstGeom>
            <a:noFill/>
          </p:spPr>
          <p:txBody>
            <a:bodyPr vert="horz" rtlCol="0">
              <a:spAutoFit/>
            </a:bodyPr>
            <a:lstStyle/>
            <a:p>
              <a:r>
                <a:rPr lang="en-US" sz="1200" dirty="0" smtClean="0">
                  <a:solidFill>
                    <a:srgbClr val="000000"/>
                  </a:solidFill>
                </a:rPr>
                <a:t>P</a:t>
              </a:r>
              <a:r>
                <a:rPr lang="en-US" sz="1200" baseline="-25000" dirty="0" smtClean="0">
                  <a:solidFill>
                    <a:srgbClr val="000000"/>
                  </a:solidFill>
                </a:rPr>
                <a:t>2</a:t>
              </a:r>
              <a:endParaRPr lang="en-US" sz="1200" baseline="-25000" dirty="0">
                <a:solidFill>
                  <a:srgbClr val="000000"/>
                </a:solidFill>
              </a:endParaRPr>
            </a:p>
          </p:txBody>
        </p:sp>
        <p:sp>
          <p:nvSpPr>
            <p:cNvPr id="49" name="TextBox 48"/>
            <p:cNvSpPr txBox="1"/>
            <p:nvPr/>
          </p:nvSpPr>
          <p:spPr>
            <a:xfrm>
              <a:off x="5629961" y="4584621"/>
              <a:ext cx="558801" cy="347595"/>
            </a:xfrm>
            <a:prstGeom prst="rect">
              <a:avLst/>
            </a:prstGeom>
            <a:noFill/>
          </p:spPr>
          <p:txBody>
            <a:bodyPr vert="horz" rtlCol="0">
              <a:spAutoFit/>
            </a:bodyPr>
            <a:lstStyle/>
            <a:p>
              <a:r>
                <a:rPr lang="en-US" sz="1200" smtClean="0">
                  <a:solidFill>
                    <a:srgbClr val="000000"/>
                  </a:solidFill>
                </a:rPr>
                <a:t>Q</a:t>
              </a:r>
              <a:r>
                <a:rPr lang="en-US" sz="1200" baseline="-25000" smtClean="0">
                  <a:solidFill>
                    <a:srgbClr val="000000"/>
                  </a:solidFill>
                </a:rPr>
                <a:t>2</a:t>
              </a:r>
              <a:endParaRPr lang="en-US" sz="1200" baseline="-25000">
                <a:solidFill>
                  <a:srgbClr val="000000"/>
                </a:solidFill>
              </a:endParaRPr>
            </a:p>
          </p:txBody>
        </p:sp>
      </p:grpSp>
      <p:sp>
        <p:nvSpPr>
          <p:cNvPr id="58" name="TextBox 57"/>
          <p:cNvSpPr txBox="1"/>
          <p:nvPr/>
        </p:nvSpPr>
        <p:spPr>
          <a:xfrm>
            <a:off x="0" y="0"/>
            <a:ext cx="9144000" cy="1969770"/>
          </a:xfrm>
          <a:prstGeom prst="rect">
            <a:avLst/>
          </a:prstGeom>
          <a:noFill/>
        </p:spPr>
        <p:txBody>
          <a:bodyPr wrap="square" rtlCol="0">
            <a:spAutoFit/>
          </a:bodyPr>
          <a:lstStyle/>
          <a:p>
            <a:r>
              <a:rPr lang="en-US" sz="2400" dirty="0" smtClean="0">
                <a:solidFill>
                  <a:srgbClr val="FF0000"/>
                </a:solidFill>
              </a:rPr>
              <a:t>PED and the slope of the Demand Curve</a:t>
            </a:r>
          </a:p>
          <a:p>
            <a:r>
              <a:rPr lang="en-US" dirty="0" smtClean="0">
                <a:cs typeface="Arial" pitchFamily="34" charset="0"/>
              </a:rPr>
              <a:t>PED and slope are different concepts. </a:t>
            </a:r>
          </a:p>
          <a:p>
            <a:pPr marL="285750" indent="-285750">
              <a:buFont typeface="Arial" pitchFamily="34" charset="0"/>
              <a:buChar char="•"/>
            </a:pPr>
            <a:r>
              <a:rPr lang="en-US" sz="1600" dirty="0" smtClean="0">
                <a:cs typeface="Arial" pitchFamily="34" charset="0"/>
              </a:rPr>
              <a:t>Slope of a line measures the rise over the run, or in the demand curve the change in price over the change in quantity. </a:t>
            </a:r>
          </a:p>
          <a:p>
            <a:pPr marL="285750" indent="-285750">
              <a:buFont typeface="Arial" pitchFamily="34" charset="0"/>
              <a:buChar char="•"/>
            </a:pPr>
            <a:r>
              <a:rPr lang="en-US" sz="1600" dirty="0" smtClean="0">
                <a:cs typeface="Arial" pitchFamily="34" charset="0"/>
              </a:rPr>
              <a:t>PED measures the </a:t>
            </a:r>
            <a:r>
              <a:rPr lang="en-US" sz="1600" i="1" dirty="0" smtClean="0">
                <a:cs typeface="Arial" pitchFamily="34" charset="0"/>
              </a:rPr>
              <a:t>percentage change in quantity over the percentage change in price. </a:t>
            </a:r>
          </a:p>
          <a:p>
            <a:pPr marL="285750" indent="-285750">
              <a:buFont typeface="Arial" pitchFamily="34" charset="0"/>
              <a:buChar char="•"/>
            </a:pPr>
            <a:r>
              <a:rPr lang="en-US" sz="1600" b="1" i="1" dirty="0" smtClean="0">
                <a:cs typeface="Arial" pitchFamily="34" charset="0"/>
              </a:rPr>
              <a:t>However, </a:t>
            </a:r>
            <a:r>
              <a:rPr lang="en-US" sz="1600" i="1" dirty="0" smtClean="0">
                <a:cs typeface="Arial" pitchFamily="34" charset="0"/>
              </a:rPr>
              <a:t>by comparing the relative slopes of demand curves plotted on the same axis, we can determine the relative elasticity of different goods.</a:t>
            </a:r>
            <a:r>
              <a:rPr lang="en-US" sz="1600" dirty="0" smtClean="0">
                <a:cs typeface="Arial" pitchFamily="34" charset="0"/>
              </a:rPr>
              <a:t> </a:t>
            </a:r>
          </a:p>
        </p:txBody>
      </p:sp>
      <p:sp>
        <p:nvSpPr>
          <p:cNvPr id="50" name="TextBox 49"/>
          <p:cNvSpPr txBox="1"/>
          <p:nvPr/>
        </p:nvSpPr>
        <p:spPr>
          <a:xfrm>
            <a:off x="0" y="5442228"/>
            <a:ext cx="9143999" cy="1415772"/>
          </a:xfrm>
          <a:prstGeom prst="rect">
            <a:avLst/>
          </a:prstGeom>
          <a:noFill/>
        </p:spPr>
        <p:txBody>
          <a:bodyPr vert="horz" wrap="square" rtlCol="0">
            <a:spAutoFit/>
          </a:bodyPr>
          <a:lstStyle/>
          <a:p>
            <a:r>
              <a:rPr lang="en-US" sz="1600" b="1" dirty="0" smtClean="0">
                <a:solidFill>
                  <a:srgbClr val="0033CC"/>
                </a:solidFill>
              </a:rPr>
              <a:t>Questions:</a:t>
            </a:r>
          </a:p>
          <a:p>
            <a:pPr marL="342900" indent="-342900">
              <a:buFont typeface="+mj-lt"/>
              <a:buAutoNum type="arabicPeriod"/>
            </a:pPr>
            <a:r>
              <a:rPr lang="en-US" sz="1400" dirty="0" smtClean="0">
                <a:cs typeface="Arial" pitchFamily="34" charset="0"/>
              </a:rPr>
              <a:t>For which product is demand perfectly inelastic? Perfectly elastic? Closes to unit elastic?</a:t>
            </a:r>
          </a:p>
          <a:p>
            <a:pPr marL="342900" indent="-342900">
              <a:buFont typeface="+mj-lt"/>
              <a:buAutoNum type="arabicPeriod"/>
            </a:pPr>
            <a:r>
              <a:rPr lang="en-US" sz="1400" dirty="0" smtClean="0">
                <a:cs typeface="Arial" pitchFamily="34" charset="0"/>
              </a:rPr>
              <a:t>What relationship exists between relative slopes of demand curves and elasticity?</a:t>
            </a:r>
          </a:p>
          <a:p>
            <a:pPr marL="342900" indent="-342900">
              <a:buFont typeface="+mj-lt"/>
              <a:buAutoNum type="arabicPeriod"/>
            </a:pPr>
            <a:r>
              <a:rPr lang="en-US" sz="1400" dirty="0" smtClean="0">
                <a:cs typeface="Arial" pitchFamily="34" charset="0"/>
              </a:rPr>
              <a:t>What are two characteristics of cigarettes that make demand for them inelastic?</a:t>
            </a:r>
          </a:p>
          <a:p>
            <a:pPr marL="342900" indent="-342900">
              <a:buFont typeface="+mj-lt"/>
              <a:buAutoNum type="arabicPeriod"/>
            </a:pPr>
            <a:r>
              <a:rPr lang="en-US" sz="1400" dirty="0" smtClean="0">
                <a:cs typeface="Arial" pitchFamily="34" charset="0"/>
              </a:rPr>
              <a:t>What are two characteristics of heart transplants that make demand perfectly inelastic?</a:t>
            </a:r>
          </a:p>
          <a:p>
            <a:pPr marL="342900" indent="-342900">
              <a:buFont typeface="+mj-lt"/>
              <a:buAutoNum type="arabicPeriod"/>
            </a:pPr>
            <a:r>
              <a:rPr lang="en-US" sz="1400" dirty="0" smtClean="0">
                <a:cs typeface="Arial" pitchFamily="34" charset="0"/>
              </a:rPr>
              <a:t>What are the characteristics of a good for which demand is perfectly elastic?</a:t>
            </a:r>
            <a:endParaRPr lang="en-US" sz="1400" dirty="0">
              <a:cs typeface="Arial" pitchFamily="34" charset="0"/>
            </a:endParaRPr>
          </a:p>
        </p:txBody>
      </p:sp>
    </p:spTree>
    <p:extLst>
      <p:ext uri="{BB962C8B-B14F-4D97-AF65-F5344CB8AC3E}">
        <p14:creationId xmlns="" xmlns:p14="http://schemas.microsoft.com/office/powerpoint/2010/main" val="1543154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descr="inelasticdemand2.gi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7600" y="1697038"/>
            <a:ext cx="6091238" cy="444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1117592" y="433980"/>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cs typeface="+mn-cs"/>
              </a:rPr>
              <a:t>Elasticity and Revenue</a:t>
            </a:r>
            <a:endParaRPr lang="en-US" sz="40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cs typeface="+mn-cs"/>
            </a:endParaRPr>
          </a:p>
        </p:txBody>
      </p:sp>
    </p:spTree>
    <p:extLst>
      <p:ext uri="{BB962C8B-B14F-4D97-AF65-F5344CB8AC3E}">
        <p14:creationId xmlns="" xmlns:p14="http://schemas.microsoft.com/office/powerpoint/2010/main" val="3867671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17592" y="433980"/>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cs typeface="+mn-cs"/>
              </a:rPr>
              <a:t>Elasticity and Revenue</a:t>
            </a:r>
            <a:endParaRPr lang="en-US" sz="40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cs typeface="+mn-cs"/>
            </a:endParaRPr>
          </a:p>
        </p:txBody>
      </p:sp>
      <p:pic>
        <p:nvPicPr>
          <p:cNvPr id="47106" name="Picture 1" descr="elasticdemand2.gi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9013" y="1517650"/>
            <a:ext cx="6457950" cy="468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3982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17592" y="433980"/>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cs typeface="+mn-cs"/>
              </a:rPr>
              <a:t>Elasticity Along a Linear Curve</a:t>
            </a:r>
            <a:endParaRPr lang="en-US" sz="40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cs typeface="+mn-cs"/>
            </a:endParaRPr>
          </a:p>
        </p:txBody>
      </p:sp>
      <p:pic>
        <p:nvPicPr>
          <p:cNvPr id="48130" name="Picture 2" descr="elasticity.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3375" y="1395413"/>
            <a:ext cx="5681663" cy="515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271963" y="1739900"/>
            <a:ext cx="5064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7.0</a:t>
            </a:r>
          </a:p>
        </p:txBody>
      </p:sp>
      <p:sp>
        <p:nvSpPr>
          <p:cNvPr id="6" name="TextBox 5"/>
          <p:cNvSpPr txBox="1">
            <a:spLocks noChangeArrowheads="1"/>
          </p:cNvSpPr>
          <p:nvPr/>
        </p:nvSpPr>
        <p:spPr bwMode="auto">
          <a:xfrm>
            <a:off x="6229350" y="3744913"/>
            <a:ext cx="50641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0.1</a:t>
            </a:r>
          </a:p>
        </p:txBody>
      </p:sp>
      <p:cxnSp>
        <p:nvCxnSpPr>
          <p:cNvPr id="8" name="Straight Arrow Connector 7"/>
          <p:cNvCxnSpPr/>
          <p:nvPr/>
        </p:nvCxnSpPr>
        <p:spPr>
          <a:xfrm flipH="1">
            <a:off x="5654675" y="4087813"/>
            <a:ext cx="574675" cy="430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3697288" y="2060575"/>
            <a:ext cx="574675" cy="431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712510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0" y="836712"/>
            <a:ext cx="9144000" cy="1015663"/>
          </a:xfrm>
          <a:prstGeom prst="rect">
            <a:avLst/>
          </a:prstGeom>
          <a:noFill/>
        </p:spPr>
        <p:txBody>
          <a:bodyPr wrap="square" rtlCol="0">
            <a:spAutoFit/>
          </a:bodyPr>
          <a:lstStyle/>
          <a:p>
            <a:r>
              <a:rPr lang="en-US" sz="2400" dirty="0" smtClean="0">
                <a:solidFill>
                  <a:srgbClr val="FF0000"/>
                </a:solidFill>
              </a:rPr>
              <a:t>Applications of PED</a:t>
            </a:r>
          </a:p>
          <a:p>
            <a:r>
              <a:rPr lang="en-US" dirty="0" smtClean="0">
                <a:cs typeface="Arial" pitchFamily="34" charset="0"/>
              </a:rPr>
              <a:t>The PED formula is useful for more than just telling us how much consumers respond to price changes. It can be very useful to businesses and government decision making.</a:t>
            </a:r>
            <a:endParaRPr lang="en-US" dirty="0">
              <a:cs typeface="Arial" pitchFamily="34"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2853615351"/>
              </p:ext>
            </p:extLst>
          </p:nvPr>
        </p:nvGraphicFramePr>
        <p:xfrm>
          <a:off x="0" y="2116328"/>
          <a:ext cx="9144000" cy="4866097"/>
        </p:xfrm>
        <a:graphic>
          <a:graphicData uri="http://schemas.openxmlformats.org/drawingml/2006/table">
            <a:tbl>
              <a:tblPr firstRow="1" bandRow="1">
                <a:tableStyleId>{21E4AEA4-8DFA-4A89-87EB-49C32662AFE0}</a:tableStyleId>
              </a:tblPr>
              <a:tblGrid>
                <a:gridCol w="1647299"/>
                <a:gridCol w="7496701"/>
              </a:tblGrid>
              <a:tr h="451986">
                <a:tc gridSpan="2">
                  <a:txBody>
                    <a:bodyPr/>
                    <a:lstStyle/>
                    <a:p>
                      <a:pPr algn="ctr"/>
                      <a:r>
                        <a:rPr lang="en-US" sz="2200" dirty="0" smtClean="0"/>
                        <a:t>Applications of PED for</a:t>
                      </a:r>
                      <a:endParaRPr lang="en-US" sz="2200" dirty="0"/>
                    </a:p>
                  </a:txBody>
                  <a:tcPr marT="54864" marB="54864"/>
                </a:tc>
                <a:tc hMerge="1">
                  <a:txBody>
                    <a:bodyPr/>
                    <a:lstStyle/>
                    <a:p>
                      <a:endParaRPr lang="en-US" dirty="0"/>
                    </a:p>
                  </a:txBody>
                  <a:tcPr/>
                </a:tc>
              </a:tr>
              <a:tr h="1987903">
                <a:tc>
                  <a:txBody>
                    <a:bodyPr/>
                    <a:lstStyle/>
                    <a:p>
                      <a:pPr algn="ctr"/>
                      <a:r>
                        <a:rPr lang="en-US" sz="2400" b="1" dirty="0" smtClean="0"/>
                        <a:t>Businesses</a:t>
                      </a:r>
                      <a:endParaRPr lang="en-US" sz="2400" b="1" dirty="0"/>
                    </a:p>
                  </a:txBody>
                  <a:tcPr marT="54864" marB="54864" anchor="ctr"/>
                </a:tc>
                <a:tc>
                  <a:txBody>
                    <a:bodyPr/>
                    <a:lstStyle/>
                    <a:p>
                      <a:r>
                        <a:rPr lang="en-US" sz="1900" dirty="0" smtClean="0"/>
                        <a:t>Business</a:t>
                      </a:r>
                      <a:r>
                        <a:rPr lang="en-US" sz="1900" baseline="0" dirty="0" smtClean="0"/>
                        <a:t>es benefit from knowing how responsive their consumers are to price changes at any given time. </a:t>
                      </a:r>
                    </a:p>
                    <a:p>
                      <a:pPr marL="285750" indent="-285750">
                        <a:buFont typeface="Arial" pitchFamily="34" charset="0"/>
                        <a:buChar char="•"/>
                      </a:pPr>
                      <a:r>
                        <a:rPr lang="en-US" sz="1900" baseline="0" dirty="0" smtClean="0"/>
                        <a:t>If a seller knows demand is HIGHLY elastic, he may wish to lower the price and capture many new customers.</a:t>
                      </a:r>
                    </a:p>
                    <a:p>
                      <a:pPr marL="285750" indent="-285750">
                        <a:buFont typeface="Arial" pitchFamily="34" charset="0"/>
                        <a:buChar char="•"/>
                      </a:pPr>
                      <a:r>
                        <a:rPr lang="en-US" sz="1900" baseline="0" dirty="0" smtClean="0"/>
                        <a:t>If a seller knows demand is highly inelastic, he may wish to raise his price as he will not lose many sellers but will enjoy higher revenues.</a:t>
                      </a:r>
                      <a:endParaRPr lang="en-US" sz="1900" dirty="0"/>
                    </a:p>
                  </a:txBody>
                  <a:tcPr marT="54864" marB="54864" anchor="ctr"/>
                </a:tc>
              </a:tr>
              <a:tr h="2301782">
                <a:tc>
                  <a:txBody>
                    <a:bodyPr/>
                    <a:lstStyle/>
                    <a:p>
                      <a:pPr algn="ctr"/>
                      <a:r>
                        <a:rPr lang="en-US" sz="2400" b="1" dirty="0" smtClean="0"/>
                        <a:t>Gov.</a:t>
                      </a:r>
                      <a:endParaRPr lang="en-US" sz="2400" b="1" dirty="0"/>
                    </a:p>
                  </a:txBody>
                  <a:tcPr marT="54864" marB="54864" anchor="ctr"/>
                </a:tc>
                <a:tc>
                  <a:txBody>
                    <a:bodyPr/>
                    <a:lstStyle/>
                    <a:p>
                      <a:r>
                        <a:rPr lang="en-US" sz="1900" dirty="0" smtClean="0"/>
                        <a:t>The</a:t>
                      </a:r>
                      <a:r>
                        <a:rPr lang="en-US" sz="1900" baseline="0" dirty="0" smtClean="0"/>
                        <a:t> government needs to know how consumers will respond to taxes imposed on particular goods. For example, if the government wishes to raise revenues from taxing goods, it should know that:</a:t>
                      </a:r>
                    </a:p>
                    <a:p>
                      <a:pPr marL="285750" indent="-285750">
                        <a:buFont typeface="Arial" pitchFamily="34" charset="0"/>
                        <a:buChar char="•"/>
                      </a:pPr>
                      <a:r>
                        <a:rPr lang="en-US" sz="1900" baseline="0" dirty="0" smtClean="0"/>
                        <a:t>A tax on restaurant meals (relatively elastic) will not raise much revenue because people will just stop going to restaurants.</a:t>
                      </a:r>
                    </a:p>
                    <a:p>
                      <a:pPr marL="285750" indent="-285750">
                        <a:buFont typeface="Arial" pitchFamily="34" charset="0"/>
                        <a:buChar char="•"/>
                      </a:pPr>
                      <a:r>
                        <a:rPr lang="en-US" sz="1900" baseline="0" dirty="0" smtClean="0"/>
                        <a:t>A tax on cigarettes (relatively inelastic) will raise lots of revenue because most people will continue smoking and thus have to pay the tax.</a:t>
                      </a:r>
                      <a:endParaRPr lang="en-US" sz="1900" dirty="0"/>
                    </a:p>
                  </a:txBody>
                  <a:tcPr marT="54864" marB="54864" anchor="ctr"/>
                </a:tc>
              </a:tr>
            </a:tbl>
          </a:graphicData>
        </a:graphic>
      </p:graphicFrame>
    </p:spTree>
    <p:extLst>
      <p:ext uri="{BB962C8B-B14F-4D97-AF65-F5344CB8AC3E}">
        <p14:creationId xmlns="" xmlns:p14="http://schemas.microsoft.com/office/powerpoint/2010/main" val="2211862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The Total Revenue Test of PED</a:t>
            </a:r>
          </a:p>
          <a:p>
            <a:r>
              <a:rPr lang="en-US" dirty="0" smtClean="0">
                <a:cs typeface="Arial" pitchFamily="34" charset="0"/>
              </a:rPr>
              <a:t>A quick way to determine whether a demand is elastic or inelastic is to consider whether the revenues of sellers raises or falls as a result of a price change.  </a:t>
            </a:r>
            <a:endParaRPr lang="en-US" dirty="0">
              <a:cs typeface="Arial" pitchFamily="34" charset="0"/>
            </a:endParaRPr>
          </a:p>
        </p:txBody>
      </p:sp>
      <p:pic>
        <p:nvPicPr>
          <p:cNvPr id="9" name="Picture 8"/>
          <p:cNvPicPr/>
          <p:nvPr/>
        </p:nvPicPr>
        <p:blipFill>
          <a:blip r:embed="rId2" cstate="print"/>
          <a:stretch>
            <a:fillRect/>
          </a:stretch>
        </p:blipFill>
        <p:spPr>
          <a:xfrm>
            <a:off x="1" y="2055508"/>
            <a:ext cx="2641371" cy="4802492"/>
          </a:xfrm>
          <a:prstGeom prst="rect">
            <a:avLst/>
          </a:prstGeom>
          <a:solidFill>
            <a:srgbClr val="FFFFFF"/>
          </a:solidFill>
          <a:ln>
            <a:noFill/>
            <a:prstDash/>
          </a:ln>
        </p:spPr>
      </p:pic>
      <p:pic>
        <p:nvPicPr>
          <p:cNvPr id="11265" name="Picture 1" descr="C:\Users\Admin\Pictures\Picture1.png"/>
          <p:cNvPicPr>
            <a:picLocks noChangeAspect="1" noChangeArrowheads="1"/>
          </p:cNvPicPr>
          <p:nvPr/>
        </p:nvPicPr>
        <p:blipFill>
          <a:blip r:embed="rId3" cstate="print"/>
          <a:srcRect/>
          <a:stretch>
            <a:fillRect/>
          </a:stretch>
        </p:blipFill>
        <p:spPr bwMode="auto">
          <a:xfrm>
            <a:off x="2667000" y="1722609"/>
            <a:ext cx="6477001" cy="5135392"/>
          </a:xfrm>
          <a:prstGeom prst="rect">
            <a:avLst/>
          </a:prstGeom>
          <a:noFill/>
        </p:spPr>
      </p:pic>
      <p:sp>
        <p:nvSpPr>
          <p:cNvPr id="19" name="TextBox 18"/>
          <p:cNvSpPr txBox="1"/>
          <p:nvPr/>
        </p:nvSpPr>
        <p:spPr>
          <a:xfrm>
            <a:off x="6979804" y="3429000"/>
            <a:ext cx="2164196" cy="523220"/>
          </a:xfrm>
          <a:prstGeom prst="rect">
            <a:avLst/>
          </a:prstGeom>
          <a:noFill/>
        </p:spPr>
        <p:txBody>
          <a:bodyPr wrap="square" rtlCol="0">
            <a:spAutoFit/>
          </a:bodyPr>
          <a:lstStyle/>
          <a:p>
            <a:r>
              <a:rPr lang="en-US" sz="2800" dirty="0" smtClean="0">
                <a:solidFill>
                  <a:srgbClr val="FF0000"/>
                </a:solidFill>
              </a:rPr>
              <a:t>PED=1</a:t>
            </a:r>
            <a:endParaRPr lang="en-US" sz="2800" dirty="0">
              <a:solidFill>
                <a:srgbClr val="FF0000"/>
              </a:solidFill>
            </a:endParaRPr>
          </a:p>
        </p:txBody>
      </p:sp>
      <p:sp>
        <p:nvSpPr>
          <p:cNvPr id="20" name="TextBox 19"/>
          <p:cNvSpPr txBox="1"/>
          <p:nvPr/>
        </p:nvSpPr>
        <p:spPr>
          <a:xfrm>
            <a:off x="6979804" y="2743200"/>
            <a:ext cx="2164196" cy="523220"/>
          </a:xfrm>
          <a:prstGeom prst="rect">
            <a:avLst/>
          </a:prstGeom>
          <a:noFill/>
        </p:spPr>
        <p:txBody>
          <a:bodyPr wrap="square" rtlCol="0">
            <a:spAutoFit/>
          </a:bodyPr>
          <a:lstStyle/>
          <a:p>
            <a:r>
              <a:rPr lang="en-US" sz="2800" dirty="0" smtClean="0">
                <a:solidFill>
                  <a:srgbClr val="FF0000"/>
                </a:solidFill>
              </a:rPr>
              <a:t>PED&gt;1</a:t>
            </a:r>
            <a:endParaRPr lang="en-US" sz="2800" dirty="0">
              <a:solidFill>
                <a:srgbClr val="FF0000"/>
              </a:solidFill>
            </a:endParaRPr>
          </a:p>
        </p:txBody>
      </p:sp>
      <p:sp>
        <p:nvSpPr>
          <p:cNvPr id="21" name="TextBox 20"/>
          <p:cNvSpPr txBox="1"/>
          <p:nvPr/>
        </p:nvSpPr>
        <p:spPr>
          <a:xfrm>
            <a:off x="6979804" y="4114800"/>
            <a:ext cx="2164196" cy="523220"/>
          </a:xfrm>
          <a:prstGeom prst="rect">
            <a:avLst/>
          </a:prstGeom>
          <a:noFill/>
        </p:spPr>
        <p:txBody>
          <a:bodyPr wrap="square" rtlCol="0">
            <a:spAutoFit/>
          </a:bodyPr>
          <a:lstStyle/>
          <a:p>
            <a:r>
              <a:rPr lang="en-US" sz="2800" dirty="0" smtClean="0">
                <a:solidFill>
                  <a:srgbClr val="FF0000"/>
                </a:solidFill>
              </a:rPr>
              <a:t>PED&lt;1</a:t>
            </a:r>
            <a:endParaRPr lang="en-US" sz="2800" dirty="0">
              <a:solidFill>
                <a:srgbClr val="FF0000"/>
              </a:solidFill>
            </a:endParaRPr>
          </a:p>
        </p:txBody>
      </p:sp>
    </p:spTree>
    <p:extLst>
      <p:ext uri="{BB962C8B-B14F-4D97-AF65-F5344CB8AC3E}">
        <p14:creationId xmlns="" xmlns:p14="http://schemas.microsoft.com/office/powerpoint/2010/main" val="1260349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4267200"/>
          <a:ext cx="5105400" cy="2590800"/>
        </p:xfrm>
        <a:graphic>
          <a:graphicData uri="http://schemas.openxmlformats.org/drawingml/2006/table">
            <a:tbl>
              <a:tblPr/>
              <a:tblGrid>
                <a:gridCol w="1276350"/>
                <a:gridCol w="1276350"/>
                <a:gridCol w="1276350"/>
                <a:gridCol w="1276350"/>
              </a:tblGrid>
              <a:tr h="863600">
                <a:tc>
                  <a:txBody>
                    <a:bodyPr/>
                    <a:lstStyle/>
                    <a:p>
                      <a:pPr marL="0" marR="0">
                        <a:spcBef>
                          <a:spcPts val="0"/>
                        </a:spcBef>
                        <a:spcAft>
                          <a:spcPts val="0"/>
                        </a:spcAft>
                      </a:pPr>
                      <a:endParaRPr lang="en-US"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100">
                          <a:latin typeface="Times New Roman"/>
                          <a:ea typeface="Times New Roman"/>
                        </a:rPr>
                        <a:t>Price per Bottle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Times New Roman"/>
                          <a:ea typeface="Times New Roman"/>
                        </a:rPr>
                        <a:t>Quantity Sold</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Total Revenue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600">
                <a:tc>
                  <a:txBody>
                    <a:bodyPr/>
                    <a:lstStyle/>
                    <a:p>
                      <a:pPr marL="0" marR="0" algn="ctr">
                        <a:spcBef>
                          <a:spcPts val="0"/>
                        </a:spcBef>
                        <a:spcAft>
                          <a:spcPts val="0"/>
                        </a:spcAft>
                      </a:pPr>
                      <a:r>
                        <a:rPr lang="en-US" sz="1100">
                          <a:latin typeface="Times New Roman"/>
                          <a:ea typeface="Times New Roman"/>
                        </a:rPr>
                        <a:t>Week 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600">
                <a:tc>
                  <a:txBody>
                    <a:bodyPr/>
                    <a:lstStyle/>
                    <a:p>
                      <a:pPr marL="0" marR="0" algn="ctr">
                        <a:spcBef>
                          <a:spcPts val="0"/>
                        </a:spcBef>
                        <a:spcAft>
                          <a:spcPts val="0"/>
                        </a:spcAft>
                      </a:pPr>
                      <a:r>
                        <a:rPr lang="en-US" sz="1100">
                          <a:latin typeface="Times New Roman"/>
                          <a:ea typeface="Times New Roman"/>
                        </a:rPr>
                        <a:t>Week 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37" name="Rectangle 1"/>
          <p:cNvSpPr>
            <a:spLocks noChangeArrowheads="1"/>
          </p:cNvSpPr>
          <p:nvPr/>
        </p:nvSpPr>
        <p:spPr bwMode="auto">
          <a:xfrm>
            <a:off x="0" y="123111"/>
            <a:ext cx="9144000" cy="433965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Uplands</a:t>
            </a:r>
            <a:r>
              <a:rPr kumimoji="0" lang="en-US"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sells bottled iced tea in the school store.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drink has been so popular with the teachers and students that the store manager decides to raise the price to increase profits.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rm1.25 per bottle, the store sold 600 bottles per week, after raising the price to rm1.50 per bottle, sales decreased to 400 bottles per week.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Complete the table below and use the revenue test to determine the price elasticity of demand.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Based on the change in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total revenue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demand for the iced tea elastic, unitary elastic or inelastic?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9" name="Picture 3" descr="http://www.leisureopportunities.co.uk/images/LKBritvicLiptonsIceTea.jpg"/>
          <p:cNvPicPr>
            <a:picLocks noChangeAspect="1" noChangeArrowheads="1"/>
          </p:cNvPicPr>
          <p:nvPr/>
        </p:nvPicPr>
        <p:blipFill>
          <a:blip r:embed="rId2" cstate="print"/>
          <a:srcRect l="11344" r="17755"/>
          <a:stretch>
            <a:fillRect/>
          </a:stretch>
        </p:blipFill>
        <p:spPr bwMode="auto">
          <a:xfrm rot="1793629">
            <a:off x="6625166" y="4163222"/>
            <a:ext cx="1904998" cy="2971801"/>
          </a:xfrm>
          <a:prstGeom prst="rect">
            <a:avLst/>
          </a:prstGeom>
          <a:noFill/>
        </p:spPr>
      </p:pic>
      <p:sp>
        <p:nvSpPr>
          <p:cNvPr id="5" name="Rectangle 4"/>
          <p:cNvSpPr/>
          <p:nvPr/>
        </p:nvSpPr>
        <p:spPr>
          <a:xfrm rot="8848919" flipV="1">
            <a:off x="5643542" y="4856326"/>
            <a:ext cx="3150048" cy="369332"/>
          </a:xfrm>
          <a:prstGeom prst="rect">
            <a:avLst/>
          </a:prstGeom>
        </p:spPr>
        <p:txBody>
          <a:bodyPr wrap="square">
            <a:spAutoFit/>
          </a:bodyPr>
          <a:lstStyle/>
          <a:p>
            <a:pPr lvl="0" eaLnBrk="0" fontAlgn="base" hangingPunct="0">
              <a:spcBef>
                <a:spcPct val="0"/>
              </a:spcBef>
              <a:spcAft>
                <a:spcPct val="0"/>
              </a:spcAft>
            </a:pPr>
            <a:r>
              <a:rPr lang="en-US" dirty="0" smtClean="0">
                <a:latin typeface="Arial" pitchFamily="34" charset="0"/>
                <a:cs typeface="Arial" pitchFamily="34" charset="0"/>
              </a:rPr>
              <a:t>What is the PED for the tea?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5334000"/>
          <a:ext cx="4419600" cy="1524000"/>
        </p:xfrm>
        <a:graphic>
          <a:graphicData uri="http://schemas.openxmlformats.org/drawingml/2006/table">
            <a:tbl>
              <a:tblPr/>
              <a:tblGrid>
                <a:gridCol w="1104900"/>
                <a:gridCol w="1104900"/>
                <a:gridCol w="1104900"/>
                <a:gridCol w="1104900"/>
              </a:tblGrid>
              <a:tr h="508000">
                <a:tc>
                  <a:txBody>
                    <a:bodyPr/>
                    <a:lstStyle/>
                    <a:p>
                      <a:pPr marL="0" marR="0">
                        <a:spcBef>
                          <a:spcPts val="0"/>
                        </a:spcBef>
                        <a:spcAft>
                          <a:spcPts val="0"/>
                        </a:spcAft>
                      </a:pP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100">
                          <a:latin typeface="Times New Roman"/>
                          <a:ea typeface="Times New Roman"/>
                        </a:rPr>
                        <a:t>Price per Ride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Quantity Sold</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Total Revenue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a:txBody>
                    <a:bodyPr/>
                    <a:lstStyle/>
                    <a:p>
                      <a:pPr marL="0" marR="0" algn="ctr">
                        <a:spcBef>
                          <a:spcPts val="0"/>
                        </a:spcBef>
                        <a:spcAft>
                          <a:spcPts val="0"/>
                        </a:spcAft>
                      </a:pPr>
                      <a:r>
                        <a:rPr lang="en-US" sz="1100">
                          <a:latin typeface="Times New Roman"/>
                          <a:ea typeface="Times New Roman"/>
                        </a:rPr>
                        <a:t>Week 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a:txBody>
                    <a:bodyPr/>
                    <a:lstStyle/>
                    <a:p>
                      <a:pPr marL="0" marR="0" algn="ctr">
                        <a:spcBef>
                          <a:spcPts val="0"/>
                        </a:spcBef>
                        <a:spcAft>
                          <a:spcPts val="0"/>
                        </a:spcAft>
                      </a:pPr>
                      <a:r>
                        <a:rPr lang="en-US" sz="1100">
                          <a:latin typeface="Times New Roman"/>
                          <a:ea typeface="Times New Roman"/>
                        </a:rPr>
                        <a:t>Week 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13" name="Rectangle 1"/>
          <p:cNvSpPr>
            <a:spLocks noChangeArrowheads="1"/>
          </p:cNvSpPr>
          <p:nvPr/>
        </p:nvSpPr>
        <p:spPr bwMode="auto">
          <a:xfrm>
            <a:off x="0" y="30778"/>
            <a:ext cx="9144000" cy="5139869"/>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private company operates a ferry service that transports commuters from Penang</a:t>
            </a:r>
            <a:r>
              <a:rPr kumimoji="0" lang="en-US"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a:t>
            </a:r>
            <a:r>
              <a:rPr lang="en-US" sz="2400" dirty="0" smtClean="0">
                <a:latin typeface="Arial" pitchFamily="34" charset="0"/>
                <a:ea typeface="Times New Roman" pitchFamily="18" charset="0"/>
                <a:cs typeface="Arial" pitchFamily="34" charset="0"/>
              </a:rPr>
              <a:t>Butterworth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approximately 10 minutes, which is less than half the time it takes for normal ferry service. The company charges rm5 per trip and has been serving an average of 6,000 passengers per day. In an attempt to increase profits, the management of the company decides to raise the price of to rm7 per trip. After the increase, ridership decreases to an average of 5,000 passengers per day.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Complete the table below and use the revenue test to determine the price elasticity of demand.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Based on the change in total revenue, is demand for the ferry service elastic, unitary elastic or inelastic?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4419600" y="4724400"/>
            <a:ext cx="4572000" cy="369332"/>
          </a:xfrm>
          <a:prstGeom prst="rect">
            <a:avLst/>
          </a:prstGeom>
        </p:spPr>
        <p:txBody>
          <a:bodyPr>
            <a:spAutoFit/>
          </a:bodyPr>
          <a:lstStyle/>
          <a:p>
            <a:pPr lvl="0" eaLnBrk="0" fontAlgn="base" hangingPunct="0">
              <a:spcBef>
                <a:spcPct val="0"/>
              </a:spcBef>
              <a:spcAft>
                <a:spcPct val="0"/>
              </a:spcAft>
            </a:pPr>
            <a:r>
              <a:rPr lang="en-US" dirty="0" smtClean="0">
                <a:latin typeface="Arial" pitchFamily="34" charset="0"/>
                <a:cs typeface="Arial" pitchFamily="34" charset="0"/>
              </a:rPr>
              <a:t>What is the PED for the ferry service?</a:t>
            </a:r>
          </a:p>
        </p:txBody>
      </p:sp>
      <p:pic>
        <p:nvPicPr>
          <p:cNvPr id="38915" name="Picture 3" descr="https://encrypted-tbn2.gstatic.com/images?q=tbn:ANd9GcSQsfnnmtDKRTKhaHi--Cil51jGpVd_NNmZDoQqDALvFCX6h0Rj"/>
          <p:cNvPicPr>
            <a:picLocks noChangeAspect="1" noChangeArrowheads="1"/>
          </p:cNvPicPr>
          <p:nvPr/>
        </p:nvPicPr>
        <p:blipFill>
          <a:blip r:embed="rId2" cstate="print"/>
          <a:srcRect l="9266" t="21649" r="1158" b="37114"/>
          <a:stretch>
            <a:fillRect/>
          </a:stretch>
        </p:blipFill>
        <p:spPr bwMode="auto">
          <a:xfrm>
            <a:off x="5105400" y="5410200"/>
            <a:ext cx="3535680" cy="1219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836712"/>
            <a:ext cx="9144000" cy="4401205"/>
          </a:xfrm>
          <a:prstGeom prst="rect">
            <a:avLst/>
          </a:prstGeom>
          <a:noFill/>
        </p:spPr>
        <p:txBody>
          <a:bodyPr wrap="square" rtlCol="0">
            <a:spAutoFit/>
          </a:bodyPr>
          <a:lstStyle/>
          <a:p>
            <a:r>
              <a:rPr lang="en-US" sz="2400" dirty="0" smtClean="0">
                <a:solidFill>
                  <a:srgbClr val="FF0000"/>
                </a:solidFill>
              </a:rPr>
              <a:t>PED Discussion Questions</a:t>
            </a:r>
          </a:p>
          <a:p>
            <a:endParaRPr lang="en-US" dirty="0" smtClean="0">
              <a:cs typeface="Arial" pitchFamily="34" charset="0"/>
            </a:endParaRPr>
          </a:p>
          <a:p>
            <a:pPr marL="342900" indent="-342900">
              <a:buFont typeface="+mj-lt"/>
              <a:buAutoNum type="arabicPeriod"/>
            </a:pPr>
            <a:r>
              <a:rPr lang="en-US" sz="2000" dirty="0" smtClean="0"/>
              <a:t>Why </a:t>
            </a:r>
            <a:r>
              <a:rPr lang="en-US" sz="2000" dirty="0"/>
              <a:t>do buyers of some products respond to price increases by </a:t>
            </a:r>
            <a:r>
              <a:rPr lang="en-US" sz="2000" dirty="0" smtClean="0"/>
              <a:t>reducing </a:t>
            </a:r>
            <a:r>
              <a:rPr lang="en-US" sz="2000" dirty="0"/>
              <a:t>their purchases more than the buyers of other products</a:t>
            </a:r>
            <a:r>
              <a:rPr lang="en-US" sz="2000" dirty="0" smtClean="0"/>
              <a:t>?</a:t>
            </a:r>
            <a:endParaRPr lang="en-US" sz="2000" dirty="0"/>
          </a:p>
          <a:p>
            <a:pPr marL="342900" indent="-342900">
              <a:buFont typeface="+mj-lt"/>
              <a:buAutoNum type="arabicPeriod"/>
            </a:pPr>
            <a:r>
              <a:rPr lang="en-US" sz="2000" dirty="0" smtClean="0"/>
              <a:t>Why </a:t>
            </a:r>
            <a:r>
              <a:rPr lang="en-US" sz="2000" dirty="0"/>
              <a:t>do higher market prices for some products cause producers to greatly increase their output while price rises for other products cause only limited increase in output</a:t>
            </a:r>
            <a:r>
              <a:rPr lang="en-US" sz="2000" dirty="0" smtClean="0"/>
              <a:t>?</a:t>
            </a:r>
            <a:endParaRPr lang="en-US" sz="2000" dirty="0"/>
          </a:p>
          <a:p>
            <a:pPr marL="342900" indent="-342900">
              <a:buFont typeface="+mj-lt"/>
              <a:buAutoNum type="arabicPeriod"/>
            </a:pPr>
            <a:r>
              <a:rPr lang="en-US" sz="2000" dirty="0" smtClean="0"/>
              <a:t>Why </a:t>
            </a:r>
            <a:r>
              <a:rPr lang="en-US" sz="2000" dirty="0"/>
              <a:t>does the demand for some products rise a great deal when household income increases while the demand for other products rises just a </a:t>
            </a:r>
            <a:r>
              <a:rPr lang="en-US" sz="2000" dirty="0" smtClean="0"/>
              <a:t>little?</a:t>
            </a:r>
          </a:p>
          <a:p>
            <a:pPr marL="342900" indent="-342900">
              <a:buFont typeface="+mj-lt"/>
              <a:buAutoNum type="arabicPeriod"/>
            </a:pPr>
            <a:r>
              <a:rPr lang="en-US" sz="2000" dirty="0" smtClean="0">
                <a:cs typeface="Arial" pitchFamily="34" charset="0"/>
              </a:rPr>
              <a:t>Is </a:t>
            </a:r>
            <a:r>
              <a:rPr lang="en-US" sz="2000" dirty="0">
                <a:cs typeface="Arial" pitchFamily="34" charset="0"/>
              </a:rPr>
              <a:t>PED for a particular good the same at all prices? Yes or no. If no, then why would PED change as the price </a:t>
            </a:r>
            <a:r>
              <a:rPr lang="en-US" sz="2000" dirty="0" smtClean="0">
                <a:cs typeface="Arial" pitchFamily="34" charset="0"/>
              </a:rPr>
              <a:t>changes?</a:t>
            </a:r>
          </a:p>
          <a:p>
            <a:pPr marL="342900" indent="-342900">
              <a:buFont typeface="+mj-lt"/>
              <a:buAutoNum type="arabicPeriod"/>
            </a:pPr>
            <a:r>
              <a:rPr lang="en-US" sz="2000" dirty="0" smtClean="0">
                <a:cs typeface="Arial" pitchFamily="34" charset="0"/>
              </a:rPr>
              <a:t>Illustrate </a:t>
            </a:r>
            <a:r>
              <a:rPr lang="en-US" sz="2000" dirty="0">
                <a:cs typeface="Arial" pitchFamily="34" charset="0"/>
              </a:rPr>
              <a:t>the concept of changing PED along a straight line demand </a:t>
            </a:r>
            <a:r>
              <a:rPr lang="en-US" sz="2000" dirty="0" smtClean="0">
                <a:cs typeface="Arial" pitchFamily="34" charset="0"/>
              </a:rPr>
              <a:t>curve.</a:t>
            </a:r>
          </a:p>
          <a:p>
            <a:pPr marL="342900" indent="-342900">
              <a:buFont typeface="+mj-lt"/>
              <a:buAutoNum type="arabicPeriod"/>
            </a:pPr>
            <a:r>
              <a:rPr lang="en-US" sz="2000" dirty="0" smtClean="0">
                <a:cs typeface="Arial" pitchFamily="34" charset="0"/>
              </a:rPr>
              <a:t>How </a:t>
            </a:r>
            <a:r>
              <a:rPr lang="en-US" sz="2000" dirty="0">
                <a:cs typeface="Arial" pitchFamily="34" charset="0"/>
              </a:rPr>
              <a:t>does the PED for a good affect the producer's decisions on how to set prices?</a:t>
            </a:r>
          </a:p>
          <a:p>
            <a:endParaRPr lang="en-US" dirty="0">
              <a:solidFill>
                <a:srgbClr val="A52A00"/>
              </a:solidFill>
            </a:endParaRPr>
          </a:p>
        </p:txBody>
      </p:sp>
    </p:spTree>
    <p:extLst>
      <p:ext uri="{BB962C8B-B14F-4D97-AF65-F5344CB8AC3E}">
        <p14:creationId xmlns="" xmlns:p14="http://schemas.microsoft.com/office/powerpoint/2010/main" val="154315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991600" cy="5724644"/>
          </a:xfrm>
          <a:prstGeom prst="rect">
            <a:avLst/>
          </a:prstGeom>
          <a:noFill/>
        </p:spPr>
        <p:txBody>
          <a:bodyPr wrap="square" rtlCol="0">
            <a:spAutoFit/>
          </a:bodyPr>
          <a:lstStyle/>
          <a:p>
            <a:r>
              <a:rPr lang="en-US" sz="2400" dirty="0" smtClean="0">
                <a:solidFill>
                  <a:srgbClr val="FF0000"/>
                </a:solidFill>
              </a:rPr>
              <a:t>Introduction to Elasticities</a:t>
            </a:r>
          </a:p>
          <a:p>
            <a:r>
              <a:rPr lang="en-US" dirty="0" smtClean="0"/>
              <a:t>Elasticity is an economic concept which refers to the responsiveness among consumers or producers to a change in a variable which affects either the market demand or the market supply. There are four types of elasticity that we will study in this unit:</a:t>
            </a:r>
          </a:p>
          <a:p>
            <a:endParaRPr lang="en-US" dirty="0" smtClean="0"/>
          </a:p>
          <a:p>
            <a:endParaRPr lang="en-US" dirty="0"/>
          </a:p>
          <a:p>
            <a:pPr marL="285750" indent="-285750">
              <a:buFont typeface="Arial" pitchFamily="34" charset="0"/>
              <a:buChar char="•"/>
            </a:pPr>
            <a:r>
              <a:rPr lang="en-US" b="1" dirty="0" smtClean="0">
                <a:solidFill>
                  <a:srgbClr val="0033CC"/>
                </a:solidFill>
              </a:rPr>
              <a:t>Price Elasticity of Demand (PED): </a:t>
            </a:r>
            <a:r>
              <a:rPr lang="en-US" i="1" dirty="0" smtClean="0"/>
              <a:t>Measures the responsiveness of consumers of a particular good to a change in the good’s price.</a:t>
            </a:r>
          </a:p>
          <a:p>
            <a:pPr marL="285750" indent="-285750">
              <a:buFont typeface="Arial" pitchFamily="34" charset="0"/>
              <a:buChar char="•"/>
            </a:pPr>
            <a:endParaRPr lang="en-US" b="1" i="1" dirty="0" smtClean="0"/>
          </a:p>
          <a:p>
            <a:pPr marL="285750" indent="-285750">
              <a:buFont typeface="Arial" pitchFamily="34" charset="0"/>
              <a:buChar char="•"/>
            </a:pPr>
            <a:endParaRPr lang="en-US" b="1" i="1" dirty="0"/>
          </a:p>
          <a:p>
            <a:pPr marL="285750" indent="-285750">
              <a:buFont typeface="Arial" pitchFamily="34" charset="0"/>
              <a:buChar char="•"/>
            </a:pPr>
            <a:r>
              <a:rPr lang="en-US" b="1" dirty="0" smtClean="0">
                <a:solidFill>
                  <a:srgbClr val="0033CC"/>
                </a:solidFill>
              </a:rPr>
              <a:t>Cross-price elasticity of Demand (XED): </a:t>
            </a:r>
            <a:r>
              <a:rPr lang="en-US" i="1" dirty="0" smtClean="0"/>
              <a:t>Measures the responsiveness of consumers of one good to a change in the price of a related good (either a substitute or a complement).</a:t>
            </a:r>
          </a:p>
          <a:p>
            <a:pPr marL="285750" indent="-285750">
              <a:buFont typeface="Arial" pitchFamily="34" charset="0"/>
              <a:buChar char="•"/>
            </a:pPr>
            <a:endParaRPr lang="en-US" i="1" dirty="0" smtClean="0"/>
          </a:p>
          <a:p>
            <a:pPr marL="285750" indent="-285750">
              <a:buFont typeface="Arial" pitchFamily="34" charset="0"/>
              <a:buChar char="•"/>
            </a:pPr>
            <a:endParaRPr lang="en-US" b="1" i="1" dirty="0"/>
          </a:p>
          <a:p>
            <a:pPr marL="285750" indent="-285750">
              <a:buFont typeface="Arial" pitchFamily="34" charset="0"/>
              <a:buChar char="•"/>
            </a:pPr>
            <a:r>
              <a:rPr lang="en-US" b="1" dirty="0" smtClean="0">
                <a:solidFill>
                  <a:srgbClr val="0033CC"/>
                </a:solidFill>
              </a:rPr>
              <a:t>Income Elasticity of Demand (YED):</a:t>
            </a:r>
            <a:r>
              <a:rPr lang="en-US" b="1" i="1" dirty="0" smtClean="0">
                <a:solidFill>
                  <a:srgbClr val="0033CC"/>
                </a:solidFill>
              </a:rPr>
              <a:t> </a:t>
            </a:r>
            <a:r>
              <a:rPr lang="en-US" i="1" dirty="0" smtClean="0"/>
              <a:t>Measures the responsiveness of consumers of a particular good to a change in their income. </a:t>
            </a:r>
          </a:p>
          <a:p>
            <a:pPr marL="285750" indent="-285750">
              <a:buFont typeface="Arial" pitchFamily="34" charset="0"/>
              <a:buChar char="•"/>
            </a:pPr>
            <a:endParaRPr lang="en-US" i="1" dirty="0" smtClean="0"/>
          </a:p>
          <a:p>
            <a:pPr marL="285750" indent="-285750">
              <a:buFont typeface="Arial" pitchFamily="34" charset="0"/>
              <a:buChar char="•"/>
            </a:pPr>
            <a:endParaRPr lang="en-US" b="1" i="1" dirty="0"/>
          </a:p>
          <a:p>
            <a:pPr marL="285750" indent="-285750">
              <a:buFont typeface="Arial" pitchFamily="34" charset="0"/>
              <a:buChar char="•"/>
            </a:pPr>
            <a:r>
              <a:rPr lang="en-US" b="1" dirty="0" smtClean="0">
                <a:solidFill>
                  <a:srgbClr val="0033CC"/>
                </a:solidFill>
              </a:rPr>
              <a:t>Price elasticity of Supply (PES): </a:t>
            </a:r>
            <a:r>
              <a:rPr lang="en-US" i="1" dirty="0" smtClean="0"/>
              <a:t>Measures the responsiveness of producers of a particular good to a change in the price of that good.</a:t>
            </a:r>
            <a:endParaRPr lang="en-US" b="1" dirty="0" smtClean="0"/>
          </a:p>
        </p:txBody>
      </p:sp>
    </p:spTree>
    <p:extLst>
      <p:ext uri="{BB962C8B-B14F-4D97-AF65-F5344CB8AC3E}">
        <p14:creationId xmlns="" xmlns:p14="http://schemas.microsoft.com/office/powerpoint/2010/main" val="3896308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16" name="TextBox 15"/>
              <p:cNvSpPr txBox="1"/>
              <p:nvPr/>
            </p:nvSpPr>
            <p:spPr>
              <a:xfrm>
                <a:off x="0" y="697260"/>
                <a:ext cx="9144000" cy="4829592"/>
              </a:xfrm>
              <a:prstGeom prst="rect">
                <a:avLst/>
              </a:prstGeom>
              <a:noFill/>
            </p:spPr>
            <p:txBody>
              <a:bodyPr wrap="square" rtlCol="0">
                <a:spAutoFit/>
              </a:bodyPr>
              <a:lstStyle/>
              <a:p>
                <a:r>
                  <a:rPr lang="en-US" sz="2400" dirty="0" smtClean="0">
                    <a:solidFill>
                      <a:srgbClr val="FF0000"/>
                    </a:solidFill>
                  </a:rPr>
                  <a:t>Cross Price Elasticity of Demand (XED)</a:t>
                </a:r>
              </a:p>
              <a:p>
                <a:r>
                  <a:rPr lang="en-US" dirty="0" smtClean="0">
                    <a:cs typeface="Arial" pitchFamily="34" charset="0"/>
                  </a:rPr>
                  <a:t>Another type of elasticity measures the responsiveness of consumers of one good to a change in the price of a related good.</a:t>
                </a:r>
              </a:p>
              <a:p>
                <a:r>
                  <a:rPr lang="en-US" b="1" dirty="0" smtClean="0">
                    <a:cs typeface="Arial" pitchFamily="34" charset="0"/>
                  </a:rPr>
                  <a:t>For Example:</a:t>
                </a:r>
                <a:r>
                  <a:rPr lang="en-US" dirty="0" smtClean="0">
                    <a:cs typeface="Arial" pitchFamily="34" charset="0"/>
                  </a:rPr>
                  <a:t> Consider apples and pears, two fruits that are close substitutes for one another.</a:t>
                </a:r>
              </a:p>
              <a:p>
                <a:pPr marL="285750" indent="-285750">
                  <a:buFont typeface="Arial" pitchFamily="34" charset="0"/>
                  <a:buChar char="•"/>
                </a:pPr>
                <a:r>
                  <a:rPr lang="en-US" i="1" dirty="0" smtClean="0">
                    <a:cs typeface="Arial" pitchFamily="34" charset="0"/>
                  </a:rPr>
                  <a:t>How will demand for pears be affected by an increase in the price of apples?</a:t>
                </a:r>
              </a:p>
              <a:p>
                <a:pPr marL="285750" indent="-285750">
                  <a:buFont typeface="Arial" pitchFamily="34" charset="0"/>
                  <a:buChar char="•"/>
                </a:pPr>
                <a:r>
                  <a:rPr lang="en-US" i="1" dirty="0" smtClean="0">
                    <a:cs typeface="Arial" pitchFamily="34" charset="0"/>
                  </a:rPr>
                  <a:t>XED tells us the percentage by which quantity of pears will change following a particular percentage change in the price of apples.</a:t>
                </a:r>
              </a:p>
              <a:p>
                <a:pPr marL="285750" indent="-285750">
                  <a:buFont typeface="Arial" pitchFamily="34" charset="0"/>
                  <a:buChar char="•"/>
                </a:pPr>
                <a:endParaRPr lang="en-US" i="1" dirty="0">
                  <a:cs typeface="Arial" pitchFamily="34" charset="0"/>
                </a:endParaRPr>
              </a:p>
              <a:p>
                <a:pPr/>
                <a14:m>
                  <m:oMathPara xmlns:m="http://schemas.openxmlformats.org/officeDocument/2006/math">
                    <m:oMathParaPr>
                      <m:jc m:val="centerGroup"/>
                    </m:oMathParaPr>
                    <m:oMath xmlns:m="http://schemas.openxmlformats.org/officeDocument/2006/math">
                      <m:r>
                        <a:rPr lang="en-US" sz="2400" b="0" i="1" smtClean="0">
                          <a:solidFill>
                            <a:srgbClr val="0033CC"/>
                          </a:solidFill>
                          <a:latin typeface="Cambria Math"/>
                          <a:cs typeface="Arial" pitchFamily="34" charset="0"/>
                        </a:rPr>
                        <m:t>𝑋𝐸𝐷</m:t>
                      </m:r>
                      <m:r>
                        <a:rPr lang="en-US" sz="2400" b="0" i="1" smtClean="0">
                          <a:solidFill>
                            <a:srgbClr val="0033CC"/>
                          </a:solidFill>
                          <a:latin typeface="Cambria Math"/>
                          <a:cs typeface="Arial" pitchFamily="34" charset="0"/>
                        </a:rPr>
                        <m:t>=</m:t>
                      </m:r>
                      <m:f>
                        <m:fPr>
                          <m:ctrlPr>
                            <a:rPr lang="en-US" sz="2400" b="0" i="1" smtClean="0">
                              <a:solidFill>
                                <a:srgbClr val="0033CC"/>
                              </a:solidFill>
                              <a:latin typeface="Cambria Math"/>
                              <a:cs typeface="Arial" pitchFamily="34" charset="0"/>
                            </a:rPr>
                          </m:ctrlPr>
                        </m:fPr>
                        <m:num>
                          <m:r>
                            <a:rPr lang="en-US" sz="2400" b="0" i="1" smtClean="0">
                              <a:solidFill>
                                <a:srgbClr val="0033CC"/>
                              </a:solidFill>
                              <a:latin typeface="Cambria Math"/>
                              <a:cs typeface="Arial" pitchFamily="34" charset="0"/>
                            </a:rPr>
                            <m:t>𝑃𝑒𝑟𝑐𝑒𝑛𝑡𝑎𝑔𝑒</m:t>
                          </m:r>
                          <m:r>
                            <a:rPr lang="en-US" sz="2400" b="0" i="1" smtClean="0">
                              <a:solidFill>
                                <a:srgbClr val="0033CC"/>
                              </a:solidFill>
                              <a:latin typeface="Cambria Math"/>
                              <a:cs typeface="Arial" pitchFamily="34" charset="0"/>
                            </a:rPr>
                            <m:t> </m:t>
                          </m:r>
                          <m:r>
                            <a:rPr lang="en-US" sz="2400" b="0" i="1" smtClean="0">
                              <a:solidFill>
                                <a:srgbClr val="0033CC"/>
                              </a:solidFill>
                              <a:latin typeface="Cambria Math"/>
                              <a:cs typeface="Arial" pitchFamily="34" charset="0"/>
                            </a:rPr>
                            <m:t>𝑐h𝑎𝑛𝑔𝑒</m:t>
                          </m:r>
                          <m:r>
                            <a:rPr lang="en-US" sz="2400" b="0" i="1" smtClean="0">
                              <a:solidFill>
                                <a:srgbClr val="0033CC"/>
                              </a:solidFill>
                              <a:latin typeface="Cambria Math"/>
                              <a:cs typeface="Arial" pitchFamily="34" charset="0"/>
                            </a:rPr>
                            <m:t> </m:t>
                          </m:r>
                          <m:r>
                            <a:rPr lang="en-US" sz="2400" b="0" i="1" smtClean="0">
                              <a:solidFill>
                                <a:srgbClr val="0033CC"/>
                              </a:solidFill>
                              <a:latin typeface="Cambria Math"/>
                              <a:cs typeface="Arial" pitchFamily="34" charset="0"/>
                            </a:rPr>
                            <m:t>𝑖𝑛</m:t>
                          </m:r>
                          <m:r>
                            <a:rPr lang="en-US" sz="2400" b="0" i="1" smtClean="0">
                              <a:solidFill>
                                <a:srgbClr val="0033CC"/>
                              </a:solidFill>
                              <a:latin typeface="Cambria Math"/>
                              <a:cs typeface="Arial" pitchFamily="34" charset="0"/>
                            </a:rPr>
                            <m:t> </m:t>
                          </m:r>
                          <m:r>
                            <a:rPr lang="en-US" sz="2400" b="0" i="1" smtClean="0">
                              <a:solidFill>
                                <a:srgbClr val="0033CC"/>
                              </a:solidFill>
                              <a:latin typeface="Cambria Math"/>
                              <a:cs typeface="Arial" pitchFamily="34" charset="0"/>
                            </a:rPr>
                            <m:t>𝑡h𝑒</m:t>
                          </m:r>
                          <m:r>
                            <a:rPr lang="en-US" sz="2400" b="0" i="1" smtClean="0">
                              <a:solidFill>
                                <a:srgbClr val="0033CC"/>
                              </a:solidFill>
                              <a:latin typeface="Cambria Math"/>
                              <a:cs typeface="Arial" pitchFamily="34" charset="0"/>
                            </a:rPr>
                            <m:t> </m:t>
                          </m:r>
                          <m:r>
                            <a:rPr lang="en-US" sz="2400" b="0" i="1" smtClean="0">
                              <a:solidFill>
                                <a:srgbClr val="0033CC"/>
                              </a:solidFill>
                              <a:latin typeface="Cambria Math"/>
                              <a:cs typeface="Arial" pitchFamily="34" charset="0"/>
                            </a:rPr>
                            <m:t>𝑞𝑢𝑎𝑛𝑡𝑖𝑡𝑦</m:t>
                          </m:r>
                          <m:r>
                            <a:rPr lang="en-US" sz="2400" b="0" i="1" smtClean="0">
                              <a:solidFill>
                                <a:srgbClr val="0033CC"/>
                              </a:solidFill>
                              <a:latin typeface="Cambria Math"/>
                              <a:cs typeface="Arial" pitchFamily="34" charset="0"/>
                            </a:rPr>
                            <m:t> </m:t>
                          </m:r>
                          <m:r>
                            <a:rPr lang="en-US" sz="2400" b="0" i="1" smtClean="0">
                              <a:solidFill>
                                <a:srgbClr val="0033CC"/>
                              </a:solidFill>
                              <a:latin typeface="Cambria Math"/>
                              <a:cs typeface="Arial" pitchFamily="34" charset="0"/>
                            </a:rPr>
                            <m:t>𝑜𝑓</m:t>
                          </m:r>
                          <m:r>
                            <a:rPr lang="en-US" sz="2400" b="0" i="1" smtClean="0">
                              <a:solidFill>
                                <a:srgbClr val="0033CC"/>
                              </a:solidFill>
                              <a:latin typeface="Cambria Math"/>
                              <a:cs typeface="Arial" pitchFamily="34" charset="0"/>
                            </a:rPr>
                            <m:t> </m:t>
                          </m:r>
                          <m:r>
                            <a:rPr lang="en-US" sz="2400" b="0" i="1" smtClean="0">
                              <a:solidFill>
                                <a:srgbClr val="0033CC"/>
                              </a:solidFill>
                              <a:latin typeface="Cambria Math"/>
                              <a:cs typeface="Arial" pitchFamily="34" charset="0"/>
                            </a:rPr>
                            <m:t>𝐺𝑜𝑜𝑑</m:t>
                          </m:r>
                          <m:r>
                            <a:rPr lang="en-US" sz="2400" b="0" i="1" smtClean="0">
                              <a:solidFill>
                                <a:srgbClr val="0033CC"/>
                              </a:solidFill>
                              <a:latin typeface="Cambria Math"/>
                              <a:cs typeface="Arial" pitchFamily="34" charset="0"/>
                            </a:rPr>
                            <m:t> </m:t>
                          </m:r>
                          <m:r>
                            <a:rPr lang="en-US" sz="2400" b="0" i="1" smtClean="0">
                              <a:solidFill>
                                <a:srgbClr val="0033CC"/>
                              </a:solidFill>
                              <a:latin typeface="Cambria Math"/>
                              <a:cs typeface="Arial" pitchFamily="34" charset="0"/>
                            </a:rPr>
                            <m:t>𝐴</m:t>
                          </m:r>
                        </m:num>
                        <m:den>
                          <m:r>
                            <a:rPr lang="en-US" sz="2400" b="0" i="1" smtClean="0">
                              <a:solidFill>
                                <a:srgbClr val="0033CC"/>
                              </a:solidFill>
                              <a:latin typeface="Cambria Math"/>
                              <a:cs typeface="Arial" pitchFamily="34" charset="0"/>
                            </a:rPr>
                            <m:t>𝑃𝑒𝑟𝑐𝑒𝑛𝑡𝑎𝑔𝑒</m:t>
                          </m:r>
                          <m:r>
                            <a:rPr lang="en-US" sz="2400" b="0" i="1" smtClean="0">
                              <a:solidFill>
                                <a:srgbClr val="0033CC"/>
                              </a:solidFill>
                              <a:latin typeface="Cambria Math"/>
                              <a:cs typeface="Arial" pitchFamily="34" charset="0"/>
                            </a:rPr>
                            <m:t> </m:t>
                          </m:r>
                          <m:r>
                            <a:rPr lang="en-US" sz="2400" b="0" i="1" smtClean="0">
                              <a:solidFill>
                                <a:srgbClr val="0033CC"/>
                              </a:solidFill>
                              <a:latin typeface="Cambria Math"/>
                              <a:cs typeface="Arial" pitchFamily="34" charset="0"/>
                            </a:rPr>
                            <m:t>𝑐h𝑎𝑛𝑔𝑒</m:t>
                          </m:r>
                          <m:r>
                            <a:rPr lang="en-US" sz="2400" b="0" i="1" smtClean="0">
                              <a:solidFill>
                                <a:srgbClr val="0033CC"/>
                              </a:solidFill>
                              <a:latin typeface="Cambria Math"/>
                              <a:cs typeface="Arial" pitchFamily="34" charset="0"/>
                            </a:rPr>
                            <m:t> </m:t>
                          </m:r>
                          <m:r>
                            <a:rPr lang="en-US" sz="2400" b="0" i="1" smtClean="0">
                              <a:solidFill>
                                <a:srgbClr val="0033CC"/>
                              </a:solidFill>
                              <a:latin typeface="Cambria Math"/>
                              <a:cs typeface="Arial" pitchFamily="34" charset="0"/>
                            </a:rPr>
                            <m:t>𝑖𝑛</m:t>
                          </m:r>
                          <m:r>
                            <a:rPr lang="en-US" sz="2400" b="0" i="1" smtClean="0">
                              <a:solidFill>
                                <a:srgbClr val="0033CC"/>
                              </a:solidFill>
                              <a:latin typeface="Cambria Math"/>
                              <a:cs typeface="Arial" pitchFamily="34" charset="0"/>
                            </a:rPr>
                            <m:t> </m:t>
                          </m:r>
                          <m:r>
                            <a:rPr lang="en-US" sz="2400" b="0" i="1" smtClean="0">
                              <a:solidFill>
                                <a:srgbClr val="0033CC"/>
                              </a:solidFill>
                              <a:latin typeface="Cambria Math"/>
                              <a:cs typeface="Arial" pitchFamily="34" charset="0"/>
                            </a:rPr>
                            <m:t>𝑡h𝑒</m:t>
                          </m:r>
                          <m:r>
                            <a:rPr lang="en-US" sz="2400" b="0" i="1" smtClean="0">
                              <a:solidFill>
                                <a:srgbClr val="0033CC"/>
                              </a:solidFill>
                              <a:latin typeface="Cambria Math"/>
                              <a:cs typeface="Arial" pitchFamily="34" charset="0"/>
                            </a:rPr>
                            <m:t> </m:t>
                          </m:r>
                          <m:r>
                            <a:rPr lang="en-US" sz="2400" b="0" i="1" smtClean="0">
                              <a:solidFill>
                                <a:srgbClr val="0033CC"/>
                              </a:solidFill>
                              <a:latin typeface="Cambria Math"/>
                              <a:cs typeface="Arial" pitchFamily="34" charset="0"/>
                            </a:rPr>
                            <m:t>𝑝𝑟𝑖𝑐𝑒</m:t>
                          </m:r>
                          <m:r>
                            <a:rPr lang="en-US" sz="2400" b="0" i="1" smtClean="0">
                              <a:solidFill>
                                <a:srgbClr val="0033CC"/>
                              </a:solidFill>
                              <a:latin typeface="Cambria Math"/>
                              <a:cs typeface="Arial" pitchFamily="34" charset="0"/>
                            </a:rPr>
                            <m:t> </m:t>
                          </m:r>
                          <m:r>
                            <a:rPr lang="en-US" sz="2400" b="0" i="1" smtClean="0">
                              <a:solidFill>
                                <a:srgbClr val="0033CC"/>
                              </a:solidFill>
                              <a:latin typeface="Cambria Math"/>
                              <a:cs typeface="Arial" pitchFamily="34" charset="0"/>
                            </a:rPr>
                            <m:t>𝑜𝑓</m:t>
                          </m:r>
                          <m:r>
                            <a:rPr lang="en-US" sz="2400" b="0" i="1" smtClean="0">
                              <a:solidFill>
                                <a:srgbClr val="0033CC"/>
                              </a:solidFill>
                              <a:latin typeface="Cambria Math"/>
                              <a:cs typeface="Arial" pitchFamily="34" charset="0"/>
                            </a:rPr>
                            <m:t> </m:t>
                          </m:r>
                          <m:r>
                            <a:rPr lang="en-US" sz="2400" b="0" i="1" smtClean="0">
                              <a:solidFill>
                                <a:srgbClr val="0033CC"/>
                              </a:solidFill>
                              <a:latin typeface="Cambria Math"/>
                              <a:cs typeface="Arial" pitchFamily="34" charset="0"/>
                            </a:rPr>
                            <m:t>𝐺𝑜𝑜𝑑</m:t>
                          </m:r>
                          <m:r>
                            <a:rPr lang="en-US" sz="2400" b="0" i="1" smtClean="0">
                              <a:solidFill>
                                <a:srgbClr val="0033CC"/>
                              </a:solidFill>
                              <a:latin typeface="Cambria Math"/>
                              <a:cs typeface="Arial" pitchFamily="34" charset="0"/>
                            </a:rPr>
                            <m:t> </m:t>
                          </m:r>
                          <m:r>
                            <a:rPr lang="en-US" sz="2400" b="0" i="1" smtClean="0">
                              <a:solidFill>
                                <a:srgbClr val="0033CC"/>
                              </a:solidFill>
                              <a:latin typeface="Cambria Math"/>
                              <a:cs typeface="Arial" pitchFamily="34" charset="0"/>
                            </a:rPr>
                            <m:t>𝐵</m:t>
                          </m:r>
                        </m:den>
                      </m:f>
                      <m:r>
                        <a:rPr lang="en-US" sz="2400" b="0" i="1" smtClean="0">
                          <a:solidFill>
                            <a:srgbClr val="0033CC"/>
                          </a:solidFill>
                          <a:latin typeface="Cambria Math"/>
                          <a:cs typeface="Arial" pitchFamily="34" charset="0"/>
                        </a:rPr>
                        <m:t> </m:t>
                      </m:r>
                      <m:r>
                        <a:rPr lang="en-US" sz="2400" b="0" i="1" smtClean="0">
                          <a:solidFill>
                            <a:srgbClr val="0033CC"/>
                          </a:solidFill>
                          <a:latin typeface="Cambria Math"/>
                          <a:cs typeface="Arial" pitchFamily="34" charset="0"/>
                        </a:rPr>
                        <m:t>𝑜𝑟</m:t>
                      </m:r>
                      <m:r>
                        <a:rPr lang="en-US" sz="2400" b="0" i="1" smtClean="0">
                          <a:solidFill>
                            <a:srgbClr val="0033CC"/>
                          </a:solidFill>
                          <a:latin typeface="Cambria Math"/>
                          <a:cs typeface="Arial" pitchFamily="34" charset="0"/>
                        </a:rPr>
                        <m:t>..</m:t>
                      </m:r>
                      <m:f>
                        <m:fPr>
                          <m:ctrlPr>
                            <a:rPr lang="en-US" sz="2400" b="0" i="1" smtClean="0">
                              <a:solidFill>
                                <a:srgbClr val="0033CC"/>
                              </a:solidFill>
                              <a:latin typeface="Cambria Math"/>
                              <a:cs typeface="Arial" pitchFamily="34" charset="0"/>
                            </a:rPr>
                          </m:ctrlPr>
                        </m:fPr>
                        <m:num>
                          <m:r>
                            <a:rPr lang="en-US" sz="2400" b="0" i="1" smtClean="0">
                              <a:solidFill>
                                <a:srgbClr val="0033CC"/>
                              </a:solidFill>
                              <a:latin typeface="Cambria Math"/>
                              <a:cs typeface="Arial" pitchFamily="34" charset="0"/>
                            </a:rPr>
                            <m:t>%</m:t>
                          </m:r>
                          <m:r>
                            <a:rPr lang="en-US" sz="2400" b="0" i="1" smtClean="0">
                              <a:solidFill>
                                <a:srgbClr val="0033CC"/>
                              </a:solidFill>
                              <a:latin typeface="Cambria Math"/>
                              <a:ea typeface="Cambria Math"/>
                              <a:cs typeface="Arial" pitchFamily="34" charset="0"/>
                            </a:rPr>
                            <m:t>∆</m:t>
                          </m:r>
                          <m:sSub>
                            <m:sSubPr>
                              <m:ctrlPr>
                                <a:rPr lang="en-US" sz="2400" b="0" i="1" smtClean="0">
                                  <a:solidFill>
                                    <a:srgbClr val="0033CC"/>
                                  </a:solidFill>
                                  <a:latin typeface="Cambria Math"/>
                                  <a:ea typeface="Cambria Math"/>
                                  <a:cs typeface="Arial" pitchFamily="34" charset="0"/>
                                </a:rPr>
                              </m:ctrlPr>
                            </m:sSubPr>
                            <m:e>
                              <m:r>
                                <a:rPr lang="en-US" sz="2400" b="0" i="1" smtClean="0">
                                  <a:solidFill>
                                    <a:srgbClr val="0033CC"/>
                                  </a:solidFill>
                                  <a:latin typeface="Cambria Math"/>
                                  <a:ea typeface="Cambria Math"/>
                                  <a:cs typeface="Arial" pitchFamily="34" charset="0"/>
                                </a:rPr>
                                <m:t>𝑄</m:t>
                              </m:r>
                            </m:e>
                            <m:sub>
                              <m:r>
                                <a:rPr lang="en-US" sz="2400" b="0" i="1" smtClean="0">
                                  <a:solidFill>
                                    <a:srgbClr val="0033CC"/>
                                  </a:solidFill>
                                  <a:latin typeface="Cambria Math"/>
                                  <a:ea typeface="Cambria Math"/>
                                  <a:cs typeface="Arial" pitchFamily="34" charset="0"/>
                                </a:rPr>
                                <m:t>𝐴</m:t>
                              </m:r>
                            </m:sub>
                          </m:sSub>
                        </m:num>
                        <m:den>
                          <m:r>
                            <a:rPr lang="en-US" sz="2400" b="0" i="1" smtClean="0">
                              <a:solidFill>
                                <a:srgbClr val="0033CC"/>
                              </a:solidFill>
                              <a:latin typeface="Cambria Math"/>
                              <a:cs typeface="Arial" pitchFamily="34" charset="0"/>
                            </a:rPr>
                            <m:t>%</m:t>
                          </m:r>
                          <m:r>
                            <a:rPr lang="en-US" sz="2400" b="0" i="1" smtClean="0">
                              <a:solidFill>
                                <a:srgbClr val="0033CC"/>
                              </a:solidFill>
                              <a:latin typeface="Cambria Math"/>
                              <a:ea typeface="Cambria Math"/>
                              <a:cs typeface="Arial" pitchFamily="34" charset="0"/>
                            </a:rPr>
                            <m:t>∆</m:t>
                          </m:r>
                          <m:sSub>
                            <m:sSubPr>
                              <m:ctrlPr>
                                <a:rPr lang="en-US" sz="2400" b="0" i="1" smtClean="0">
                                  <a:solidFill>
                                    <a:srgbClr val="0033CC"/>
                                  </a:solidFill>
                                  <a:latin typeface="Cambria Math"/>
                                  <a:ea typeface="Cambria Math"/>
                                  <a:cs typeface="Arial" pitchFamily="34" charset="0"/>
                                </a:rPr>
                              </m:ctrlPr>
                            </m:sSubPr>
                            <m:e>
                              <m:r>
                                <a:rPr lang="en-US" sz="2400" b="0" i="1" smtClean="0">
                                  <a:solidFill>
                                    <a:srgbClr val="0033CC"/>
                                  </a:solidFill>
                                  <a:latin typeface="Cambria Math"/>
                                  <a:ea typeface="Cambria Math"/>
                                  <a:cs typeface="Arial" pitchFamily="34" charset="0"/>
                                </a:rPr>
                                <m:t>𝑃</m:t>
                              </m:r>
                            </m:e>
                            <m:sub>
                              <m:r>
                                <a:rPr lang="en-US" sz="2400" b="0" i="1" smtClean="0">
                                  <a:solidFill>
                                    <a:srgbClr val="0033CC"/>
                                  </a:solidFill>
                                  <a:latin typeface="Cambria Math"/>
                                  <a:ea typeface="Cambria Math"/>
                                  <a:cs typeface="Arial" pitchFamily="34" charset="0"/>
                                </a:rPr>
                                <m:t>𝐵</m:t>
                              </m:r>
                            </m:sub>
                          </m:sSub>
                        </m:den>
                      </m:f>
                    </m:oMath>
                  </m:oMathPara>
                </a14:m>
                <a:endParaRPr lang="en-US" sz="2400" b="0" i="1" dirty="0" smtClean="0">
                  <a:solidFill>
                    <a:srgbClr val="0033CC"/>
                  </a:solidFill>
                  <a:cs typeface="Arial" pitchFamily="34" charset="0"/>
                </a:endParaRPr>
              </a:p>
              <a:p>
                <a:endParaRPr lang="en-US" i="1" dirty="0" smtClean="0">
                  <a:cs typeface="Arial" pitchFamily="34" charset="0"/>
                </a:endParaRPr>
              </a:p>
              <a:p>
                <a:r>
                  <a:rPr lang="en-US" b="1" dirty="0" smtClean="0">
                    <a:cs typeface="Arial" pitchFamily="34" charset="0"/>
                  </a:rPr>
                  <a:t>Assume the following:</a:t>
                </a:r>
              </a:p>
              <a:p>
                <a:pPr marL="285750" indent="-285750">
                  <a:buFont typeface="Arial" pitchFamily="34" charset="0"/>
                  <a:buChar char="•"/>
                </a:pPr>
                <a:r>
                  <a:rPr lang="en-US" dirty="0" smtClean="0">
                    <a:cs typeface="Arial" pitchFamily="34" charset="0"/>
                  </a:rPr>
                  <a:t>Apples go from $2 to $2.50</a:t>
                </a:r>
              </a:p>
              <a:p>
                <a:pPr marL="742950" lvl="1" indent="-285750">
                  <a:buFont typeface="Wingdings" pitchFamily="2" charset="2"/>
                  <a:buChar char="Ø"/>
                </a:pPr>
                <a:r>
                  <a:rPr lang="en-US" dirty="0" smtClean="0">
                    <a:cs typeface="Arial" pitchFamily="34" charset="0"/>
                  </a:rPr>
                  <a:t>P1=$2, P2=$2.50</a:t>
                </a:r>
              </a:p>
              <a:p>
                <a:pPr marL="285750" indent="-285750">
                  <a:buFont typeface="Arial" pitchFamily="34" charset="0"/>
                  <a:buChar char="•"/>
                </a:pPr>
                <a:r>
                  <a:rPr lang="en-US" dirty="0" smtClean="0">
                    <a:cs typeface="Arial" pitchFamily="34" charset="0"/>
                  </a:rPr>
                  <a:t>The quantity of pears rises from </a:t>
                </a:r>
                <a:r>
                  <a:rPr lang="en-US" dirty="0">
                    <a:cs typeface="Arial" pitchFamily="34" charset="0"/>
                  </a:rPr>
                  <a:t>3</a:t>
                </a:r>
                <a:r>
                  <a:rPr lang="en-US" dirty="0" smtClean="0">
                    <a:cs typeface="Arial" pitchFamily="34" charset="0"/>
                  </a:rPr>
                  <a:t>0 to 50</a:t>
                </a:r>
              </a:p>
              <a:p>
                <a:pPr marL="742950" lvl="1" indent="-285750">
                  <a:buFont typeface="Wingdings" pitchFamily="2" charset="2"/>
                  <a:buChar char="Ø"/>
                </a:pPr>
                <a:r>
                  <a:rPr lang="en-US" dirty="0" smtClean="0">
                    <a:cs typeface="Arial" pitchFamily="34" charset="0"/>
                  </a:rPr>
                  <a:t>Q1=30, Q2=50</a:t>
                </a:r>
                <a:endParaRPr lang="en-US" dirty="0">
                  <a:cs typeface="Arial"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0" y="836712"/>
                <a:ext cx="9144000" cy="5795510"/>
              </a:xfrm>
              <a:prstGeom prst="rect">
                <a:avLst/>
              </a:prstGeom>
              <a:blipFill rotWithShape="1">
                <a:blip r:embed="rId2" cstate="print"/>
                <a:stretch>
                  <a:fillRect l="-1000" t="-1009" r="-1000" b="-1009"/>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 name="TextBox 2"/>
              <p:cNvSpPr txBox="1"/>
              <p:nvPr/>
            </p:nvSpPr>
            <p:spPr>
              <a:xfrm>
                <a:off x="4114800" y="4120634"/>
                <a:ext cx="4772460" cy="6768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rPr>
                          </m:ctrlPr>
                        </m:sSubPr>
                        <m:e>
                          <m:r>
                            <a:rPr lang="en-US" sz="2000" b="0" i="1" smtClean="0">
                              <a:solidFill>
                                <a:srgbClr val="FF0000"/>
                              </a:solidFill>
                              <a:latin typeface="Cambria Math"/>
                            </a:rPr>
                            <m:t>𝑋𝐸𝐷</m:t>
                          </m:r>
                        </m:e>
                        <m:sub>
                          <m:r>
                            <a:rPr lang="en-US" sz="2000" b="0" i="1" smtClean="0">
                              <a:solidFill>
                                <a:srgbClr val="FF0000"/>
                              </a:solidFill>
                              <a:latin typeface="Cambria Math"/>
                            </a:rPr>
                            <m:t>𝐴𝑃</m:t>
                          </m:r>
                        </m:sub>
                      </m:sSub>
                      <m:r>
                        <a:rPr lang="en-US" sz="2000" b="0" i="1" smtClean="0">
                          <a:solidFill>
                            <a:srgbClr val="FF0000"/>
                          </a:solidFill>
                          <a:latin typeface="Cambria Math"/>
                        </a:rPr>
                        <m:t>=</m:t>
                      </m:r>
                      <m:f>
                        <m:fPr>
                          <m:ctrlPr>
                            <a:rPr lang="en-US" sz="2000" b="0" i="1" smtClean="0">
                              <a:solidFill>
                                <a:srgbClr val="FF0000"/>
                              </a:solidFill>
                              <a:latin typeface="Cambria Math"/>
                            </a:rPr>
                          </m:ctrlPr>
                        </m:fPr>
                        <m:num>
                          <m:r>
                            <a:rPr lang="en-US" sz="2000" b="0" i="1" smtClean="0">
                              <a:solidFill>
                                <a:srgbClr val="FF0000"/>
                              </a:solidFill>
                              <a:latin typeface="Cambria Math"/>
                            </a:rPr>
                            <m:t>50−30</m:t>
                          </m:r>
                        </m:num>
                        <m:den>
                          <m:r>
                            <a:rPr lang="en-US" sz="2000" b="0" i="1" smtClean="0">
                              <a:solidFill>
                                <a:srgbClr val="FF0000"/>
                              </a:solidFill>
                              <a:latin typeface="Cambria Math"/>
                            </a:rPr>
                            <m:t>30</m:t>
                          </m:r>
                        </m:den>
                      </m:f>
                      <m:r>
                        <a:rPr lang="en-US" sz="2000" b="0" i="1" smtClean="0">
                          <a:solidFill>
                            <a:srgbClr val="FF0000"/>
                          </a:solidFill>
                          <a:latin typeface="Cambria Math"/>
                          <a:ea typeface="Cambria Math"/>
                        </a:rPr>
                        <m:t>÷</m:t>
                      </m:r>
                      <m:f>
                        <m:fPr>
                          <m:ctrlPr>
                            <a:rPr lang="en-US" sz="2000" b="0" i="1" smtClean="0">
                              <a:solidFill>
                                <a:srgbClr val="FF0000"/>
                              </a:solidFill>
                              <a:latin typeface="Cambria Math"/>
                              <a:ea typeface="Cambria Math"/>
                            </a:rPr>
                          </m:ctrlPr>
                        </m:fPr>
                        <m:num>
                          <m:r>
                            <a:rPr lang="en-US" sz="2000" b="0" i="1" smtClean="0">
                              <a:solidFill>
                                <a:srgbClr val="FF0000"/>
                              </a:solidFill>
                              <a:latin typeface="Cambria Math"/>
                              <a:ea typeface="Cambria Math"/>
                            </a:rPr>
                            <m:t>2.5−2</m:t>
                          </m:r>
                        </m:num>
                        <m:den>
                          <m:r>
                            <a:rPr lang="en-US" sz="2000" b="0" i="1" smtClean="0">
                              <a:solidFill>
                                <a:srgbClr val="FF0000"/>
                              </a:solidFill>
                              <a:latin typeface="Cambria Math"/>
                              <a:ea typeface="Cambria Math"/>
                            </a:rPr>
                            <m:t>2</m:t>
                          </m:r>
                        </m:den>
                      </m:f>
                      <m:r>
                        <a:rPr lang="en-US" sz="2000" b="0" i="1" smtClean="0">
                          <a:solidFill>
                            <a:srgbClr val="FF0000"/>
                          </a:solidFill>
                          <a:latin typeface="Cambria Math"/>
                          <a:ea typeface="Cambria Math"/>
                        </a:rPr>
                        <m:t>=</m:t>
                      </m:r>
                      <m:f>
                        <m:fPr>
                          <m:ctrlPr>
                            <a:rPr lang="en-US" sz="2000" b="0" i="1" smtClean="0">
                              <a:solidFill>
                                <a:srgbClr val="FF0000"/>
                              </a:solidFill>
                              <a:latin typeface="Cambria Math"/>
                              <a:ea typeface="Cambria Math"/>
                            </a:rPr>
                          </m:ctrlPr>
                        </m:fPr>
                        <m:num>
                          <m:r>
                            <a:rPr lang="en-US" sz="2000" b="0" i="1" smtClean="0">
                              <a:solidFill>
                                <a:srgbClr val="FF0000"/>
                              </a:solidFill>
                              <a:latin typeface="Cambria Math"/>
                              <a:ea typeface="Cambria Math"/>
                            </a:rPr>
                            <m:t>0.67</m:t>
                          </m:r>
                        </m:num>
                        <m:den>
                          <m:r>
                            <a:rPr lang="en-US" sz="2000" b="0" i="1" smtClean="0">
                              <a:solidFill>
                                <a:srgbClr val="FF0000"/>
                              </a:solidFill>
                              <a:latin typeface="Cambria Math"/>
                              <a:ea typeface="Cambria Math"/>
                            </a:rPr>
                            <m:t>0.25</m:t>
                          </m:r>
                        </m:den>
                      </m:f>
                      <m:r>
                        <a:rPr lang="en-US" sz="2000" b="0" i="1" smtClean="0">
                          <a:solidFill>
                            <a:srgbClr val="FF0000"/>
                          </a:solidFill>
                          <a:latin typeface="Cambria Math"/>
                          <a:ea typeface="Cambria Math"/>
                        </a:rPr>
                        <m:t>=2.7</m:t>
                      </m:r>
                    </m:oMath>
                  </m:oMathPara>
                </a14:m>
                <a:endParaRPr lang="en-US" sz="2000" dirty="0">
                  <a:solidFill>
                    <a:srgbClr val="FF0000"/>
                  </a:solidFill>
                </a:endParaRPr>
              </a:p>
            </p:txBody>
          </p:sp>
        </mc:Choice>
        <mc:Fallback>
          <p:sp>
            <p:nvSpPr>
              <p:cNvPr id="3" name="TextBox 2"/>
              <p:cNvSpPr txBox="1">
                <a:spLocks noRot="1" noChangeAspect="1" noMove="1" noResize="1" noEditPoints="1" noAdjustHandles="1" noChangeArrowheads="1" noChangeShapeType="1" noTextEdit="1"/>
              </p:cNvSpPr>
              <p:nvPr/>
            </p:nvSpPr>
            <p:spPr>
              <a:xfrm>
                <a:off x="4114800" y="4944761"/>
                <a:ext cx="4772460" cy="812222"/>
              </a:xfrm>
              <a:prstGeom prst="rect">
                <a:avLst/>
              </a:prstGeom>
              <a:blipFill rotWithShape="1">
                <a:blip r:embed="rId3" cstate="print"/>
                <a:stretch>
                  <a:fillRect/>
                </a:stretch>
              </a:blipFill>
            </p:spPr>
            <p:txBody>
              <a:bodyPr/>
              <a:lstStyle/>
              <a:p>
                <a:r>
                  <a:rPr lang="en-US">
                    <a:noFill/>
                  </a:rPr>
                  <a:t> </a:t>
                </a:r>
              </a:p>
            </p:txBody>
          </p:sp>
        </mc:Fallback>
      </mc:AlternateContent>
      <p:sp>
        <p:nvSpPr>
          <p:cNvPr id="4" name="Left Brace 3"/>
          <p:cNvSpPr/>
          <p:nvPr/>
        </p:nvSpPr>
        <p:spPr>
          <a:xfrm rot="16200000">
            <a:off x="6273165" y="3590925"/>
            <a:ext cx="504404" cy="4475266"/>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516333" y="6036684"/>
            <a:ext cx="3789467" cy="646331"/>
          </a:xfrm>
          <a:prstGeom prst="rect">
            <a:avLst/>
          </a:prstGeom>
          <a:noFill/>
        </p:spPr>
        <p:txBody>
          <a:bodyPr wrap="square" rtlCol="0">
            <a:spAutoFit/>
          </a:bodyPr>
          <a:lstStyle/>
          <a:p>
            <a:pPr algn="ctr"/>
            <a:r>
              <a:rPr lang="en-US" i="1" dirty="0" smtClean="0">
                <a:solidFill>
                  <a:srgbClr val="FF0000"/>
                </a:solidFill>
              </a:rPr>
              <a:t>Demand for pears is cross price elastic with apples (i.e. XED&gt;1)</a:t>
            </a:r>
            <a:endParaRPr lang="en-US" i="1" dirty="0">
              <a:solidFill>
                <a:srgbClr val="FF0000"/>
              </a:solidFill>
            </a:endParaRPr>
          </a:p>
        </p:txBody>
      </p:sp>
    </p:spTree>
    <p:extLst>
      <p:ext uri="{BB962C8B-B14F-4D97-AF65-F5344CB8AC3E}">
        <p14:creationId xmlns="" xmlns:p14="http://schemas.microsoft.com/office/powerpoint/2010/main" val="1543154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228600"/>
            <a:ext cx="9144000" cy="3231654"/>
          </a:xfrm>
          <a:prstGeom prst="rect">
            <a:avLst/>
          </a:prstGeom>
          <a:noFill/>
        </p:spPr>
        <p:txBody>
          <a:bodyPr wrap="square" rtlCol="0">
            <a:spAutoFit/>
          </a:bodyPr>
          <a:lstStyle/>
          <a:p>
            <a:r>
              <a:rPr lang="en-US" sz="2400" dirty="0" smtClean="0">
                <a:solidFill>
                  <a:srgbClr val="FF0000"/>
                </a:solidFill>
              </a:rPr>
              <a:t>Cross Price Elasticity of Demand (XED)</a:t>
            </a:r>
          </a:p>
          <a:p>
            <a:r>
              <a:rPr lang="en-US" dirty="0" smtClean="0">
                <a:cs typeface="Arial" pitchFamily="34" charset="0"/>
              </a:rPr>
              <a:t>Just like PED, the absolute value of XED can be:</a:t>
            </a:r>
          </a:p>
          <a:p>
            <a:endParaRPr lang="en-US" dirty="0" smtClean="0">
              <a:cs typeface="Arial" pitchFamily="34" charset="0"/>
            </a:endParaRPr>
          </a:p>
          <a:p>
            <a:pPr marL="285750" indent="-285750">
              <a:buFont typeface="Arial" pitchFamily="34" charset="0"/>
              <a:buChar char="•"/>
            </a:pPr>
            <a:r>
              <a:rPr lang="en-US" b="1" dirty="0" smtClean="0">
                <a:cs typeface="Arial" pitchFamily="34" charset="0"/>
              </a:rPr>
              <a:t>0-1: Inelastic </a:t>
            </a:r>
            <a:r>
              <a:rPr lang="en-US" dirty="0" smtClean="0">
                <a:cs typeface="Arial" pitchFamily="34" charset="0"/>
              </a:rPr>
              <a:t>– Consumers of Good A are relatively unresponsive to a change in the price of Good </a:t>
            </a:r>
            <a:r>
              <a:rPr lang="en-US" dirty="0">
                <a:cs typeface="Arial" pitchFamily="34" charset="0"/>
              </a:rPr>
              <a:t>B (the % change in Q</a:t>
            </a:r>
            <a:r>
              <a:rPr lang="en-US" baseline="-25000" dirty="0">
                <a:cs typeface="Arial" pitchFamily="34" charset="0"/>
              </a:rPr>
              <a:t>A</a:t>
            </a:r>
            <a:r>
              <a:rPr lang="en-US" dirty="0">
                <a:cs typeface="Arial" pitchFamily="34" charset="0"/>
              </a:rPr>
              <a:t> will be </a:t>
            </a:r>
            <a:r>
              <a:rPr lang="en-US" dirty="0" smtClean="0">
                <a:cs typeface="Arial" pitchFamily="34" charset="0"/>
              </a:rPr>
              <a:t>smaller than </a:t>
            </a:r>
            <a:r>
              <a:rPr lang="en-US" dirty="0">
                <a:cs typeface="Arial" pitchFamily="34" charset="0"/>
              </a:rPr>
              <a:t>the % change in P</a:t>
            </a:r>
            <a:r>
              <a:rPr lang="en-US" baseline="-25000" dirty="0">
                <a:cs typeface="Arial" pitchFamily="34" charset="0"/>
              </a:rPr>
              <a:t>B</a:t>
            </a:r>
            <a:r>
              <a:rPr lang="en-US" dirty="0" smtClean="0">
                <a:cs typeface="Arial" pitchFamily="34" charset="0"/>
              </a:rPr>
              <a:t>)</a:t>
            </a:r>
          </a:p>
          <a:p>
            <a:pPr marL="285750" indent="-285750">
              <a:buFont typeface="Arial" pitchFamily="34" charset="0"/>
              <a:buChar char="•"/>
            </a:pPr>
            <a:endParaRPr lang="en-US" dirty="0" smtClean="0">
              <a:cs typeface="Arial" pitchFamily="34" charset="0"/>
            </a:endParaRPr>
          </a:p>
          <a:p>
            <a:pPr marL="285750" indent="-285750">
              <a:buFont typeface="Arial" pitchFamily="34" charset="0"/>
              <a:buChar char="•"/>
            </a:pPr>
            <a:r>
              <a:rPr lang="en-US" b="1" dirty="0" smtClean="0">
                <a:cs typeface="Arial" pitchFamily="34" charset="0"/>
              </a:rPr>
              <a:t>1: Unit Elastic </a:t>
            </a:r>
            <a:r>
              <a:rPr lang="en-US" dirty="0" smtClean="0">
                <a:cs typeface="Arial" pitchFamily="34" charset="0"/>
              </a:rPr>
              <a:t>– Consumers of Good A will respond proportionally to a change in the price of Good B (the % change in Q</a:t>
            </a:r>
            <a:r>
              <a:rPr lang="en-US" baseline="-25000" dirty="0" smtClean="0">
                <a:cs typeface="Arial" pitchFamily="34" charset="0"/>
              </a:rPr>
              <a:t>A</a:t>
            </a:r>
            <a:r>
              <a:rPr lang="en-US" dirty="0" smtClean="0">
                <a:cs typeface="Arial" pitchFamily="34" charset="0"/>
              </a:rPr>
              <a:t> will be the same as the % change in P</a:t>
            </a:r>
            <a:r>
              <a:rPr lang="en-US" baseline="-25000" dirty="0" smtClean="0">
                <a:cs typeface="Arial" pitchFamily="34" charset="0"/>
              </a:rPr>
              <a:t>B</a:t>
            </a:r>
            <a:r>
              <a:rPr lang="en-US" dirty="0" smtClean="0">
                <a:cs typeface="Arial" pitchFamily="34" charset="0"/>
              </a:rPr>
              <a:t>)</a:t>
            </a:r>
          </a:p>
          <a:p>
            <a:pPr marL="285750" indent="-285750">
              <a:buFont typeface="Arial" pitchFamily="34" charset="0"/>
              <a:buChar char="•"/>
            </a:pPr>
            <a:endParaRPr lang="en-US" dirty="0" smtClean="0">
              <a:cs typeface="Arial" pitchFamily="34" charset="0"/>
            </a:endParaRPr>
          </a:p>
          <a:p>
            <a:pPr marL="285750" indent="-285750">
              <a:buFont typeface="Arial" pitchFamily="34" charset="0"/>
              <a:buChar char="•"/>
            </a:pPr>
            <a:r>
              <a:rPr lang="en-US" b="1" dirty="0" smtClean="0">
                <a:cs typeface="Arial" pitchFamily="34" charset="0"/>
              </a:rPr>
              <a:t>&gt;1: Elastic </a:t>
            </a:r>
            <a:r>
              <a:rPr lang="en-US" dirty="0" smtClean="0">
                <a:cs typeface="Arial" pitchFamily="34" charset="0"/>
              </a:rPr>
              <a:t>– Consumers of Good A will be relatively responsive to a change in the price of Good B (the % change in </a:t>
            </a:r>
            <a:r>
              <a:rPr lang="en-US" dirty="0">
                <a:cs typeface="Arial" pitchFamily="34" charset="0"/>
              </a:rPr>
              <a:t>Q</a:t>
            </a:r>
            <a:r>
              <a:rPr lang="en-US" baseline="-25000" dirty="0">
                <a:cs typeface="Arial" pitchFamily="34" charset="0"/>
              </a:rPr>
              <a:t>A</a:t>
            </a:r>
            <a:r>
              <a:rPr lang="en-US" dirty="0">
                <a:cs typeface="Arial" pitchFamily="34" charset="0"/>
              </a:rPr>
              <a:t> will be </a:t>
            </a:r>
            <a:r>
              <a:rPr lang="en-US" dirty="0" smtClean="0">
                <a:cs typeface="Arial" pitchFamily="34" charset="0"/>
              </a:rPr>
              <a:t>greater than </a:t>
            </a:r>
            <a:r>
              <a:rPr lang="en-US" dirty="0">
                <a:cs typeface="Arial" pitchFamily="34" charset="0"/>
              </a:rPr>
              <a:t>the % change </a:t>
            </a:r>
            <a:r>
              <a:rPr lang="en-US" dirty="0" smtClean="0">
                <a:cs typeface="Arial" pitchFamily="34" charset="0"/>
              </a:rPr>
              <a:t>in </a:t>
            </a:r>
            <a:r>
              <a:rPr lang="en-US" dirty="0">
                <a:cs typeface="Arial" pitchFamily="34" charset="0"/>
              </a:rPr>
              <a:t>P</a:t>
            </a:r>
            <a:r>
              <a:rPr lang="en-US" baseline="-25000" dirty="0">
                <a:cs typeface="Arial" pitchFamily="34" charset="0"/>
              </a:rPr>
              <a:t>B</a:t>
            </a:r>
            <a:r>
              <a:rPr lang="en-US" dirty="0" smtClean="0">
                <a:cs typeface="Arial" pitchFamily="34" charset="0"/>
              </a:rPr>
              <a:t>)</a:t>
            </a:r>
          </a:p>
        </p:txBody>
      </p:sp>
      <p:sp>
        <p:nvSpPr>
          <p:cNvPr id="2" name="Rectangle 1"/>
          <p:cNvSpPr/>
          <p:nvPr/>
        </p:nvSpPr>
        <p:spPr>
          <a:xfrm>
            <a:off x="0" y="3965138"/>
            <a:ext cx="9144000" cy="1077218"/>
          </a:xfrm>
          <a:prstGeom prst="rect">
            <a:avLst/>
          </a:prstGeom>
          <a:solidFill>
            <a:schemeClr val="accent1">
              <a:lumMod val="20000"/>
              <a:lumOff val="80000"/>
            </a:schemeClr>
          </a:solidFill>
        </p:spPr>
        <p:txBody>
          <a:bodyPr wrap="square">
            <a:spAutoFit/>
          </a:bodyPr>
          <a:lstStyle/>
          <a:p>
            <a:r>
              <a:rPr lang="en-US" sz="1600" b="1" dirty="0">
                <a:solidFill>
                  <a:srgbClr val="0000CC"/>
                </a:solidFill>
                <a:cs typeface="Arial" pitchFamily="34" charset="0"/>
              </a:rPr>
              <a:t>Complementary goods: </a:t>
            </a:r>
            <a:r>
              <a:rPr lang="en-US" sz="1600" dirty="0">
                <a:cs typeface="Arial" pitchFamily="34" charset="0"/>
              </a:rPr>
              <a:t>The XED for complementary goods will always be </a:t>
            </a:r>
            <a:r>
              <a:rPr lang="en-US" sz="1600" i="1" dirty="0">
                <a:cs typeface="Arial" pitchFamily="34" charset="0"/>
              </a:rPr>
              <a:t>NEGATIVE, </a:t>
            </a:r>
            <a:r>
              <a:rPr lang="en-US" sz="1600" dirty="0">
                <a:cs typeface="Arial" pitchFamily="34" charset="0"/>
              </a:rPr>
              <a:t>because when the price of one complement goes up, the demand for the other will FALL.</a:t>
            </a:r>
          </a:p>
          <a:p>
            <a:pPr marL="285750" indent="-285750">
              <a:buFont typeface="Arial" pitchFamily="34" charset="0"/>
              <a:buChar char="•"/>
            </a:pPr>
            <a:r>
              <a:rPr lang="en-US" sz="1600" b="1" dirty="0">
                <a:cs typeface="Arial" pitchFamily="34" charset="0"/>
              </a:rPr>
              <a:t>Example: </a:t>
            </a:r>
            <a:r>
              <a:rPr lang="en-US" sz="1600" dirty="0">
                <a:cs typeface="Arial" pitchFamily="34" charset="0"/>
              </a:rPr>
              <a:t>Price of hot dogs rises, the demand for hot dog buns will decrease. XED coefficient will be negative, reflecting the inverse </a:t>
            </a:r>
            <a:r>
              <a:rPr lang="en-US" sz="1600" dirty="0" smtClean="0">
                <a:cs typeface="Arial" pitchFamily="34" charset="0"/>
              </a:rPr>
              <a:t>relationship</a:t>
            </a:r>
            <a:endParaRPr lang="en-US" sz="1600" b="1" dirty="0">
              <a:cs typeface="Arial" pitchFamily="34" charset="0"/>
            </a:endParaRPr>
          </a:p>
        </p:txBody>
      </p:sp>
      <p:sp>
        <p:nvSpPr>
          <p:cNvPr id="6" name="Rectangle 5"/>
          <p:cNvSpPr/>
          <p:nvPr/>
        </p:nvSpPr>
        <p:spPr>
          <a:xfrm>
            <a:off x="0" y="5245298"/>
            <a:ext cx="9144000" cy="1077218"/>
          </a:xfrm>
          <a:prstGeom prst="rect">
            <a:avLst/>
          </a:prstGeom>
          <a:solidFill>
            <a:schemeClr val="accent2">
              <a:lumMod val="20000"/>
              <a:lumOff val="80000"/>
            </a:schemeClr>
          </a:solidFill>
        </p:spPr>
        <p:txBody>
          <a:bodyPr wrap="square">
            <a:spAutoFit/>
          </a:bodyPr>
          <a:lstStyle/>
          <a:p>
            <a:r>
              <a:rPr lang="en-US" sz="1600" b="1" dirty="0">
                <a:solidFill>
                  <a:srgbClr val="0000CC"/>
                </a:solidFill>
                <a:cs typeface="Arial" pitchFamily="34" charset="0"/>
              </a:rPr>
              <a:t>Substitute goods:</a:t>
            </a:r>
            <a:r>
              <a:rPr lang="en-US" sz="1600" b="1" dirty="0">
                <a:cs typeface="Arial" pitchFamily="34" charset="0"/>
              </a:rPr>
              <a:t> </a:t>
            </a:r>
            <a:r>
              <a:rPr lang="en-US" sz="1600" dirty="0">
                <a:cs typeface="Arial" pitchFamily="34" charset="0"/>
              </a:rPr>
              <a:t>The XED for substitutes will always be </a:t>
            </a:r>
            <a:r>
              <a:rPr lang="en-US" sz="1600" i="1" dirty="0">
                <a:cs typeface="Arial" pitchFamily="34" charset="0"/>
              </a:rPr>
              <a:t>POSITIVE</a:t>
            </a:r>
            <a:r>
              <a:rPr lang="en-US" sz="1600" dirty="0">
                <a:cs typeface="Arial" pitchFamily="34" charset="0"/>
              </a:rPr>
              <a:t>, because when the price of one substitute goes up, the demand for the other will RISE.</a:t>
            </a:r>
          </a:p>
          <a:p>
            <a:pPr marL="285750" indent="-285750">
              <a:buFont typeface="Arial" pitchFamily="34" charset="0"/>
              <a:buChar char="•"/>
            </a:pPr>
            <a:r>
              <a:rPr lang="en-US" sz="1600" b="1" dirty="0">
                <a:cs typeface="Arial" pitchFamily="34" charset="0"/>
              </a:rPr>
              <a:t>Example: </a:t>
            </a:r>
            <a:r>
              <a:rPr lang="en-US" sz="1600" dirty="0">
                <a:cs typeface="Arial" pitchFamily="34" charset="0"/>
              </a:rPr>
              <a:t>The price of beef rises, the demand for pork will rise. XED coefficient will be positive, reflecting the direct relationship</a:t>
            </a:r>
            <a:endParaRPr lang="en-US" sz="1600" b="1" dirty="0">
              <a:cs typeface="Arial" pitchFamily="34" charset="0"/>
            </a:endParaRPr>
          </a:p>
        </p:txBody>
      </p:sp>
    </p:spTree>
    <p:extLst>
      <p:ext uri="{BB962C8B-B14F-4D97-AF65-F5344CB8AC3E}">
        <p14:creationId xmlns="" xmlns:p14="http://schemas.microsoft.com/office/powerpoint/2010/main" val="18837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16" name="TextBox 15"/>
              <p:cNvSpPr txBox="1"/>
              <p:nvPr/>
            </p:nvSpPr>
            <p:spPr>
              <a:xfrm>
                <a:off x="0" y="697260"/>
                <a:ext cx="9144000" cy="4552593"/>
              </a:xfrm>
              <a:prstGeom prst="rect">
                <a:avLst/>
              </a:prstGeom>
              <a:noFill/>
            </p:spPr>
            <p:txBody>
              <a:bodyPr wrap="square" rtlCol="0">
                <a:spAutoFit/>
              </a:bodyPr>
              <a:lstStyle/>
              <a:p>
                <a:r>
                  <a:rPr lang="en-US" sz="2400" dirty="0" smtClean="0">
                    <a:solidFill>
                      <a:srgbClr val="FF0000"/>
                    </a:solidFill>
                  </a:rPr>
                  <a:t>Income Elasticity of Demand (YED)</a:t>
                </a:r>
              </a:p>
              <a:p>
                <a:r>
                  <a:rPr lang="en-US" dirty="0" smtClean="0">
                    <a:cs typeface="Arial" pitchFamily="34" charset="0"/>
                  </a:rPr>
                  <a:t>Another type of elasticity measures the responsiveness of consumers of a good to a change in the income.</a:t>
                </a:r>
              </a:p>
              <a:p>
                <a:r>
                  <a:rPr lang="en-US" b="1" dirty="0" smtClean="0">
                    <a:cs typeface="Arial" pitchFamily="34" charset="0"/>
                  </a:rPr>
                  <a:t>For Example:</a:t>
                </a:r>
                <a:r>
                  <a:rPr lang="en-US" dirty="0" smtClean="0">
                    <a:cs typeface="Arial" pitchFamily="34" charset="0"/>
                  </a:rPr>
                  <a:t> Imagine a country is going into recession, so incomes of the average household are falling. Demand for new cars is falling, but demand for bicycles is rising. YED is a measure of how responsive consumers’ demand for  bicycles and cars  is to changes in their incomes.</a:t>
                </a:r>
                <a:endParaRPr lang="en-US" i="1" dirty="0" smtClean="0">
                  <a:cs typeface="Arial" pitchFamily="34" charset="0"/>
                </a:endParaRPr>
              </a:p>
              <a:p>
                <a:pPr marL="285750" indent="-285750">
                  <a:buFont typeface="Arial" pitchFamily="34" charset="0"/>
                  <a:buChar char="•"/>
                </a:pPr>
                <a:endParaRPr lang="en-US" i="1" dirty="0">
                  <a:cs typeface="Arial" pitchFamily="34" charset="0"/>
                </a:endParaRPr>
              </a:p>
              <a:p>
                <a:pPr/>
                <a14:m>
                  <m:oMathPara xmlns:m="http://schemas.openxmlformats.org/officeDocument/2006/math">
                    <m:oMathParaPr>
                      <m:jc m:val="centerGroup"/>
                    </m:oMathParaPr>
                    <m:oMath xmlns:m="http://schemas.openxmlformats.org/officeDocument/2006/math">
                      <m:r>
                        <a:rPr lang="en-US" sz="2400" b="0" i="1" smtClean="0">
                          <a:solidFill>
                            <a:schemeClr val="tx1">
                              <a:lumMod val="50000"/>
                              <a:lumOff val="50000"/>
                            </a:schemeClr>
                          </a:solidFill>
                          <a:latin typeface="Cambria Math"/>
                          <a:cs typeface="Arial" pitchFamily="34" charset="0"/>
                        </a:rPr>
                        <m:t>𝑋𝐸𝐷</m:t>
                      </m:r>
                      <m:r>
                        <a:rPr lang="en-US" sz="2400" b="0" i="1" smtClean="0">
                          <a:solidFill>
                            <a:schemeClr val="tx1">
                              <a:lumMod val="50000"/>
                              <a:lumOff val="50000"/>
                            </a:schemeClr>
                          </a:solidFill>
                          <a:latin typeface="Cambria Math"/>
                          <a:cs typeface="Arial" pitchFamily="34" charset="0"/>
                        </a:rPr>
                        <m:t>=</m:t>
                      </m:r>
                      <m:f>
                        <m:fPr>
                          <m:ctrlPr>
                            <a:rPr lang="en-US" sz="2400" b="0" i="1" smtClean="0">
                              <a:solidFill>
                                <a:schemeClr val="tx1">
                                  <a:lumMod val="50000"/>
                                  <a:lumOff val="50000"/>
                                </a:schemeClr>
                              </a:solidFill>
                              <a:latin typeface="Cambria Math"/>
                              <a:cs typeface="Arial" pitchFamily="34" charset="0"/>
                            </a:rPr>
                          </m:ctrlPr>
                        </m:fPr>
                        <m:num>
                          <m:r>
                            <a:rPr lang="en-US" sz="2400" b="0" i="1" smtClean="0">
                              <a:solidFill>
                                <a:schemeClr val="tx1">
                                  <a:lumMod val="50000"/>
                                  <a:lumOff val="50000"/>
                                </a:schemeClr>
                              </a:solidFill>
                              <a:latin typeface="Cambria Math"/>
                              <a:cs typeface="Arial" pitchFamily="34" charset="0"/>
                            </a:rPr>
                            <m:t>𝑃𝑒𝑟𝑐𝑒𝑛𝑡𝑎𝑔𝑒</m:t>
                          </m:r>
                          <m:r>
                            <a:rPr lang="en-US" sz="2400" b="0" i="1" smtClean="0">
                              <a:solidFill>
                                <a:schemeClr val="tx1">
                                  <a:lumMod val="50000"/>
                                  <a:lumOff val="50000"/>
                                </a:schemeClr>
                              </a:solidFill>
                              <a:latin typeface="Cambria Math"/>
                              <a:cs typeface="Arial" pitchFamily="34" charset="0"/>
                            </a:rPr>
                            <m:t> </m:t>
                          </m:r>
                          <m:r>
                            <a:rPr lang="en-US" sz="2400" b="0" i="1" smtClean="0">
                              <a:solidFill>
                                <a:schemeClr val="tx1">
                                  <a:lumMod val="50000"/>
                                  <a:lumOff val="50000"/>
                                </a:schemeClr>
                              </a:solidFill>
                              <a:latin typeface="Cambria Math"/>
                              <a:cs typeface="Arial" pitchFamily="34" charset="0"/>
                            </a:rPr>
                            <m:t>𝑐h𝑎𝑛𝑔𝑒</m:t>
                          </m:r>
                          <m:r>
                            <a:rPr lang="en-US" sz="2400" b="0" i="1" smtClean="0">
                              <a:solidFill>
                                <a:schemeClr val="tx1">
                                  <a:lumMod val="50000"/>
                                  <a:lumOff val="50000"/>
                                </a:schemeClr>
                              </a:solidFill>
                              <a:latin typeface="Cambria Math"/>
                              <a:cs typeface="Arial" pitchFamily="34" charset="0"/>
                            </a:rPr>
                            <m:t> </m:t>
                          </m:r>
                          <m:r>
                            <a:rPr lang="en-US" sz="2400" b="0" i="1" smtClean="0">
                              <a:solidFill>
                                <a:schemeClr val="tx1">
                                  <a:lumMod val="50000"/>
                                  <a:lumOff val="50000"/>
                                </a:schemeClr>
                              </a:solidFill>
                              <a:latin typeface="Cambria Math"/>
                              <a:cs typeface="Arial" pitchFamily="34" charset="0"/>
                            </a:rPr>
                            <m:t>𝑖𝑛</m:t>
                          </m:r>
                          <m:r>
                            <a:rPr lang="en-US" sz="2400" b="0" i="1" smtClean="0">
                              <a:solidFill>
                                <a:schemeClr val="tx1">
                                  <a:lumMod val="50000"/>
                                  <a:lumOff val="50000"/>
                                </a:schemeClr>
                              </a:solidFill>
                              <a:latin typeface="Cambria Math"/>
                              <a:cs typeface="Arial" pitchFamily="34" charset="0"/>
                            </a:rPr>
                            <m:t> </m:t>
                          </m:r>
                          <m:r>
                            <a:rPr lang="en-US" sz="2400" b="0" i="1" smtClean="0">
                              <a:solidFill>
                                <a:schemeClr val="tx1">
                                  <a:lumMod val="50000"/>
                                  <a:lumOff val="50000"/>
                                </a:schemeClr>
                              </a:solidFill>
                              <a:latin typeface="Cambria Math"/>
                              <a:cs typeface="Arial" pitchFamily="34" charset="0"/>
                            </a:rPr>
                            <m:t>𝑡h𝑒</m:t>
                          </m:r>
                          <m:r>
                            <a:rPr lang="en-US" sz="2400" b="0" i="1" smtClean="0">
                              <a:solidFill>
                                <a:schemeClr val="tx1">
                                  <a:lumMod val="50000"/>
                                  <a:lumOff val="50000"/>
                                </a:schemeClr>
                              </a:solidFill>
                              <a:latin typeface="Cambria Math"/>
                              <a:cs typeface="Arial" pitchFamily="34" charset="0"/>
                            </a:rPr>
                            <m:t> </m:t>
                          </m:r>
                          <m:r>
                            <a:rPr lang="en-US" sz="2400" b="0" i="1" smtClean="0">
                              <a:solidFill>
                                <a:schemeClr val="tx1">
                                  <a:lumMod val="50000"/>
                                  <a:lumOff val="50000"/>
                                </a:schemeClr>
                              </a:solidFill>
                              <a:latin typeface="Cambria Math"/>
                              <a:cs typeface="Arial" pitchFamily="34" charset="0"/>
                            </a:rPr>
                            <m:t>𝑞𝑢𝑎𝑛𝑡𝑖𝑡𝑦</m:t>
                          </m:r>
                          <m:r>
                            <a:rPr lang="en-US" sz="2400" b="0" i="1" smtClean="0">
                              <a:solidFill>
                                <a:schemeClr val="tx1">
                                  <a:lumMod val="50000"/>
                                  <a:lumOff val="50000"/>
                                </a:schemeClr>
                              </a:solidFill>
                              <a:latin typeface="Cambria Math"/>
                              <a:cs typeface="Arial" pitchFamily="34" charset="0"/>
                            </a:rPr>
                            <m:t> </m:t>
                          </m:r>
                          <m:r>
                            <a:rPr lang="en-US" sz="2400" b="0" i="1" smtClean="0">
                              <a:solidFill>
                                <a:schemeClr val="tx1">
                                  <a:lumMod val="50000"/>
                                  <a:lumOff val="50000"/>
                                </a:schemeClr>
                              </a:solidFill>
                              <a:latin typeface="Cambria Math"/>
                              <a:cs typeface="Arial" pitchFamily="34" charset="0"/>
                            </a:rPr>
                            <m:t>𝑜𝑓</m:t>
                          </m:r>
                          <m:r>
                            <a:rPr lang="en-US" sz="2400" b="0" i="1" smtClean="0">
                              <a:solidFill>
                                <a:schemeClr val="tx1">
                                  <a:lumMod val="50000"/>
                                  <a:lumOff val="50000"/>
                                </a:schemeClr>
                              </a:solidFill>
                              <a:latin typeface="Cambria Math"/>
                              <a:cs typeface="Arial" pitchFamily="34" charset="0"/>
                            </a:rPr>
                            <m:t> </m:t>
                          </m:r>
                          <m:r>
                            <a:rPr lang="en-US" sz="2400" b="0" i="1" smtClean="0">
                              <a:solidFill>
                                <a:schemeClr val="tx1">
                                  <a:lumMod val="50000"/>
                                  <a:lumOff val="50000"/>
                                </a:schemeClr>
                              </a:solidFill>
                              <a:latin typeface="Cambria Math"/>
                              <a:cs typeface="Arial" pitchFamily="34" charset="0"/>
                            </a:rPr>
                            <m:t>𝑎</m:t>
                          </m:r>
                          <m:r>
                            <a:rPr lang="en-US" sz="2400" b="0" i="1" smtClean="0">
                              <a:solidFill>
                                <a:schemeClr val="tx1">
                                  <a:lumMod val="50000"/>
                                  <a:lumOff val="50000"/>
                                </a:schemeClr>
                              </a:solidFill>
                              <a:latin typeface="Cambria Math"/>
                              <a:cs typeface="Arial" pitchFamily="34" charset="0"/>
                            </a:rPr>
                            <m:t> </m:t>
                          </m:r>
                          <m:r>
                            <a:rPr lang="en-US" sz="2400" b="0" i="1" smtClean="0">
                              <a:solidFill>
                                <a:schemeClr val="tx1">
                                  <a:lumMod val="50000"/>
                                  <a:lumOff val="50000"/>
                                </a:schemeClr>
                              </a:solidFill>
                              <a:latin typeface="Cambria Math"/>
                              <a:cs typeface="Arial" pitchFamily="34" charset="0"/>
                            </a:rPr>
                            <m:t>𝑔𝑜𝑜𝑑</m:t>
                          </m:r>
                        </m:num>
                        <m:den>
                          <m:r>
                            <a:rPr lang="en-US" sz="2400" b="0" i="1" smtClean="0">
                              <a:solidFill>
                                <a:schemeClr val="tx1">
                                  <a:lumMod val="50000"/>
                                  <a:lumOff val="50000"/>
                                </a:schemeClr>
                              </a:solidFill>
                              <a:latin typeface="Cambria Math"/>
                              <a:cs typeface="Arial" pitchFamily="34" charset="0"/>
                            </a:rPr>
                            <m:t>𝑃𝑒𝑟𝑐𝑒𝑛𝑡𝑎𝑔𝑒</m:t>
                          </m:r>
                          <m:r>
                            <a:rPr lang="en-US" sz="2400" b="0" i="1" smtClean="0">
                              <a:solidFill>
                                <a:schemeClr val="tx1">
                                  <a:lumMod val="50000"/>
                                  <a:lumOff val="50000"/>
                                </a:schemeClr>
                              </a:solidFill>
                              <a:latin typeface="Cambria Math"/>
                              <a:cs typeface="Arial" pitchFamily="34" charset="0"/>
                            </a:rPr>
                            <m:t> </m:t>
                          </m:r>
                          <m:r>
                            <a:rPr lang="en-US" sz="2400" b="0" i="1" smtClean="0">
                              <a:solidFill>
                                <a:schemeClr val="tx1">
                                  <a:lumMod val="50000"/>
                                  <a:lumOff val="50000"/>
                                </a:schemeClr>
                              </a:solidFill>
                              <a:latin typeface="Cambria Math"/>
                              <a:cs typeface="Arial" pitchFamily="34" charset="0"/>
                            </a:rPr>
                            <m:t>𝑐h𝑎𝑛𝑔𝑒</m:t>
                          </m:r>
                          <m:r>
                            <a:rPr lang="en-US" sz="2400" b="0" i="1" smtClean="0">
                              <a:solidFill>
                                <a:schemeClr val="tx1">
                                  <a:lumMod val="50000"/>
                                  <a:lumOff val="50000"/>
                                </a:schemeClr>
                              </a:solidFill>
                              <a:latin typeface="Cambria Math"/>
                              <a:cs typeface="Arial" pitchFamily="34" charset="0"/>
                            </a:rPr>
                            <m:t> </m:t>
                          </m:r>
                          <m:r>
                            <a:rPr lang="en-US" sz="2400" b="0" i="1" smtClean="0">
                              <a:solidFill>
                                <a:schemeClr val="tx1">
                                  <a:lumMod val="50000"/>
                                  <a:lumOff val="50000"/>
                                </a:schemeClr>
                              </a:solidFill>
                              <a:latin typeface="Cambria Math"/>
                              <a:cs typeface="Arial" pitchFamily="34" charset="0"/>
                            </a:rPr>
                            <m:t>𝑖𝑛</m:t>
                          </m:r>
                          <m:r>
                            <a:rPr lang="en-US" sz="2400" b="0" i="1" smtClean="0">
                              <a:solidFill>
                                <a:schemeClr val="tx1">
                                  <a:lumMod val="50000"/>
                                  <a:lumOff val="50000"/>
                                </a:schemeClr>
                              </a:solidFill>
                              <a:latin typeface="Cambria Math"/>
                              <a:cs typeface="Arial" pitchFamily="34" charset="0"/>
                            </a:rPr>
                            <m:t> </m:t>
                          </m:r>
                          <m:r>
                            <a:rPr lang="en-US" sz="2400" b="0" i="1" smtClean="0">
                              <a:solidFill>
                                <a:schemeClr val="tx1">
                                  <a:lumMod val="50000"/>
                                  <a:lumOff val="50000"/>
                                </a:schemeClr>
                              </a:solidFill>
                              <a:latin typeface="Cambria Math"/>
                              <a:cs typeface="Arial" pitchFamily="34" charset="0"/>
                            </a:rPr>
                            <m:t>𝑐𝑜𝑛𝑠𝑢𝑚𝑒𝑟</m:t>
                          </m:r>
                          <m:sSup>
                            <m:sSupPr>
                              <m:ctrlPr>
                                <a:rPr lang="en-US" sz="2400" b="0" i="1" smtClean="0">
                                  <a:solidFill>
                                    <a:schemeClr val="tx1">
                                      <a:lumMod val="50000"/>
                                      <a:lumOff val="50000"/>
                                    </a:schemeClr>
                                  </a:solidFill>
                                  <a:latin typeface="Cambria Math"/>
                                  <a:cs typeface="Arial" pitchFamily="34" charset="0"/>
                                </a:rPr>
                              </m:ctrlPr>
                            </m:sSupPr>
                            <m:e>
                              <m:r>
                                <a:rPr lang="en-US" sz="2400" b="0" i="1" smtClean="0">
                                  <a:solidFill>
                                    <a:schemeClr val="tx1">
                                      <a:lumMod val="50000"/>
                                      <a:lumOff val="50000"/>
                                    </a:schemeClr>
                                  </a:solidFill>
                                  <a:latin typeface="Cambria Math"/>
                                  <a:cs typeface="Arial" pitchFamily="34" charset="0"/>
                                </a:rPr>
                                <m:t>𝑠</m:t>
                              </m:r>
                            </m:e>
                            <m:sup>
                              <m:r>
                                <a:rPr lang="en-US" sz="2400" b="0" i="1" smtClean="0">
                                  <a:solidFill>
                                    <a:schemeClr val="tx1">
                                      <a:lumMod val="50000"/>
                                      <a:lumOff val="50000"/>
                                    </a:schemeClr>
                                  </a:solidFill>
                                  <a:latin typeface="Cambria Math"/>
                                  <a:cs typeface="Arial" pitchFamily="34" charset="0"/>
                                </a:rPr>
                                <m:t>′</m:t>
                              </m:r>
                            </m:sup>
                          </m:sSup>
                          <m:r>
                            <a:rPr lang="en-US" sz="2400" b="0" i="1" smtClean="0">
                              <a:solidFill>
                                <a:schemeClr val="tx1">
                                  <a:lumMod val="50000"/>
                                  <a:lumOff val="50000"/>
                                </a:schemeClr>
                              </a:solidFill>
                              <a:latin typeface="Cambria Math"/>
                              <a:cs typeface="Arial" pitchFamily="34" charset="0"/>
                            </a:rPr>
                            <m:t>𝑖𝑛𝑐𝑜𝑚𝑒</m:t>
                          </m:r>
                        </m:den>
                      </m:f>
                      <m:r>
                        <a:rPr lang="en-US" sz="2400" b="0" i="1" smtClean="0">
                          <a:solidFill>
                            <a:schemeClr val="tx1">
                              <a:lumMod val="50000"/>
                              <a:lumOff val="50000"/>
                            </a:schemeClr>
                          </a:solidFill>
                          <a:latin typeface="Cambria Math"/>
                          <a:cs typeface="Arial" pitchFamily="34" charset="0"/>
                        </a:rPr>
                        <m:t> </m:t>
                      </m:r>
                      <m:r>
                        <a:rPr lang="en-US" sz="2400" b="0" i="1" smtClean="0">
                          <a:solidFill>
                            <a:schemeClr val="tx1">
                              <a:lumMod val="50000"/>
                              <a:lumOff val="50000"/>
                            </a:schemeClr>
                          </a:solidFill>
                          <a:latin typeface="Cambria Math"/>
                          <a:cs typeface="Arial" pitchFamily="34" charset="0"/>
                        </a:rPr>
                        <m:t>𝑜𝑟</m:t>
                      </m:r>
                      <m:r>
                        <a:rPr lang="en-US" sz="2400" b="0" i="1" smtClean="0">
                          <a:solidFill>
                            <a:schemeClr val="tx1">
                              <a:lumMod val="50000"/>
                              <a:lumOff val="50000"/>
                            </a:schemeClr>
                          </a:solidFill>
                          <a:latin typeface="Cambria Math"/>
                          <a:cs typeface="Arial" pitchFamily="34" charset="0"/>
                        </a:rPr>
                        <m:t>..</m:t>
                      </m:r>
                      <m:f>
                        <m:fPr>
                          <m:ctrlPr>
                            <a:rPr lang="en-US" sz="2400" b="0" i="1" smtClean="0">
                              <a:solidFill>
                                <a:schemeClr val="tx1">
                                  <a:lumMod val="50000"/>
                                  <a:lumOff val="50000"/>
                                </a:schemeClr>
                              </a:solidFill>
                              <a:latin typeface="Cambria Math"/>
                              <a:cs typeface="Arial" pitchFamily="34" charset="0"/>
                            </a:rPr>
                          </m:ctrlPr>
                        </m:fPr>
                        <m:num>
                          <m:r>
                            <a:rPr lang="en-US" sz="2400" b="0" i="1" smtClean="0">
                              <a:solidFill>
                                <a:schemeClr val="tx1">
                                  <a:lumMod val="50000"/>
                                  <a:lumOff val="50000"/>
                                </a:schemeClr>
                              </a:solidFill>
                              <a:latin typeface="Cambria Math"/>
                              <a:cs typeface="Arial" pitchFamily="34" charset="0"/>
                            </a:rPr>
                            <m:t>%</m:t>
                          </m:r>
                          <m:r>
                            <a:rPr lang="en-US" sz="2400" b="0" i="1" smtClean="0">
                              <a:solidFill>
                                <a:schemeClr val="tx1">
                                  <a:lumMod val="50000"/>
                                  <a:lumOff val="50000"/>
                                </a:schemeClr>
                              </a:solidFill>
                              <a:latin typeface="Cambria Math"/>
                              <a:ea typeface="Cambria Math"/>
                              <a:cs typeface="Arial" pitchFamily="34" charset="0"/>
                            </a:rPr>
                            <m:t>∆</m:t>
                          </m:r>
                          <m:r>
                            <a:rPr lang="en-US" sz="2400" b="0" i="1" smtClean="0">
                              <a:solidFill>
                                <a:schemeClr val="tx1">
                                  <a:lumMod val="50000"/>
                                  <a:lumOff val="50000"/>
                                </a:schemeClr>
                              </a:solidFill>
                              <a:latin typeface="Cambria Math"/>
                              <a:ea typeface="Cambria Math"/>
                              <a:cs typeface="Arial" pitchFamily="34" charset="0"/>
                            </a:rPr>
                            <m:t>𝑄</m:t>
                          </m:r>
                        </m:num>
                        <m:den>
                          <m:r>
                            <a:rPr lang="en-US" sz="2400" b="0" i="1" smtClean="0">
                              <a:solidFill>
                                <a:schemeClr val="tx1">
                                  <a:lumMod val="50000"/>
                                  <a:lumOff val="50000"/>
                                </a:schemeClr>
                              </a:solidFill>
                              <a:latin typeface="Cambria Math"/>
                              <a:cs typeface="Arial" pitchFamily="34" charset="0"/>
                            </a:rPr>
                            <m:t>%</m:t>
                          </m:r>
                          <m:r>
                            <a:rPr lang="en-US" sz="2400" b="0" i="1" smtClean="0">
                              <a:solidFill>
                                <a:schemeClr val="tx1">
                                  <a:lumMod val="50000"/>
                                  <a:lumOff val="50000"/>
                                </a:schemeClr>
                              </a:solidFill>
                              <a:latin typeface="Cambria Math"/>
                              <a:ea typeface="Cambria Math"/>
                              <a:cs typeface="Arial" pitchFamily="34" charset="0"/>
                            </a:rPr>
                            <m:t>∆</m:t>
                          </m:r>
                          <m:r>
                            <a:rPr lang="en-US" sz="2400" b="0" i="1" smtClean="0">
                              <a:solidFill>
                                <a:schemeClr val="tx1">
                                  <a:lumMod val="50000"/>
                                  <a:lumOff val="50000"/>
                                </a:schemeClr>
                              </a:solidFill>
                              <a:latin typeface="Cambria Math"/>
                              <a:ea typeface="Cambria Math"/>
                              <a:cs typeface="Arial" pitchFamily="34" charset="0"/>
                            </a:rPr>
                            <m:t>𝑌</m:t>
                          </m:r>
                        </m:den>
                      </m:f>
                    </m:oMath>
                  </m:oMathPara>
                </a14:m>
                <a:endParaRPr lang="en-US" sz="2400" b="0" i="1" dirty="0" smtClean="0">
                  <a:solidFill>
                    <a:schemeClr val="tx1">
                      <a:lumMod val="50000"/>
                      <a:lumOff val="50000"/>
                    </a:schemeClr>
                  </a:solidFill>
                  <a:cs typeface="Arial" pitchFamily="34" charset="0"/>
                </a:endParaRPr>
              </a:p>
              <a:p>
                <a:endParaRPr lang="en-US" i="1" dirty="0" smtClean="0">
                  <a:cs typeface="Arial" pitchFamily="34" charset="0"/>
                </a:endParaRPr>
              </a:p>
              <a:p>
                <a:r>
                  <a:rPr lang="en-US" b="1" dirty="0" smtClean="0">
                    <a:solidFill>
                      <a:srgbClr val="0033CC"/>
                    </a:solidFill>
                    <a:cs typeface="Arial" pitchFamily="34" charset="0"/>
                  </a:rPr>
                  <a:t>Assume the following:</a:t>
                </a:r>
              </a:p>
              <a:p>
                <a:pPr marL="285750" indent="-285750">
                  <a:buFont typeface="Arial" pitchFamily="34" charset="0"/>
                  <a:buChar char="•"/>
                </a:pPr>
                <a:r>
                  <a:rPr lang="en-US" dirty="0" smtClean="0">
                    <a:cs typeface="Arial" pitchFamily="34" charset="0"/>
                  </a:rPr>
                  <a:t>Incomes in America have fallen by 4%</a:t>
                </a:r>
              </a:p>
              <a:p>
                <a:pPr marL="285750" indent="-285750">
                  <a:buFont typeface="Arial" pitchFamily="34" charset="0"/>
                  <a:buChar char="•"/>
                </a:pPr>
                <a:r>
                  <a:rPr lang="en-US" dirty="0" smtClean="0">
                    <a:cs typeface="Arial" pitchFamily="34" charset="0"/>
                  </a:rPr>
                  <a:t>Bike sales have risen by 8%</a:t>
                </a:r>
              </a:p>
              <a:p>
                <a:pPr marL="285750" indent="-285750">
                  <a:buFont typeface="Arial" pitchFamily="34" charset="0"/>
                  <a:buChar char="•"/>
                </a:pPr>
                <a:r>
                  <a:rPr lang="en-US" dirty="0" smtClean="0">
                    <a:cs typeface="Arial" pitchFamily="34" charset="0"/>
                  </a:rPr>
                  <a:t>Car sales have fallen by 3%</a:t>
                </a:r>
              </a:p>
              <a:p>
                <a:pPr marL="285750" indent="-285750">
                  <a:buFont typeface="Arial" pitchFamily="34" charset="0"/>
                  <a:buChar char="•"/>
                </a:pPr>
                <a:r>
                  <a:rPr lang="en-US" dirty="0" smtClean="0">
                    <a:cs typeface="Arial" pitchFamily="34" charset="0"/>
                  </a:rPr>
                  <a:t>Calculate the YED for bicycles and cars</a:t>
                </a:r>
                <a:endParaRPr lang="en-US" dirty="0">
                  <a:cs typeface="Arial"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0" y="836712"/>
                <a:ext cx="9144000" cy="5463112"/>
              </a:xfrm>
              <a:prstGeom prst="rect">
                <a:avLst/>
              </a:prstGeom>
              <a:blipFill rotWithShape="1">
                <a:blip r:embed="rId2" cstate="print"/>
                <a:stretch>
                  <a:fillRect l="-1000" t="-1071" b="-120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 name="TextBox 2"/>
              <p:cNvSpPr txBox="1"/>
              <p:nvPr/>
            </p:nvSpPr>
            <p:spPr>
              <a:xfrm>
                <a:off x="4024836" y="3695700"/>
                <a:ext cx="2557816"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rPr>
                          </m:ctrlPr>
                        </m:sSubPr>
                        <m:e>
                          <m:r>
                            <a:rPr lang="en-US" sz="2000" b="0" i="1" smtClean="0">
                              <a:solidFill>
                                <a:srgbClr val="FF0000"/>
                              </a:solidFill>
                              <a:latin typeface="Cambria Math"/>
                            </a:rPr>
                            <m:t>𝑌𝐸𝐷</m:t>
                          </m:r>
                        </m:e>
                        <m:sub>
                          <m:r>
                            <a:rPr lang="en-US" sz="2000" b="0" i="1" smtClean="0">
                              <a:solidFill>
                                <a:srgbClr val="FF0000"/>
                              </a:solidFill>
                              <a:latin typeface="Cambria Math"/>
                            </a:rPr>
                            <m:t>𝑏𝑖𝑘𝑒𝑠</m:t>
                          </m:r>
                        </m:sub>
                      </m:sSub>
                      <m:r>
                        <a:rPr lang="en-US" sz="2000" b="0" i="1" smtClean="0">
                          <a:solidFill>
                            <a:srgbClr val="FF0000"/>
                          </a:solidFill>
                          <a:latin typeface="Cambria Math"/>
                          <a:ea typeface="Cambria Math"/>
                        </a:rPr>
                        <m:t>=</m:t>
                      </m:r>
                      <m:f>
                        <m:fPr>
                          <m:ctrlPr>
                            <a:rPr lang="en-US" sz="2000" b="0" i="1" smtClean="0">
                              <a:solidFill>
                                <a:srgbClr val="FF0000"/>
                              </a:solidFill>
                              <a:latin typeface="Cambria Math"/>
                              <a:ea typeface="Cambria Math"/>
                            </a:rPr>
                          </m:ctrlPr>
                        </m:fPr>
                        <m:num>
                          <m:r>
                            <a:rPr lang="en-US" sz="2000" b="0" i="1" smtClean="0">
                              <a:solidFill>
                                <a:srgbClr val="FF0000"/>
                              </a:solidFill>
                              <a:latin typeface="Cambria Math"/>
                              <a:ea typeface="Cambria Math"/>
                            </a:rPr>
                            <m:t>8</m:t>
                          </m:r>
                        </m:num>
                        <m:den>
                          <m:r>
                            <a:rPr lang="en-US" sz="2000" b="0" i="1" smtClean="0">
                              <a:solidFill>
                                <a:srgbClr val="FF0000"/>
                              </a:solidFill>
                              <a:latin typeface="Cambria Math"/>
                              <a:ea typeface="Cambria Math"/>
                            </a:rPr>
                            <m:t>−4</m:t>
                          </m:r>
                        </m:den>
                      </m:f>
                      <m:r>
                        <a:rPr lang="en-US" sz="2000" b="0" i="1" smtClean="0">
                          <a:solidFill>
                            <a:srgbClr val="FF0000"/>
                          </a:solidFill>
                          <a:latin typeface="Cambria Math"/>
                          <a:ea typeface="Cambria Math"/>
                        </a:rPr>
                        <m:t>=−2</m:t>
                      </m:r>
                    </m:oMath>
                  </m:oMathPara>
                </a14:m>
                <a:endParaRPr lang="en-US" sz="2000" dirty="0">
                  <a:solidFill>
                    <a:srgbClr val="FF0000"/>
                  </a:solidFill>
                </a:endParaRPr>
              </a:p>
            </p:txBody>
          </p:sp>
        </mc:Choice>
        <mc:Fallback>
          <p:sp>
            <p:nvSpPr>
              <p:cNvPr id="3" name="TextBox 2"/>
              <p:cNvSpPr txBox="1">
                <a:spLocks noRot="1" noChangeAspect="1" noMove="1" noResize="1" noEditPoints="1" noAdjustHandles="1" noChangeArrowheads="1" noChangeShapeType="1" noTextEdit="1"/>
              </p:cNvSpPr>
              <p:nvPr/>
            </p:nvSpPr>
            <p:spPr>
              <a:xfrm>
                <a:off x="4024836" y="4434840"/>
                <a:ext cx="2557816" cy="802219"/>
              </a:xfrm>
              <a:prstGeom prst="rect">
                <a:avLst/>
              </a:prstGeom>
              <a:blipFill rotWithShape="1">
                <a:blip r:embed="rId3" cstate="print"/>
                <a:stretch>
                  <a:fillRect/>
                </a:stretch>
              </a:blipFill>
            </p:spPr>
            <p:txBody>
              <a:bodyPr/>
              <a:lstStyle/>
              <a:p>
                <a:r>
                  <a:rPr lang="en-US">
                    <a:noFill/>
                  </a:rPr>
                  <a:t> </a:t>
                </a:r>
              </a:p>
            </p:txBody>
          </p:sp>
        </mc:Fallback>
      </mc:AlternateContent>
      <p:sp>
        <p:nvSpPr>
          <p:cNvPr id="5" name="TextBox 4"/>
          <p:cNvSpPr txBox="1"/>
          <p:nvPr/>
        </p:nvSpPr>
        <p:spPr>
          <a:xfrm>
            <a:off x="4024837" y="6036683"/>
            <a:ext cx="4280964" cy="707886"/>
          </a:xfrm>
          <a:prstGeom prst="rect">
            <a:avLst/>
          </a:prstGeom>
          <a:noFill/>
        </p:spPr>
        <p:txBody>
          <a:bodyPr wrap="square" rtlCol="0">
            <a:spAutoFit/>
          </a:bodyPr>
          <a:lstStyle/>
          <a:p>
            <a:pPr algn="ctr"/>
            <a:r>
              <a:rPr lang="en-US" sz="2000" i="1" dirty="0" smtClean="0">
                <a:solidFill>
                  <a:srgbClr val="FF0000"/>
                </a:solidFill>
              </a:rPr>
              <a:t>Demand for bikes is income elastic</a:t>
            </a:r>
          </a:p>
          <a:p>
            <a:pPr algn="ctr"/>
            <a:r>
              <a:rPr lang="en-US" sz="2000" i="1" dirty="0" smtClean="0">
                <a:solidFill>
                  <a:srgbClr val="FF0000"/>
                </a:solidFill>
              </a:rPr>
              <a:t>Demand for cars is income inelastic</a:t>
            </a:r>
            <a:endParaRPr lang="en-US" sz="2000" i="1" dirty="0">
              <a:solidFill>
                <a:srgbClr val="FF0000"/>
              </a:solidFill>
            </a:endParaRPr>
          </a:p>
        </p:txBody>
      </p:sp>
      <mc:AlternateContent xmlns:mc="http://schemas.openxmlformats.org/markup-compatibility/2006">
        <mc:Choice xmlns="" xmlns:a14="http://schemas.microsoft.com/office/drawing/2010/main" Requires="a14">
          <p:sp>
            <p:nvSpPr>
              <p:cNvPr id="12" name="TextBox 11"/>
              <p:cNvSpPr txBox="1"/>
              <p:nvPr/>
            </p:nvSpPr>
            <p:spPr>
              <a:xfrm>
                <a:off x="4024836" y="4364216"/>
                <a:ext cx="2621936"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33CC"/>
                              </a:solidFill>
                              <a:latin typeface="Cambria Math"/>
                            </a:rPr>
                          </m:ctrlPr>
                        </m:sSubPr>
                        <m:e>
                          <m:r>
                            <a:rPr lang="en-US" sz="2000" b="0" i="1" smtClean="0">
                              <a:solidFill>
                                <a:srgbClr val="0033CC"/>
                              </a:solidFill>
                              <a:latin typeface="Cambria Math"/>
                            </a:rPr>
                            <m:t>𝑌𝐸𝐷</m:t>
                          </m:r>
                        </m:e>
                        <m:sub>
                          <m:r>
                            <a:rPr lang="en-US" sz="2000" b="0" i="1" smtClean="0">
                              <a:solidFill>
                                <a:srgbClr val="0033CC"/>
                              </a:solidFill>
                              <a:latin typeface="Cambria Math"/>
                            </a:rPr>
                            <m:t>𝑐𝑎𝑟𝑠</m:t>
                          </m:r>
                        </m:sub>
                      </m:sSub>
                      <m:r>
                        <a:rPr lang="en-US" sz="2000" b="0" i="1" smtClean="0">
                          <a:solidFill>
                            <a:srgbClr val="0033CC"/>
                          </a:solidFill>
                          <a:latin typeface="Cambria Math"/>
                          <a:ea typeface="Cambria Math"/>
                        </a:rPr>
                        <m:t>=</m:t>
                      </m:r>
                      <m:f>
                        <m:fPr>
                          <m:ctrlPr>
                            <a:rPr lang="en-US" sz="2000" b="0" i="1" smtClean="0">
                              <a:solidFill>
                                <a:srgbClr val="0033CC"/>
                              </a:solidFill>
                              <a:latin typeface="Cambria Math"/>
                              <a:ea typeface="Cambria Math"/>
                            </a:rPr>
                          </m:ctrlPr>
                        </m:fPr>
                        <m:num>
                          <m:r>
                            <a:rPr lang="en-US" sz="2000" b="0" i="1" smtClean="0">
                              <a:solidFill>
                                <a:srgbClr val="0033CC"/>
                              </a:solidFill>
                              <a:latin typeface="Cambria Math"/>
                              <a:ea typeface="Cambria Math"/>
                            </a:rPr>
                            <m:t>−3</m:t>
                          </m:r>
                        </m:num>
                        <m:den>
                          <m:r>
                            <a:rPr lang="en-US" sz="2000" b="0" i="1" smtClean="0">
                              <a:solidFill>
                                <a:srgbClr val="0033CC"/>
                              </a:solidFill>
                              <a:latin typeface="Cambria Math"/>
                              <a:ea typeface="Cambria Math"/>
                            </a:rPr>
                            <m:t>−4</m:t>
                          </m:r>
                        </m:den>
                      </m:f>
                      <m:r>
                        <a:rPr lang="en-US" sz="2000" b="0" i="1" smtClean="0">
                          <a:solidFill>
                            <a:srgbClr val="0033CC"/>
                          </a:solidFill>
                          <a:latin typeface="Cambria Math"/>
                          <a:ea typeface="Cambria Math"/>
                        </a:rPr>
                        <m:t>=0.75</m:t>
                      </m:r>
                    </m:oMath>
                  </m:oMathPara>
                </a14:m>
                <a:endParaRPr lang="en-US" sz="2000" dirty="0">
                  <a:solidFill>
                    <a:srgbClr val="0033CC"/>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4024836" y="5237059"/>
                <a:ext cx="2621936" cy="802219"/>
              </a:xfrm>
              <a:prstGeom prst="rect">
                <a:avLst/>
              </a:prstGeom>
              <a:blipFill rotWithShape="1">
                <a:blip r:embed="rId4" cstate="print"/>
                <a:stretch>
                  <a:fillRect/>
                </a:stretch>
              </a:blipFill>
            </p:spPr>
            <p:txBody>
              <a:bodyPr/>
              <a:lstStyle/>
              <a:p>
                <a:r>
                  <a:rPr lang="en-US">
                    <a:noFill/>
                  </a:rPr>
                  <a:t> </a:t>
                </a:r>
              </a:p>
            </p:txBody>
          </p:sp>
        </mc:Fallback>
      </mc:AlternateContent>
      <p:sp>
        <p:nvSpPr>
          <p:cNvPr id="2" name="Right Brace 1"/>
          <p:cNvSpPr/>
          <p:nvPr/>
        </p:nvSpPr>
        <p:spPr>
          <a:xfrm>
            <a:off x="6477000" y="4567762"/>
            <a:ext cx="351548" cy="133011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828548" y="4698444"/>
            <a:ext cx="2315452" cy="923330"/>
          </a:xfrm>
          <a:prstGeom prst="rect">
            <a:avLst/>
          </a:prstGeom>
          <a:noFill/>
        </p:spPr>
        <p:txBody>
          <a:bodyPr wrap="square" rtlCol="0">
            <a:spAutoFit/>
          </a:bodyPr>
          <a:lstStyle/>
          <a:p>
            <a:pPr algn="ctr"/>
            <a:r>
              <a:rPr lang="en-US" b="1" dirty="0" smtClean="0">
                <a:solidFill>
                  <a:srgbClr val="0033CC"/>
                </a:solidFill>
              </a:rPr>
              <a:t>Notice that YED can be negative (bikes) OR positive (cars)</a:t>
            </a:r>
            <a:endParaRPr lang="en-US" b="1" dirty="0">
              <a:solidFill>
                <a:srgbClr val="0033CC"/>
              </a:solidFill>
            </a:endParaRPr>
          </a:p>
        </p:txBody>
      </p:sp>
      <p:sp>
        <p:nvSpPr>
          <p:cNvPr id="8" name="TextBox 7"/>
          <p:cNvSpPr txBox="1"/>
          <p:nvPr/>
        </p:nvSpPr>
        <p:spPr>
          <a:xfrm>
            <a:off x="228600" y="3505200"/>
            <a:ext cx="304800" cy="523220"/>
          </a:xfrm>
          <a:prstGeom prst="rect">
            <a:avLst/>
          </a:prstGeom>
          <a:solidFill>
            <a:schemeClr val="bg1"/>
          </a:solidFill>
        </p:spPr>
        <p:txBody>
          <a:bodyPr wrap="square" rtlCol="0">
            <a:spAutoFit/>
          </a:bodyPr>
          <a:lstStyle/>
          <a:p>
            <a:r>
              <a:rPr lang="en-GB" sz="2800" dirty="0" smtClean="0">
                <a:solidFill>
                  <a:schemeClr val="tx1">
                    <a:lumMod val="65000"/>
                    <a:lumOff val="35000"/>
                  </a:schemeClr>
                </a:solidFill>
              </a:rPr>
              <a:t>Y</a:t>
            </a:r>
            <a:endParaRPr lang="en-GB" sz="2800" dirty="0">
              <a:solidFill>
                <a:schemeClr val="tx1">
                  <a:lumMod val="65000"/>
                  <a:lumOff val="35000"/>
                </a:schemeClr>
              </a:solidFill>
            </a:endParaRPr>
          </a:p>
        </p:txBody>
      </p:sp>
    </p:spTree>
    <p:extLst>
      <p:ext uri="{BB962C8B-B14F-4D97-AF65-F5344CB8AC3E}">
        <p14:creationId xmlns="" xmlns:p14="http://schemas.microsoft.com/office/powerpoint/2010/main" val="2418105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0"/>
            <a:ext cx="9144000" cy="3231654"/>
          </a:xfrm>
          <a:prstGeom prst="rect">
            <a:avLst/>
          </a:prstGeom>
          <a:noFill/>
        </p:spPr>
        <p:txBody>
          <a:bodyPr wrap="square" rtlCol="0">
            <a:spAutoFit/>
          </a:bodyPr>
          <a:lstStyle/>
          <a:p>
            <a:r>
              <a:rPr lang="en-US" sz="2400" dirty="0" smtClean="0">
                <a:solidFill>
                  <a:srgbClr val="FF0000"/>
                </a:solidFill>
              </a:rPr>
              <a:t>Income Elasticity of Demand (YED)</a:t>
            </a:r>
          </a:p>
          <a:p>
            <a:r>
              <a:rPr lang="en-US" dirty="0" smtClean="0">
                <a:cs typeface="Arial" pitchFamily="34" charset="0"/>
              </a:rPr>
              <a:t>As with PED and XED, the absolute value of YED can be:</a:t>
            </a:r>
          </a:p>
          <a:p>
            <a:endParaRPr lang="en-US" dirty="0" smtClean="0">
              <a:cs typeface="Arial" pitchFamily="34" charset="0"/>
            </a:endParaRPr>
          </a:p>
          <a:p>
            <a:pPr marL="285750" indent="-285750">
              <a:buFont typeface="Arial" pitchFamily="34" charset="0"/>
              <a:buChar char="•"/>
            </a:pPr>
            <a:r>
              <a:rPr lang="en-US" b="1" dirty="0" smtClean="0">
                <a:cs typeface="Arial" pitchFamily="34" charset="0"/>
              </a:rPr>
              <a:t>0-1: Inelastic </a:t>
            </a:r>
            <a:r>
              <a:rPr lang="en-US" dirty="0" smtClean="0">
                <a:cs typeface="Arial" pitchFamily="34" charset="0"/>
              </a:rPr>
              <a:t>– Demand for the good is relatively unresponsive to changes in consumer income (quantity will change by a smaller percentage than the change in income)</a:t>
            </a:r>
          </a:p>
          <a:p>
            <a:pPr marL="285750" indent="-285750">
              <a:buFont typeface="Arial" pitchFamily="34" charset="0"/>
              <a:buChar char="•"/>
            </a:pPr>
            <a:endParaRPr lang="en-US" dirty="0" smtClean="0">
              <a:cs typeface="Arial" pitchFamily="34" charset="0"/>
            </a:endParaRPr>
          </a:p>
          <a:p>
            <a:pPr marL="285750" indent="-285750">
              <a:buFont typeface="Arial" pitchFamily="34" charset="0"/>
              <a:buChar char="•"/>
            </a:pPr>
            <a:r>
              <a:rPr lang="en-US" b="1" dirty="0" smtClean="0">
                <a:cs typeface="Arial" pitchFamily="34" charset="0"/>
              </a:rPr>
              <a:t>1: Unit Elastic </a:t>
            </a:r>
            <a:r>
              <a:rPr lang="en-US" dirty="0" smtClean="0">
                <a:cs typeface="Arial" pitchFamily="34" charset="0"/>
              </a:rPr>
              <a:t>– Demand for the good is proportionally responsive to income changes (quantity will change by the same percentage as the change in income)</a:t>
            </a:r>
          </a:p>
          <a:p>
            <a:pPr marL="285750" indent="-285750">
              <a:buFont typeface="Arial" pitchFamily="34" charset="0"/>
              <a:buChar char="•"/>
            </a:pPr>
            <a:endParaRPr lang="en-US" dirty="0" smtClean="0">
              <a:cs typeface="Arial" pitchFamily="34" charset="0"/>
            </a:endParaRPr>
          </a:p>
          <a:p>
            <a:pPr marL="285750" indent="-285750">
              <a:buFont typeface="Arial" pitchFamily="34" charset="0"/>
              <a:buChar char="•"/>
            </a:pPr>
            <a:r>
              <a:rPr lang="en-US" b="1" dirty="0" smtClean="0">
                <a:cs typeface="Arial" pitchFamily="34" charset="0"/>
              </a:rPr>
              <a:t>&gt;1: Elastic </a:t>
            </a:r>
            <a:r>
              <a:rPr lang="en-US" dirty="0" smtClean="0">
                <a:cs typeface="Arial" pitchFamily="34" charset="0"/>
              </a:rPr>
              <a:t>– Demand for the good is relatively responsive to changes in income (quantity will change by a larger percentage than consumers’ income)</a:t>
            </a:r>
          </a:p>
        </p:txBody>
      </p:sp>
      <p:sp>
        <p:nvSpPr>
          <p:cNvPr id="2" name="Rectangle 1"/>
          <p:cNvSpPr/>
          <p:nvPr/>
        </p:nvSpPr>
        <p:spPr>
          <a:xfrm>
            <a:off x="0" y="3124200"/>
            <a:ext cx="9144000" cy="1077218"/>
          </a:xfrm>
          <a:prstGeom prst="rect">
            <a:avLst/>
          </a:prstGeom>
          <a:solidFill>
            <a:schemeClr val="accent2">
              <a:lumMod val="75000"/>
            </a:schemeClr>
          </a:solidFill>
        </p:spPr>
        <p:txBody>
          <a:bodyPr wrap="square">
            <a:spAutoFit/>
          </a:bodyPr>
          <a:lstStyle/>
          <a:p>
            <a:r>
              <a:rPr lang="en-US" sz="1600" b="1" dirty="0" smtClean="0">
                <a:solidFill>
                  <a:schemeClr val="bg1"/>
                </a:solidFill>
                <a:cs typeface="Arial" pitchFamily="34" charset="0"/>
              </a:rPr>
              <a:t>Normal goods: </a:t>
            </a:r>
            <a:r>
              <a:rPr lang="en-US" sz="1600" dirty="0" smtClean="0">
                <a:solidFill>
                  <a:schemeClr val="bg1"/>
                </a:solidFill>
                <a:cs typeface="Arial" pitchFamily="34" charset="0"/>
              </a:rPr>
              <a:t>A normal good is one with a POSITIVE YED coefficient. There is a direct relationship between income and demand. </a:t>
            </a:r>
          </a:p>
          <a:p>
            <a:r>
              <a:rPr lang="en-US" sz="1600" b="1" dirty="0" smtClean="0">
                <a:solidFill>
                  <a:schemeClr val="bg1"/>
                </a:solidFill>
                <a:cs typeface="Arial" pitchFamily="34" charset="0"/>
              </a:rPr>
              <a:t>Example: </a:t>
            </a:r>
            <a:r>
              <a:rPr lang="en-US" sz="1600" dirty="0" smtClean="0">
                <a:solidFill>
                  <a:schemeClr val="bg1"/>
                </a:solidFill>
                <a:cs typeface="Arial" pitchFamily="34" charset="0"/>
              </a:rPr>
              <a:t>As incomes fell, car sales fell as well. If incomes were to rise, car sales would begin to rise. Cars are a normal good.</a:t>
            </a:r>
            <a:endParaRPr lang="en-US" sz="1600" b="1" dirty="0">
              <a:solidFill>
                <a:schemeClr val="bg1"/>
              </a:solidFill>
              <a:cs typeface="Arial" pitchFamily="34" charset="0"/>
            </a:endParaRPr>
          </a:p>
        </p:txBody>
      </p:sp>
      <p:sp>
        <p:nvSpPr>
          <p:cNvPr id="6" name="Rectangle 5"/>
          <p:cNvSpPr/>
          <p:nvPr/>
        </p:nvSpPr>
        <p:spPr>
          <a:xfrm>
            <a:off x="0" y="5029200"/>
            <a:ext cx="9144000" cy="1077218"/>
          </a:xfrm>
          <a:prstGeom prst="rect">
            <a:avLst/>
          </a:prstGeom>
          <a:solidFill>
            <a:schemeClr val="accent1">
              <a:lumMod val="75000"/>
            </a:schemeClr>
          </a:solidFill>
        </p:spPr>
        <p:txBody>
          <a:bodyPr wrap="square">
            <a:spAutoFit/>
          </a:bodyPr>
          <a:lstStyle/>
          <a:p>
            <a:r>
              <a:rPr lang="en-US" sz="1600" b="1" dirty="0" smtClean="0">
                <a:solidFill>
                  <a:schemeClr val="bg1"/>
                </a:solidFill>
                <a:cs typeface="Arial" pitchFamily="34" charset="0"/>
              </a:rPr>
              <a:t>Inferior goods</a:t>
            </a:r>
            <a:r>
              <a:rPr lang="en-US" sz="1600" b="1" dirty="0">
                <a:solidFill>
                  <a:schemeClr val="bg1"/>
                </a:solidFill>
                <a:cs typeface="Arial" pitchFamily="34" charset="0"/>
              </a:rPr>
              <a:t>: </a:t>
            </a:r>
            <a:r>
              <a:rPr lang="en-US" sz="1600" dirty="0" smtClean="0">
                <a:solidFill>
                  <a:schemeClr val="bg1"/>
                </a:solidFill>
                <a:cs typeface="Arial" pitchFamily="34" charset="0"/>
              </a:rPr>
              <a:t>An inferior good is one with a NEGATIVE YED coefficient. This is a good that people will buy more of as income falls, and less of as income rises. </a:t>
            </a:r>
          </a:p>
          <a:p>
            <a:r>
              <a:rPr lang="en-US" sz="1600" b="1" dirty="0" smtClean="0">
                <a:solidFill>
                  <a:schemeClr val="bg1"/>
                </a:solidFill>
                <a:cs typeface="Arial" pitchFamily="34" charset="0"/>
              </a:rPr>
              <a:t>Example: </a:t>
            </a:r>
            <a:r>
              <a:rPr lang="en-US" sz="1600" dirty="0" smtClean="0">
                <a:solidFill>
                  <a:schemeClr val="bg1"/>
                </a:solidFill>
                <a:cs typeface="Arial" pitchFamily="34" charset="0"/>
              </a:rPr>
              <a:t>Bicycle transportation is an inferior good, because Americans demanded MORE bicycles as their incomes fell. If income were to rise, bicycle sales would begin to fall.</a:t>
            </a:r>
            <a:endParaRPr lang="en-US" sz="1600" b="1" dirty="0">
              <a:solidFill>
                <a:schemeClr val="bg1"/>
              </a:solidFill>
              <a:cs typeface="Arial" pitchFamily="34" charset="0"/>
            </a:endParaRPr>
          </a:p>
        </p:txBody>
      </p:sp>
      <p:pic>
        <p:nvPicPr>
          <p:cNvPr id="5" name="Picture 5" descr="C:\Users\Admin\Downloads\images (7).jpg"/>
          <p:cNvPicPr>
            <a:picLocks noChangeAspect="1" noChangeArrowheads="1"/>
          </p:cNvPicPr>
          <p:nvPr/>
        </p:nvPicPr>
        <p:blipFill>
          <a:blip r:embed="rId2" cstate="print"/>
          <a:srcRect/>
          <a:stretch>
            <a:fillRect/>
          </a:stretch>
        </p:blipFill>
        <p:spPr bwMode="auto">
          <a:xfrm>
            <a:off x="3810000" y="6102787"/>
            <a:ext cx="914400" cy="755213"/>
          </a:xfrm>
          <a:prstGeom prst="rect">
            <a:avLst/>
          </a:prstGeom>
          <a:noFill/>
        </p:spPr>
      </p:pic>
      <p:pic>
        <p:nvPicPr>
          <p:cNvPr id="7" name="Picture 3" descr="C:\Users\Admin\Downloads\images (3).jpg"/>
          <p:cNvPicPr>
            <a:picLocks noChangeAspect="1" noChangeArrowheads="1"/>
          </p:cNvPicPr>
          <p:nvPr/>
        </p:nvPicPr>
        <p:blipFill>
          <a:blip r:embed="rId3" cstate="print"/>
          <a:srcRect/>
          <a:stretch>
            <a:fillRect/>
          </a:stretch>
        </p:blipFill>
        <p:spPr bwMode="auto">
          <a:xfrm>
            <a:off x="7086600" y="6136565"/>
            <a:ext cx="1176431" cy="721435"/>
          </a:xfrm>
          <a:prstGeom prst="rect">
            <a:avLst/>
          </a:prstGeom>
          <a:noFill/>
        </p:spPr>
      </p:pic>
      <p:pic>
        <p:nvPicPr>
          <p:cNvPr id="8" name="Picture 5" descr="C:\Users\Admin\Downloads\images (1).jpg"/>
          <p:cNvPicPr>
            <a:picLocks noChangeAspect="1" noChangeArrowheads="1"/>
          </p:cNvPicPr>
          <p:nvPr/>
        </p:nvPicPr>
        <p:blipFill>
          <a:blip r:embed="rId4" cstate="print"/>
          <a:srcRect/>
          <a:stretch>
            <a:fillRect/>
          </a:stretch>
        </p:blipFill>
        <p:spPr bwMode="auto">
          <a:xfrm>
            <a:off x="838200" y="6106079"/>
            <a:ext cx="836361" cy="751921"/>
          </a:xfrm>
          <a:prstGeom prst="rect">
            <a:avLst/>
          </a:prstGeom>
          <a:noFill/>
        </p:spPr>
      </p:pic>
      <p:pic>
        <p:nvPicPr>
          <p:cNvPr id="9" name="Picture 7" descr="C:\Users\Admin\Downloads\images (5).jpg"/>
          <p:cNvPicPr>
            <a:picLocks noChangeAspect="1" noChangeArrowheads="1"/>
          </p:cNvPicPr>
          <p:nvPr/>
        </p:nvPicPr>
        <p:blipFill>
          <a:blip r:embed="rId5" cstate="print"/>
          <a:srcRect/>
          <a:stretch>
            <a:fillRect/>
          </a:stretch>
        </p:blipFill>
        <p:spPr bwMode="auto">
          <a:xfrm>
            <a:off x="381000" y="4191000"/>
            <a:ext cx="1254848" cy="838200"/>
          </a:xfrm>
          <a:prstGeom prst="rect">
            <a:avLst/>
          </a:prstGeom>
          <a:noFill/>
        </p:spPr>
      </p:pic>
      <p:pic>
        <p:nvPicPr>
          <p:cNvPr id="4098" name="Picture 2" descr="http://ts3.mm.bing.net/th?id=H.4900709171136246&amp;w=193&amp;h=137&amp;c=7&amp;rs=1&amp;pid=1.7"/>
          <p:cNvPicPr>
            <a:picLocks noChangeAspect="1" noChangeArrowheads="1"/>
          </p:cNvPicPr>
          <p:nvPr/>
        </p:nvPicPr>
        <p:blipFill>
          <a:blip r:embed="rId6" cstate="print"/>
          <a:srcRect/>
          <a:stretch>
            <a:fillRect/>
          </a:stretch>
        </p:blipFill>
        <p:spPr bwMode="auto">
          <a:xfrm>
            <a:off x="6934200" y="4191000"/>
            <a:ext cx="1228725" cy="872204"/>
          </a:xfrm>
          <a:prstGeom prst="rect">
            <a:avLst/>
          </a:prstGeom>
          <a:noFill/>
        </p:spPr>
      </p:pic>
      <p:pic>
        <p:nvPicPr>
          <p:cNvPr id="10" name="Picture 6" descr="C:\Users\Admin\Downloads\images (6).jpg"/>
          <p:cNvPicPr>
            <a:picLocks noChangeAspect="1" noChangeArrowheads="1"/>
          </p:cNvPicPr>
          <p:nvPr/>
        </p:nvPicPr>
        <p:blipFill>
          <a:blip r:embed="rId7" cstate="print"/>
          <a:srcRect/>
          <a:stretch>
            <a:fillRect/>
          </a:stretch>
        </p:blipFill>
        <p:spPr bwMode="auto">
          <a:xfrm flipH="1">
            <a:off x="4038600" y="4191000"/>
            <a:ext cx="685800" cy="801199"/>
          </a:xfrm>
          <a:prstGeom prst="rect">
            <a:avLst/>
          </a:prstGeom>
          <a:noFill/>
        </p:spPr>
      </p:pic>
    </p:spTree>
    <p:extLst>
      <p:ext uri="{BB962C8B-B14F-4D97-AF65-F5344CB8AC3E}">
        <p14:creationId xmlns="" xmlns:p14="http://schemas.microsoft.com/office/powerpoint/2010/main" val="3088480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19" name="TextBox 18"/>
              <p:cNvSpPr txBox="1"/>
              <p:nvPr/>
            </p:nvSpPr>
            <p:spPr>
              <a:xfrm>
                <a:off x="0" y="697260"/>
                <a:ext cx="9144000" cy="2058705"/>
              </a:xfrm>
              <a:prstGeom prst="rect">
                <a:avLst/>
              </a:prstGeom>
              <a:noFill/>
            </p:spPr>
            <p:txBody>
              <a:bodyPr wrap="square" rtlCol="0">
                <a:spAutoFit/>
              </a:bodyPr>
              <a:lstStyle/>
              <a:p>
                <a:r>
                  <a:rPr lang="en-US" sz="2400" dirty="0" smtClean="0">
                    <a:solidFill>
                      <a:srgbClr val="FF0000"/>
                    </a:solidFill>
                  </a:rPr>
                  <a:t>Price Elasticity of Supply (PES)</a:t>
                </a:r>
              </a:p>
              <a:p>
                <a:r>
                  <a:rPr lang="en-US" dirty="0" smtClean="0">
                    <a:cs typeface="Arial" pitchFamily="34" charset="0"/>
                  </a:rPr>
                  <a:t>This is a measure of the responsiveness of producers to price changes. Since there is always a direct relationship between price and quantity supplied, the PES coefficient will always be positive. PES can be calculated using the same formula as the other types of elasticity:</a:t>
                </a:r>
              </a:p>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cs typeface="Arial" pitchFamily="34" charset="0"/>
                        </a:rPr>
                        <m:t>𝑃𝐸𝑆</m:t>
                      </m:r>
                      <m:r>
                        <a:rPr lang="en-US" sz="2400" i="1">
                          <a:solidFill>
                            <a:srgbClr val="FF0000"/>
                          </a:solidFill>
                          <a:latin typeface="Cambria Math"/>
                          <a:cs typeface="Arial" pitchFamily="34" charset="0"/>
                        </a:rPr>
                        <m:t>=</m:t>
                      </m:r>
                      <m:f>
                        <m:fPr>
                          <m:ctrlPr>
                            <a:rPr lang="en-US" sz="2400" i="1">
                              <a:solidFill>
                                <a:srgbClr val="FF0000"/>
                              </a:solidFill>
                              <a:latin typeface="Cambria Math"/>
                              <a:cs typeface="Arial" pitchFamily="34" charset="0"/>
                            </a:rPr>
                          </m:ctrlPr>
                        </m:fPr>
                        <m:num>
                          <m:r>
                            <a:rPr lang="en-US" sz="2400" i="1">
                              <a:solidFill>
                                <a:srgbClr val="FF0000"/>
                              </a:solidFill>
                              <a:latin typeface="Cambria Math"/>
                              <a:cs typeface="Arial" pitchFamily="34" charset="0"/>
                            </a:rPr>
                            <m:t>𝑃𝑒𝑟𝑐𝑒𝑛𝑡𝑎𝑔𝑒</m:t>
                          </m:r>
                          <m:r>
                            <a:rPr lang="en-US" sz="2400" i="1">
                              <a:solidFill>
                                <a:srgbClr val="FF0000"/>
                              </a:solidFill>
                              <a:latin typeface="Cambria Math"/>
                              <a:cs typeface="Arial" pitchFamily="34" charset="0"/>
                            </a:rPr>
                            <m:t> </m:t>
                          </m:r>
                          <m:r>
                            <a:rPr lang="en-US" sz="2400" i="1">
                              <a:solidFill>
                                <a:srgbClr val="FF0000"/>
                              </a:solidFill>
                              <a:latin typeface="Cambria Math"/>
                              <a:cs typeface="Arial" pitchFamily="34" charset="0"/>
                            </a:rPr>
                            <m:t>𝑐h𝑎𝑛𝑔𝑒</m:t>
                          </m:r>
                          <m:r>
                            <a:rPr lang="en-US" sz="2400" i="1">
                              <a:solidFill>
                                <a:srgbClr val="FF0000"/>
                              </a:solidFill>
                              <a:latin typeface="Cambria Math"/>
                              <a:cs typeface="Arial" pitchFamily="34" charset="0"/>
                            </a:rPr>
                            <m:t> </m:t>
                          </m:r>
                          <m:r>
                            <a:rPr lang="en-US" sz="2400" i="1">
                              <a:solidFill>
                                <a:srgbClr val="FF0000"/>
                              </a:solidFill>
                              <a:latin typeface="Cambria Math"/>
                              <a:cs typeface="Arial" pitchFamily="34" charset="0"/>
                            </a:rPr>
                            <m:t>𝑖𝑛</m:t>
                          </m:r>
                          <m:r>
                            <a:rPr lang="en-US" sz="2400" i="1">
                              <a:solidFill>
                                <a:srgbClr val="FF0000"/>
                              </a:solidFill>
                              <a:latin typeface="Cambria Math"/>
                              <a:cs typeface="Arial" pitchFamily="34" charset="0"/>
                            </a:rPr>
                            <m:t> </m:t>
                          </m:r>
                          <m:r>
                            <a:rPr lang="en-US" sz="2400" i="1">
                              <a:solidFill>
                                <a:srgbClr val="FF0000"/>
                              </a:solidFill>
                              <a:latin typeface="Cambria Math"/>
                              <a:cs typeface="Arial" pitchFamily="34" charset="0"/>
                            </a:rPr>
                            <m:t>𝑡h𝑒</m:t>
                          </m:r>
                          <m:r>
                            <a:rPr lang="en-US" sz="2400" i="1">
                              <a:solidFill>
                                <a:srgbClr val="FF0000"/>
                              </a:solidFill>
                              <a:latin typeface="Cambria Math"/>
                              <a:cs typeface="Arial" pitchFamily="34" charset="0"/>
                            </a:rPr>
                            <m:t> </m:t>
                          </m:r>
                          <m:r>
                            <a:rPr lang="en-US" sz="2400" i="1">
                              <a:solidFill>
                                <a:srgbClr val="FF0000"/>
                              </a:solidFill>
                              <a:latin typeface="Cambria Math"/>
                              <a:cs typeface="Arial" pitchFamily="34" charset="0"/>
                            </a:rPr>
                            <m:t>𝑞𝑢𝑎𝑛𝑡𝑖𝑡𝑦</m:t>
                          </m:r>
                          <m:r>
                            <a:rPr lang="en-US" sz="2400" i="1">
                              <a:solidFill>
                                <a:srgbClr val="FF0000"/>
                              </a:solidFill>
                              <a:latin typeface="Cambria Math"/>
                              <a:cs typeface="Arial" pitchFamily="34" charset="0"/>
                            </a:rPr>
                            <m:t> </m:t>
                          </m:r>
                          <m:r>
                            <a:rPr lang="en-US" sz="2400" b="0" i="1" smtClean="0">
                              <a:solidFill>
                                <a:srgbClr val="FF0000"/>
                              </a:solidFill>
                              <a:latin typeface="Cambria Math"/>
                              <a:cs typeface="Arial" pitchFamily="34" charset="0"/>
                            </a:rPr>
                            <m:t>𝑠𝑢𝑝𝑝𝑙𝑖𝑒𝑑</m:t>
                          </m:r>
                        </m:num>
                        <m:den>
                          <m:r>
                            <a:rPr lang="en-US" sz="2400" i="1">
                              <a:solidFill>
                                <a:srgbClr val="FF0000"/>
                              </a:solidFill>
                              <a:latin typeface="Cambria Math"/>
                              <a:cs typeface="Arial" pitchFamily="34" charset="0"/>
                            </a:rPr>
                            <m:t>𝑃𝑒𝑟𝑐𝑒𝑛𝑡𝑎𝑔𝑒</m:t>
                          </m:r>
                          <m:r>
                            <a:rPr lang="en-US" sz="2400" i="1">
                              <a:solidFill>
                                <a:srgbClr val="FF0000"/>
                              </a:solidFill>
                              <a:latin typeface="Cambria Math"/>
                              <a:cs typeface="Arial" pitchFamily="34" charset="0"/>
                            </a:rPr>
                            <m:t> </m:t>
                          </m:r>
                          <m:r>
                            <a:rPr lang="en-US" sz="2400" i="1">
                              <a:solidFill>
                                <a:srgbClr val="FF0000"/>
                              </a:solidFill>
                              <a:latin typeface="Cambria Math"/>
                              <a:cs typeface="Arial" pitchFamily="34" charset="0"/>
                            </a:rPr>
                            <m:t>𝑐h𝑎𝑛𝑔𝑒</m:t>
                          </m:r>
                          <m:r>
                            <a:rPr lang="en-US" sz="2400" i="1">
                              <a:solidFill>
                                <a:srgbClr val="FF0000"/>
                              </a:solidFill>
                              <a:latin typeface="Cambria Math"/>
                              <a:cs typeface="Arial" pitchFamily="34" charset="0"/>
                            </a:rPr>
                            <m:t> </m:t>
                          </m:r>
                          <m:r>
                            <a:rPr lang="en-US" sz="2400" i="1">
                              <a:solidFill>
                                <a:srgbClr val="FF0000"/>
                              </a:solidFill>
                              <a:latin typeface="Cambria Math"/>
                              <a:cs typeface="Arial" pitchFamily="34" charset="0"/>
                            </a:rPr>
                            <m:t>𝑖𝑛</m:t>
                          </m:r>
                          <m:r>
                            <a:rPr lang="en-US" sz="2400" i="1">
                              <a:solidFill>
                                <a:srgbClr val="FF0000"/>
                              </a:solidFill>
                              <a:latin typeface="Cambria Math"/>
                              <a:cs typeface="Arial" pitchFamily="34" charset="0"/>
                            </a:rPr>
                            <m:t> </m:t>
                          </m:r>
                          <m:r>
                            <a:rPr lang="en-US" sz="2400" b="0" i="1" smtClean="0">
                              <a:solidFill>
                                <a:srgbClr val="FF0000"/>
                              </a:solidFill>
                              <a:latin typeface="Cambria Math"/>
                              <a:cs typeface="Arial" pitchFamily="34" charset="0"/>
                            </a:rPr>
                            <m:t>𝑡h𝑒</m:t>
                          </m:r>
                          <m:r>
                            <a:rPr lang="en-US" sz="2400" b="0" i="1" smtClean="0">
                              <a:solidFill>
                                <a:srgbClr val="FF0000"/>
                              </a:solidFill>
                              <a:latin typeface="Cambria Math"/>
                              <a:cs typeface="Arial" pitchFamily="34" charset="0"/>
                            </a:rPr>
                            <m:t> </m:t>
                          </m:r>
                          <m:r>
                            <a:rPr lang="en-US" sz="2400" b="0" i="1" smtClean="0">
                              <a:solidFill>
                                <a:srgbClr val="FF0000"/>
                              </a:solidFill>
                              <a:latin typeface="Cambria Math"/>
                              <a:cs typeface="Arial" pitchFamily="34" charset="0"/>
                            </a:rPr>
                            <m:t>𝑝𝑟𝑖𝑐𝑒</m:t>
                          </m:r>
                        </m:den>
                      </m:f>
                      <m:r>
                        <a:rPr lang="en-US" sz="2400" i="1">
                          <a:solidFill>
                            <a:srgbClr val="FF0000"/>
                          </a:solidFill>
                          <a:latin typeface="Cambria Math"/>
                          <a:cs typeface="Arial" pitchFamily="34" charset="0"/>
                        </a:rPr>
                        <m:t> </m:t>
                      </m:r>
                      <m:r>
                        <a:rPr lang="en-US" sz="2400" i="1">
                          <a:solidFill>
                            <a:srgbClr val="FF0000"/>
                          </a:solidFill>
                          <a:latin typeface="Cambria Math"/>
                          <a:cs typeface="Arial" pitchFamily="34" charset="0"/>
                        </a:rPr>
                        <m:t>𝑜𝑟</m:t>
                      </m:r>
                      <m:r>
                        <a:rPr lang="en-US" sz="2400" i="1">
                          <a:solidFill>
                            <a:srgbClr val="FF0000"/>
                          </a:solidFill>
                          <a:latin typeface="Cambria Math"/>
                          <a:cs typeface="Arial" pitchFamily="34" charset="0"/>
                        </a:rPr>
                        <m:t>..</m:t>
                      </m:r>
                      <m:f>
                        <m:fPr>
                          <m:ctrlPr>
                            <a:rPr lang="en-US" sz="2400" i="1">
                              <a:solidFill>
                                <a:srgbClr val="FF0000"/>
                              </a:solidFill>
                              <a:latin typeface="Cambria Math"/>
                              <a:cs typeface="Arial" pitchFamily="34" charset="0"/>
                            </a:rPr>
                          </m:ctrlPr>
                        </m:fPr>
                        <m:num>
                          <m:r>
                            <a:rPr lang="en-US" sz="2400" i="1">
                              <a:solidFill>
                                <a:srgbClr val="FF0000"/>
                              </a:solidFill>
                              <a:latin typeface="Cambria Math"/>
                              <a:cs typeface="Arial" pitchFamily="34" charset="0"/>
                            </a:rPr>
                            <m:t>%</m:t>
                          </m:r>
                          <m:r>
                            <a:rPr lang="en-US" sz="2400" i="1">
                              <a:solidFill>
                                <a:srgbClr val="FF0000"/>
                              </a:solidFill>
                              <a:latin typeface="Cambria Math"/>
                              <a:ea typeface="Cambria Math"/>
                              <a:cs typeface="Arial" pitchFamily="34" charset="0"/>
                            </a:rPr>
                            <m:t>∆</m:t>
                          </m:r>
                          <m:sSub>
                            <m:sSubPr>
                              <m:ctrlPr>
                                <a:rPr lang="en-US" sz="2400" i="1" smtClean="0">
                                  <a:solidFill>
                                    <a:srgbClr val="FF0000"/>
                                  </a:solidFill>
                                  <a:latin typeface="Cambria Math"/>
                                  <a:ea typeface="Cambria Math"/>
                                  <a:cs typeface="Arial" pitchFamily="34" charset="0"/>
                                </a:rPr>
                              </m:ctrlPr>
                            </m:sSubPr>
                            <m:e>
                              <m:r>
                                <a:rPr lang="en-US" sz="2400" b="0" i="1" smtClean="0">
                                  <a:solidFill>
                                    <a:srgbClr val="FF0000"/>
                                  </a:solidFill>
                                  <a:latin typeface="Cambria Math"/>
                                  <a:ea typeface="Cambria Math"/>
                                  <a:cs typeface="Arial" pitchFamily="34" charset="0"/>
                                </a:rPr>
                                <m:t>𝑄</m:t>
                              </m:r>
                            </m:e>
                            <m:sub>
                              <m:r>
                                <a:rPr lang="en-US" sz="2400" b="0" i="1" smtClean="0">
                                  <a:solidFill>
                                    <a:srgbClr val="FF0000"/>
                                  </a:solidFill>
                                  <a:latin typeface="Cambria Math"/>
                                  <a:ea typeface="Cambria Math"/>
                                  <a:cs typeface="Arial" pitchFamily="34" charset="0"/>
                                </a:rPr>
                                <m:t>𝑆</m:t>
                              </m:r>
                            </m:sub>
                          </m:sSub>
                        </m:num>
                        <m:den>
                          <m:r>
                            <a:rPr lang="en-US" sz="2400" i="1">
                              <a:solidFill>
                                <a:srgbClr val="FF0000"/>
                              </a:solidFill>
                              <a:latin typeface="Cambria Math"/>
                              <a:cs typeface="Arial" pitchFamily="34" charset="0"/>
                            </a:rPr>
                            <m:t>%</m:t>
                          </m:r>
                          <m:r>
                            <a:rPr lang="en-US" sz="2400" i="1">
                              <a:solidFill>
                                <a:srgbClr val="FF0000"/>
                              </a:solidFill>
                              <a:latin typeface="Cambria Math"/>
                              <a:ea typeface="Cambria Math"/>
                              <a:cs typeface="Arial" pitchFamily="34" charset="0"/>
                            </a:rPr>
                            <m:t>∆</m:t>
                          </m:r>
                          <m:r>
                            <a:rPr lang="en-US" sz="2400" b="0" i="1" smtClean="0">
                              <a:solidFill>
                                <a:srgbClr val="FF0000"/>
                              </a:solidFill>
                              <a:latin typeface="Cambria Math"/>
                              <a:ea typeface="Cambria Math"/>
                              <a:cs typeface="Arial" pitchFamily="34" charset="0"/>
                            </a:rPr>
                            <m:t>𝑃</m:t>
                          </m:r>
                        </m:den>
                      </m:f>
                    </m:oMath>
                  </m:oMathPara>
                </a14:m>
                <a:endParaRPr lang="en-US" sz="2400" dirty="0" smtClean="0">
                  <a:solidFill>
                    <a:srgbClr val="FF0000"/>
                  </a:solidFill>
                  <a:cs typeface="Arial"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0" y="836713"/>
                <a:ext cx="9144000" cy="2470446"/>
              </a:xfrm>
              <a:prstGeom prst="rect">
                <a:avLst/>
              </a:prstGeom>
              <a:blipFill rotWithShape="1">
                <a:blip r:embed="rId2" cstate="print"/>
                <a:stretch>
                  <a:fillRect l="-1000" t="-2367"/>
                </a:stretch>
              </a:blipFill>
            </p:spPr>
            <p:txBody>
              <a:bodyPr/>
              <a:lstStyle/>
              <a:p>
                <a:r>
                  <a:rPr lang="en-US">
                    <a:noFill/>
                  </a:rPr>
                  <a:t> </a:t>
                </a:r>
              </a:p>
            </p:txBody>
          </p:sp>
        </mc:Fallback>
      </mc:AlternateContent>
      <p:sp>
        <p:nvSpPr>
          <p:cNvPr id="3" name="Rectangle 2"/>
          <p:cNvSpPr/>
          <p:nvPr/>
        </p:nvSpPr>
        <p:spPr>
          <a:xfrm>
            <a:off x="0" y="3468934"/>
            <a:ext cx="4572000" cy="2862322"/>
          </a:xfrm>
          <a:prstGeom prst="rect">
            <a:avLst/>
          </a:prstGeom>
        </p:spPr>
        <p:txBody>
          <a:bodyPr>
            <a:spAutoFit/>
          </a:bodyPr>
          <a:lstStyle/>
          <a:p>
            <a:r>
              <a:rPr lang="en-US" dirty="0">
                <a:cs typeface="Arial" pitchFamily="34" charset="0"/>
              </a:rPr>
              <a:t>PES will always be positive, since there is a direct relationship between the price of a good and the quantity firms wish to supply</a:t>
            </a:r>
            <a:r>
              <a:rPr lang="en-US" dirty="0" smtClean="0">
                <a:cs typeface="Arial" pitchFamily="34" charset="0"/>
              </a:rPr>
              <a:t>.</a:t>
            </a:r>
            <a:endParaRPr lang="en-US" b="1" dirty="0" smtClean="0">
              <a:cs typeface="Arial" pitchFamily="34" charset="0"/>
            </a:endParaRPr>
          </a:p>
          <a:p>
            <a:r>
              <a:rPr lang="en-US" b="1" dirty="0" smtClean="0">
                <a:solidFill>
                  <a:srgbClr val="0000CC"/>
                </a:solidFill>
                <a:cs typeface="Arial" pitchFamily="34" charset="0"/>
              </a:rPr>
              <a:t>Consider </a:t>
            </a:r>
            <a:r>
              <a:rPr lang="en-US" b="1" dirty="0">
                <a:solidFill>
                  <a:srgbClr val="0000CC"/>
                </a:solidFill>
                <a:cs typeface="Arial" pitchFamily="34" charset="0"/>
              </a:rPr>
              <a:t>the following: </a:t>
            </a:r>
          </a:p>
          <a:p>
            <a:pPr marL="285750" indent="-285750">
              <a:buFont typeface="Arial" pitchFamily="34" charset="0"/>
              <a:buChar char="•"/>
            </a:pPr>
            <a:r>
              <a:rPr lang="en-US" dirty="0">
                <a:cs typeface="Arial" pitchFamily="34" charset="0"/>
              </a:rPr>
              <a:t>The price of tablet computers rises from $400 to $</a:t>
            </a:r>
            <a:r>
              <a:rPr lang="en-US" dirty="0" smtClean="0">
                <a:cs typeface="Arial" pitchFamily="34" charset="0"/>
              </a:rPr>
              <a:t>500</a:t>
            </a:r>
          </a:p>
          <a:p>
            <a:pPr marL="285750" indent="-285750">
              <a:buFont typeface="Arial" pitchFamily="34" charset="0"/>
              <a:buChar char="•"/>
            </a:pPr>
            <a:r>
              <a:rPr lang="en-US" dirty="0" smtClean="0">
                <a:cs typeface="Arial" pitchFamily="34" charset="0"/>
              </a:rPr>
              <a:t>In the week that follows, the quantity rises from 1 million to 1.1 million</a:t>
            </a:r>
          </a:p>
          <a:p>
            <a:pPr marL="285750" indent="-285750">
              <a:buFont typeface="Arial" pitchFamily="34" charset="0"/>
              <a:buChar char="•"/>
            </a:pPr>
            <a:r>
              <a:rPr lang="en-US" dirty="0" smtClean="0">
                <a:cs typeface="Arial" pitchFamily="34" charset="0"/>
              </a:rPr>
              <a:t>In the three months that follow, the quantity rise from 1 million to 2 million</a:t>
            </a:r>
            <a:endParaRPr lang="en-US" dirty="0">
              <a:cs typeface="Arial" pitchFamily="34" charset="0"/>
            </a:endParaRPr>
          </a:p>
        </p:txBody>
      </p:sp>
      <mc:AlternateContent xmlns:mc="http://schemas.openxmlformats.org/markup-compatibility/2006">
        <mc:Choice xmlns=""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4143799665"/>
                  </p:ext>
                </p:extLst>
              </p:nvPr>
            </p:nvGraphicFramePr>
            <p:xfrm>
              <a:off x="4495799" y="2933700"/>
              <a:ext cx="4655127" cy="2781300"/>
            </p:xfrm>
            <a:graphic>
              <a:graphicData uri="http://schemas.openxmlformats.org/drawingml/2006/table">
                <a:tbl>
                  <a:tblPr firstRow="1" bandRow="1">
                    <a:tableStyleId>{5DA37D80-6434-44D0-A028-1B22A696006F}</a:tableStyleId>
                  </a:tblPr>
                  <a:tblGrid>
                    <a:gridCol w="4655127"/>
                  </a:tblGrid>
                  <a:tr h="1390650">
                    <a:tc>
                      <a:txBody>
                        <a:bodyPr/>
                        <a:lstStyle/>
                        <a:p>
                          <a:pPr algn="l"/>
                          <a:r>
                            <a:rPr lang="en-US" sz="1600" b="1" i="0" dirty="0" smtClean="0">
                              <a:solidFill>
                                <a:srgbClr val="0000CC"/>
                              </a:solidFill>
                              <a:latin typeface="+mn-lt"/>
                            </a:rPr>
                            <a:t>PES</a:t>
                          </a:r>
                          <a:r>
                            <a:rPr lang="en-US" sz="1600" b="1" i="0" baseline="0" dirty="0" smtClean="0">
                              <a:solidFill>
                                <a:srgbClr val="0000CC"/>
                              </a:solidFill>
                              <a:latin typeface="+mn-lt"/>
                            </a:rPr>
                            <a:t> in the short-run (1 week after price change)</a:t>
                          </a:r>
                          <a:endParaRPr lang="en-US" sz="1600" b="1" i="0" dirty="0" smtClean="0">
                            <a:solidFill>
                              <a:srgbClr val="0000CC"/>
                            </a:solidFill>
                            <a:latin typeface="+mn-lt"/>
                          </a:endParaRPr>
                        </a:p>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𝑃𝐸𝑆</m:t>
                                    </m:r>
                                  </m:e>
                                  <m:sub>
                                    <m:r>
                                      <a:rPr lang="en-US" sz="1400" b="0" i="1" smtClean="0">
                                        <a:latin typeface="Cambria Math"/>
                                      </a:rPr>
                                      <m:t>𝑆𝑅</m:t>
                                    </m:r>
                                  </m:sub>
                                </m:sSub>
                                <m:r>
                                  <a:rPr lang="en-US" sz="1400" b="0" i="1" smtClean="0">
                                    <a:latin typeface="Cambria Math"/>
                                  </a:rPr>
                                  <m:t>=</m:t>
                                </m:r>
                                <m:f>
                                  <m:fPr>
                                    <m:ctrlPr>
                                      <a:rPr lang="en-US" sz="1400" b="0" i="1" smtClean="0">
                                        <a:latin typeface="Cambria Math"/>
                                      </a:rPr>
                                    </m:ctrlPr>
                                  </m:fPr>
                                  <m:num>
                                    <m:r>
                                      <a:rPr lang="en-US" sz="1400" b="0" i="1" smtClean="0">
                                        <a:latin typeface="Cambria Math"/>
                                      </a:rPr>
                                      <m:t>1.1−1</m:t>
                                    </m:r>
                                  </m:num>
                                  <m:den>
                                    <m:r>
                                      <a:rPr lang="en-US" sz="1400" b="0" i="1" smtClean="0">
                                        <a:latin typeface="Cambria Math"/>
                                      </a:rPr>
                                      <m:t>1</m:t>
                                    </m:r>
                                  </m:den>
                                </m:f>
                                <m:r>
                                  <a:rPr lang="en-US" sz="1400" b="0" i="1" smtClean="0">
                                    <a:latin typeface="Cambria Math"/>
                                    <a:ea typeface="Cambria Math"/>
                                  </a:rPr>
                                  <m:t>÷</m:t>
                                </m:r>
                                <m:f>
                                  <m:fPr>
                                    <m:ctrlPr>
                                      <a:rPr lang="en-US" sz="1400" b="0" i="1" smtClean="0">
                                        <a:latin typeface="Cambria Math"/>
                                        <a:ea typeface="Cambria Math"/>
                                      </a:rPr>
                                    </m:ctrlPr>
                                  </m:fPr>
                                  <m:num>
                                    <m:r>
                                      <a:rPr lang="en-US" sz="1400" b="0" i="1" smtClean="0">
                                        <a:latin typeface="Cambria Math"/>
                                        <a:ea typeface="Cambria Math"/>
                                      </a:rPr>
                                      <m:t>500−400</m:t>
                                    </m:r>
                                  </m:num>
                                  <m:den>
                                    <m:r>
                                      <a:rPr lang="en-US" sz="1400" b="0" i="1" smtClean="0">
                                        <a:latin typeface="Cambria Math"/>
                                        <a:ea typeface="Cambria Math"/>
                                      </a:rPr>
                                      <m:t>400</m:t>
                                    </m:r>
                                  </m:den>
                                </m:f>
                              </m:oMath>
                            </m:oMathPara>
                          </a14:m>
                          <a:endParaRPr lang="en-US" sz="1400" b="0" dirty="0" smtClean="0"/>
                        </a:p>
                        <a:p>
                          <a:pPr algn="ctr"/>
                          <a14:m>
                            <m:oMathPara xmlns:m="http://schemas.openxmlformats.org/officeDocument/2006/math">
                              <m:oMathParaPr>
                                <m:jc m:val="centerGroup"/>
                              </m:oMathParaPr>
                              <m:oMath xmlns:m="http://schemas.openxmlformats.org/officeDocument/2006/math">
                                <m:r>
                                  <a:rPr lang="en-US" sz="1800" b="0" i="1" smtClean="0">
                                    <a:latin typeface="Cambria Math"/>
                                    <a:ea typeface="Cambria Math"/>
                                  </a:rPr>
                                  <m:t>=</m:t>
                                </m:r>
                                <m:f>
                                  <m:fPr>
                                    <m:ctrlPr>
                                      <a:rPr lang="en-US" sz="1800" b="0" i="1" smtClean="0">
                                        <a:latin typeface="Cambria Math"/>
                                        <a:ea typeface="Cambria Math"/>
                                      </a:rPr>
                                    </m:ctrlPr>
                                  </m:fPr>
                                  <m:num>
                                    <m:r>
                                      <a:rPr lang="en-US" sz="1800" b="0" i="1" smtClean="0">
                                        <a:latin typeface="Cambria Math"/>
                                        <a:ea typeface="Cambria Math"/>
                                      </a:rPr>
                                      <m:t>0.1</m:t>
                                    </m:r>
                                  </m:num>
                                  <m:den>
                                    <m:r>
                                      <a:rPr lang="en-US" sz="1800" b="0" i="1" smtClean="0">
                                        <a:latin typeface="Cambria Math"/>
                                        <a:ea typeface="Cambria Math"/>
                                      </a:rPr>
                                      <m:t>0.25</m:t>
                                    </m:r>
                                  </m:den>
                                </m:f>
                                <m:r>
                                  <a:rPr lang="en-US" sz="1800" b="0" i="1" smtClean="0">
                                    <a:latin typeface="Cambria Math"/>
                                    <a:ea typeface="Cambria Math"/>
                                  </a:rPr>
                                  <m:t>=</m:t>
                                </m:r>
                                <m:r>
                                  <a:rPr lang="en-US" sz="1800" b="1" i="1" smtClean="0">
                                    <a:solidFill>
                                      <a:srgbClr val="0000CC"/>
                                    </a:solidFill>
                                    <a:latin typeface="Cambria Math"/>
                                    <a:ea typeface="Cambria Math"/>
                                  </a:rPr>
                                  <m:t>𝟎</m:t>
                                </m:r>
                                <m:r>
                                  <a:rPr lang="en-US" sz="1800" b="1" i="1" smtClean="0">
                                    <a:solidFill>
                                      <a:srgbClr val="0000CC"/>
                                    </a:solidFill>
                                    <a:latin typeface="Cambria Math"/>
                                    <a:ea typeface="Cambria Math"/>
                                  </a:rPr>
                                  <m:t>.</m:t>
                                </m:r>
                                <m:r>
                                  <a:rPr lang="en-US" sz="1800" b="1" i="1" smtClean="0">
                                    <a:solidFill>
                                      <a:srgbClr val="0000CC"/>
                                    </a:solidFill>
                                    <a:latin typeface="Cambria Math"/>
                                    <a:ea typeface="Cambria Math"/>
                                  </a:rPr>
                                  <m:t>𝟒</m:t>
                                </m:r>
                              </m:oMath>
                            </m:oMathPara>
                          </a14:m>
                          <a:endParaRPr lang="en-US" sz="1800" b="1" dirty="0">
                            <a:solidFill>
                              <a:srgbClr val="0000CC"/>
                            </a:solidFill>
                          </a:endParaRPr>
                        </a:p>
                      </a:txBody>
                      <a:tcPr anchor="ctr"/>
                    </a:tc>
                  </a:tr>
                  <a:tr h="1390650">
                    <a:tc>
                      <a:txBody>
                        <a:bodyPr/>
                        <a:lstStyle/>
                        <a:p>
                          <a:pPr algn="l"/>
                          <a:r>
                            <a:rPr lang="en-US" sz="1600" b="1" dirty="0" smtClean="0">
                              <a:solidFill>
                                <a:srgbClr val="0000CC"/>
                              </a:solidFill>
                            </a:rPr>
                            <a:t>PES in the long-run (3 months after price change)</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𝑃𝐸𝑆</m:t>
                                    </m:r>
                                  </m:e>
                                  <m:sub>
                                    <m:r>
                                      <a:rPr lang="en-US" sz="1400" b="0" i="1" smtClean="0">
                                        <a:latin typeface="Cambria Math"/>
                                      </a:rPr>
                                      <m:t>𝐿𝑅</m:t>
                                    </m:r>
                                  </m:sub>
                                </m:sSub>
                                <m:r>
                                  <a:rPr lang="en-US" sz="1400" b="0" i="1" smtClean="0">
                                    <a:latin typeface="Cambria Math"/>
                                  </a:rPr>
                                  <m:t>=</m:t>
                                </m:r>
                                <m:f>
                                  <m:fPr>
                                    <m:ctrlPr>
                                      <a:rPr lang="en-US" sz="1400" b="0" i="1" smtClean="0">
                                        <a:latin typeface="Cambria Math"/>
                                      </a:rPr>
                                    </m:ctrlPr>
                                  </m:fPr>
                                  <m:num>
                                    <m:r>
                                      <a:rPr lang="en-US" sz="1400" b="0" i="1" smtClean="0">
                                        <a:latin typeface="Cambria Math"/>
                                      </a:rPr>
                                      <m:t>2−1</m:t>
                                    </m:r>
                                  </m:num>
                                  <m:den>
                                    <m:r>
                                      <a:rPr lang="en-US" sz="1400" b="0" i="1" smtClean="0">
                                        <a:latin typeface="Cambria Math"/>
                                      </a:rPr>
                                      <m:t>1</m:t>
                                    </m:r>
                                  </m:den>
                                </m:f>
                                <m:r>
                                  <a:rPr lang="en-US" sz="1400" b="0" i="1" smtClean="0">
                                    <a:latin typeface="Cambria Math"/>
                                    <a:ea typeface="Cambria Math"/>
                                  </a:rPr>
                                  <m:t>÷</m:t>
                                </m:r>
                                <m:f>
                                  <m:fPr>
                                    <m:ctrlPr>
                                      <a:rPr lang="en-US" sz="1400" b="0" i="1" smtClean="0">
                                        <a:latin typeface="Cambria Math"/>
                                        <a:ea typeface="Cambria Math"/>
                                      </a:rPr>
                                    </m:ctrlPr>
                                  </m:fPr>
                                  <m:num>
                                    <m:r>
                                      <a:rPr lang="en-US" sz="1400" b="0" i="1" smtClean="0">
                                        <a:latin typeface="Cambria Math"/>
                                        <a:ea typeface="Cambria Math"/>
                                      </a:rPr>
                                      <m:t>500−400</m:t>
                                    </m:r>
                                  </m:num>
                                  <m:den>
                                    <m:r>
                                      <a:rPr lang="en-US" sz="1400" b="0" i="1" smtClean="0">
                                        <a:latin typeface="Cambria Math"/>
                                        <a:ea typeface="Cambria Math"/>
                                      </a:rPr>
                                      <m:t>400</m:t>
                                    </m:r>
                                  </m:den>
                                </m:f>
                              </m:oMath>
                            </m:oMathPara>
                          </a14:m>
                          <a:endParaRPr lang="en-US" sz="1400" b="0" dirty="0" smtClean="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a:rPr>
                                  <m:t>=</m:t>
                                </m:r>
                                <m:f>
                                  <m:fPr>
                                    <m:ctrlPr>
                                      <a:rPr lang="en-US" sz="1800" b="0" i="1" smtClean="0">
                                        <a:latin typeface="Cambria Math"/>
                                      </a:rPr>
                                    </m:ctrlPr>
                                  </m:fPr>
                                  <m:num>
                                    <m:r>
                                      <a:rPr lang="en-US" sz="1800" b="0" i="1" smtClean="0">
                                        <a:latin typeface="Cambria Math"/>
                                      </a:rPr>
                                      <m:t>1</m:t>
                                    </m:r>
                                  </m:num>
                                  <m:den>
                                    <m:r>
                                      <a:rPr lang="en-US" sz="1800" b="0" i="1" smtClean="0">
                                        <a:latin typeface="Cambria Math"/>
                                      </a:rPr>
                                      <m:t>0.25</m:t>
                                    </m:r>
                                  </m:den>
                                </m:f>
                                <m:r>
                                  <a:rPr lang="en-US" sz="1800" b="0" i="1" smtClean="0">
                                    <a:latin typeface="Cambria Math"/>
                                  </a:rPr>
                                  <m:t>=</m:t>
                                </m:r>
                                <m:r>
                                  <a:rPr lang="en-US" sz="1800" b="1" i="1" smtClean="0">
                                    <a:solidFill>
                                      <a:srgbClr val="0000CC"/>
                                    </a:solidFill>
                                    <a:latin typeface="Cambria Math"/>
                                  </a:rPr>
                                  <m:t>𝟒</m:t>
                                </m:r>
                              </m:oMath>
                            </m:oMathPara>
                          </a14:m>
                          <a:endParaRPr lang="en-US" sz="1800" b="1" dirty="0" smtClean="0">
                            <a:solidFill>
                              <a:srgbClr val="0000CC"/>
                            </a:solidFill>
                          </a:endParaRPr>
                        </a:p>
                      </a:txBody>
                      <a:tcPr anchor="ctr"/>
                    </a:tc>
                  </a:tr>
                </a:tbl>
              </a:graphicData>
            </a:graphic>
          </p:graphicFrame>
        </mc:Choice>
        <mc:Fallback>
          <p:graphicFrame>
            <p:nvGraphicFramePr>
              <p:cNvPr id="4" name="Table 3"/>
              <p:cNvGraphicFramePr>
                <a:graphicFrameLocks noGrp="1"/>
              </p:cNvGraphicFramePr>
              <p:nvPr>
                <p:extLst>
                  <p:ext uri="{D42A27DB-BD31-4B8C-83A1-F6EECF244321}">
                    <p14:modId xmlns:a14="http://schemas.microsoft.com/office/drawing/2010/main" xmlns="" xmlns:p14="http://schemas.microsoft.com/office/powerpoint/2010/main" val="4143799665"/>
                  </p:ext>
                </p:extLst>
              </p:nvPr>
            </p:nvGraphicFramePr>
            <p:xfrm>
              <a:off x="4495800" y="3520440"/>
              <a:ext cx="4655127" cy="3337560"/>
            </p:xfrm>
            <a:graphic>
              <a:graphicData uri="http://schemas.openxmlformats.org/drawingml/2006/table">
                <a:tbl>
                  <a:tblPr firstRow="1" bandRow="1">
                    <a:tableStyleId>{5DA37D80-6434-44D0-A028-1B22A696006F}</a:tableStyleId>
                  </a:tblPr>
                  <a:tblGrid>
                    <a:gridCol w="4655127"/>
                  </a:tblGrid>
                  <a:tr h="1668780">
                    <a:tc>
                      <a:txBody>
                        <a:bodyPr/>
                        <a:lstStyle/>
                        <a:p>
                          <a:endParaRPr lang="en-US" sz="2200"/>
                        </a:p>
                      </a:txBody>
                      <a:tcPr marT="54864" marB="54864" anchor="ctr">
                        <a:blipFill rotWithShape="1">
                          <a:blip r:embed="rId3"/>
                          <a:stretch>
                            <a:fillRect r="-131" b="-99563"/>
                          </a:stretch>
                        </a:blipFill>
                      </a:tcPr>
                    </a:tc>
                  </a:tr>
                  <a:tr h="1668780">
                    <a:tc>
                      <a:txBody>
                        <a:bodyPr/>
                        <a:lstStyle/>
                        <a:p>
                          <a:endParaRPr lang="en-US" sz="2200"/>
                        </a:p>
                      </a:txBody>
                      <a:tcPr marT="54864" marB="54864" anchor="ctr">
                        <a:blipFill rotWithShape="1">
                          <a:blip r:embed="rId3"/>
                          <a:stretch>
                            <a:fillRect t="-100439" r="-131"/>
                          </a:stretch>
                        </a:blipFill>
                      </a:tcPr>
                    </a:tc>
                  </a:tr>
                </a:tbl>
              </a:graphicData>
            </a:graphic>
          </p:graphicFrame>
        </mc:Fallback>
      </mc:AlternateContent>
    </p:spTree>
    <p:extLst>
      <p:ext uri="{BB962C8B-B14F-4D97-AF65-F5344CB8AC3E}">
        <p14:creationId xmlns="" xmlns:p14="http://schemas.microsoft.com/office/powerpoint/2010/main" val="1543154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 xmlns:p14="http://schemas.microsoft.com/office/powerpoint/2010/main" val="1795762277"/>
              </p:ext>
            </p:extLst>
          </p:nvPr>
        </p:nvGraphicFramePr>
        <p:xfrm>
          <a:off x="1" y="2133600"/>
          <a:ext cx="5257800" cy="4724399"/>
        </p:xfrm>
        <a:graphic>
          <a:graphicData uri="http://schemas.openxmlformats.org/drawingml/2006/table">
            <a:tbl>
              <a:tblPr firstRow="1" bandRow="1">
                <a:tableStyleId>{3C2FFA5D-87B4-456A-9821-1D502468CF0F}</a:tableStyleId>
              </a:tblPr>
              <a:tblGrid>
                <a:gridCol w="5257800"/>
              </a:tblGrid>
              <a:tr h="4489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Three time periods help determine PES:</a:t>
                      </a:r>
                      <a:endParaRPr lang="en-US" sz="2200" dirty="0"/>
                    </a:p>
                  </a:txBody>
                  <a:tcPr/>
                </a:tc>
              </a:tr>
              <a:tr h="409733">
                <a:tc>
                  <a:txBody>
                    <a:bodyPr/>
                    <a:lstStyle/>
                    <a:p>
                      <a:pPr algn="ctr"/>
                      <a:r>
                        <a:rPr lang="en-US" sz="1700" dirty="0" smtClean="0"/>
                        <a:t>MARKET PERIOD </a:t>
                      </a:r>
                      <a:endParaRPr lang="en-US" sz="1700" b="1" dirty="0">
                        <a:solidFill>
                          <a:srgbClr val="FF0000"/>
                        </a:solidFill>
                        <a:latin typeface="Gill Sans"/>
                      </a:endParaRPr>
                    </a:p>
                  </a:txBody>
                  <a:tcPr/>
                </a:tc>
              </a:tr>
              <a:tr h="1015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Immediately after a change in price. Supply is highly inelastic, because firms cannot immediately produce more of a good. </a:t>
                      </a:r>
                      <a:r>
                        <a:rPr lang="en-US" sz="1700" dirty="0" err="1" smtClean="0"/>
                        <a:t>Sm</a:t>
                      </a:r>
                      <a:r>
                        <a:rPr lang="en-US" sz="1700" dirty="0" smtClean="0"/>
                        <a:t> in the graph.</a:t>
                      </a:r>
                      <a:endParaRPr lang="en-US" sz="1700" dirty="0"/>
                    </a:p>
                  </a:txBody>
                  <a:tcPr/>
                </a:tc>
              </a:tr>
              <a:tr h="409733">
                <a:tc>
                  <a:txBody>
                    <a:bodyPr/>
                    <a:lstStyle/>
                    <a:p>
                      <a:pPr algn="ctr"/>
                      <a:r>
                        <a:rPr lang="en-US" sz="1700" dirty="0" smtClean="0"/>
                        <a:t>SHORT-RUN </a:t>
                      </a:r>
                      <a:endParaRPr lang="en-US" sz="1700" b="1" dirty="0">
                        <a:solidFill>
                          <a:srgbClr val="0033CC"/>
                        </a:solidFill>
                        <a:latin typeface="Gill Sans"/>
                      </a:endParaRPr>
                    </a:p>
                  </a:txBody>
                  <a:tcPr/>
                </a:tc>
              </a:tr>
              <a:tr h="712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Firms can use their fixed capital more or less intensively, so supply is more slightly more elastic.. </a:t>
                      </a:r>
                      <a:r>
                        <a:rPr lang="en-US" sz="1700" smtClean="0"/>
                        <a:t>Ssr </a:t>
                      </a:r>
                      <a:r>
                        <a:rPr lang="en-US" sz="1700" dirty="0" smtClean="0"/>
                        <a:t>in the graph.</a:t>
                      </a:r>
                      <a:endParaRPr lang="en-US" sz="1700" dirty="0"/>
                    </a:p>
                  </a:txBody>
                  <a:tcPr/>
                </a:tc>
              </a:tr>
              <a:tr h="409733">
                <a:tc>
                  <a:txBody>
                    <a:bodyPr/>
                    <a:lstStyle/>
                    <a:p>
                      <a:pPr algn="ctr"/>
                      <a:r>
                        <a:rPr lang="en-US" sz="1700" dirty="0" smtClean="0"/>
                        <a:t>LONG-RUN </a:t>
                      </a:r>
                      <a:endParaRPr lang="en-US" sz="1700" b="1" dirty="0">
                        <a:solidFill>
                          <a:schemeClr val="tx1">
                            <a:lumMod val="75000"/>
                            <a:lumOff val="25000"/>
                          </a:schemeClr>
                        </a:solidFill>
                        <a:latin typeface="Gill Sans"/>
                      </a:endParaRPr>
                    </a:p>
                  </a:txBody>
                  <a:tcPr/>
                </a:tc>
              </a:tr>
              <a:tr h="1318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Firms have time to</a:t>
                      </a:r>
                      <a:r>
                        <a:rPr lang="en-US" sz="1700" baseline="0" dirty="0" smtClean="0"/>
                        <a:t> vary the amount of capital they use, so s</a:t>
                      </a:r>
                      <a:r>
                        <a:rPr lang="en-US" sz="1700" dirty="0" smtClean="0"/>
                        <a:t>upply is highly elastic. In the long-run an increase in price will result in a much greater increase in Qs than in the market period or the short-run. </a:t>
                      </a:r>
                      <a:r>
                        <a:rPr lang="en-US" sz="1700" dirty="0" err="1" smtClean="0"/>
                        <a:t>Slr</a:t>
                      </a:r>
                      <a:r>
                        <a:rPr lang="en-US" sz="1700" dirty="0" smtClean="0"/>
                        <a:t> in the graph.</a:t>
                      </a:r>
                      <a:endParaRPr lang="en-US" sz="1700" dirty="0"/>
                    </a:p>
                  </a:txBody>
                  <a:tcPr/>
                </a:tc>
              </a:tr>
            </a:tbl>
          </a:graphicData>
        </a:graphic>
      </p:graphicFrame>
      <p:grpSp>
        <p:nvGrpSpPr>
          <p:cNvPr id="2" name="Group 9"/>
          <p:cNvGrpSpPr>
            <a:grpSpLocks noChangeAspect="1"/>
          </p:cNvGrpSpPr>
          <p:nvPr/>
        </p:nvGrpSpPr>
        <p:grpSpPr>
          <a:xfrm>
            <a:off x="5549852" y="3074851"/>
            <a:ext cx="3517949" cy="3728924"/>
            <a:chOff x="5295900" y="927100"/>
            <a:chExt cx="3756722" cy="3982020"/>
          </a:xfrm>
        </p:grpSpPr>
        <p:cxnSp>
          <p:nvCxnSpPr>
            <p:cNvPr id="12" name="Straight Connector 11"/>
            <p:cNvCxnSpPr/>
            <p:nvPr/>
          </p:nvCxnSpPr>
          <p:spPr>
            <a:xfrm>
              <a:off x="5715000" y="1130300"/>
              <a:ext cx="0" cy="34036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89600" y="4559300"/>
              <a:ext cx="309632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95900" y="1041400"/>
              <a:ext cx="431801" cy="394400"/>
            </a:xfrm>
            <a:prstGeom prst="rect">
              <a:avLst/>
            </a:prstGeom>
            <a:noFill/>
          </p:spPr>
          <p:txBody>
            <a:bodyPr vert="horz" rtlCol="0">
              <a:spAutoFit/>
            </a:bodyPr>
            <a:lstStyle/>
            <a:p>
              <a:r>
                <a:rPr lang="en-US" smtClean="0">
                  <a:solidFill>
                    <a:srgbClr val="000000"/>
                  </a:solidFill>
                </a:rPr>
                <a:t>P</a:t>
              </a:r>
              <a:endParaRPr lang="en-US">
                <a:solidFill>
                  <a:srgbClr val="000000"/>
                </a:solidFill>
              </a:endParaRPr>
            </a:p>
          </p:txBody>
        </p:sp>
        <p:sp>
          <p:nvSpPr>
            <p:cNvPr id="15" name="TextBox 14"/>
            <p:cNvSpPr txBox="1"/>
            <p:nvPr/>
          </p:nvSpPr>
          <p:spPr>
            <a:xfrm>
              <a:off x="8519222" y="4514720"/>
              <a:ext cx="482599" cy="394400"/>
            </a:xfrm>
            <a:prstGeom prst="rect">
              <a:avLst/>
            </a:prstGeom>
            <a:noFill/>
          </p:spPr>
          <p:txBody>
            <a:bodyPr vert="horz" rtlCol="0">
              <a:spAutoFit/>
            </a:bodyPr>
            <a:lstStyle/>
            <a:p>
              <a:r>
                <a:rPr lang="en-US" dirty="0" smtClean="0">
                  <a:solidFill>
                    <a:srgbClr val="000000"/>
                  </a:solidFill>
                </a:rPr>
                <a:t>Q</a:t>
              </a:r>
              <a:endParaRPr lang="en-US" dirty="0">
                <a:solidFill>
                  <a:srgbClr val="000000"/>
                </a:solidFill>
              </a:endParaRPr>
            </a:p>
          </p:txBody>
        </p:sp>
        <p:cxnSp>
          <p:nvCxnSpPr>
            <p:cNvPr id="16" name="Straight Connector 15"/>
            <p:cNvCxnSpPr/>
            <p:nvPr/>
          </p:nvCxnSpPr>
          <p:spPr>
            <a:xfrm flipH="1">
              <a:off x="7302500" y="1092200"/>
              <a:ext cx="203200" cy="34544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388100" y="1295400"/>
              <a:ext cx="1993900" cy="31496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816600" y="2549264"/>
              <a:ext cx="2832099" cy="701936"/>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31100" y="927100"/>
              <a:ext cx="558799" cy="394400"/>
            </a:xfrm>
            <a:prstGeom prst="rect">
              <a:avLst/>
            </a:prstGeom>
            <a:noFill/>
          </p:spPr>
          <p:txBody>
            <a:bodyPr vert="horz" rtlCol="0">
              <a:spAutoFit/>
            </a:bodyPr>
            <a:lstStyle/>
            <a:p>
              <a:r>
                <a:rPr lang="en-US" smtClean="0">
                  <a:solidFill>
                    <a:srgbClr val="000000"/>
                  </a:solidFill>
                </a:rPr>
                <a:t>S</a:t>
              </a:r>
              <a:r>
                <a:rPr lang="en-US" baseline="-25000" smtClean="0">
                  <a:solidFill>
                    <a:srgbClr val="000000"/>
                  </a:solidFill>
                </a:rPr>
                <a:t>m</a:t>
              </a:r>
              <a:endParaRPr lang="en-US" baseline="-25000">
                <a:solidFill>
                  <a:srgbClr val="000000"/>
                </a:solidFill>
              </a:endParaRPr>
            </a:p>
          </p:txBody>
        </p:sp>
        <p:sp>
          <p:nvSpPr>
            <p:cNvPr id="20" name="TextBox 19"/>
            <p:cNvSpPr txBox="1"/>
            <p:nvPr/>
          </p:nvSpPr>
          <p:spPr>
            <a:xfrm>
              <a:off x="8369300" y="1168401"/>
              <a:ext cx="558799" cy="394400"/>
            </a:xfrm>
            <a:prstGeom prst="rect">
              <a:avLst/>
            </a:prstGeom>
            <a:noFill/>
          </p:spPr>
          <p:txBody>
            <a:bodyPr vert="horz" rtlCol="0">
              <a:spAutoFit/>
            </a:bodyPr>
            <a:lstStyle/>
            <a:p>
              <a:r>
                <a:rPr lang="en-US" smtClean="0">
                  <a:solidFill>
                    <a:srgbClr val="000000"/>
                  </a:solidFill>
                </a:rPr>
                <a:t>S</a:t>
              </a:r>
              <a:r>
                <a:rPr lang="en-US" baseline="-25000" smtClean="0">
                  <a:solidFill>
                    <a:srgbClr val="000000"/>
                  </a:solidFill>
                </a:rPr>
                <a:t>sr</a:t>
              </a:r>
              <a:endParaRPr lang="en-US" baseline="-25000">
                <a:solidFill>
                  <a:srgbClr val="000000"/>
                </a:solidFill>
              </a:endParaRPr>
            </a:p>
          </p:txBody>
        </p:sp>
        <p:sp>
          <p:nvSpPr>
            <p:cNvPr id="21" name="TextBox 20"/>
            <p:cNvSpPr txBox="1"/>
            <p:nvPr/>
          </p:nvSpPr>
          <p:spPr>
            <a:xfrm>
              <a:off x="8519222" y="2493812"/>
              <a:ext cx="533400" cy="394400"/>
            </a:xfrm>
            <a:prstGeom prst="rect">
              <a:avLst/>
            </a:prstGeom>
            <a:noFill/>
          </p:spPr>
          <p:txBody>
            <a:bodyPr vert="horz" rtlCol="0">
              <a:spAutoFit/>
            </a:bodyPr>
            <a:lstStyle/>
            <a:p>
              <a:r>
                <a:rPr lang="en-US" dirty="0" err="1" smtClean="0">
                  <a:solidFill>
                    <a:srgbClr val="000000"/>
                  </a:solidFill>
                </a:rPr>
                <a:t>S</a:t>
              </a:r>
              <a:r>
                <a:rPr lang="en-US" baseline="-25000" dirty="0" err="1" smtClean="0">
                  <a:solidFill>
                    <a:srgbClr val="000000"/>
                  </a:solidFill>
                </a:rPr>
                <a:t>lr</a:t>
              </a:r>
              <a:endParaRPr lang="en-US" baseline="-25000" dirty="0">
                <a:solidFill>
                  <a:srgbClr val="000000"/>
                </a:solidFill>
              </a:endParaRPr>
            </a:p>
          </p:txBody>
        </p:sp>
      </p:grpSp>
      <p:sp>
        <p:nvSpPr>
          <p:cNvPr id="29" name="TextBox 28"/>
          <p:cNvSpPr txBox="1"/>
          <p:nvPr/>
        </p:nvSpPr>
        <p:spPr>
          <a:xfrm>
            <a:off x="0" y="0"/>
            <a:ext cx="9144000" cy="2000548"/>
          </a:xfrm>
          <a:prstGeom prst="rect">
            <a:avLst/>
          </a:prstGeom>
          <a:noFill/>
        </p:spPr>
        <p:txBody>
          <a:bodyPr wrap="square" rtlCol="0">
            <a:spAutoFit/>
          </a:bodyPr>
          <a:lstStyle/>
          <a:p>
            <a:r>
              <a:rPr lang="en-US" sz="2400" dirty="0" smtClean="0">
                <a:solidFill>
                  <a:srgbClr val="FF0000"/>
                </a:solidFill>
              </a:rPr>
              <a:t>The Determinants of PES</a:t>
            </a:r>
          </a:p>
          <a:p>
            <a:r>
              <a:rPr lang="en-US" dirty="0" smtClean="0">
                <a:cs typeface="Arial" pitchFamily="34" charset="0"/>
              </a:rPr>
              <a:t>The primary determinant of PES is the amount of time producers have to respond to a price change. </a:t>
            </a:r>
            <a:endParaRPr lang="en-US" dirty="0">
              <a:cs typeface="Arial" pitchFamily="34" charset="0"/>
            </a:endParaRPr>
          </a:p>
          <a:p>
            <a:pPr marL="285750" indent="-285750">
              <a:buFont typeface="Arial" pitchFamily="34" charset="0"/>
              <a:buChar char="•"/>
            </a:pPr>
            <a:r>
              <a:rPr lang="en-US" sz="1600" dirty="0" smtClean="0">
                <a:cs typeface="Arial" pitchFamily="34" charset="0"/>
              </a:rPr>
              <a:t>In the tablet computer market (previous slide), producers were relatively unresponsive to the rise in price in the one week following the price increase (PES equaled only 0.4)</a:t>
            </a:r>
          </a:p>
          <a:p>
            <a:pPr marL="285750" indent="-285750">
              <a:buFont typeface="Arial" pitchFamily="34" charset="0"/>
              <a:buChar char="•"/>
            </a:pPr>
            <a:r>
              <a:rPr lang="en-US" sz="1600" dirty="0" smtClean="0">
                <a:cs typeface="Arial" pitchFamily="34" charset="0"/>
              </a:rPr>
              <a:t>After three months, producers had the time to increase their production to meet the higher demand, thus they were much more responsive (PES equaled 4)</a:t>
            </a:r>
          </a:p>
        </p:txBody>
      </p:sp>
    </p:spTree>
    <p:extLst>
      <p:ext uri="{BB962C8B-B14F-4D97-AF65-F5344CB8AC3E}">
        <p14:creationId xmlns="" xmlns:p14="http://schemas.microsoft.com/office/powerpoint/2010/main" val="1543154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0" y="228600"/>
            <a:ext cx="8991600" cy="5863144"/>
          </a:xfrm>
          <a:prstGeom prst="rect">
            <a:avLst/>
          </a:prstGeom>
          <a:noFill/>
        </p:spPr>
        <p:txBody>
          <a:bodyPr wrap="square" rtlCol="0">
            <a:spAutoFit/>
          </a:bodyPr>
          <a:lstStyle/>
          <a:p>
            <a:r>
              <a:rPr lang="en-US" sz="2400" dirty="0" smtClean="0">
                <a:solidFill>
                  <a:srgbClr val="FF0000"/>
                </a:solidFill>
              </a:rPr>
              <a:t>The Determinants of PES and Applications of PES</a:t>
            </a:r>
          </a:p>
          <a:p>
            <a:r>
              <a:rPr lang="en-US" dirty="0" smtClean="0">
                <a:cs typeface="Arial" pitchFamily="34" charset="0"/>
              </a:rPr>
              <a:t>In addition to the amount of time following a price change, the following help determine PES:</a:t>
            </a:r>
          </a:p>
          <a:p>
            <a:endParaRPr lang="en-US" dirty="0" smtClean="0">
              <a:cs typeface="Arial" pitchFamily="34" charset="0"/>
            </a:endParaRPr>
          </a:p>
          <a:p>
            <a:pPr marL="285750" indent="-285750">
              <a:buFont typeface="Arial" pitchFamily="34" charset="0"/>
              <a:buChar char="•"/>
            </a:pPr>
            <a:r>
              <a:rPr lang="en-US" sz="1500" b="1" dirty="0" smtClean="0">
                <a:cs typeface="Arial" pitchFamily="34" charset="0"/>
              </a:rPr>
              <a:t>The mobility of resources: </a:t>
            </a:r>
            <a:r>
              <a:rPr lang="en-US" sz="1500" dirty="0" smtClean="0">
                <a:cs typeface="Arial" pitchFamily="34" charset="0"/>
              </a:rPr>
              <a:t>If resources (labor and capital) can be quickly put into or taken out of the production, supply tends to be more elastic. Generally, this applies to low-skilled manufactured goods, the supply of which is more elastic than high-tech, capital-intensive manufactured goods.</a:t>
            </a:r>
          </a:p>
          <a:p>
            <a:pPr marL="285750" indent="-285750">
              <a:buFont typeface="Arial" pitchFamily="34" charset="0"/>
              <a:buChar char="•"/>
            </a:pPr>
            <a:endParaRPr lang="en-US" sz="1500" dirty="0" smtClean="0">
              <a:cs typeface="Arial" pitchFamily="34" charset="0"/>
            </a:endParaRPr>
          </a:p>
          <a:p>
            <a:pPr marL="285750" indent="-285750">
              <a:buFont typeface="Arial" pitchFamily="34" charset="0"/>
              <a:buChar char="•"/>
            </a:pPr>
            <a:r>
              <a:rPr lang="en-US" sz="1500" b="1" dirty="0" smtClean="0">
                <a:cs typeface="Arial" pitchFamily="34" charset="0"/>
              </a:rPr>
              <a:t>The ability to store stocks: </a:t>
            </a:r>
            <a:r>
              <a:rPr lang="en-US" sz="1500" dirty="0" smtClean="0">
                <a:cs typeface="Arial" pitchFamily="34" charset="0"/>
              </a:rPr>
              <a:t>If large inventories can be kept, producers can respond to price rises by drawing on those inventories to meet rising demand and to price declines by adding to inventories in response to falling demand. Goods which can be stored tend to have more elastic supply than perishable, non-storable goods.</a:t>
            </a:r>
            <a:endParaRPr lang="en-US" sz="1500" dirty="0">
              <a:cs typeface="Arial" pitchFamily="34" charset="0"/>
            </a:endParaRPr>
          </a:p>
          <a:p>
            <a:endParaRPr lang="en-US" b="1" dirty="0" smtClean="0">
              <a:cs typeface="Arial" pitchFamily="34" charset="0"/>
            </a:endParaRPr>
          </a:p>
          <a:p>
            <a:endParaRPr lang="en-US" b="1" dirty="0" smtClean="0">
              <a:cs typeface="Arial" pitchFamily="34" charset="0"/>
            </a:endParaRPr>
          </a:p>
          <a:p>
            <a:r>
              <a:rPr lang="en-US" b="1" dirty="0" smtClean="0">
                <a:cs typeface="Arial" pitchFamily="34" charset="0"/>
              </a:rPr>
              <a:t>Applications of PES: </a:t>
            </a:r>
            <a:r>
              <a:rPr lang="en-US" dirty="0" smtClean="0">
                <a:cs typeface="Arial" pitchFamily="34" charset="0"/>
              </a:rPr>
              <a:t>Similar to PED, a knowledge of PES can help businesses and the government better plan for the anticipated price changes to particular goods.</a:t>
            </a:r>
          </a:p>
          <a:p>
            <a:endParaRPr lang="en-US" dirty="0" smtClean="0">
              <a:cs typeface="Arial" pitchFamily="34" charset="0"/>
            </a:endParaRPr>
          </a:p>
          <a:p>
            <a:pPr marL="285750" indent="-285750">
              <a:buFont typeface="Arial" pitchFamily="34" charset="0"/>
              <a:buChar char="•"/>
            </a:pPr>
            <a:r>
              <a:rPr lang="en-US" sz="1500" b="1" dirty="0" smtClean="0">
                <a:cs typeface="Arial" pitchFamily="34" charset="0"/>
              </a:rPr>
              <a:t>Business firms: </a:t>
            </a:r>
            <a:r>
              <a:rPr lang="en-US" sz="1500" dirty="0" smtClean="0">
                <a:cs typeface="Arial" pitchFamily="34" charset="0"/>
              </a:rPr>
              <a:t>If a producer expects the price of his product to change in the future, he will want to adjust his output accordingly. Being able to adjust output in a timely manner to price changes is key to maximizing a firm’s profits.</a:t>
            </a:r>
          </a:p>
          <a:p>
            <a:pPr marL="285750" indent="-285750">
              <a:buFont typeface="Arial" pitchFamily="34" charset="0"/>
              <a:buChar char="•"/>
            </a:pPr>
            <a:endParaRPr lang="en-US" sz="1500" dirty="0" smtClean="0">
              <a:cs typeface="Arial" pitchFamily="34" charset="0"/>
            </a:endParaRPr>
          </a:p>
          <a:p>
            <a:pPr marL="285750" indent="-285750">
              <a:buFont typeface="Arial" pitchFamily="34" charset="0"/>
              <a:buChar char="•"/>
            </a:pPr>
            <a:r>
              <a:rPr lang="en-US" sz="1500" b="1" dirty="0" smtClean="0">
                <a:cs typeface="Arial" pitchFamily="34" charset="0"/>
              </a:rPr>
              <a:t>Government: </a:t>
            </a:r>
            <a:r>
              <a:rPr lang="en-US" sz="1500" dirty="0" smtClean="0">
                <a:cs typeface="Arial" pitchFamily="34" charset="0"/>
              </a:rPr>
              <a:t>A government must consider the PES for a good if it is considering intervening in the market for that good in any way. For example, if a government is considering imposing price controls (maximum or minimum prices) on an agricultural commodity, the PES should be considered so any changes in output resulting from the government controlled price can be anticipated.</a:t>
            </a:r>
            <a:endParaRPr lang="en-US" sz="1500" b="1" dirty="0" smtClean="0">
              <a:cs typeface="Arial" pitchFamily="34" charset="0"/>
            </a:endParaRPr>
          </a:p>
        </p:txBody>
      </p:sp>
    </p:spTree>
    <p:extLst>
      <p:ext uri="{BB962C8B-B14F-4D97-AF65-F5344CB8AC3E}">
        <p14:creationId xmlns="" xmlns:p14="http://schemas.microsoft.com/office/powerpoint/2010/main" val="2008392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money1.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3200" y="2209800"/>
            <a:ext cx="1282700" cy="128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685800" y="0"/>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cs typeface="+mn-cs"/>
              </a:rPr>
              <a:t>Factors Effecting Demand Elasticity</a:t>
            </a:r>
            <a:endParaRPr lang="en-US" sz="40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cs typeface="+mn-cs"/>
            </a:endParaRPr>
          </a:p>
        </p:txBody>
      </p:sp>
      <p:pic>
        <p:nvPicPr>
          <p:cNvPr id="2" name="Picture 1" descr="butter_margarine.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29400" y="772706"/>
            <a:ext cx="2298700" cy="1576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sailboat.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78800" y="3505200"/>
            <a:ext cx="965200" cy="969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doctor.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77000" y="3429000"/>
            <a:ext cx="114458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772400" y="2590800"/>
            <a:ext cx="4921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Apple Casual" charset="0"/>
                <a:cs typeface="Apple Casual" charset="0"/>
              </a:rPr>
              <a:t>VS.</a:t>
            </a:r>
          </a:p>
        </p:txBody>
      </p:sp>
      <p:pic>
        <p:nvPicPr>
          <p:cNvPr id="13" name="Picture 12" descr="calendar.jp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315200" y="5740400"/>
            <a:ext cx="1341437" cy="111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penny.jpg"/>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305800" y="2438400"/>
            <a:ext cx="674687" cy="674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7543800" y="4038600"/>
            <a:ext cx="6238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Apple Casual" charset="0"/>
                <a:cs typeface="Apple Casual" charset="0"/>
              </a:rPr>
              <a:t>VS.</a:t>
            </a:r>
          </a:p>
        </p:txBody>
      </p:sp>
      <p:graphicFrame>
        <p:nvGraphicFramePr>
          <p:cNvPr id="15" name="Table 14"/>
          <p:cNvGraphicFramePr>
            <a:graphicFrameLocks noGrp="1"/>
          </p:cNvGraphicFramePr>
          <p:nvPr>
            <p:extLst>
              <p:ext uri="{D42A27DB-BD31-4B8C-83A1-F6EECF244321}">
                <p14:modId xmlns="" xmlns:p14="http://schemas.microsoft.com/office/powerpoint/2010/main" val="2231223767"/>
              </p:ext>
            </p:extLst>
          </p:nvPr>
        </p:nvGraphicFramePr>
        <p:xfrm>
          <a:off x="0" y="1010477"/>
          <a:ext cx="6477000" cy="5847523"/>
        </p:xfrm>
        <a:graphic>
          <a:graphicData uri="http://schemas.openxmlformats.org/drawingml/2006/table">
            <a:tbl>
              <a:tblPr bandRow="1">
                <a:tableStyleId>{3C2FFA5D-87B4-456A-9821-1D502468CF0F}</a:tableStyleId>
              </a:tblPr>
              <a:tblGrid>
                <a:gridCol w="591815"/>
                <a:gridCol w="1187836"/>
                <a:gridCol w="4697349"/>
              </a:tblGrid>
              <a:tr h="10956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b="1" dirty="0" smtClean="0">
                          <a:solidFill>
                            <a:srgbClr val="FF0000"/>
                          </a:solidFill>
                        </a:rPr>
                        <a: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Substitutes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The number of substitutes available. The more substitutes, more elastic demand, as consumers can replace a good whose price has gone up with one of its now relatively cheaper substitutes.</a:t>
                      </a:r>
                      <a:endParaRPr lang="en-US" sz="1700" dirty="0">
                        <a:latin typeface="Arial" pitchFamily="34" charset="0"/>
                        <a:cs typeface="Arial" pitchFamily="34" charset="0"/>
                      </a:endParaRPr>
                    </a:p>
                  </a:txBody>
                  <a:tcPr anchor="ctr"/>
                </a:tc>
              </a:tr>
              <a:tr h="10956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b="1" dirty="0" smtClean="0">
                          <a:solidFill>
                            <a:srgbClr val="FF0000"/>
                          </a:solidFill>
                        </a:rPr>
                        <a:t>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Proportion of income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The proportion of income the purchase of a good represents. If a good represent a higher proportion of a consumer's income, his demand tends to be more elastic.</a:t>
                      </a:r>
                      <a:endParaRPr lang="en-US" sz="1700" dirty="0">
                        <a:latin typeface="Arial" pitchFamily="34" charset="0"/>
                        <a:cs typeface="Arial" pitchFamily="34" charset="0"/>
                      </a:endParaRPr>
                    </a:p>
                  </a:txBody>
                  <a:tcPr anchor="ctr"/>
                </a:tc>
              </a:tr>
              <a:tr h="10956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b="1" dirty="0" smtClean="0">
                          <a:solidFill>
                            <a:srgbClr val="FF0000"/>
                          </a:solidFill>
                        </a:rPr>
                        <a:t>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Luxury or necessity?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Luxury or necessity? If a good is a necessity, changes in price tend not to affect quantity demand, i.e. demand is inelastic. If it's a luxury that a consumer can go without, consumers tend to be more responsive.</a:t>
                      </a:r>
                      <a:endParaRPr lang="en-US" sz="1700" dirty="0">
                        <a:latin typeface="Arial" pitchFamily="34" charset="0"/>
                        <a:cs typeface="Arial" pitchFamily="34" charset="0"/>
                      </a:endParaRPr>
                    </a:p>
                  </a:txBody>
                  <a:tcPr anchor="ctr"/>
                </a:tc>
              </a:tr>
              <a:tr h="8183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b="1" dirty="0" smtClean="0">
                          <a:solidFill>
                            <a:srgbClr val="FF0000"/>
                          </a:solidFill>
                        </a:rPr>
                        <a:t>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Addictive?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If a product is addictive or habit forming, demand tends to be inelastic.</a:t>
                      </a:r>
                      <a:endParaRPr lang="en-US" sz="1700" dirty="0">
                        <a:latin typeface="Arial" pitchFamily="34" charset="0"/>
                        <a:cs typeface="Arial" pitchFamily="34" charset="0"/>
                      </a:endParaRPr>
                    </a:p>
                  </a:txBody>
                  <a:tcPr anchor="ctr"/>
                </a:tc>
              </a:tr>
              <a:tr h="10956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b="1" dirty="0" smtClean="0">
                          <a:solidFill>
                            <a:srgbClr val="FF0000"/>
                          </a:solidFill>
                        </a:rPr>
                        <a:t>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Time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The amount of time a consumer has to respond to the price change. If prices remain high over a longer period of time, consumers can find substitutes or learn to live without, so demand is more elastic over time.</a:t>
                      </a:r>
                      <a:endParaRPr lang="en-US" sz="1700" dirty="0">
                        <a:latin typeface="Arial" pitchFamily="34" charset="0"/>
                        <a:cs typeface="Arial" pitchFamily="34" charset="0"/>
                      </a:endParaRPr>
                    </a:p>
                  </a:txBody>
                  <a:tcPr anchor="ctr"/>
                </a:tc>
              </a:tr>
            </a:tbl>
          </a:graphicData>
        </a:graphic>
      </p:graphicFrame>
      <p:sp>
        <p:nvSpPr>
          <p:cNvPr id="36866" name="AutoShape 2" descr="data:image/jpeg;base64,/9j/4AAQSkZJRgABAQAAAQABAAD/2wCEAAkGBhQRERQUExQVFRUVFxgWFBgXFxoZGBoeHBoWFhscIBkXHSgeGh0jHRcYHy8gJCcqLCwsFx4xNTAqNSYsLCkBCQoKDgwOGg8PGiwkHyQsKSkpLCwsKSksKSwsLCwsKSwsLCwsKSwsKSwsLCwsKSwsLCwsKSwsLCwpKSwpKSwsLP/AABEIAMcA/QMBIgACEQEDEQH/xAAcAAABBAMBAAAAAAAAAAAAAAAGAAQFBwEDCAL/xABQEAACAQIDBAYEBg8HAwMFAAABAgMEEQAFIQYSMUEHEyJRYXEUMoGRQlKCobGyCBUXIzM0NXJzdJKTs8HRJENTYoOi8BZEY5Sj8SVUwtLh/8QAGQEAAwEBAQAAAAAAAAAAAAAAAAIDAQQF/8QALREAAgICAgECBQIHAQAAAAAAAAECEQMhEjFBE1EEIjJhkUJxIzNSgaGx8RT/2gAMAwEAAhEDEQA/ALqrKxYgC17E20F+8/yw3XOkOoDn5Bxo2k/BL+ePobDrKfwKeX9cT5PlQ9KrPP24T4sn7DYX24T4sn7DYzJnMKmYNIo6hQ81zoikMwLHgNFJ8rd4xr/6gg6iKcvaObq+qJBBYy2EYC23rtvDS1/dhvm9xdHv7cJ8WT9hsL7cJ8WT9hsQ23G30GVRo0wZ3kbdjjS281uJ1NgouLnxGmPe3O3EWVU3XyguWYJGikBmJueJ4AAEk+XfgqXuGiW+3CfFk/YbC+3CfFk/YbFOj7Jcbw/sB3b6/wBo7Xu6q3z4tSh2ugmrZKNd7rooklcEaAPbs8b7wDIT+ePHBUvcNEjHmQbgr/skfTj2KwfFb3YhY83lfNXp1I6mGlV5NB+EkksmvHRI3PysaKnpFpY6eCoJbq6mf0eIgC5PWNHv8dE7Ba/GxGlzbBsNEhnW1EdLH1kkc7DeC/e4mc63PBeWnHEZR9JNPLe0VWLW9amkHH2YdbcZvJT06dQbTTTwQRGwOryKG0P+QOcS+aZpFTRPNO6xxoLszHQf1J4ADUk4Zfcx/Yh/+uof8Op/9PJ/TC/66h/w6n/08n9MCeznTpBWV6UqwOiSErFKzC5axIBjA7INrDtHUjTuN8yz7q6qlplQu0/WMxvpHHGty583ZFA/zHuxtozZFv0mUakgmUEaEGNgR7DjH3UKLvk/dnFR5i5NZX3JNq2oAueW9wxrxVQTRNzaLg+6hRd8n7s4X3UKLvk/dnFP4WN9NGc2XB91Ci75P3ZwvuoUXfJ+7OKfwsHpoObLg+6hRd8n7s4X3T6Lvk/dnFP4i65Zaipgoqc7sk5ALfFGtzccAAGY87DGOMUrNUm3Rd7dLNADYyMD3FdfpxtHShRfGk/dnEJlPQtlUMYWSJqh7dqR3cXPOyowAHv8ziK2j6FVCmTK5mikGvUSMWjbwBbVT53HlxxJSiyjUgw+6hRd8n7s4X3UKLvk/dnFK0VYWLRyKY5ojuyxtoVI8O7DvFVCLJ82i3/uoUXfJ+7OF91Ci75P3ZxT+FjfTRnNlwfdQou+T92cL7qFF3yfuzin8LB6aDmy5qPpFpJZEjUybzsEW6EC7EAa+ZwT4oXZn8cpv00X11xfWJzikPF2RO0n4Jfzx9DYc5T+BTy/rhttJ+CX88fQ2HOVH7wnl/XHOv5j/Ys/pKV2yz5koc13bmSszCWEW4iKBYkY+WgT/UGDVxGapOta1Lk1OjP3Gcx6efVxC4HxpRirTVs2VVFZIt0aqEMIv629UGsmbzYrEl//ABYKtrErY6Wmo6eIy1lTJ9sK4Ku8ATIHVX3uyE3wqa6WgAxUQ3bWbMmopRW1i/2qrqaWOCNv+3iaVd2MD45Ukue8kaa3LM4o46rOY1mVGhoqVpmD2KCSZyilg2miRMdeGhwBpBnM2a5amZ6RmfrY0Qx7m9CpkJIiJ1A4FieJtzwOdJNDWVctfXxbxoxP6O4VzY9QFjDlPhJvE2bWxY8MAFm78Gc1SRU0UZoaSRZJ5wigSyLqkUZt6oNizDiNOBBYR2brHi2hhq3b71mZqRGbW7IeSOMeN+qiPk4weUWfwQ7Pek0qLEi0rdWi/BksU3b8SetNiTqTrzwL9K+SNR5Zlk8WkmXvCoPd2V1P+pGv7WAAhkzHqqfO60aM0skMR7zDElMgH+sX9+AnpayB0pqeniPZyykjlktzaSRIAdOB7Ej+/vwT0UbHLsop21etqUqJh3qHevk07r7g9uJWhy0ZgM6J4TyNRxk90MQjBHgJXkPnfABt+2Xp1Rk5FiDFJXOPERJEvueoP7OITaWrp6smtzByuWU8m5TRC59JlBKmVgurJcMEHMKSbAm4d0b5lOMuzKdrg0VE1NAea7zTSt7VJX2Kvdg72Y2kyqsymmjqZKXdiijWSKZkBV403L7rG/fYjiDgAzsntFlOa1cfo9OyTUatJETEsagG0Z9QkEDfBANtdRwxO5ARUZjXVGhEO5RRH8wddN73kVf9LEVsBllHAazMIVjgppmVISewnVxDdaTtnsh5C1r20RTzwSbHUcMVIgp5euRy8hl0vIzuzO5I72J9wwAUjXfjlf8ArtR9bHjHuu/HK/8AXaj62PGOmPRCXYseZZQoLMQAOJPDEbX7QxxndW8kh0CJrr4kf/OG6ZJLUHfq23EGoiU2A/OPL6fLCTyxiUx4ZZHoc5dtFFM5RSQR6t9N4eH9MSeAzMJY5aqIUq23LC6iwNje/kO88cGmNxyclbFyQUXSZjGzo5QHP+18GBynnuKPoLY14b5VWCkzajqWNo2bqZDyG+GS58O1f5OMyq4sMb+YuzPdpYKLqjUMUWV+rV7dkNa43j8EGx14aa2xKg4qDpIrPtzUR0FG6skG9LUS8Y1axVV3hxPEac2/ynE90bbZgxihrGEdXT/erObdYo9QqTox3bDxAB1vjz6/J2WPOk/YQ1kYq6UWrYBwA/DIOKEczb1fd3WqzKM3WddOy66Op4g/0x0VG5U3GKw6Seil5pTXZbZZ/Wmh0G+ebLfTePNTo3Hjx6cWXwyGTGCeFiOoM1LMYpkaGddGjcFT7A2vsxI4607OdqhYWFhY0wk9mfxym/TRfXXF9YoXZn8cpv00X11xfWI5OysCJ2k/BL+ePobDaPaKlgijSepgiYr6skqISLkcGION+1MgWEMxAAa5JNgBZtSTwxT+0HSvTRncp09Jk4AgWS/na7ewW8ccbbU9I6Uk4htHT5MKSlpDW0xipZElUekQ9tk3jd9dQWcsQOPDhiapdoMtSaacV1MXm3AxNREbLGCFUdrQXZm83OKQqMwzKruXkSlQ8EjUBveO1/u9mI7/AKGRiTJNI7HidLn2m5w/qLyMsE30joCfaHLHnjnatpS8SSJH/aIrDrNzeNt7j2AL91+/DTIa/KqSjWkFbSyRgOH6yeIl98szltbHeLG+KPXYan75D8of0x5l2JpgLlnUd5YfzGM9SI3/AJpl6CtycU6Uy1FGsKOkixrPGFukglF7Nr2xcg8cbdoM4yuup5KeespTHJbetURg6EMCDvaG4GOcavIaJP8AuiD7H+qMQlZSwrfcmL/6ZX5ycOpJkpY3Hv8A2dVnPcr62GX0uk3oEeOL+0R2VX3N6w3rXtGov3Xx7yraHLKaIRRVlKqAswHpEZN2ZnYklrklmJxyHjdBTOx7KM3kpP0YYmdUZdPk8ENRClVSdXUvLJMpqI+0ZdGHraC2gHIYAqXosyJZt9szR4wbiM1EIv4F1NyPKx8cVlQ0s+l6JH803T9I+jEsuRNINctYeKSWwjnRZYm/+MuTbGnyvMYIKc5jTQwQurFIpoRvKqlFUdqygX00PlgiodqctgiSKOrpEjjUIiieOwAFgPWxzTVbB1V7xU0yg/GZT9FsNKfJaykkEnUNpxBG8CO6w1xvJC+nJPaCbNs4Zqyt9HjM4erndXUjqyC2h3xoe/jzw2bJ6iYXqJhEnNI/5tw+c4jINpaiaTqg0cBJsOyePdrfX3Ykxszvm88skvgTZfdhksklrRl4YPptihr6Wm7FOnWycOx2ifN+7yxibL56r8O3Vx/4SHX2n/59mJWlo0jFkUKPAf8AL43YpHClt7En8RKSpaQ3osujhFo1C955nzPE4cYWFixzCxDZ7KZStJEvWSzEAD4o438OF78gCcO84zQQR7x1Y6Ivef6YMOjjY/0eNqmc3qZhc6X3FOu7e9geF/YOWvP8RmWOP3L4cfNk5sZs0uXQrGli47crNYbzW1420HADu8ScVv0lxLW10MECXqT2WIIsF4jeI7tWvyHfgw6Q9slpYey2/Iwsqn4w0ue9V089BgA2SzOegleolp+vMy3dgfvqXO8dPHQkW5DUcMefhhKTczrySivlLN6Pej2SjcSPWTyBf7sMyxE25pc71vG3lixRiscp6X4zHvJRVsik6FIwVuNCN4NbDyl23zGrcJT0Ap1Jt1tUxNh3iNd0k+GKb8i68El0q7NitoJGAvNAplha3aG72mW/GxW+nfY8sVbltaJokcfCGvnwI998X+qdkBjvaWY2tfkdOV+7HNuUL6NVVVGf7uWQJ8lip+YA+/HT8PLdMhmjqycwsLCx2HMSGzsoWspSTa88IHmZFAHvOL9GOXMuzoSZtQRIbqtXTliOBPWp8wx1EMc83bLQVIrfp4y+SeghjjNr1Kb2thuiObj362077YrLJdn46YaDefm5Gvs7hi5OlL8Uj/TL9STFPZvnaU4AN2dvUQcTyHkMcuRtvij0cEYqPNj93CgkkADiSbAe3ESdoxI/V00b1EncgO77Tbh48PHEnkvR5PWES5gxROK06Gx+Ufg/O3iMFuZZpR5TB6qxj4EaAb7ny4nxYn24lpa7Y0szfWgPh2OzOoF3kipVPIHecfs3+sMDGfZPRU5IkrZaqUcViUboPjIzED2X8sPsz2jrs2JVfvFN3AkAjxbjIfAaY20eQU9Iu+9iR8N7fMOA+nFE+Pf4RJQlk3492CFFs3NObohVDwLm2nnYb3sGCGj2DjUXlkLd4Xsj3nX6Mb32okmfq6OF5X790n27o5eJtiSpOjGuqrNVziJfiDtH9lbIPeca5Py6BLHHpW/8EaZ6Cm4CMkdw6xvfr9ONMu3kY0jiY91yF+YXxYGV9E1DFbeR5m75GNv2UsPffBVQ5BHCPvVOifmRgfOBfE+Uf3G9SfikUxBn9bJ+Co3PiEkPzgDD+N84PCkYee8PpcYub0R/it7sY9Df4je7Gc/sZyl/UU29Tm8eppH+TvH6rHHil6TJVbqqqMrfQ74J3fNWAP04uRoiOII9mKv6baC8dNNa4Vmjb5QDDX5Le/DRkpOmjHOcd2CmaTJV1cQhAPVnekkA42IPHmBaw8TgmwxyemiWJTELKwBvxJ8z3jhh7j0ccOKo8/LNzlbFhYWFihMWNdRULGpdjZVFycbMadltmnzus6sXWjgIadx8I8lB7zqB3C57hhZSpDRVhJ0U7BJmBavrYw8VylLE+qkA2ZyPha6Dlfe7hia6R9maXL6d6mkY0cqC9oj96k5BGi9UljoCLEceWLHcx0sKqihVRQsaDQAAWA8ABjnvbfaE5vV9WjE0sDXZhwkfgSPDkPC554565dlr49ELRB66f0qcdkWESchbuvyBufE4n8YRAoAAsALADlj1i8IKKpEZScnbJDoerfvdVT/4U28B4NdfpT58W7RUQTXiTzxz/wBElYTmUwHCSOQn2OrD/nji8tptposvpjNLc8FRB6zueCL4n5gCcedOPzs7Yv5R+tUTKU5AfPjn3pepGpM4aVf70JMvcdNxh7Sje/F6bNCRohJMAJXF3A4AnUqL8bX3b893EbtrsetY9LNuB2p5QWU/DiYgSLrzA7Q8iOeDHKnYTVoqulqRIiuvBhcf8+bEDtNtCEBijPbOjEfBHd5/RiPziaagkqKIG3Vyuobna+hHdvCx9uBzHa8lrRyqFPZPbBflSg/Wqf8AipjsQY472C/KlB+tU/8AFTHYgxMoV3055uabL43UXYzqq34AmOU3Pfw4YDej7Ygx2q6sb1Q/aQN/dg8NOTkfsjTjfBD9kb+TYP1pP4U+KqznpIqauCGmiDKxRUmYetI1rGxHqqeJ77nliU4t9FIy8MNtqelOKEmGlHXz33bgXjU8OWrnwGnjgQpdnnnkM9a5lkbXdJ0HcDbSw+KNBjfs7s4tMu81jKRqeS+A/mcaJ8wmrZvRaIXJ9eTgAOZ3uSjv58B4zWtR/J1KKiuWT+yN+Z7RLGwhgTrZj2VRRcA91l4nwHzYlsk6L5ahhNmMh7xCh4eBYaL5Lr44LNkdiIMvTs9uUjtykanvCj4K+HPngiwjnX0iybn9X4G2WZVFAojiRYk7lFvaeZPicEseXoPg38TriDxL5ZVXXdJ1HzjCL7iseKoHAW8sesYwsOKLCwsV9tn0kyx1QoMuh6+rOjX1VDa9rXFyBqSSAvPnZkrMbosHAv0kZTTzZdUCdliULvLIfguNV4am57Nhqb6YF5NndoCN5sypo349VdRbnbSK304GKZa7Mc1p8uzRw607GWRV3N1wEEguY9GuN0X4gO3DDqFbF5Als3m5ihIaOVkDEhlQlQOYv5/TiWh2pp2+Hu/nAj/+YvXPMg9IQIGZEUWjWJ2h3eWnVkD2HTAzsHNHVGqpqqGOp9HcdVLPEhkkjYuoJNu0Q0bDe5ixxaOck8QAwVaP6jq3kQfoxtxaNd0X5VLq1GqHviZ0I9iED5sQ1T0QU7Aimr6iIn4Mm7IB5bwVh78VWeLEeJlZSRy11SlDS6vIbSNyRfhXI4ADU+7icdEbM7OQ5ZSJBELIguzH1nY+sx8SfdoOAwAbG7DVmRtK8dPDXdaRvOkvVTBRruhZBuHXUje107hht0i9L/VwGOOKeGobQJNGUZO9+atblYkX1wrfJjJUiP6V9vHmkNDTHtvpOwOiLzS45kese7TnoOZfQrDGEXgOJ5k8ycMdncqMSF3uZZO05Op11tfv5nxxL2xaMa2Rk7MYZ5xV9VBI3MKQPM6D5zh3vjvGBbbau0SIH/O30D+eNk6RkVbDHoD2bLyTVb+oo6pL8ybO3sAC+84laOZs7zYzcaOibdgHwXfjv+PDf8ggwIr0kLT5PHQUisJnVhPJa1t9m3gvMsQQL8hw14EmxWRVU9NHBIDRUYH3xVv6RUX1a5tdFY8dBpYajHny8tnavYtbKs2hm31gbfWI7jOoum9zUPwZhzte19cSGGmV0qRRrHFH1UaCyLawA8uPjc8b4dlrcf8AnLExygenzJOqro6gDs1Edm/Pjsp/2lMVfjpDpryP0jLGcC7U7CUfm+o/zNvfJxzfjog7RGS2T2wX5UoP1qn/AIqY7EGOO9gvypQfrVP/ABUx2IMOKVV9kd+TYf1pP4U+K02VyAQIHcffHH7I7vPv92LS6f4w1FSg8DWxA+2OYYrvaDM/R4Gcet6qeZ/pqfZiORvSR1fDpbm/BE57mMlRMtHTdp3O65HzrfkANWPh54tTZHZSPL4BGli5sZXtqzfyUch/MnAr0P7OBYWrHs0kpKprfdUGzfKYj3Ad+LGxGbr5Ubbk+TFhYWFiRoseo5CpBHEY842wQbx5+wEn5sBhL0taHHc3Mf0w4wxgy5eakd1219y8MPVWw5+03xVCnoccU70KENmGZSSfh78+Nmkcyf7gnzYuHFebQ9Hc8dacwyyRI5ySZYpPwcl/W1HDe4kHnqCDh4vtCMPp6VXvcannz9+OdtodqHos9lqol3hHIYxvXCuEUQuLjxB1HAgYtCXbKRSPTlrMv5MyRxzQHxWYRuU9vDvxthoKKoh6qPqKiAXsAVkGpJJPEhiSSSdbk4y+O2jfq0ONn+lGlroj1BtUbp3aeRlRi3IKzEKwvzBvblyw62H2YkpEd5yhnkWJGCXKIkSbiICdWOrMzcyxwEZl0PUcmsRkhP8AlbeX3Pr8+NRpM1yqJpIq+OaCNSxSoB0A5C9yO4AMOONuL6ZlNdlx48yRBuIB88VflPTNL6Ok9Xl8ywsSBPDdoyQbHR7W1uPW5YKcn6T8uqbBKlFY/BlvGf8AfYH2E4xxaNUkEQpLeozJ5HT3HELtRki1cYSrJeEcd0qtvE3UkHxBGCBHBAIIIPAjUH2jDDaGmMlJUIvrNDIFtxuUa3z2xitdG99gHs90b5PVq7QelgIwU3kZPWVZFYAgEqysCDzGJr7jWWcxUEdxmf8Arh3spSmOprBa1logPk0+7/K3swT4o8jEUUBZ6Fcp/wAKX96/9ce06GsoH/bO3nNJ/J8GOFjPUYcECUHRNlkbq8cEkbqbqyzygj272CWioFiUKu8bc3Ys582Opw4wsK232MlQsaMwolmieNrgOpUkGxF+YPIg6g94GNssoUXJsMaJMyQW1vfuwtmgfsztWZ5Z8rzAD0lFZCeC1EZX1gOTFDvEdxuOBA592kyRqOqmp34xOVB7xxVvapB9uLXqHOZ7SQyUg7FKI+vkHq9hnJFxxuD1Y77HkMY6ftl9Iq5BwtDNb2mNvpW/5uLxdP8Acm1aK02C/KlB+tU/8VMdiDHHewX5UoP1qn/ipjsQYqTKt+yJU/a2Fh8GqRvL73ML+8jFXSZtBWUrB3VGtqGNt1hwI7xfu78Xb0tKDRxg6gzC/wCxLilH2Xpyb9X7ASB7r414uasaOb07XuOehzaTq5npHPZku8fg4GoH5yj/AGjvxcGOfs/pjSTQzwgJukEW4BlNx7x9Bxe+VZitRDHMnqyIHHhcaj2G49mOXPDjKymKVodYWFhY5ywsPqOIsunC+t2svuGpOGOHFE4DAEA3Itc6DxxqMZOAYWM4xiggsLCwsADWqq+ruWW6W1K3J8brz9mBXM9gaDMVFRARE7apUUrBSfML2W8b2PiMGhF+OKZ29mfKKlqiheSBmYdbE8bejzX+Eum4W77EHmLG92jdmM31mVZ3lx7LpXQ3sC1g/tuQwPkWGIigqKnaSpjplUwUsVnqSrb3P41rEnUKvmdbaOc06UZs3p4qKlhZKqofq5LG6hbalW4gEE3J9UBuPHFxbEbHxZZSJBFqfWle2rueLHw5AcgBisY+WicpeEStNl0UMCwqirCibgW3ZCgWsQeOnfxxyp0oZfSwZjKlJpHoWQeqjnio8OBtyJI5Yu3pR6QDTIKen7dTN2YVXU3Om+R3A8BzPgDijc46Pa+G8kkLSX7TMhEhudTfd1v3m3txVtLsRJsfbEZLmjqJaKR4Y7kb3W7qEjj2dd79nFi/bPPqdV7VNVnndQpHyrpf3c8QXRjtpSxUq000gikRnPb0U7zX0bgOPO2LXyMRygupV10sVIZfeNMc05Pl0WjFUBtPtjnN9cup7nietA4cPhnvPz4eLtJnDD8Vol/OlkP1Tg5ahQ/BH0fRhChT4owtv7DUgKGe5v8A4WXnw35h89sNqzbjNIR28uSQc2gmufYpUn5sH4pE+Kvuxk0qfFX3DBbCirKXpyiDblRHUQNzuitbzHZb5sGWQbU01fpT1gdrXKAbjgd+41jbxtiVrtnqecWlhRx3Mob6cesryCnpgRBBFFfjuIqk+ZAucGjNkXtBl7KquimVgQQDI0eviwBuPAg3xFZ/QvLQyFpVpFsOvkJ3txP7wKQNWI7I4X3vZgoo80WdnCIWjUlTIbbjMDYql9XANwW9W4sCdbCPTbG32ok3dAJIi1u7et9YrgUdmt6J7YbL6WKii9DQpE43wWHbflvseZIF/AEaDhhxtLl8dZBNRsRvTRsFB5EWKt8ltw48bIzJ9rqRlPYFNDb2RqPpBGBvL80M2flOUNG7HwaR4v8A8QuN8meCkNiIimbUSsLFayAEdxEqAjHYIxzLmmWdRtTGoFg1dTyr5SSRyfSx92OmhjpTsgBXSx+KR/p1+pLiqMWv0sfikf6dfqS4qjHRj6Iz7GGeUPXQOvO28vmNR7+HtxM9DO0G/FJSse1GTJH+ax7Q9jG/y8NcB0Vc2XZisq8Fbet3o3rL7iw9gxPPDkh8MqZ0LhY1wTq6q6m6sAynvBFwfccbMeWdwsIHCwsBpN5fU76+I0P9cOcD0M5Q3GJynqQ4uPaO7FExGjbhYWFjTBY8yxBgVYBgeIIuD5g6HHrCwADFX0bULv1kcRp5Re0lM7QsL9252fmwP5/U53RHdpWethta8yRb44ab0bq7c9SoxY+Fh1NoVxTOcKfJc3Nb6U8MwlYm77sZIBFrKJDujTQdwxbWzPpDKqz09TfnI8lKfmjcWHgFwakY89SvxR7hjJS5dmpV0BG1vRLTVoLA9VPxWRQNTy3wPWHjx8eWADKNqKrJ6w09TSI8rWAkjCo8q30O8AFlvbS9mvoddMXwMQO2exsOZU5ilFmFzFIB2kbv8Qea8/MAjU/DBryiHoemHL3O7K8lO/NJo2Ug+agjE9SbZUMvqVdO3+qgPuJBxV2z+eGOb7XZrGjSod2KSRQwccFBLDW/JufA68Taj2AoZSS1LDp3IB9GMdJ0CthdFVo/qurfmsD9BxutgcHR1lw/7OD9nX3g42psPSL6kbx/o5pkt+zIMZoNj+rSRTvISR3d3sx4gzbk4t4j+mBPP9kswhBky+reS2pgqSHv+bKwv7GPtxv2OatqYmarpxTurboBJBew1bdN7DWwNzfXGNPtGproNIwAAFsBYWtwtytbliF26ohNltYh5wSEeaqXHzqMazQzxSCRZiiaB42AkQ+Ki4ZG8Qbd4OBraraJ69noKQ+sN2qlGqxIdCt/hSMLjdHDW/hqYMiOhyulbLijk9WkzCK/dZWI8gxJ8ycPeiYekVuZ1vFXkEMZ7wuv1RH78N9q6+PK6BaanH3yQdTAo1YltGfTie1x+Mwwb7B7Nfa+hhgPrgb8vi7at520XyUY27uXuZ7IB+kbKd3PsoqANJZoIz+dHMh+q492LsGBHafIPSvRWHr09XTzr5LIocfsEn5IwXjF4O0SktgT0sfikf6dfqS409GuVwyUZaSKNz1ri7IrG1k0uRjd0sfikf6dfqS42dFf4kf0r/QmL/oJfqJXOIaCkhaaojp4419ZmjT2AALck8gNcN4qHLJ44ZuppXSfdELNCna3gWAAZbg2B08DgdzXZsZ9VSdezihpWaKJUO710w7Msl7eqh7A7yG14g4yrZl6NsmoXfrOpkq5yRe1kWQJ7jUL8+JjhlmM1JRQGSURQwxga7qhQOAAAHsCgeWGmyu0lFmUTSU26wVt1gU3WU8RcEcCNQf6HAbnlFDm07VFfMIcrpnaKBWkEa1EikrJIWJHZBDItjc7ptbW8pslleXZbHXVtHOr0zBWZUffWPqlYlQ28SSd+9jrqBzxlI2wpbMaUVIpbx9eyGQR7o3t0aXNhYe3jiG2q28y7LXEdSwEhXeCLEWNiSATYWHA8TgT2dyOaPOaSsqWb0iuhqpZY/gxKoiEcY0v2VYA35j2l3TbD0eZVeY1dahcR1BhS8jIipDFGrHssNL7179xwUgsmcn6S8sqYZ5UYBadN+UPFukKdAQLdq50sNbkd+Iyt6cMphk3V35OReKEbvvYqT7AcCEmz1IKKtmg/s1HXVVLSwuzEgRJKvWzXkNwrMHIBPBOV8Smy1bs3TSpTwgTyu6oJZYWluxIC2Zk3V1tqqgYKQWGO1XSnl+XtuSsXlsCY403nUEBhvXIC3BBsTfXhjXWdLWXRUsNRIzL16l44ty8xAZkuVBsBdTqTY20JxD550cUrZ1TSMhlaoeoqJlc3TdjjjVV3eG7vup1vfUcNMZ6ROjqllnpJNw70k9NSqi9mNY1MkjgKoHFFYdwtpgpGWTOX9K+XyUq1TM0MTTNAOtjsd5U6w6JvaW5jmbccNsl6Y8vq6pKaESl5G3UYxWQmxPfvDhzXEN0nZJQGahpqh0o6SNKidxGFS5BgRVUBTqd5joCbKfPDrYfaDIVcpRIiPDG8vWvCwbdVe23WyDe9Um9yNCcFILDLavaimy6nM9QQF4KoALu3JVHM/MOJxt2YzyKvpYqmNbLKtwGAuCCVINu4gjAbkmzq51McxrU36fVKCnf1RHexldebORe3IW42WxxkORxUVPHTwgiOMEKCbnVix182OCkFj7qx3D3YXVjuHux6wsFBZ56sdw92BvpE2gbL8vmqY0R2jMdla9jvSIh9Wx4NgmwCdN/5EqvOH+NFjKRtkbt7sWmZUyOQEl3AyOPgsQDY8yp5j24C9nOld6JvRq9HWSLsNIO1e3DeXidLdoXvx54uOhQGCMHgY0+qMVb0tbDdfGZ41+/QjUDjJGNfaV4j2juxzqrpln7osjIdpqetTeglSTvCm5HmOI9oxKYpjovpMuzGHq2iEFbENZIXaN2HASLumwI03gBa+trHB/sTl2Yw9YtfPHOg0hIH3w68Waw5cjc+PeNUCdhRhYWMMwAJJsBqSeAwpoC9MudPTZfeIlZJZFiUjiN4MWI7jZbX8cRUc9PklAgci4FyB68shF2t7dLnQADEB01bZw1RgpaVhMySdY5TtLvW3VQEesdWvbwxJbNbCvPMK3Nm6yTjHTD1VHEb44AD4g+VfUYdxVKxU96HXR1svNWVH21rlsf+0iPBRyex4AX7PeSW7sWVLU3O4h15nko/rhosrzaDsrzt/zXyxIQU4QWHt8cI3YyVG6AWK+YxJ4jYvWHmMSWL4uiUyv+mrMkgoYme9jUKugvr1cp/lhp0ebQKMlqamO56o1Di4tqkav/AEw0+yO/JsP60n8KfGvoPy5ajI54W0WWSeNiOIDxxqfpxa9UTrdh1sU8aZZSMrARinjcsSAPUDOxJ5728STzviB2wzUxVc8iHtU2VVEqHuaR13T/AOxgL2f6GsyDinqau1Aj7zRpK5WQA71hHYBQx434XvYnFpVGyiyzVjyNdaqnSm3QLFEUShtfEyk+zGGg62wlJm+V5erPIscUKGMxMo1KKrA7ysCQQb873wA1VfDk2XQxKDPFUZjLNYkAyw07hEubWszRxtwsRfvxuyzoXzWNzT+m9XRlu2Y5pAGU8bRDTeI5HTxOLYoNj446lZN1DHDTxU9KpFzGFLl21Gha8YuNex44AK/2K29kzbO42eDqEgpptxSSWO+0QJJIF72HAe/AMdpZaqsWjnleHL6qtmkYou71okmfi59Zd6y34LxIJXHQFVkLNWGqVlDClanjHO7OHJJ7uylvlYH5Oi6GoymmoajsvCikSR2LJJxcqSNVJLA346HiBYA09I2zsVSmX5dvdTC0rMdyw3Y4IJDYX0HFRc8L3w22LyXIUqBBR9VNUxffN8lpGupHaElty4JGi+7GOk7o4qczkoY45QsUKyLLI5uwuIxfdFt8kL4Dje2CHY3o3o8sG9AhMpTceVyS7AkE6eqouo0AHDABsLb+cgf4NCT7Zp1/lT4W0Um9X5ZH/wCSomP+nA8Y+ecYdZbkzpXVdS5BWVYI4gDqFjVy1+67yH3DCmyZ3zKOpJHVxU0kai+u/JJGSbd27GB7cAATtzsxS5hmbmtm6qnoqaIt21QFpZJjYu3AbsY0Gpvhxlmy2U19FUw5YY4yU6h5kRi4BKyWJksXVtwX11F9cR203Q9LmWbzVE8ojpCIt0IbyPuoFK2OiWIbtG/raDjYqzPYdKfK6qmy6PqnkRioDG7PYD1nPEhbcba8sAFR5lsVmmzxWpgnEkIdQwRmANzYK8TaEMdNL8eXHHRanTFUbI7EZlWVEVVnMpKwEPBT3S2+ODssfYFuPeTxsNDbGMAWFhYWABYBOm/8iVXnD/Giwd4BOm/8iVXnD/GiwAT+W/gYv0afVGPGYUm+tx6w+fHvLfwMX6NPqjDjHIzoRzvt7s3LllUtbSEohfeBX+6fmLfFbWw4alfO1ejvpJizOPda0dSo++R8mtxdL8V7xxHlqZnPsnSRGDKGjcbrqeGv/PYcc+7dbByZc/WxFmgY2VvhIT8Frd4uAeeKRal8r7FaraOgdpdsqahheSWVLqDuxhl33PJQt76nnwHHHPucbXVWbSN6RUpBBf1CxEajuEa3aQ+Nj5jAdi6OiKhpnoxJ1MfXI7I7lQW5MpueGjAaW4YZpQVip8nQ02UoFgA+19HJPIRY1VSOqjH5oPat4Lr4nFhbO5LMWLVE5ke2oUbkSDuVBqT/AJmJPlh3iTydh2hz0OOflyZWqRIIgAsBYDGcLCwxh7i9YeYxJYjYvWHmMSWL4+iUyqfsjvybD+tJ/Cnxu+x5/JTfrEn1YsafsjvybD+tJ/Cnxu+x5/JTfrEn1YsVELPwIbG9IaZlVVkMSAR0xRUk3r9ZcyKWtawW6C3G4N8Otuah2ijpIW3Zax+pDDikdi00nyYwQP8AM64idlsqhpMzrkhVUjipKMWHh1+p7zZdSdTxxgAhtP04VaVc0NFSpIkTtHvskjlipsxtGQALg28LYc0/ThOuVirlpozL6WKbdUsqsAnWMRvXKsB2eepB8MSGTbXx5blFGijrqyqTrIYF1d3nYyAsBqFu41PG1h4Q22tYmTLlnpEa1Um9VVMwNgrzuEu5uCLBpGtpwUd2NAd7IdIWdV9TCwo41pHkUO/VuAE+EQ7P2iBfUC17DFv4rHYDpCzKvqkWWgEVK6s3W7kqgWF1sznda5sLADiTyxZ2MAEekjpATKKdZCgklkbdij3t29hdmJseyuntYDnhl0n7fTZfHTrSxCaoqWbq1Ks/ZUAsQqEFj2lt7cD+1tCtZRZnmMoDL1bQUIOoWKNwDIPGSQMQeO6F78GMMG9m6X19HoBbwM0tr+6nIxoAHsf0n5q1fT09dTbkdQzKC0LxMLKWupY2IFtRY6Yjqzpgzeod3oqO9OGYIy08kl1BIuWBtfvta2D3aXMutqKh1/B5ZSzyM3/nkibdX5EW8T4zL3YkoaxcrymIstzDTxIqDi8m6qqgHxnc29t8AEbsV0iPVU1E08YWaqmlhslwo6pJHZ7Nc27AW1+JOHXSN0hLlcShU62pluIYhfW3FmtrujuGpOg5kM8rynqKvLopCN+npKuombl1krwB28izzezD3YvLBO75nMLy1I/s9xrFT/3SjuLj743i9uWAAXqemwx5TT1fUB6iZ5ItwbwjVo77zc2IsVO7e/aOumPexnSFmLwSVVdAggbqFpt1ShdpZVjG7diStm3rkd1sFG12Vw0uWVpjjVT1VS66ah5g4YgnUXZ7actOGPG0eXBUyulX1RVQC3+WCKWb6YVwAEcGbRu0yq2sDBZe5SUWXj+a4OKqz/ptnpYqdxTo7VSzSxqxK7sfWlKfh610UseF94WtiUq5Sq5xChtJVV0VNH3gzwwIT8lC7fIxA7abbxZVmjLFSrPLHS00FNc6RAGRjYAFiSHjGluHHAAR9HW1GcVdRetpUhpmjZg3VtGb3XdA3nJ1vfUcBe+HvTf+RKrzh/jRY99HG1eYVpm9No/RlUIYzuSIW3t64tITewHEd478eOm/8iVXnD/GixgE/lv4GL9Gn1Rhxhvlv4GL9Gn1RhxjlOgwy3FjwOBrNcsV1eKRQ6MLMDwIOCbDPNKfeW44r9HPCtGo5l262JfL5dLtA5+9v3c91v8AMPnGvfaa6HNoBDUvTubLOBufnrew9oJHmBi3szyyOoiaKVQyOLEH6QeRHEHFD7Y7Gy5bMGBYxFrxSjQgjUA29Vx89rjwrGXNcWTceLtHQWHOXy7sg8dPfgG6PduRXxbkhAqIx2x8ccN8fzHI+BwYA4g04umWTtBJhY1Us++oPv8APG3DiHuL1h5jEliNi9YeYxJYvj6JTKp+yO/JsP60n8KfG77Hn8lN+sSfVixq+yMQnLYbAn+1Jw/RT4iuhXbSjosuaKpnWKQzu26wa9isYB0Hgfdiog+23hzSrzb/AOmHq1pYupeUlAoaUJM47QJJ3ep9UEi2I/ZWlqqCLP3rZOsqEhju++X3iYpilmIv8JRbS3dg2oekLKYesKVcYMsjSuTvklmAF/V7lUDwAwyzTarJaiKojeqTdqirTFS4LFRGo13dBaNRbz7zgArnYnI5ckzejNYiMlUnVxS8QjOFAsT6rKSqH/K55YNNvds6OhzYPVRmVoqNeoQIG7ckrFjdtEIVF7XGxNsEVV0iZPLu9ZUQPuMHTeQtusODLdNCORGuB6vrMgnr/TZqlJZN1FVH3zGCt7Nu7uptbQ3Gl7XwAEPRztxNmizSSUhp41KdUSWPWBgxOpUXtYajTtYlNuczenoJ3iBMpURwgcTJKRFHbvO8492GQ6U8s/8AvI/c/wD+uGtd0g5TN1fWVcZEciyqO3beW5Uns62Jv5gYAKnzzY7PEy5BVS2pYuqTqBItwu8qLdYxuvYleLE4NM926eDNK2mpYzNWzClgpxbsKFjeRnY9ymYm3DTWwwTV3SJlMybklVGy7yPbt8UdZF+DyZVNvDDHLtq8kgqJ6lKiLr5zeSQ75a1gN0Er2V0Gg9t7DAB42mypcsyCojZyzOv9olOrSSTSIsjnmSd428ABjzs1VvndUlYyNHQUrE0iNxmlF165h3ILhRyPO4OHO0G2eTV0PU1FUjRllZlBkG9uneAJC3tflh9T9JmVRqqJVQqqgKqqrAADQAALYDABFbVzs02bsl7wZWsYtyL+kyH22Cn2DGnZ3phy+PLYXkmAkjiRGhAJk3kULZV5gkaG9rHUjXErHt/k6tK4qYd6e3Wkhzv7qiMXBW1t0WtgKyvJNm6ep9IWp3rNvpG7M0SG9xYblzbkGJ9uAA926qt+hiVlKtUz0ce6dSN+eJmX9kMMbc7JfNcuQa7iVc7eFkjhU/8AusMR2Z7d5RUGEyVifeJRMgG9beVXUX7OoG+T5gY2npCyjrhN6VF1oQxBu3fdLByPVtxAPswAQOUxvNtLVoR95p2WqPjI1NFTp7laQjETmHSdSUFdmDmAz1jVPVxgACyRxRRAdYQSoLiTRQSefLBdR7c5PFNPOlVH1lQUMp7evVoI1A7OgA+cnELklXkFLVTVYqY5J5ZHl35N5jGXNyEG7Yak6+tra+AAgo+kMplRzCtp3gsSOqFyx7e4tg4Ui57+QviD6R85as2ZkqHiMJlELhC28Qpnj3Tew4rutw+FidrukPKJ03JaiCRLg7rqzLdSGBsVtoQDgY6WNu6Gqymohp6hJJGMW6ihrm0sbG115AE+zAAe5b+Bi/Rp9UYc4YZLUh4Y+REaXHyRh/jkOgxhWxnCwAQdfS7jacDqP6Yjq+gjnjaOVQ6MLMp/5ofHlgnq6ffUjny88QRQjliTVMZFHbTbLT5NUJU07M0QbsOeKnmj25EXHiPHFo7J7Yw5hHvR9l1/CRk9pfH/ADL4++2JmsoVmRo5EDowsykaEYpDabZqoyerWWnL9WTeJwCbd6N36d+hHttZfxFT7EfybXRf1BVbja8Dx/riaxXex21yV8N7bkqj77H3HvF+Kn5uBwaZZVfAPyf6YmrTpjd7RJw+sPMYk8RsPrDzGJLHTj6IzFjFsZwsVEMWwrYzhYAMWwrYzhYAMWwrYzhYAMWwrYzhYAMWwrYzhYAMWwrYzhYAMWwrYzhYAMWwrYzhYAMWwrYzhYAFhYWFgAWFhYWABYWFhYAFhYWFgAVsLCwsACwsLCw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data:image/jpeg;base64,/9j/4AAQSkZJRgABAQAAAQABAAD/2wCEAAkGBhQRERQUExQVFRUVFxgWFBgXFxoZGBoeHBoWFhscIBkXHSgeGh0jHRcYHy8gJCcqLCwsFx4xNTAqNSYsLCkBCQoKDgwOGg8PGiwkHyQsKSkpLCwsKSksKSwsLCwsKSwsLCwsKSwsKSwsLCwsKSwsLCwsKSwsLCwpKSwpKSwsLP/AABEIAMcA/QMBIgACEQEDEQH/xAAcAAABBAMBAAAAAAAAAAAAAAAGAAQFBwEDCAL/xABQEAACAQIDBAYEBg8HAwMFAAABAgMEEQAFIQYSMUEHEyJRYXEUMoGRQlKCobGyCBUXIzM0NXJzdJKTs8HRJENTYoOi8BZEY5Sj8SVUwtLh/8QAGQEAAwEBAQAAAAAAAAAAAAAAAAIDAQQF/8QALREAAgICAgECBQIHAQAAAAAAAAECEQMhEjFBE1EEIjJhkUJxIzNSgaGx8RT/2gAMAwEAAhEDEQA/ALqrKxYgC17E20F+8/yw3XOkOoDn5Bxo2k/BL+ePobDrKfwKeX9cT5PlQ9KrPP24T4sn7DYX24T4sn7DYzJnMKmYNIo6hQ81zoikMwLHgNFJ8rd4xr/6gg6iKcvaObq+qJBBYy2EYC23rtvDS1/dhvm9xdHv7cJ8WT9hsL7cJ8WT9hsQ23G30GVRo0wZ3kbdjjS281uJ1NgouLnxGmPe3O3EWVU3XyguWYJGikBmJueJ4AAEk+XfgqXuGiW+3CfFk/YbC+3CfFk/YbFOj7Jcbw/sB3b6/wBo7Xu6q3z4tSh2ugmrZKNd7rooklcEaAPbs8b7wDIT+ePHBUvcNEjHmQbgr/skfTj2KwfFb3YhY83lfNXp1I6mGlV5NB+EkksmvHRI3PysaKnpFpY6eCoJbq6mf0eIgC5PWNHv8dE7Ba/GxGlzbBsNEhnW1EdLH1kkc7DeC/e4mc63PBeWnHEZR9JNPLe0VWLW9amkHH2YdbcZvJT06dQbTTTwQRGwOryKG0P+QOcS+aZpFTRPNO6xxoLszHQf1J4ADUk4Zfcx/Yh/+uof8Op/9PJ/TC/66h/w6n/08n9MCeznTpBWV6UqwOiSErFKzC5axIBjA7INrDtHUjTuN8yz7q6qlplQu0/WMxvpHHGty583ZFA/zHuxtozZFv0mUakgmUEaEGNgR7DjH3UKLvk/dnFR5i5NZX3JNq2oAueW9wxrxVQTRNzaLg+6hRd8n7s4X3UKLvk/dnFP4WN9NGc2XB91Ci75P3ZwvuoUXfJ+7OKfwsHpoObLg+6hRd8n7s4X3T6Lvk/dnFP4i65Zaipgoqc7sk5ALfFGtzccAAGY87DGOMUrNUm3Rd7dLNADYyMD3FdfpxtHShRfGk/dnEJlPQtlUMYWSJqh7dqR3cXPOyowAHv8ziK2j6FVCmTK5mikGvUSMWjbwBbVT53HlxxJSiyjUgw+6hRd8n7s4X3UKLvk/dnFK0VYWLRyKY5ojuyxtoVI8O7DvFVCLJ82i3/uoUXfJ+7OF91Ci75P3ZxT+FjfTRnNlwfdQou+T92cL7qFF3yfuzin8LB6aDmy5qPpFpJZEjUybzsEW6EC7EAa+ZwT4oXZn8cpv00X11xfWJzikPF2RO0n4Jfzx9DYc5T+BTy/rhttJ+CX88fQ2HOVH7wnl/XHOv5j/Ys/pKV2yz5koc13bmSszCWEW4iKBYkY+WgT/UGDVxGapOta1Lk1OjP3Gcx6efVxC4HxpRirTVs2VVFZIt0aqEMIv629UGsmbzYrEl//ABYKtrErY6Wmo6eIy1lTJ9sK4Ku8ATIHVX3uyE3wqa6WgAxUQ3bWbMmopRW1i/2qrqaWOCNv+3iaVd2MD45Ukue8kaa3LM4o46rOY1mVGhoqVpmD2KCSZyilg2miRMdeGhwBpBnM2a5amZ6RmfrY0Qx7m9CpkJIiJ1A4FieJtzwOdJNDWVctfXxbxoxP6O4VzY9QFjDlPhJvE2bWxY8MAFm78Gc1SRU0UZoaSRZJ5wigSyLqkUZt6oNizDiNOBBYR2brHi2hhq3b71mZqRGbW7IeSOMeN+qiPk4weUWfwQ7Pek0qLEi0rdWi/BksU3b8SetNiTqTrzwL9K+SNR5Zlk8WkmXvCoPd2V1P+pGv7WAAhkzHqqfO60aM0skMR7zDElMgH+sX9+AnpayB0pqeniPZyykjlktzaSRIAdOB7Ej+/vwT0UbHLsop21etqUqJh3qHevk07r7g9uJWhy0ZgM6J4TyNRxk90MQjBHgJXkPnfABt+2Xp1Rk5FiDFJXOPERJEvueoP7OITaWrp6smtzByuWU8m5TRC59JlBKmVgurJcMEHMKSbAm4d0b5lOMuzKdrg0VE1NAea7zTSt7VJX2Kvdg72Y2kyqsymmjqZKXdiijWSKZkBV403L7rG/fYjiDgAzsntFlOa1cfo9OyTUatJETEsagG0Z9QkEDfBANtdRwxO5ARUZjXVGhEO5RRH8wddN73kVf9LEVsBllHAazMIVjgppmVISewnVxDdaTtnsh5C1r20RTzwSbHUcMVIgp5euRy8hl0vIzuzO5I72J9wwAUjXfjlf8ArtR9bHjHuu/HK/8AXaj62PGOmPRCXYseZZQoLMQAOJPDEbX7QxxndW8kh0CJrr4kf/OG6ZJLUHfq23EGoiU2A/OPL6fLCTyxiUx4ZZHoc5dtFFM5RSQR6t9N4eH9MSeAzMJY5aqIUq23LC6iwNje/kO88cGmNxyclbFyQUXSZjGzo5QHP+18GBynnuKPoLY14b5VWCkzajqWNo2bqZDyG+GS58O1f5OMyq4sMb+YuzPdpYKLqjUMUWV+rV7dkNa43j8EGx14aa2xKg4qDpIrPtzUR0FG6skG9LUS8Y1axVV3hxPEac2/ynE90bbZgxihrGEdXT/erObdYo9QqTox3bDxAB1vjz6/J2WPOk/YQ1kYq6UWrYBwA/DIOKEczb1fd3WqzKM3WddOy66Op4g/0x0VG5U3GKw6Seil5pTXZbZZ/Wmh0G+ebLfTePNTo3Hjx6cWXwyGTGCeFiOoM1LMYpkaGddGjcFT7A2vsxI4607OdqhYWFhY0wk9mfxym/TRfXXF9YoXZn8cpv00X11xfWI5OysCJ2k/BL+ePobDaPaKlgijSepgiYr6skqISLkcGION+1MgWEMxAAa5JNgBZtSTwxT+0HSvTRncp09Jk4AgWS/na7ewW8ccbbU9I6Uk4htHT5MKSlpDW0xipZElUekQ9tk3jd9dQWcsQOPDhiapdoMtSaacV1MXm3AxNREbLGCFUdrQXZm83OKQqMwzKruXkSlQ8EjUBveO1/u9mI7/AKGRiTJNI7HidLn2m5w/qLyMsE30joCfaHLHnjnatpS8SSJH/aIrDrNzeNt7j2AL91+/DTIa/KqSjWkFbSyRgOH6yeIl98szltbHeLG+KPXYan75D8of0x5l2JpgLlnUd5YfzGM9SI3/AJpl6CtycU6Uy1FGsKOkixrPGFukglF7Nr2xcg8cbdoM4yuup5KeespTHJbetURg6EMCDvaG4GOcavIaJP8AuiD7H+qMQlZSwrfcmL/6ZX5ycOpJkpY3Hv8A2dVnPcr62GX0uk3oEeOL+0R2VX3N6w3rXtGov3Xx7yraHLKaIRRVlKqAswHpEZN2ZnYklrklmJxyHjdBTOx7KM3kpP0YYmdUZdPk8ENRClVSdXUvLJMpqI+0ZdGHraC2gHIYAqXosyJZt9szR4wbiM1EIv4F1NyPKx8cVlQ0s+l6JH803T9I+jEsuRNINctYeKSWwjnRZYm/+MuTbGnyvMYIKc5jTQwQurFIpoRvKqlFUdqygX00PlgiodqctgiSKOrpEjjUIiieOwAFgPWxzTVbB1V7xU0yg/GZT9FsNKfJaykkEnUNpxBG8CO6w1xvJC+nJPaCbNs4Zqyt9HjM4erndXUjqyC2h3xoe/jzw2bJ6iYXqJhEnNI/5tw+c4jINpaiaTqg0cBJsOyePdrfX3Ykxszvm88skvgTZfdhksklrRl4YPptihr6Wm7FOnWycOx2ifN+7yxibL56r8O3Vx/4SHX2n/59mJWlo0jFkUKPAf8AL43YpHClt7En8RKSpaQ3osujhFo1C955nzPE4cYWFixzCxDZ7KZStJEvWSzEAD4o438OF78gCcO84zQQR7x1Y6Ivef6YMOjjY/0eNqmc3qZhc6X3FOu7e9geF/YOWvP8RmWOP3L4cfNk5sZs0uXQrGli47crNYbzW1420HADu8ScVv0lxLW10MECXqT2WIIsF4jeI7tWvyHfgw6Q9slpYey2/Iwsqn4w0ue9V089BgA2SzOegleolp+vMy3dgfvqXO8dPHQkW5DUcMefhhKTczrySivlLN6Pej2SjcSPWTyBf7sMyxE25pc71vG3lixRiscp6X4zHvJRVsik6FIwVuNCN4NbDyl23zGrcJT0Ap1Jt1tUxNh3iNd0k+GKb8i68El0q7NitoJGAvNAplha3aG72mW/GxW+nfY8sVbltaJokcfCGvnwI998X+qdkBjvaWY2tfkdOV+7HNuUL6NVVVGf7uWQJ8lip+YA+/HT8PLdMhmjqycwsLCx2HMSGzsoWspSTa88IHmZFAHvOL9GOXMuzoSZtQRIbqtXTliOBPWp8wx1EMc83bLQVIrfp4y+SeghjjNr1Kb2thuiObj362077YrLJdn46YaDefm5Gvs7hi5OlL8Uj/TL9STFPZvnaU4AN2dvUQcTyHkMcuRtvij0cEYqPNj93CgkkADiSbAe3ESdoxI/V00b1EncgO77Tbh48PHEnkvR5PWES5gxROK06Gx+Ufg/O3iMFuZZpR5TB6qxj4EaAb7ny4nxYn24lpa7Y0szfWgPh2OzOoF3kipVPIHecfs3+sMDGfZPRU5IkrZaqUcViUboPjIzED2X8sPsz2jrs2JVfvFN3AkAjxbjIfAaY20eQU9Iu+9iR8N7fMOA+nFE+Pf4RJQlk3492CFFs3NObohVDwLm2nnYb3sGCGj2DjUXlkLd4Xsj3nX6Mb32okmfq6OF5X790n27o5eJtiSpOjGuqrNVziJfiDtH9lbIPeca5Py6BLHHpW/8EaZ6Cm4CMkdw6xvfr9ONMu3kY0jiY91yF+YXxYGV9E1DFbeR5m75GNv2UsPffBVQ5BHCPvVOifmRgfOBfE+Uf3G9SfikUxBn9bJ+Co3PiEkPzgDD+N84PCkYee8PpcYub0R/it7sY9Df4je7Gc/sZyl/UU29Tm8eppH+TvH6rHHil6TJVbqqqMrfQ74J3fNWAP04uRoiOII9mKv6baC8dNNa4Vmjb5QDDX5Le/DRkpOmjHOcd2CmaTJV1cQhAPVnekkA42IPHmBaw8TgmwxyemiWJTELKwBvxJ8z3jhh7j0ccOKo8/LNzlbFhYWFihMWNdRULGpdjZVFycbMadltmnzus6sXWjgIadx8I8lB7zqB3C57hhZSpDRVhJ0U7BJmBavrYw8VylLE+qkA2ZyPha6Dlfe7hia6R9maXL6d6mkY0cqC9oj96k5BGi9UljoCLEceWLHcx0sKqihVRQsaDQAAWA8ABjnvbfaE5vV9WjE0sDXZhwkfgSPDkPC554565dlr49ELRB66f0qcdkWESchbuvyBufE4n8YRAoAAsALADlj1i8IKKpEZScnbJDoerfvdVT/4U28B4NdfpT58W7RUQTXiTzxz/wBElYTmUwHCSOQn2OrD/nji8tptposvpjNLc8FRB6zueCL4n5gCcedOPzs7Yv5R+tUTKU5AfPjn3pepGpM4aVf70JMvcdNxh7Sje/F6bNCRohJMAJXF3A4AnUqL8bX3b893EbtrsetY9LNuB2p5QWU/DiYgSLrzA7Q8iOeDHKnYTVoqulqRIiuvBhcf8+bEDtNtCEBijPbOjEfBHd5/RiPziaagkqKIG3Vyuobna+hHdvCx9uBzHa8lrRyqFPZPbBflSg/Wqf8AipjsQY472C/KlB+tU/8AFTHYgxMoV3055uabL43UXYzqq34AmOU3Pfw4YDej7Ygx2q6sb1Q/aQN/dg8NOTkfsjTjfBD9kb+TYP1pP4U+KqznpIqauCGmiDKxRUmYetI1rGxHqqeJ77nliU4t9FIy8MNtqelOKEmGlHXz33bgXjU8OWrnwGnjgQpdnnnkM9a5lkbXdJ0HcDbSw+KNBjfs7s4tMu81jKRqeS+A/mcaJ8wmrZvRaIXJ9eTgAOZ3uSjv58B4zWtR/J1KKiuWT+yN+Z7RLGwhgTrZj2VRRcA91l4nwHzYlsk6L5ahhNmMh7xCh4eBYaL5Lr44LNkdiIMvTs9uUjtykanvCj4K+HPngiwjnX0iybn9X4G2WZVFAojiRYk7lFvaeZPicEseXoPg38TriDxL5ZVXXdJ1HzjCL7iseKoHAW8sesYwsOKLCwsV9tn0kyx1QoMuh6+rOjX1VDa9rXFyBqSSAvPnZkrMbosHAv0kZTTzZdUCdliULvLIfguNV4am57Nhqb6YF5NndoCN5sypo349VdRbnbSK304GKZa7Mc1p8uzRw607GWRV3N1wEEguY9GuN0X4gO3DDqFbF5Als3m5ihIaOVkDEhlQlQOYv5/TiWh2pp2+Hu/nAj/+YvXPMg9IQIGZEUWjWJ2h3eWnVkD2HTAzsHNHVGqpqqGOp9HcdVLPEhkkjYuoJNu0Q0bDe5ixxaOck8QAwVaP6jq3kQfoxtxaNd0X5VLq1GqHviZ0I9iED5sQ1T0QU7Aimr6iIn4Mm7IB5bwVh78VWeLEeJlZSRy11SlDS6vIbSNyRfhXI4ADU+7icdEbM7OQ5ZSJBELIguzH1nY+sx8SfdoOAwAbG7DVmRtK8dPDXdaRvOkvVTBRruhZBuHXUje107hht0i9L/VwGOOKeGobQJNGUZO9+atblYkX1wrfJjJUiP6V9vHmkNDTHtvpOwOiLzS45kese7TnoOZfQrDGEXgOJ5k8ycMdncqMSF3uZZO05Op11tfv5nxxL2xaMa2Rk7MYZ5xV9VBI3MKQPM6D5zh3vjvGBbbau0SIH/O30D+eNk6RkVbDHoD2bLyTVb+oo6pL8ybO3sAC+84laOZs7zYzcaOibdgHwXfjv+PDf8ggwIr0kLT5PHQUisJnVhPJa1t9m3gvMsQQL8hw14EmxWRVU9NHBIDRUYH3xVv6RUX1a5tdFY8dBpYajHny8tnavYtbKs2hm31gbfWI7jOoum9zUPwZhzte19cSGGmV0qRRrHFH1UaCyLawA8uPjc8b4dlrcf8AnLExygenzJOqro6gDs1Edm/Pjsp/2lMVfjpDpryP0jLGcC7U7CUfm+o/zNvfJxzfjog7RGS2T2wX5UoP1qn/AIqY7EGOO9gvypQfrVP/ABUx2IMOKVV9kd+TYf1pP4U+K02VyAQIHcffHH7I7vPv92LS6f4w1FSg8DWxA+2OYYrvaDM/R4Gcet6qeZ/pqfZiORvSR1fDpbm/BE57mMlRMtHTdp3O65HzrfkANWPh54tTZHZSPL4BGli5sZXtqzfyUch/MnAr0P7OBYWrHs0kpKprfdUGzfKYj3Ad+LGxGbr5Ubbk+TFhYWFiRoseo5CpBHEY842wQbx5+wEn5sBhL0taHHc3Mf0w4wxgy5eakd1219y8MPVWw5+03xVCnoccU70KENmGZSSfh78+Nmkcyf7gnzYuHFebQ9Hc8dacwyyRI5ySZYpPwcl/W1HDe4kHnqCDh4vtCMPp6VXvcannz9+OdtodqHos9lqol3hHIYxvXCuEUQuLjxB1HAgYtCXbKRSPTlrMv5MyRxzQHxWYRuU9vDvxthoKKoh6qPqKiAXsAVkGpJJPEhiSSSdbk4y+O2jfq0ONn+lGlroj1BtUbp3aeRlRi3IKzEKwvzBvblyw62H2YkpEd5yhnkWJGCXKIkSbiICdWOrMzcyxwEZl0PUcmsRkhP8AlbeX3Pr8+NRpM1yqJpIq+OaCNSxSoB0A5C9yO4AMOONuL6ZlNdlx48yRBuIB88VflPTNL6Ok9Xl8ywsSBPDdoyQbHR7W1uPW5YKcn6T8uqbBKlFY/BlvGf8AfYH2E4xxaNUkEQpLeozJ5HT3HELtRki1cYSrJeEcd0qtvE3UkHxBGCBHBAIIIPAjUH2jDDaGmMlJUIvrNDIFtxuUa3z2xitdG99gHs90b5PVq7QelgIwU3kZPWVZFYAgEqysCDzGJr7jWWcxUEdxmf8Arh3spSmOprBa1logPk0+7/K3swT4o8jEUUBZ6Fcp/wAKX96/9ce06GsoH/bO3nNJ/J8GOFjPUYcECUHRNlkbq8cEkbqbqyzygj272CWioFiUKu8bc3Ys582Opw4wsK232MlQsaMwolmieNrgOpUkGxF+YPIg6g94GNssoUXJsMaJMyQW1vfuwtmgfsztWZ5Z8rzAD0lFZCeC1EZX1gOTFDvEdxuOBA592kyRqOqmp34xOVB7xxVvapB9uLXqHOZ7SQyUg7FKI+vkHq9hnJFxxuD1Y77HkMY6ftl9Iq5BwtDNb2mNvpW/5uLxdP8Acm1aK02C/KlB+tU/8VMdiDHHewX5UoP1qn/ipjsQYqTKt+yJU/a2Fh8GqRvL73ML+8jFXSZtBWUrB3VGtqGNt1hwI7xfu78Xb0tKDRxg6gzC/wCxLilH2Xpyb9X7ASB7r414uasaOb07XuOehzaTq5npHPZku8fg4GoH5yj/AGjvxcGOfs/pjSTQzwgJukEW4BlNx7x9Bxe+VZitRDHMnqyIHHhcaj2G49mOXPDjKymKVodYWFhY5ywsPqOIsunC+t2svuGpOGOHFE4DAEA3Itc6DxxqMZOAYWM4xiggsLCwsADWqq+ruWW6W1K3J8brz9mBXM9gaDMVFRARE7apUUrBSfML2W8b2PiMGhF+OKZ29mfKKlqiheSBmYdbE8bejzX+Eum4W77EHmLG92jdmM31mVZ3lx7LpXQ3sC1g/tuQwPkWGIigqKnaSpjplUwUsVnqSrb3P41rEnUKvmdbaOc06UZs3p4qKlhZKqofq5LG6hbalW4gEE3J9UBuPHFxbEbHxZZSJBFqfWle2rueLHw5AcgBisY+WicpeEStNl0UMCwqirCibgW3ZCgWsQeOnfxxyp0oZfSwZjKlJpHoWQeqjnio8OBtyJI5Yu3pR6QDTIKen7dTN2YVXU3Om+R3A8BzPgDijc46Pa+G8kkLSX7TMhEhudTfd1v3m3txVtLsRJsfbEZLmjqJaKR4Y7kb3W7qEjj2dd79nFi/bPPqdV7VNVnndQpHyrpf3c8QXRjtpSxUq000gikRnPb0U7zX0bgOPO2LXyMRygupV10sVIZfeNMc05Pl0WjFUBtPtjnN9cup7nietA4cPhnvPz4eLtJnDD8Vol/OlkP1Tg5ahQ/BH0fRhChT4owtv7DUgKGe5v8A4WXnw35h89sNqzbjNIR28uSQc2gmufYpUn5sH4pE+Kvuxk0qfFX3DBbCirKXpyiDblRHUQNzuitbzHZb5sGWQbU01fpT1gdrXKAbjgd+41jbxtiVrtnqecWlhRx3Mob6cesryCnpgRBBFFfjuIqk+ZAucGjNkXtBl7KquimVgQQDI0eviwBuPAg3xFZ/QvLQyFpVpFsOvkJ3txP7wKQNWI7I4X3vZgoo80WdnCIWjUlTIbbjMDYql9XANwW9W4sCdbCPTbG32ok3dAJIi1u7et9YrgUdmt6J7YbL6WKii9DQpE43wWHbflvseZIF/AEaDhhxtLl8dZBNRsRvTRsFB5EWKt8ltw48bIzJ9rqRlPYFNDb2RqPpBGBvL80M2flOUNG7HwaR4v8A8QuN8meCkNiIimbUSsLFayAEdxEqAjHYIxzLmmWdRtTGoFg1dTyr5SSRyfSx92OmhjpTsgBXSx+KR/p1+pLiqMWv0sfikf6dfqS4qjHRj6Iz7GGeUPXQOvO28vmNR7+HtxM9DO0G/FJSse1GTJH+ax7Q9jG/y8NcB0Vc2XZisq8Fbet3o3rL7iw9gxPPDkh8MqZ0LhY1wTq6q6m6sAynvBFwfccbMeWdwsIHCwsBpN5fU76+I0P9cOcD0M5Q3GJynqQ4uPaO7FExGjbhYWFjTBY8yxBgVYBgeIIuD5g6HHrCwADFX0bULv1kcRp5Re0lM7QsL9252fmwP5/U53RHdpWethta8yRb44ab0bq7c9SoxY+Fh1NoVxTOcKfJc3Nb6U8MwlYm77sZIBFrKJDujTQdwxbWzPpDKqz09TfnI8lKfmjcWHgFwakY89SvxR7hjJS5dmpV0BG1vRLTVoLA9VPxWRQNTy3wPWHjx8eWADKNqKrJ6w09TSI8rWAkjCo8q30O8AFlvbS9mvoddMXwMQO2exsOZU5ilFmFzFIB2kbv8Qea8/MAjU/DBryiHoemHL3O7K8lO/NJo2Ug+agjE9SbZUMvqVdO3+qgPuJBxV2z+eGOb7XZrGjSod2KSRQwccFBLDW/JufA68Taj2AoZSS1LDp3IB9GMdJ0CthdFVo/qurfmsD9BxutgcHR1lw/7OD9nX3g42psPSL6kbx/o5pkt+zIMZoNj+rSRTvISR3d3sx4gzbk4t4j+mBPP9kswhBky+reS2pgqSHv+bKwv7GPtxv2OatqYmarpxTurboBJBew1bdN7DWwNzfXGNPtGproNIwAAFsBYWtwtytbliF26ohNltYh5wSEeaqXHzqMazQzxSCRZiiaB42AkQ+Ki4ZG8Qbd4OBraraJ69noKQ+sN2qlGqxIdCt/hSMLjdHDW/hqYMiOhyulbLijk9WkzCK/dZWI8gxJ8ycPeiYekVuZ1vFXkEMZ7wuv1RH78N9q6+PK6BaanH3yQdTAo1YltGfTie1x+Mwwb7B7Nfa+hhgPrgb8vi7at520XyUY27uXuZ7IB+kbKd3PsoqANJZoIz+dHMh+q492LsGBHafIPSvRWHr09XTzr5LIocfsEn5IwXjF4O0SktgT0sfikf6dfqS409GuVwyUZaSKNz1ri7IrG1k0uRjd0sfikf6dfqS42dFf4kf0r/QmL/oJfqJXOIaCkhaaojp4419ZmjT2AALck8gNcN4qHLJ44ZuppXSfdELNCna3gWAAZbg2B08DgdzXZsZ9VSdezihpWaKJUO710w7Msl7eqh7A7yG14g4yrZl6NsmoXfrOpkq5yRe1kWQJ7jUL8+JjhlmM1JRQGSURQwxga7qhQOAAAHsCgeWGmyu0lFmUTSU26wVt1gU3WU8RcEcCNQf6HAbnlFDm07VFfMIcrpnaKBWkEa1EikrJIWJHZBDItjc7ptbW8pslleXZbHXVtHOr0zBWZUffWPqlYlQ28SSd+9jrqBzxlI2wpbMaUVIpbx9eyGQR7o3t0aXNhYe3jiG2q28y7LXEdSwEhXeCLEWNiSATYWHA8TgT2dyOaPOaSsqWb0iuhqpZY/gxKoiEcY0v2VYA35j2l3TbD0eZVeY1dahcR1BhS8jIipDFGrHssNL7179xwUgsmcn6S8sqYZ5UYBadN+UPFukKdAQLdq50sNbkd+Iyt6cMphk3V35OReKEbvvYqT7AcCEmz1IKKtmg/s1HXVVLSwuzEgRJKvWzXkNwrMHIBPBOV8Smy1bs3TSpTwgTyu6oJZYWluxIC2Zk3V1tqqgYKQWGO1XSnl+XtuSsXlsCY403nUEBhvXIC3BBsTfXhjXWdLWXRUsNRIzL16l44ty8xAZkuVBsBdTqTY20JxD550cUrZ1TSMhlaoeoqJlc3TdjjjVV3eG7vup1vfUcNMZ6ROjqllnpJNw70k9NSqi9mNY1MkjgKoHFFYdwtpgpGWTOX9K+XyUq1TM0MTTNAOtjsd5U6w6JvaW5jmbccNsl6Y8vq6pKaESl5G3UYxWQmxPfvDhzXEN0nZJQGahpqh0o6SNKidxGFS5BgRVUBTqd5joCbKfPDrYfaDIVcpRIiPDG8vWvCwbdVe23WyDe9Um9yNCcFILDLavaimy6nM9QQF4KoALu3JVHM/MOJxt2YzyKvpYqmNbLKtwGAuCCVINu4gjAbkmzq51McxrU36fVKCnf1RHexldebORe3IW42WxxkORxUVPHTwgiOMEKCbnVix182OCkFj7qx3D3YXVjuHux6wsFBZ56sdw92BvpE2gbL8vmqY0R2jMdla9jvSIh9Wx4NgmwCdN/5EqvOH+NFjKRtkbt7sWmZUyOQEl3AyOPgsQDY8yp5j24C9nOld6JvRq9HWSLsNIO1e3DeXidLdoXvx54uOhQGCMHgY0+qMVb0tbDdfGZ41+/QjUDjJGNfaV4j2juxzqrpln7osjIdpqetTeglSTvCm5HmOI9oxKYpjovpMuzGHq2iEFbENZIXaN2HASLumwI03gBa+trHB/sTl2Yw9YtfPHOg0hIH3w68Waw5cjc+PeNUCdhRhYWMMwAJJsBqSeAwpoC9MudPTZfeIlZJZFiUjiN4MWI7jZbX8cRUc9PklAgci4FyB68shF2t7dLnQADEB01bZw1RgpaVhMySdY5TtLvW3VQEesdWvbwxJbNbCvPMK3Nm6yTjHTD1VHEb44AD4g+VfUYdxVKxU96HXR1svNWVH21rlsf+0iPBRyex4AX7PeSW7sWVLU3O4h15nko/rhosrzaDsrzt/zXyxIQU4QWHt8cI3YyVG6AWK+YxJ4jYvWHmMSWL4uiUyv+mrMkgoYme9jUKugvr1cp/lhp0ebQKMlqamO56o1Di4tqkav/AEw0+yO/JsP60n8KfGvoPy5ajI54W0WWSeNiOIDxxqfpxa9UTrdh1sU8aZZSMrARinjcsSAPUDOxJ5728STzviB2wzUxVc8iHtU2VVEqHuaR13T/AOxgL2f6GsyDinqau1Aj7zRpK5WQA71hHYBQx434XvYnFpVGyiyzVjyNdaqnSm3QLFEUShtfEyk+zGGg62wlJm+V5erPIscUKGMxMo1KKrA7ysCQQb873wA1VfDk2XQxKDPFUZjLNYkAyw07hEubWszRxtwsRfvxuyzoXzWNzT+m9XRlu2Y5pAGU8bRDTeI5HTxOLYoNj446lZN1DHDTxU9KpFzGFLl21Gha8YuNex44AK/2K29kzbO42eDqEgpptxSSWO+0QJJIF72HAe/AMdpZaqsWjnleHL6qtmkYou71okmfi59Zd6y34LxIJXHQFVkLNWGqVlDClanjHO7OHJJ7uylvlYH5Oi6GoymmoajsvCikSR2LJJxcqSNVJLA346HiBYA09I2zsVSmX5dvdTC0rMdyw3Y4IJDYX0HFRc8L3w22LyXIUqBBR9VNUxffN8lpGupHaElty4JGi+7GOk7o4qczkoY45QsUKyLLI5uwuIxfdFt8kL4Dje2CHY3o3o8sG9AhMpTceVyS7AkE6eqouo0AHDABsLb+cgf4NCT7Zp1/lT4W0Um9X5ZH/wCSomP+nA8Y+ecYdZbkzpXVdS5BWVYI4gDqFjVy1+67yH3DCmyZ3zKOpJHVxU0kai+u/JJGSbd27GB7cAATtzsxS5hmbmtm6qnoqaIt21QFpZJjYu3AbsY0Gpvhxlmy2U19FUw5YY4yU6h5kRi4BKyWJksXVtwX11F9cR203Q9LmWbzVE8ojpCIt0IbyPuoFK2OiWIbtG/raDjYqzPYdKfK6qmy6PqnkRioDG7PYD1nPEhbcba8sAFR5lsVmmzxWpgnEkIdQwRmANzYK8TaEMdNL8eXHHRanTFUbI7EZlWVEVVnMpKwEPBT3S2+ODssfYFuPeTxsNDbGMAWFhYWABYBOm/8iVXnD/Giwd4BOm/8iVXnD/GiwAT+W/gYv0afVGPGYUm+tx6w+fHvLfwMX6NPqjDjHIzoRzvt7s3LllUtbSEohfeBX+6fmLfFbWw4alfO1ejvpJizOPda0dSo++R8mtxdL8V7xxHlqZnPsnSRGDKGjcbrqeGv/PYcc+7dbByZc/WxFmgY2VvhIT8Frd4uAeeKRal8r7FaraOgdpdsqahheSWVLqDuxhl33PJQt76nnwHHHPucbXVWbSN6RUpBBf1CxEajuEa3aQ+Nj5jAdi6OiKhpnoxJ1MfXI7I7lQW5MpueGjAaW4YZpQVip8nQ02UoFgA+19HJPIRY1VSOqjH5oPat4Lr4nFhbO5LMWLVE5ke2oUbkSDuVBqT/AJmJPlh3iTydh2hz0OOflyZWqRIIgAsBYDGcLCwxh7i9YeYxJYjYvWHmMSWL4+iUyqfsjvybD+tJ/Cnxu+x5/JTfrEn1YsafsjvybD+tJ/Cnxu+x5/JTfrEn1YsVELPwIbG9IaZlVVkMSAR0xRUk3r9ZcyKWtawW6C3G4N8Otuah2ijpIW3Zax+pDDikdi00nyYwQP8AM64idlsqhpMzrkhVUjipKMWHh1+p7zZdSdTxxgAhtP04VaVc0NFSpIkTtHvskjlipsxtGQALg28LYc0/ThOuVirlpozL6WKbdUsqsAnWMRvXKsB2eepB8MSGTbXx5blFGijrqyqTrIYF1d3nYyAsBqFu41PG1h4Q22tYmTLlnpEa1Um9VVMwNgrzuEu5uCLBpGtpwUd2NAd7IdIWdV9TCwo41pHkUO/VuAE+EQ7P2iBfUC17DFv4rHYDpCzKvqkWWgEVK6s3W7kqgWF1sznda5sLADiTyxZ2MAEekjpATKKdZCgklkbdij3t29hdmJseyuntYDnhl0n7fTZfHTrSxCaoqWbq1Ks/ZUAsQqEFj2lt7cD+1tCtZRZnmMoDL1bQUIOoWKNwDIPGSQMQeO6F78GMMG9m6X19HoBbwM0tr+6nIxoAHsf0n5q1fT09dTbkdQzKC0LxMLKWupY2IFtRY6Yjqzpgzeod3oqO9OGYIy08kl1BIuWBtfvta2D3aXMutqKh1/B5ZSzyM3/nkibdX5EW8T4zL3YkoaxcrymIstzDTxIqDi8m6qqgHxnc29t8AEbsV0iPVU1E08YWaqmlhslwo6pJHZ7Nc27AW1+JOHXSN0hLlcShU62pluIYhfW3FmtrujuGpOg5kM8rynqKvLopCN+npKuombl1krwB28izzezD3YvLBO75nMLy1I/s9xrFT/3SjuLj743i9uWAAXqemwx5TT1fUB6iZ5ItwbwjVo77zc2IsVO7e/aOumPexnSFmLwSVVdAggbqFpt1ShdpZVjG7diStm3rkd1sFG12Vw0uWVpjjVT1VS66ah5g4YgnUXZ7actOGPG0eXBUyulX1RVQC3+WCKWb6YVwAEcGbRu0yq2sDBZe5SUWXj+a4OKqz/ptnpYqdxTo7VSzSxqxK7sfWlKfh610UseF94WtiUq5Sq5xChtJVV0VNH3gzwwIT8lC7fIxA7abbxZVmjLFSrPLHS00FNc6RAGRjYAFiSHjGluHHAAR9HW1GcVdRetpUhpmjZg3VtGb3XdA3nJ1vfUcBe+HvTf+RKrzh/jRY99HG1eYVpm9No/RlUIYzuSIW3t64tITewHEd478eOm/8iVXnD/GixgE/lv4GL9Gn1Rhxhvlv4GL9Gn1RhxjlOgwy3FjwOBrNcsV1eKRQ6MLMDwIOCbDPNKfeW44r9HPCtGo5l262JfL5dLtA5+9v3c91v8AMPnGvfaa6HNoBDUvTubLOBufnrew9oJHmBi3szyyOoiaKVQyOLEH6QeRHEHFD7Y7Gy5bMGBYxFrxSjQgjUA29Vx89rjwrGXNcWTceLtHQWHOXy7sg8dPfgG6PduRXxbkhAqIx2x8ccN8fzHI+BwYA4g04umWTtBJhY1Us++oPv8APG3DiHuL1h5jEliNi9YeYxJYvj6JTKp+yO/JsP60n8KfG77Hn8lN+sSfVixq+yMQnLYbAn+1Jw/RT4iuhXbSjosuaKpnWKQzu26wa9isYB0Hgfdiog+23hzSrzb/AOmHq1pYupeUlAoaUJM47QJJ3ep9UEi2I/ZWlqqCLP3rZOsqEhju++X3iYpilmIv8JRbS3dg2oekLKYesKVcYMsjSuTvklmAF/V7lUDwAwyzTarJaiKojeqTdqirTFS4LFRGo13dBaNRbz7zgArnYnI5ckzejNYiMlUnVxS8QjOFAsT6rKSqH/K55YNNvds6OhzYPVRmVoqNeoQIG7ckrFjdtEIVF7XGxNsEVV0iZPLu9ZUQPuMHTeQtusODLdNCORGuB6vrMgnr/TZqlJZN1FVH3zGCt7Nu7uptbQ3Gl7XwAEPRztxNmizSSUhp41KdUSWPWBgxOpUXtYajTtYlNuczenoJ3iBMpURwgcTJKRFHbvO8492GQ6U8s/8AvI/c/wD+uGtd0g5TN1fWVcZEciyqO3beW5Uns62Jv5gYAKnzzY7PEy5BVS2pYuqTqBItwu8qLdYxuvYleLE4NM926eDNK2mpYzNWzClgpxbsKFjeRnY9ymYm3DTWwwTV3SJlMybklVGy7yPbt8UdZF+DyZVNvDDHLtq8kgqJ6lKiLr5zeSQ75a1gN0Er2V0Gg9t7DAB42mypcsyCojZyzOv9olOrSSTSIsjnmSd428ABjzs1VvndUlYyNHQUrE0iNxmlF165h3ILhRyPO4OHO0G2eTV0PU1FUjRllZlBkG9uneAJC3tflh9T9JmVRqqJVQqqgKqqrAADQAALYDABFbVzs02bsl7wZWsYtyL+kyH22Cn2DGnZ3phy+PLYXkmAkjiRGhAJk3kULZV5gkaG9rHUjXErHt/k6tK4qYd6e3Wkhzv7qiMXBW1t0WtgKyvJNm6ep9IWp3rNvpG7M0SG9xYblzbkGJ9uAA926qt+hiVlKtUz0ce6dSN+eJmX9kMMbc7JfNcuQa7iVc7eFkjhU/8AusMR2Z7d5RUGEyVifeJRMgG9beVXUX7OoG+T5gY2npCyjrhN6VF1oQxBu3fdLByPVtxAPswAQOUxvNtLVoR95p2WqPjI1NFTp7laQjETmHSdSUFdmDmAz1jVPVxgACyRxRRAdYQSoLiTRQSefLBdR7c5PFNPOlVH1lQUMp7evVoI1A7OgA+cnELklXkFLVTVYqY5J5ZHl35N5jGXNyEG7Yak6+tra+AAgo+kMplRzCtp3gsSOqFyx7e4tg4Ui57+QviD6R85as2ZkqHiMJlELhC28Qpnj3Tew4rutw+FidrukPKJ03JaiCRLg7rqzLdSGBsVtoQDgY6WNu6Gqymohp6hJJGMW6ihrm0sbG115AE+zAAe5b+Bi/Rp9UYc4YZLUh4Y+REaXHyRh/jkOgxhWxnCwAQdfS7jacDqP6Yjq+gjnjaOVQ6MLMp/5ofHlgnq6ffUjny88QRQjliTVMZFHbTbLT5NUJU07M0QbsOeKnmj25EXHiPHFo7J7Yw5hHvR9l1/CRk9pfH/ADL4++2JmsoVmRo5EDowsykaEYpDabZqoyerWWnL9WTeJwCbd6N36d+hHttZfxFT7EfybXRf1BVbja8Dx/riaxXex21yV8N7bkqj77H3HvF+Kn5uBwaZZVfAPyf6YmrTpjd7RJw+sPMYk8RsPrDzGJLHTj6IzFjFsZwsVEMWwrYzhYAMWwrYzhYAMWwrYzhYAMWwrYzhYAMWwrYzhYAMWwrYzhYAMWwrYzhYAMWwrYzhYAMWwrYzhYAFhYWFgAWFhYWABYWFhYAFhYWFgAVsLCwsACwsLCw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70" name="Picture 6" descr="http://4.bp.blogspot.com/-ik_91FYVvls/T6yT9pWD30I/AAAAAAAAAvw/ayqUbzmPaQo/s1600/CIGARETTES+ARE+ADDICTIVE.png"/>
          <p:cNvPicPr>
            <a:picLocks noChangeAspect="1" noChangeArrowheads="1"/>
          </p:cNvPicPr>
          <p:nvPr/>
        </p:nvPicPr>
        <p:blipFill>
          <a:blip r:embed="rId8" cstate="print"/>
          <a:srcRect/>
          <a:stretch>
            <a:fillRect/>
          </a:stretch>
        </p:blipFill>
        <p:spPr bwMode="auto">
          <a:xfrm>
            <a:off x="7086601" y="4539560"/>
            <a:ext cx="1524000" cy="1197665"/>
          </a:xfrm>
          <a:prstGeom prst="rect">
            <a:avLst/>
          </a:prstGeom>
          <a:noFill/>
        </p:spPr>
      </p:pic>
    </p:spTree>
    <p:extLst>
      <p:ext uri="{BB962C8B-B14F-4D97-AF65-F5344CB8AC3E}">
        <p14:creationId xmlns="" xmlns:p14="http://schemas.microsoft.com/office/powerpoint/2010/main" val="1168314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pboard(27).png"/>
          <p:cNvPicPr>
            <a:picLocks/>
          </p:cNvPicPr>
          <p:nvPr/>
        </p:nvPicPr>
        <p:blipFill>
          <a:blip r:embed="rId2" cstate="print"/>
          <a:stretch>
            <a:fillRect/>
          </a:stretch>
        </p:blipFill>
        <p:spPr>
          <a:xfrm>
            <a:off x="0" y="3276600"/>
            <a:ext cx="1012697" cy="876379"/>
          </a:xfrm>
          <a:prstGeom prst="rect">
            <a:avLst/>
          </a:prstGeom>
          <a:solidFill>
            <a:scrgbClr r="0" g="0" b="0">
              <a:alpha val="0"/>
            </a:scrgbClr>
          </a:solidFill>
        </p:spPr>
      </p:pic>
      <p:pic>
        <p:nvPicPr>
          <p:cNvPr id="12" name="Picture 11" descr="clipboard(10).png"/>
          <p:cNvPicPr>
            <a:picLocks/>
          </p:cNvPicPr>
          <p:nvPr/>
        </p:nvPicPr>
        <p:blipFill>
          <a:blip r:embed="rId3" cstate="print"/>
          <a:stretch>
            <a:fillRect/>
          </a:stretch>
        </p:blipFill>
        <p:spPr>
          <a:xfrm>
            <a:off x="0" y="2438400"/>
            <a:ext cx="1497330" cy="895408"/>
          </a:xfrm>
          <a:prstGeom prst="rect">
            <a:avLst/>
          </a:prstGeom>
          <a:solidFill>
            <a:scrgbClr r="0" g="0" b="0">
              <a:alpha val="0"/>
            </a:scrgbClr>
          </a:solidFill>
        </p:spPr>
      </p:pic>
      <p:pic>
        <p:nvPicPr>
          <p:cNvPr id="13" name="Picture 12" descr="clipboard(11).png"/>
          <p:cNvPicPr>
            <a:picLocks/>
          </p:cNvPicPr>
          <p:nvPr/>
        </p:nvPicPr>
        <p:blipFill>
          <a:blip r:embed="rId4" cstate="print"/>
          <a:stretch>
            <a:fillRect/>
          </a:stretch>
        </p:blipFill>
        <p:spPr>
          <a:xfrm>
            <a:off x="2438400" y="3200400"/>
            <a:ext cx="1646948" cy="1039180"/>
          </a:xfrm>
          <a:prstGeom prst="rect">
            <a:avLst/>
          </a:prstGeom>
          <a:solidFill>
            <a:scrgbClr r="0" g="0" b="0">
              <a:alpha val="0"/>
            </a:scrgbClr>
          </a:solidFill>
        </p:spPr>
      </p:pic>
      <p:pic>
        <p:nvPicPr>
          <p:cNvPr id="15" name="Picture 14" descr="clipboard(13).png"/>
          <p:cNvPicPr>
            <a:picLocks/>
          </p:cNvPicPr>
          <p:nvPr/>
        </p:nvPicPr>
        <p:blipFill>
          <a:blip r:embed="rId5" cstate="print"/>
          <a:stretch>
            <a:fillRect/>
          </a:stretch>
        </p:blipFill>
        <p:spPr>
          <a:xfrm>
            <a:off x="5943600" y="3581400"/>
            <a:ext cx="1082040" cy="963241"/>
          </a:xfrm>
          <a:prstGeom prst="rect">
            <a:avLst/>
          </a:prstGeom>
          <a:solidFill>
            <a:scrgbClr r="0" g="0" b="0">
              <a:alpha val="0"/>
            </a:scrgbClr>
          </a:solidFill>
        </p:spPr>
      </p:pic>
      <p:pic>
        <p:nvPicPr>
          <p:cNvPr id="16" name="Picture 15" descr="clipboard(14).png"/>
          <p:cNvPicPr>
            <a:picLocks/>
          </p:cNvPicPr>
          <p:nvPr/>
        </p:nvPicPr>
        <p:blipFill>
          <a:blip r:embed="rId6" cstate="print"/>
          <a:stretch>
            <a:fillRect/>
          </a:stretch>
        </p:blipFill>
        <p:spPr>
          <a:xfrm>
            <a:off x="7772400" y="3810000"/>
            <a:ext cx="1149971" cy="998276"/>
          </a:xfrm>
          <a:prstGeom prst="rect">
            <a:avLst/>
          </a:prstGeom>
          <a:solidFill>
            <a:scrgbClr r="0" g="0" b="0">
              <a:alpha val="0"/>
            </a:scrgbClr>
          </a:solidFill>
        </p:spPr>
      </p:pic>
      <p:pic>
        <p:nvPicPr>
          <p:cNvPr id="17" name="Picture 16" descr="clipboard(15).png"/>
          <p:cNvPicPr>
            <a:picLocks/>
          </p:cNvPicPr>
          <p:nvPr/>
        </p:nvPicPr>
        <p:blipFill>
          <a:blip r:embed="rId7" cstate="print"/>
          <a:stretch>
            <a:fillRect/>
          </a:stretch>
        </p:blipFill>
        <p:spPr>
          <a:xfrm>
            <a:off x="228600" y="4419600"/>
            <a:ext cx="1485900" cy="885232"/>
          </a:xfrm>
          <a:prstGeom prst="rect">
            <a:avLst/>
          </a:prstGeom>
          <a:solidFill>
            <a:scrgbClr r="0" g="0" b="0">
              <a:alpha val="0"/>
            </a:scrgbClr>
          </a:solidFill>
        </p:spPr>
      </p:pic>
      <p:pic>
        <p:nvPicPr>
          <p:cNvPr id="19" name="Picture 18" descr="clipboard(19).png"/>
          <p:cNvPicPr>
            <a:picLocks/>
          </p:cNvPicPr>
          <p:nvPr/>
        </p:nvPicPr>
        <p:blipFill>
          <a:blip r:embed="rId8" cstate="print"/>
          <a:stretch>
            <a:fillRect/>
          </a:stretch>
        </p:blipFill>
        <p:spPr>
          <a:xfrm>
            <a:off x="7543800" y="1219200"/>
            <a:ext cx="1600200" cy="691906"/>
          </a:xfrm>
          <a:prstGeom prst="rect">
            <a:avLst/>
          </a:prstGeom>
          <a:solidFill>
            <a:scrgbClr r="0" g="0" b="0">
              <a:alpha val="0"/>
            </a:scrgbClr>
          </a:solidFill>
        </p:spPr>
      </p:pic>
      <p:pic>
        <p:nvPicPr>
          <p:cNvPr id="21" name="Picture 20" descr="clipboard(21).png"/>
          <p:cNvPicPr>
            <a:picLocks/>
          </p:cNvPicPr>
          <p:nvPr/>
        </p:nvPicPr>
        <p:blipFill>
          <a:blip r:embed="rId9" cstate="print"/>
          <a:stretch>
            <a:fillRect/>
          </a:stretch>
        </p:blipFill>
        <p:spPr>
          <a:xfrm>
            <a:off x="6324600" y="4800600"/>
            <a:ext cx="1137399" cy="897542"/>
          </a:xfrm>
          <a:prstGeom prst="rect">
            <a:avLst/>
          </a:prstGeom>
          <a:solidFill>
            <a:scrgbClr r="0" g="0" b="0">
              <a:alpha val="0"/>
            </a:scrgbClr>
          </a:solidFill>
        </p:spPr>
      </p:pic>
      <p:pic>
        <p:nvPicPr>
          <p:cNvPr id="22" name="Picture 21" descr="clipboard(22).png"/>
          <p:cNvPicPr>
            <a:picLocks/>
          </p:cNvPicPr>
          <p:nvPr/>
        </p:nvPicPr>
        <p:blipFill>
          <a:blip r:embed="rId10" cstate="print"/>
          <a:stretch>
            <a:fillRect/>
          </a:stretch>
        </p:blipFill>
        <p:spPr>
          <a:xfrm>
            <a:off x="2971800" y="5715000"/>
            <a:ext cx="1212256" cy="990600"/>
          </a:xfrm>
          <a:prstGeom prst="rect">
            <a:avLst/>
          </a:prstGeom>
          <a:solidFill>
            <a:scrgbClr r="0" g="0" b="0">
              <a:alpha val="0"/>
            </a:scrgbClr>
          </a:solidFill>
        </p:spPr>
      </p:pic>
      <p:pic>
        <p:nvPicPr>
          <p:cNvPr id="23" name="Picture 22" descr="clipboard(23).png"/>
          <p:cNvPicPr>
            <a:picLocks/>
          </p:cNvPicPr>
          <p:nvPr/>
        </p:nvPicPr>
        <p:blipFill>
          <a:blip r:embed="rId11" cstate="print"/>
          <a:stretch>
            <a:fillRect/>
          </a:stretch>
        </p:blipFill>
        <p:spPr>
          <a:xfrm>
            <a:off x="1143000" y="3200400"/>
            <a:ext cx="1227239" cy="939260"/>
          </a:xfrm>
          <a:prstGeom prst="rect">
            <a:avLst/>
          </a:prstGeom>
          <a:solidFill>
            <a:scrgbClr r="0" g="0" b="0">
              <a:alpha val="0"/>
            </a:scrgbClr>
          </a:solidFill>
        </p:spPr>
      </p:pic>
      <p:pic>
        <p:nvPicPr>
          <p:cNvPr id="25" name="Picture 24" descr="clipboard(25).png"/>
          <p:cNvPicPr>
            <a:picLocks/>
          </p:cNvPicPr>
          <p:nvPr/>
        </p:nvPicPr>
        <p:blipFill>
          <a:blip r:embed="rId12" cstate="print"/>
          <a:stretch>
            <a:fillRect/>
          </a:stretch>
        </p:blipFill>
        <p:spPr>
          <a:xfrm>
            <a:off x="4267200" y="990600"/>
            <a:ext cx="1524000" cy="1129184"/>
          </a:xfrm>
          <a:prstGeom prst="rect">
            <a:avLst/>
          </a:prstGeom>
          <a:solidFill>
            <a:scrgbClr r="0" g="0" b="0">
              <a:alpha val="0"/>
            </a:scrgbClr>
          </a:solidFill>
        </p:spPr>
      </p:pic>
      <p:pic>
        <p:nvPicPr>
          <p:cNvPr id="26" name="Picture 25" descr="clipboard(26).png"/>
          <p:cNvPicPr>
            <a:picLocks/>
          </p:cNvPicPr>
          <p:nvPr/>
        </p:nvPicPr>
        <p:blipFill>
          <a:blip r:embed="rId13" cstate="print"/>
          <a:stretch>
            <a:fillRect/>
          </a:stretch>
        </p:blipFill>
        <p:spPr>
          <a:xfrm>
            <a:off x="5486400" y="2209800"/>
            <a:ext cx="1397774" cy="974536"/>
          </a:xfrm>
          <a:prstGeom prst="rect">
            <a:avLst/>
          </a:prstGeom>
          <a:solidFill>
            <a:scrgbClr r="0" g="0" b="0">
              <a:alpha val="0"/>
            </a:scrgbClr>
          </a:solidFill>
        </p:spPr>
      </p:pic>
      <p:pic>
        <p:nvPicPr>
          <p:cNvPr id="27" name="Picture 26" descr="clipboard(28).png"/>
          <p:cNvPicPr>
            <a:picLocks/>
          </p:cNvPicPr>
          <p:nvPr/>
        </p:nvPicPr>
        <p:blipFill>
          <a:blip r:embed="rId14" cstate="print"/>
          <a:stretch>
            <a:fillRect/>
          </a:stretch>
        </p:blipFill>
        <p:spPr>
          <a:xfrm>
            <a:off x="6324600" y="1066800"/>
            <a:ext cx="900797" cy="935191"/>
          </a:xfrm>
          <a:prstGeom prst="rect">
            <a:avLst/>
          </a:prstGeom>
          <a:solidFill>
            <a:scrgbClr r="0" g="0" b="0">
              <a:alpha val="0"/>
            </a:scrgbClr>
          </a:solidFill>
        </p:spPr>
      </p:pic>
      <p:pic>
        <p:nvPicPr>
          <p:cNvPr id="30" name="Picture 29" descr="clipboard(33).png"/>
          <p:cNvPicPr>
            <a:picLocks/>
          </p:cNvPicPr>
          <p:nvPr/>
        </p:nvPicPr>
        <p:blipFill>
          <a:blip r:embed="rId15" cstate="print"/>
          <a:stretch>
            <a:fillRect/>
          </a:stretch>
        </p:blipFill>
        <p:spPr>
          <a:xfrm>
            <a:off x="1447800" y="5562600"/>
            <a:ext cx="1219200" cy="997135"/>
          </a:xfrm>
          <a:prstGeom prst="rect">
            <a:avLst/>
          </a:prstGeom>
          <a:solidFill>
            <a:scrgbClr r="0" g="0" b="0">
              <a:alpha val="0"/>
            </a:scrgbClr>
          </a:solidFill>
        </p:spPr>
      </p:pic>
      <p:pic>
        <p:nvPicPr>
          <p:cNvPr id="31" name="Picture 30" descr="clipboard(34).png"/>
          <p:cNvPicPr>
            <a:picLocks/>
          </p:cNvPicPr>
          <p:nvPr/>
        </p:nvPicPr>
        <p:blipFill>
          <a:blip r:embed="rId16" cstate="print"/>
          <a:stretch>
            <a:fillRect/>
          </a:stretch>
        </p:blipFill>
        <p:spPr>
          <a:xfrm>
            <a:off x="0" y="5715000"/>
            <a:ext cx="1295400" cy="1143000"/>
          </a:xfrm>
          <a:prstGeom prst="rect">
            <a:avLst/>
          </a:prstGeom>
          <a:solidFill>
            <a:scrgbClr r="0" g="0" b="0">
              <a:alpha val="0"/>
            </a:scrgbClr>
          </a:solidFill>
        </p:spPr>
      </p:pic>
      <p:pic>
        <p:nvPicPr>
          <p:cNvPr id="32" name="Picture 31" descr="clipboard(35).png"/>
          <p:cNvPicPr>
            <a:picLocks/>
          </p:cNvPicPr>
          <p:nvPr/>
        </p:nvPicPr>
        <p:blipFill>
          <a:blip r:embed="rId17" cstate="print"/>
          <a:stretch>
            <a:fillRect/>
          </a:stretch>
        </p:blipFill>
        <p:spPr>
          <a:xfrm rot="19196400">
            <a:off x="2961540" y="2373689"/>
            <a:ext cx="1120140" cy="376478"/>
          </a:xfrm>
          <a:prstGeom prst="rect">
            <a:avLst/>
          </a:prstGeom>
          <a:solidFill>
            <a:scrgbClr r="0" g="0" b="0">
              <a:alpha val="0"/>
            </a:scrgbClr>
          </a:solidFill>
        </p:spPr>
      </p:pic>
      <p:pic>
        <p:nvPicPr>
          <p:cNvPr id="33" name="Picture 32" descr="clipboard(29).png"/>
          <p:cNvPicPr>
            <a:picLocks/>
          </p:cNvPicPr>
          <p:nvPr/>
        </p:nvPicPr>
        <p:blipFill>
          <a:blip r:embed="rId18" cstate="print"/>
          <a:stretch>
            <a:fillRect/>
          </a:stretch>
        </p:blipFill>
        <p:spPr>
          <a:xfrm>
            <a:off x="8229600" y="4800600"/>
            <a:ext cx="1082040" cy="1602235"/>
          </a:xfrm>
          <a:prstGeom prst="rect">
            <a:avLst/>
          </a:prstGeom>
          <a:solidFill>
            <a:scrgbClr r="0" g="0" b="0">
              <a:alpha val="0"/>
            </a:scrgbClr>
          </a:solidFill>
        </p:spPr>
      </p:pic>
      <p:pic>
        <p:nvPicPr>
          <p:cNvPr id="34" name="Picture 33" descr="clipboard(31).png"/>
          <p:cNvPicPr>
            <a:picLocks/>
          </p:cNvPicPr>
          <p:nvPr/>
        </p:nvPicPr>
        <p:blipFill>
          <a:blip r:embed="rId19" cstate="print"/>
          <a:stretch>
            <a:fillRect/>
          </a:stretch>
        </p:blipFill>
        <p:spPr>
          <a:xfrm>
            <a:off x="2514600" y="1447800"/>
            <a:ext cx="1543050" cy="752956"/>
          </a:xfrm>
          <a:prstGeom prst="rect">
            <a:avLst/>
          </a:prstGeom>
          <a:solidFill>
            <a:scrgbClr r="0" g="0" b="0">
              <a:alpha val="0"/>
            </a:scrgbClr>
          </a:solidFill>
        </p:spPr>
      </p:pic>
      <p:sp>
        <p:nvSpPr>
          <p:cNvPr id="45" name="TextBox 44"/>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The Determinants of PED</a:t>
            </a:r>
          </a:p>
          <a:p>
            <a:r>
              <a:rPr lang="en-US" dirty="0" smtClean="0">
                <a:cs typeface="Arial" pitchFamily="34" charset="0"/>
              </a:rPr>
              <a:t>Based on the determinants of PED, organize the items below along the spectrum of elasticity, from those which you believe have relatively inelastic demand to highly elastic demand.</a:t>
            </a:r>
            <a:endParaRPr lang="en-US" dirty="0">
              <a:cs typeface="Arial" pitchFamily="34" charset="0"/>
            </a:endParaRPr>
          </a:p>
        </p:txBody>
      </p:sp>
      <p:pic>
        <p:nvPicPr>
          <p:cNvPr id="35" name="Picture 34" descr="clipboard(12).png"/>
          <p:cNvPicPr>
            <a:picLocks/>
          </p:cNvPicPr>
          <p:nvPr/>
        </p:nvPicPr>
        <p:blipFill>
          <a:blip r:embed="rId20" cstate="print"/>
          <a:stretch>
            <a:fillRect/>
          </a:stretch>
        </p:blipFill>
        <p:spPr>
          <a:xfrm>
            <a:off x="7162800" y="2362200"/>
            <a:ext cx="996032" cy="1143000"/>
          </a:xfrm>
          <a:prstGeom prst="rect">
            <a:avLst/>
          </a:prstGeom>
          <a:solidFill>
            <a:scrgbClr r="0" g="0" b="0">
              <a:alpha val="0"/>
            </a:scrgbClr>
          </a:solidFill>
        </p:spPr>
      </p:pic>
      <p:pic>
        <p:nvPicPr>
          <p:cNvPr id="36" name="Picture 35" descr="clipboard(8).png"/>
          <p:cNvPicPr>
            <a:picLocks/>
          </p:cNvPicPr>
          <p:nvPr/>
        </p:nvPicPr>
        <p:blipFill>
          <a:blip r:embed="rId21" cstate="print"/>
          <a:stretch>
            <a:fillRect/>
          </a:stretch>
        </p:blipFill>
        <p:spPr>
          <a:xfrm>
            <a:off x="2514600" y="4419600"/>
            <a:ext cx="1301535" cy="1137799"/>
          </a:xfrm>
          <a:prstGeom prst="rect">
            <a:avLst/>
          </a:prstGeom>
          <a:solidFill>
            <a:scrgbClr r="0" g="0" b="0">
              <a:alpha val="0"/>
            </a:scrgbClr>
          </a:solidFill>
        </p:spPr>
      </p:pic>
      <p:pic>
        <p:nvPicPr>
          <p:cNvPr id="38" name="Picture 1" descr="gasoline-pump.jpg"/>
          <p:cNvPicPr>
            <a:picLocks noChangeAspect="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5562600" y="5324183"/>
            <a:ext cx="993775" cy="1533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8" descr="3534312.jpg"/>
          <p:cNvPicPr>
            <a:picLocks noChangeAspect="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4343400" y="3352800"/>
            <a:ext cx="1351126" cy="1182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5" descr="yellow_189122748_std.14183120_std.jpg"/>
          <p:cNvPicPr>
            <a:picLocks noChangeAspect="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4648200" y="4495800"/>
            <a:ext cx="1571625" cy="8308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3" descr="images.jpg"/>
          <p:cNvPicPr>
            <a:picLocks noChangeAspect="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4267200" y="5446712"/>
            <a:ext cx="1392038" cy="1411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2" name="Picture 2" descr="https://encrypted-tbn3.gstatic.com/images?q=tbn:ANd9GcSBG5Sxxmoraw4UorJ1DOUCya8vFYFS4GdWnAFjltt3jp6lJFXH"/>
          <p:cNvPicPr>
            <a:picLocks noChangeAspect="1" noChangeArrowheads="1"/>
          </p:cNvPicPr>
          <p:nvPr/>
        </p:nvPicPr>
        <p:blipFill>
          <a:blip r:embed="rId26" cstate="print"/>
          <a:srcRect/>
          <a:stretch>
            <a:fillRect/>
          </a:stretch>
        </p:blipFill>
        <p:spPr bwMode="auto">
          <a:xfrm>
            <a:off x="990600" y="1447800"/>
            <a:ext cx="1371600" cy="932890"/>
          </a:xfrm>
          <a:prstGeom prst="rect">
            <a:avLst/>
          </a:prstGeom>
          <a:noFill/>
        </p:spPr>
      </p:pic>
      <p:pic>
        <p:nvPicPr>
          <p:cNvPr id="47" name="Picture 12" descr="Starbucks_Chai_Tea.jpg"/>
          <p:cNvPicPr>
            <a:picLocks noChangeAspect="1"/>
          </p:cNvPicPr>
          <p:nvPr/>
        </p:nvPicPr>
        <p:blipFill>
          <a:blip r:embed="rId27" cstate="print">
            <a:extLst>
              <a:ext uri="{28A0092B-C50C-407E-A947-70E740481C1C}">
                <a14:useLocalDpi xmlns="" xmlns:a14="http://schemas.microsoft.com/office/drawing/2010/main" val="0"/>
              </a:ext>
            </a:extLst>
          </a:blip>
          <a:srcRect/>
          <a:stretch>
            <a:fillRect/>
          </a:stretch>
        </p:blipFill>
        <p:spPr bwMode="auto">
          <a:xfrm>
            <a:off x="7315200" y="5448300"/>
            <a:ext cx="1162107" cy="14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067800" cy="1015663"/>
          </a:xfrm>
          <a:prstGeom prst="rect">
            <a:avLst/>
          </a:prstGeom>
          <a:noFill/>
        </p:spPr>
        <p:txBody>
          <a:bodyPr wrap="square" rtlCol="0">
            <a:spAutoFit/>
          </a:bodyPr>
          <a:lstStyle/>
          <a:p>
            <a:r>
              <a:rPr lang="en-US" sz="2400" dirty="0" smtClean="0">
                <a:solidFill>
                  <a:srgbClr val="FF0000"/>
                </a:solidFill>
              </a:rPr>
              <a:t>Interpretation of PED</a:t>
            </a:r>
          </a:p>
          <a:p>
            <a:r>
              <a:rPr lang="en-US" dirty="0" smtClean="0"/>
              <a:t>Answer the following questions based on the goods in the table on the previous slide.</a:t>
            </a:r>
          </a:p>
          <a:p>
            <a:endParaRPr lang="en-US" dirty="0" smtClean="0"/>
          </a:p>
        </p:txBody>
      </p:sp>
      <p:sp>
        <p:nvSpPr>
          <p:cNvPr id="5" name="TextBox 4"/>
          <p:cNvSpPr txBox="1"/>
          <p:nvPr/>
        </p:nvSpPr>
        <p:spPr>
          <a:xfrm>
            <a:off x="0" y="1761650"/>
            <a:ext cx="9144000" cy="3046988"/>
          </a:xfrm>
          <a:prstGeom prst="rect">
            <a:avLst/>
          </a:prstGeom>
          <a:solidFill>
            <a:schemeClr val="accent2">
              <a:lumMod val="20000"/>
              <a:lumOff val="80000"/>
            </a:schemeClr>
          </a:solidFill>
          <a:ln>
            <a:noFill/>
          </a:ln>
        </p:spPr>
        <p:txBody>
          <a:bodyPr wrap="square" rtlCol="0">
            <a:spAutoFit/>
          </a:bodyPr>
          <a:lstStyle/>
          <a:p>
            <a:pPr marL="342900" indent="-342900">
              <a:buFont typeface="+mj-lt"/>
              <a:buAutoNum type="arabicPeriod"/>
            </a:pPr>
            <a:r>
              <a:rPr lang="en-US" sz="1600" dirty="0">
                <a:latin typeface="Arial" pitchFamily="34" charset="0"/>
                <a:cs typeface="Arial" pitchFamily="34" charset="0"/>
              </a:rPr>
              <a:t>Which products are the most inelastic? </a:t>
            </a:r>
            <a:endParaRPr lang="en-US" sz="1600" dirty="0" smtClean="0">
              <a:latin typeface="Arial" pitchFamily="34" charset="0"/>
              <a:cs typeface="Arial" pitchFamily="34" charset="0"/>
            </a:endParaRPr>
          </a:p>
          <a:p>
            <a:pPr marL="342900" indent="-342900">
              <a:buFont typeface="+mj-lt"/>
              <a:buAutoNum type="arabicPeriod"/>
            </a:pPr>
            <a:endParaRPr lang="en-US" sz="1600" dirty="0">
              <a:latin typeface="Lucida Sans - 16"/>
            </a:endParaRPr>
          </a:p>
          <a:p>
            <a:pPr marL="342900" indent="-342900">
              <a:buFont typeface="+mj-lt"/>
              <a:buAutoNum type="arabicPeriod"/>
            </a:pPr>
            <a:r>
              <a:rPr lang="en-US" sz="1600" dirty="0">
                <a:latin typeface="Arial" pitchFamily="34" charset="0"/>
                <a:cs typeface="Arial" pitchFamily="34" charset="0"/>
              </a:rPr>
              <a:t>What factors would most likely explain why salt is very inelastic</a:t>
            </a:r>
            <a:r>
              <a:rPr lang="en-US" sz="1600" dirty="0" smtClean="0">
                <a:latin typeface="Arial" pitchFamily="34" charset="0"/>
                <a:cs typeface="Arial" pitchFamily="34" charset="0"/>
              </a:rPr>
              <a:t>?</a:t>
            </a:r>
          </a:p>
          <a:p>
            <a:pPr marL="342900" indent="-342900">
              <a:buFont typeface="+mj-lt"/>
              <a:buAutoNum type="arabicPeriod"/>
            </a:pPr>
            <a:endParaRPr lang="en-US" sz="1600" dirty="0">
              <a:latin typeface="Lucida Sans - 16"/>
            </a:endParaRPr>
          </a:p>
          <a:p>
            <a:pPr marL="342900" indent="-342900">
              <a:buFont typeface="+mj-lt"/>
              <a:buAutoNum type="arabicPeriod"/>
            </a:pPr>
            <a:r>
              <a:rPr lang="en-US" sz="1600" dirty="0">
                <a:latin typeface="Arial" pitchFamily="34" charset="0"/>
                <a:cs typeface="Arial" pitchFamily="34" charset="0"/>
              </a:rPr>
              <a:t>Why would the demand for tooth picks be inelastic? </a:t>
            </a:r>
            <a:endParaRPr lang="en-US" sz="1600" dirty="0" smtClean="0">
              <a:latin typeface="Arial" pitchFamily="34" charset="0"/>
              <a:cs typeface="Arial" pitchFamily="34" charset="0"/>
            </a:endParaRPr>
          </a:p>
          <a:p>
            <a:pPr marL="342900" indent="-342900">
              <a:buFont typeface="+mj-lt"/>
              <a:buAutoNum type="arabicPeriod"/>
            </a:pPr>
            <a:endParaRPr lang="en-US" sz="1600" dirty="0">
              <a:latin typeface="Lucida Sans - 16"/>
            </a:endParaRPr>
          </a:p>
          <a:p>
            <a:pPr marL="342900" indent="-342900">
              <a:buFont typeface="+mj-lt"/>
              <a:buAutoNum type="arabicPeriod"/>
            </a:pPr>
            <a:r>
              <a:rPr lang="en-US" sz="1600" dirty="0">
                <a:latin typeface="Arial" pitchFamily="34" charset="0"/>
                <a:cs typeface="Arial" pitchFamily="34" charset="0"/>
              </a:rPr>
              <a:t>Although both short-run and long-run gasoline are both inelastic, why is short-run gasoline more inelastic than long-run gasoline</a:t>
            </a:r>
            <a:r>
              <a:rPr lang="en-US" sz="1600" dirty="0" smtClean="0">
                <a:latin typeface="Arial" pitchFamily="34" charset="0"/>
                <a:cs typeface="Arial" pitchFamily="34" charset="0"/>
              </a:rPr>
              <a:t>?</a:t>
            </a:r>
          </a:p>
          <a:p>
            <a:pPr marL="342900" indent="-342900">
              <a:buFont typeface="+mj-lt"/>
              <a:buAutoNum type="arabicPeriod"/>
            </a:pPr>
            <a:endParaRPr lang="en-US" sz="1600" dirty="0">
              <a:latin typeface="Lucida Sans - 16"/>
            </a:endParaRPr>
          </a:p>
          <a:p>
            <a:pPr marL="342900" indent="-342900">
              <a:buFont typeface="+mj-lt"/>
              <a:buAutoNum type="arabicPeriod"/>
            </a:pPr>
            <a:r>
              <a:rPr lang="en-US" sz="1600" dirty="0">
                <a:latin typeface="Arial" pitchFamily="34" charset="0"/>
                <a:cs typeface="Arial" pitchFamily="34" charset="0"/>
              </a:rPr>
              <a:t>What factors would likely explain why Chevrolet cars are very elastic? </a:t>
            </a:r>
            <a:endParaRPr lang="en-US" sz="1600" dirty="0" smtClean="0">
              <a:latin typeface="Arial" pitchFamily="34" charset="0"/>
              <a:cs typeface="Arial" pitchFamily="34" charset="0"/>
            </a:endParaRPr>
          </a:p>
          <a:p>
            <a:pPr marL="342900" indent="-342900">
              <a:buFont typeface="+mj-lt"/>
              <a:buAutoNum type="arabicPeriod"/>
            </a:pPr>
            <a:endParaRPr lang="en-US" sz="1600" dirty="0">
              <a:latin typeface="Lucida Sans - 16"/>
            </a:endParaRPr>
          </a:p>
          <a:p>
            <a:pPr marL="342900" indent="-342900">
              <a:buFont typeface="+mj-lt"/>
              <a:buAutoNum type="arabicPeriod"/>
            </a:pPr>
            <a:r>
              <a:rPr lang="en-US" sz="1600" dirty="0">
                <a:latin typeface="Arial" pitchFamily="34" charset="0"/>
                <a:cs typeface="Arial" pitchFamily="34" charset="0"/>
              </a:rPr>
              <a:t>Why would tires have unitary elasticity while gasoline is inelastic? </a:t>
            </a:r>
          </a:p>
        </p:txBody>
      </p:sp>
    </p:spTree>
    <p:extLst>
      <p:ext uri="{BB962C8B-B14F-4D97-AF65-F5344CB8AC3E}">
        <p14:creationId xmlns="" xmlns:p14="http://schemas.microsoft.com/office/powerpoint/2010/main" val="1830033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6712"/>
            <a:ext cx="9067800" cy="1015663"/>
          </a:xfrm>
          <a:prstGeom prst="rect">
            <a:avLst/>
          </a:prstGeom>
          <a:noFill/>
        </p:spPr>
        <p:txBody>
          <a:bodyPr wrap="square" rtlCol="0">
            <a:spAutoFit/>
          </a:bodyPr>
          <a:lstStyle/>
          <a:p>
            <a:r>
              <a:rPr lang="en-US" sz="2400" dirty="0" smtClean="0">
                <a:solidFill>
                  <a:srgbClr val="FF0000"/>
                </a:solidFill>
              </a:rPr>
              <a:t>Interpretation of PED</a:t>
            </a:r>
          </a:p>
          <a:p>
            <a:r>
              <a:rPr lang="en-US" dirty="0" smtClean="0"/>
              <a:t>Answer the following questions based on the goods in the table on the previous slide.</a:t>
            </a:r>
          </a:p>
          <a:p>
            <a:endParaRPr lang="en-US" dirty="0" smtClean="0"/>
          </a:p>
        </p:txBody>
      </p:sp>
      <p:graphicFrame>
        <p:nvGraphicFramePr>
          <p:cNvPr id="12" name="Table 11"/>
          <p:cNvGraphicFramePr>
            <a:graphicFrameLocks noGrp="1"/>
          </p:cNvGraphicFramePr>
          <p:nvPr>
            <p:extLst>
              <p:ext uri="{D42A27DB-BD31-4B8C-83A1-F6EECF244321}">
                <p14:modId xmlns="" xmlns:p14="http://schemas.microsoft.com/office/powerpoint/2010/main" val="1075072011"/>
              </p:ext>
            </p:extLst>
          </p:nvPr>
        </p:nvGraphicFramePr>
        <p:xfrm>
          <a:off x="0" y="3959352"/>
          <a:ext cx="9144000" cy="3520440"/>
        </p:xfrm>
        <a:graphic>
          <a:graphicData uri="http://schemas.openxmlformats.org/drawingml/2006/table">
            <a:tbl>
              <a:tblPr bandRow="1">
                <a:tableStyleId>{5C22544A-7EE6-4342-B048-85BDC9FD1C3A}</a:tableStyleId>
              </a:tblPr>
              <a:tblGrid>
                <a:gridCol w="9144000"/>
              </a:tblGrid>
              <a:tr h="4754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rgbClr val="000000"/>
                          </a:solidFill>
                          <a:latin typeface="Arial" pitchFamily="34" charset="0"/>
                          <a:cs typeface="Arial" pitchFamily="34" charset="0"/>
                        </a:rPr>
                        <a:t>1. [Inelastic goods = salt, matches, toothpicks, short-run airline travel, gasoline, residential natural gas, coffee, fish, tobacco, legal services, physician services, taxi service, automobiles]</a:t>
                      </a:r>
                      <a:endParaRPr lang="en-US" sz="1300" dirty="0"/>
                    </a:p>
                  </a:txBody>
                  <a:tcPr/>
                </a:tc>
              </a:tr>
              <a:tr h="4754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rgbClr val="000000"/>
                          </a:solidFill>
                          <a:latin typeface="Arial" pitchFamily="34" charset="0"/>
                          <a:cs typeface="Arial" pitchFamily="34" charset="0"/>
                        </a:rPr>
                        <a:t>2. [Salt is inelastic because there are no good substitutes, it is a necessity to most people, and it represents a small proportion of most people's budget.]</a:t>
                      </a:r>
                      <a:endParaRPr lang="en-US" sz="1300" dirty="0"/>
                    </a:p>
                  </a:txBody>
                  <a:tcPr/>
                </a:tc>
              </a:tr>
              <a:tr h="283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rgbClr val="000000"/>
                          </a:solidFill>
                          <a:latin typeface="Arial" pitchFamily="34" charset="0"/>
                          <a:cs typeface="Arial" pitchFamily="34" charset="0"/>
                        </a:rPr>
                        <a:t>3. [Toothpicks are inelastic because they cost very little and represent a small percentage of a typical grocery budget and have few substitutes.]</a:t>
                      </a:r>
                      <a:endParaRPr lang="en-US" sz="1300" dirty="0"/>
                    </a:p>
                  </a:txBody>
                  <a:tcPr/>
                </a:tc>
              </a:tr>
              <a:tr h="4754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rgbClr val="000000"/>
                          </a:solidFill>
                          <a:latin typeface="Arial" pitchFamily="34" charset="0"/>
                          <a:cs typeface="Arial" pitchFamily="34" charset="0"/>
                        </a:rPr>
                        <a:t>4. [Short-run gasoline is more inelastic than long-run because in the short run, we have to buy gas to keep our car going. In the long run, we can switch to more fuel-efficient cars (including hybrid), ride the bus or walk more. But the short-run, less options are available.]</a:t>
                      </a:r>
                      <a:endParaRPr lang="en-US" sz="1300" dirty="0"/>
                    </a:p>
                  </a:txBody>
                  <a:tcPr/>
                </a:tc>
              </a:tr>
              <a:tr h="283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rgbClr val="000000"/>
                          </a:solidFill>
                          <a:latin typeface="Arial" pitchFamily="34" charset="0"/>
                          <a:cs typeface="Arial" pitchFamily="34" charset="0"/>
                        </a:rPr>
                        <a:t>5. [Chevrolet cars would be very elastic because we don't have to buy that brand of car - we have lots of substitutes.]</a:t>
                      </a:r>
                      <a:endParaRPr lang="en-US" sz="1300" dirty="0"/>
                    </a:p>
                  </a:txBody>
                  <a:tcPr/>
                </a:tc>
              </a:tr>
              <a:tr h="859536">
                <a:tc>
                  <a:txBody>
                    <a:bodyPr/>
                    <a:lstStyle/>
                    <a:p>
                      <a:r>
                        <a:rPr lang="en-US" sz="1300" dirty="0" smtClean="0">
                          <a:solidFill>
                            <a:srgbClr val="000000"/>
                          </a:solidFill>
                          <a:latin typeface="Arial" pitchFamily="34" charset="0"/>
                          <a:cs typeface="Arial" pitchFamily="34" charset="0"/>
                        </a:rPr>
                        <a:t>6. [Even though tires are a want if we drive a car, the decision to buy them is not as immediate as buying gas (unless we have a flat and must buy one to get back on the road). You can shop around for the best price as there are a number of brands and stores that sell tires. You can buy new or used tires so you have some substitutes. So even though we think of tires as wants, there is a greater flexibility in buying tires than in buying gasoline. This contributes to the higher elasticity of tires over gasoline.]</a:t>
                      </a:r>
                      <a:endParaRPr lang="en-US" sz="1300" dirty="0">
                        <a:solidFill>
                          <a:srgbClr val="000000"/>
                        </a:solidFill>
                        <a:latin typeface="Arial" pitchFamily="34" charset="0"/>
                        <a:cs typeface="Arial" pitchFamily="34" charset="0"/>
                      </a:endParaRPr>
                    </a:p>
                  </a:txBody>
                  <a:tcPr/>
                </a:tc>
              </a:tr>
            </a:tbl>
          </a:graphicData>
        </a:graphic>
      </p:graphicFrame>
      <p:sp>
        <p:nvSpPr>
          <p:cNvPr id="5" name="TextBox 4"/>
          <p:cNvSpPr txBox="1"/>
          <p:nvPr/>
        </p:nvSpPr>
        <p:spPr>
          <a:xfrm>
            <a:off x="0" y="1761650"/>
            <a:ext cx="9144000" cy="1815882"/>
          </a:xfrm>
          <a:prstGeom prst="rect">
            <a:avLst/>
          </a:prstGeom>
          <a:solidFill>
            <a:schemeClr val="accent2">
              <a:lumMod val="20000"/>
              <a:lumOff val="80000"/>
            </a:schemeClr>
          </a:solidFill>
          <a:ln>
            <a:noFill/>
          </a:ln>
        </p:spPr>
        <p:txBody>
          <a:bodyPr wrap="square" rtlCol="0">
            <a:spAutoFit/>
          </a:bodyPr>
          <a:lstStyle/>
          <a:p>
            <a:pPr marL="342900" indent="-342900">
              <a:buFont typeface="+mj-lt"/>
              <a:buAutoNum type="arabicPeriod"/>
            </a:pPr>
            <a:r>
              <a:rPr lang="en-US" sz="1600" dirty="0">
                <a:latin typeface="Arial" pitchFamily="34" charset="0"/>
                <a:cs typeface="Arial" pitchFamily="34" charset="0"/>
              </a:rPr>
              <a:t>Which products are the most inelastic? </a:t>
            </a:r>
            <a:endParaRPr lang="en-US" sz="1600" dirty="0">
              <a:latin typeface="Lucida Sans - 16"/>
            </a:endParaRPr>
          </a:p>
          <a:p>
            <a:pPr marL="342900" indent="-342900">
              <a:buFont typeface="+mj-lt"/>
              <a:buAutoNum type="arabicPeriod"/>
            </a:pPr>
            <a:r>
              <a:rPr lang="en-US" sz="1600" dirty="0">
                <a:latin typeface="Arial" pitchFamily="34" charset="0"/>
                <a:cs typeface="Arial" pitchFamily="34" charset="0"/>
              </a:rPr>
              <a:t>What factors would most likely explain why salt is very inelastic?</a:t>
            </a:r>
            <a:endParaRPr lang="en-US" sz="1600" dirty="0">
              <a:latin typeface="Lucida Sans - 16"/>
            </a:endParaRPr>
          </a:p>
          <a:p>
            <a:pPr marL="342900" indent="-342900">
              <a:buFont typeface="+mj-lt"/>
              <a:buAutoNum type="arabicPeriod"/>
            </a:pPr>
            <a:r>
              <a:rPr lang="en-US" sz="1600" dirty="0">
                <a:latin typeface="Arial" pitchFamily="34" charset="0"/>
                <a:cs typeface="Arial" pitchFamily="34" charset="0"/>
              </a:rPr>
              <a:t>Why would the demand for tooth picks be inelastic? </a:t>
            </a:r>
            <a:endParaRPr lang="en-US" sz="1600" dirty="0">
              <a:latin typeface="Lucida Sans - 16"/>
            </a:endParaRPr>
          </a:p>
          <a:p>
            <a:pPr marL="342900" indent="-342900">
              <a:buFont typeface="+mj-lt"/>
              <a:buAutoNum type="arabicPeriod"/>
            </a:pPr>
            <a:r>
              <a:rPr lang="en-US" sz="1600" dirty="0">
                <a:latin typeface="Arial" pitchFamily="34" charset="0"/>
                <a:cs typeface="Arial" pitchFamily="34" charset="0"/>
              </a:rPr>
              <a:t>Although both short-run and long-run gasoline are both inelastic, why is short-run gasoline more inelastic than long-run gasoline?</a:t>
            </a:r>
            <a:endParaRPr lang="en-US" sz="1600" dirty="0">
              <a:latin typeface="Lucida Sans - 16"/>
            </a:endParaRPr>
          </a:p>
          <a:p>
            <a:pPr marL="342900" indent="-342900">
              <a:buFont typeface="+mj-lt"/>
              <a:buAutoNum type="arabicPeriod"/>
            </a:pPr>
            <a:r>
              <a:rPr lang="en-US" sz="1600" dirty="0">
                <a:latin typeface="Arial" pitchFamily="34" charset="0"/>
                <a:cs typeface="Arial" pitchFamily="34" charset="0"/>
              </a:rPr>
              <a:t>What factors would likely explain why Chevrolet cars are very elastic? </a:t>
            </a:r>
            <a:endParaRPr lang="en-US" sz="1600" dirty="0">
              <a:latin typeface="Lucida Sans - 16"/>
            </a:endParaRPr>
          </a:p>
          <a:p>
            <a:pPr marL="342900" indent="-342900">
              <a:buFont typeface="+mj-lt"/>
              <a:buAutoNum type="arabicPeriod"/>
            </a:pPr>
            <a:r>
              <a:rPr lang="en-US" sz="1600" dirty="0">
                <a:latin typeface="Arial" pitchFamily="34" charset="0"/>
                <a:cs typeface="Arial" pitchFamily="34" charset="0"/>
              </a:rPr>
              <a:t>Why would tires have unitary elasticity while gasoline is inelastic? </a:t>
            </a:r>
          </a:p>
        </p:txBody>
      </p:sp>
    </p:spTree>
    <p:extLst>
      <p:ext uri="{BB962C8B-B14F-4D97-AF65-F5344CB8AC3E}">
        <p14:creationId xmlns="" xmlns:p14="http://schemas.microsoft.com/office/powerpoint/2010/main" val="1830033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2123658"/>
          </a:xfrm>
          <a:prstGeom prst="rect">
            <a:avLst/>
          </a:prstGeom>
          <a:noFill/>
        </p:spPr>
        <p:txBody>
          <a:bodyPr wrap="square" rtlCol="0">
            <a:spAutoFit/>
          </a:bodyPr>
          <a:lstStyle/>
          <a:p>
            <a:r>
              <a:rPr lang="en-US" sz="2400" dirty="0" smtClean="0">
                <a:solidFill>
                  <a:srgbClr val="FF0000"/>
                </a:solidFill>
              </a:rPr>
              <a:t>Price Elasticity of Demand – definition and formula</a:t>
            </a:r>
          </a:p>
          <a:p>
            <a:r>
              <a:rPr lang="en-US" dirty="0" smtClean="0"/>
              <a:t>PED has a negative value. </a:t>
            </a:r>
          </a:p>
          <a:p>
            <a:pPr marL="285750" indent="-285750">
              <a:buFont typeface="Arial" pitchFamily="34" charset="0"/>
              <a:buChar char="•"/>
            </a:pPr>
            <a:r>
              <a:rPr lang="en-US" dirty="0" smtClean="0"/>
              <a:t>This reflects the </a:t>
            </a:r>
            <a:r>
              <a:rPr lang="en-US" i="1" dirty="0" smtClean="0"/>
              <a:t>law of demand</a:t>
            </a:r>
          </a:p>
          <a:p>
            <a:pPr marL="285750" indent="-285750">
              <a:buFont typeface="Arial" pitchFamily="34" charset="0"/>
              <a:buChar char="•"/>
            </a:pPr>
            <a:r>
              <a:rPr lang="en-US" dirty="0"/>
              <a:t>W</a:t>
            </a:r>
            <a:r>
              <a:rPr lang="en-US" dirty="0" smtClean="0"/>
              <a:t>hichever direction the price of good moves in, the quantity will always move in the other direction</a:t>
            </a:r>
          </a:p>
          <a:p>
            <a:pPr marL="285750" indent="-285750">
              <a:buFont typeface="Arial" pitchFamily="34" charset="0"/>
              <a:buChar char="•"/>
            </a:pPr>
            <a:r>
              <a:rPr lang="en-US" dirty="0" smtClean="0"/>
              <a:t>Since PED will </a:t>
            </a:r>
            <a:r>
              <a:rPr lang="en-US" i="1" dirty="0" smtClean="0"/>
              <a:t>always be negative</a:t>
            </a:r>
            <a:r>
              <a:rPr lang="en-US" dirty="0" smtClean="0"/>
              <a:t>, we can refer to it in its absolute value. So, the PED for bananas is 0.4</a:t>
            </a:r>
          </a:p>
        </p:txBody>
      </p:sp>
      <p:graphicFrame>
        <p:nvGraphicFramePr>
          <p:cNvPr id="5" name="Table 4"/>
          <p:cNvGraphicFramePr>
            <a:graphicFrameLocks noGrp="1"/>
          </p:cNvGraphicFramePr>
          <p:nvPr>
            <p:extLst>
              <p:ext uri="{D42A27DB-BD31-4B8C-83A1-F6EECF244321}">
                <p14:modId xmlns="" xmlns:p14="http://schemas.microsoft.com/office/powerpoint/2010/main" val="1878943014"/>
              </p:ext>
            </p:extLst>
          </p:nvPr>
        </p:nvGraphicFramePr>
        <p:xfrm>
          <a:off x="0" y="2286000"/>
          <a:ext cx="9144000" cy="4756052"/>
        </p:xfrm>
        <a:graphic>
          <a:graphicData uri="http://schemas.openxmlformats.org/drawingml/2006/table">
            <a:tbl>
              <a:tblPr firstRow="1" bandRow="1">
                <a:tableStyleId>{5C22544A-7EE6-4342-B048-85BDC9FD1C3A}</a:tableStyleId>
              </a:tblPr>
              <a:tblGrid>
                <a:gridCol w="1446967"/>
                <a:gridCol w="7697033"/>
              </a:tblGrid>
              <a:tr h="538122">
                <a:tc gridSpan="2">
                  <a:txBody>
                    <a:bodyPr/>
                    <a:lstStyle/>
                    <a:p>
                      <a:pPr algn="ctr"/>
                      <a:r>
                        <a:rPr lang="en-US" sz="2200" b="1" dirty="0" smtClean="0"/>
                        <a:t>Interpretation of the PED coefficient:</a:t>
                      </a:r>
                      <a:endParaRPr lang="en-US" sz="2200" dirty="0"/>
                    </a:p>
                  </a:txBody>
                  <a:tcPr marT="54864" marB="54864" anchor="ctr"/>
                </a:tc>
                <a:tc hMerge="1">
                  <a:txBody>
                    <a:bodyPr/>
                    <a:lstStyle/>
                    <a:p>
                      <a:endParaRPr lang="en-US" dirty="0"/>
                    </a:p>
                  </a:txBody>
                  <a:tcPr/>
                </a:tc>
              </a:tr>
              <a:tr h="867572">
                <a:tc>
                  <a:txBody>
                    <a:bodyPr/>
                    <a:lstStyle/>
                    <a:p>
                      <a:pPr algn="ctr"/>
                      <a:r>
                        <a:rPr lang="en-US" sz="1700" b="1" dirty="0" smtClean="0"/>
                        <a:t>If PED is less than 1: </a:t>
                      </a:r>
                      <a:endParaRPr lang="en-US" sz="1700" dirty="0"/>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We say demand is </a:t>
                      </a:r>
                      <a:r>
                        <a:rPr lang="en-US" sz="1700" i="1" dirty="0" smtClean="0"/>
                        <a:t>inelastic. </a:t>
                      </a:r>
                      <a:r>
                        <a:rPr lang="en-US" sz="1700" dirty="0" smtClean="0"/>
                        <a:t>This means that the percentage change in the quantity is less than the percentage change in the price.</a:t>
                      </a:r>
                    </a:p>
                  </a:txBody>
                  <a:tcPr marT="54864" marB="54864" anchor="ctr"/>
                </a:tc>
              </a:tr>
              <a:tr h="1072557">
                <a:tc>
                  <a:txBody>
                    <a:bodyPr/>
                    <a:lstStyle/>
                    <a:p>
                      <a:pPr algn="ctr"/>
                      <a:r>
                        <a:rPr lang="en-US" sz="1700" b="1" dirty="0" smtClean="0"/>
                        <a:t>If PED is greater than 1</a:t>
                      </a:r>
                      <a:endParaRPr lang="en-US" sz="1700" dirty="0"/>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We say that demand is </a:t>
                      </a:r>
                      <a:r>
                        <a:rPr lang="en-US" sz="1700" i="1" dirty="0" smtClean="0"/>
                        <a:t>elastic</a:t>
                      </a:r>
                      <a:r>
                        <a:rPr lang="en-US" sz="1700" dirty="0" smtClean="0"/>
                        <a:t>. The percentage change in the quantity is greater than the percentage change in the price.</a:t>
                      </a:r>
                    </a:p>
                  </a:txBody>
                  <a:tcPr marT="54864" marB="54864" anchor="ctr"/>
                </a:tc>
              </a:tr>
              <a:tr h="759267">
                <a:tc>
                  <a:txBody>
                    <a:bodyPr/>
                    <a:lstStyle/>
                    <a:p>
                      <a:pPr algn="ctr"/>
                      <a:r>
                        <a:rPr lang="en-US" sz="1700" b="1" dirty="0" smtClean="0"/>
                        <a:t>If PED=0: </a:t>
                      </a:r>
                      <a:endParaRPr lang="en-US" sz="1700" dirty="0"/>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Demand is </a:t>
                      </a:r>
                      <a:r>
                        <a:rPr lang="en-US" sz="1700" i="1" dirty="0" smtClean="0"/>
                        <a:t>perfectly inelastic.</a:t>
                      </a:r>
                      <a:r>
                        <a:rPr lang="en-US" sz="1700" dirty="0" smtClean="0"/>
                        <a:t> There was no change in quantity resulting from the price change.</a:t>
                      </a:r>
                    </a:p>
                  </a:txBody>
                  <a:tcPr marT="54864" marB="54864" anchor="ctr"/>
                </a:tc>
              </a:tr>
              <a:tr h="759267">
                <a:tc>
                  <a:txBody>
                    <a:bodyPr/>
                    <a:lstStyle/>
                    <a:p>
                      <a:pPr algn="ctr"/>
                      <a:r>
                        <a:rPr lang="en-US" sz="1700" b="1" dirty="0" smtClean="0"/>
                        <a:t>If PED=1: </a:t>
                      </a:r>
                      <a:endParaRPr lang="en-US" sz="1700" dirty="0"/>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Demand is </a:t>
                      </a:r>
                      <a:r>
                        <a:rPr lang="en-US" sz="1700" i="1" dirty="0" smtClean="0"/>
                        <a:t>unit elastic.</a:t>
                      </a:r>
                      <a:r>
                        <a:rPr lang="en-US" sz="1700" dirty="0" smtClean="0"/>
                        <a:t> The percentage change in the quantity was identical to the percentage change in the price.</a:t>
                      </a:r>
                    </a:p>
                  </a:txBody>
                  <a:tcPr marT="54864" marB="54864" anchor="ctr"/>
                </a:tc>
              </a:tr>
              <a:tr h="759267">
                <a:tc>
                  <a:txBody>
                    <a:bodyPr/>
                    <a:lstStyle/>
                    <a:p>
                      <a:pPr algn="ctr"/>
                      <a:r>
                        <a:rPr lang="en-US" sz="1700" b="1" dirty="0" smtClean="0"/>
                        <a:t>If PED = infinity: </a:t>
                      </a:r>
                      <a:endParaRPr lang="en-US" sz="1700" dirty="0"/>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Demand is </a:t>
                      </a:r>
                      <a:r>
                        <a:rPr lang="en-US" sz="1700" i="1" dirty="0" smtClean="0"/>
                        <a:t>perfectly elastic. </a:t>
                      </a:r>
                      <a:r>
                        <a:rPr lang="en-US" sz="1700" dirty="0" smtClean="0"/>
                        <a:t>The smallest increase in price causes the quantity demanded to fall to ZERO. </a:t>
                      </a:r>
                      <a:endParaRPr lang="en-US" sz="1700" b="1" dirty="0" smtClean="0"/>
                    </a:p>
                  </a:txBody>
                  <a:tcPr marT="54864" marB="54864" anchor="ctr"/>
                </a:tc>
              </a:tr>
            </a:tbl>
          </a:graphicData>
        </a:graphic>
      </p:graphicFrame>
    </p:spTree>
    <p:extLst>
      <p:ext uri="{BB962C8B-B14F-4D97-AF65-F5344CB8AC3E}">
        <p14:creationId xmlns="" xmlns:p14="http://schemas.microsoft.com/office/powerpoint/2010/main" val="1057057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114175153"/>
              </p:ext>
            </p:extLst>
          </p:nvPr>
        </p:nvGraphicFramePr>
        <p:xfrm>
          <a:off x="4191000" y="127296"/>
          <a:ext cx="2294906" cy="6730704"/>
        </p:xfrm>
        <a:graphic>
          <a:graphicData uri="http://schemas.openxmlformats.org/drawingml/2006/table">
            <a:tbl>
              <a:tblPr>
                <a:tableStyleId>{3C2FFA5D-87B4-456A-9821-1D502468CF0F}</a:tableStyleId>
              </a:tblPr>
              <a:tblGrid>
                <a:gridCol w="1831498"/>
                <a:gridCol w="463408"/>
              </a:tblGrid>
              <a:tr h="302397">
                <a:tc gridSpan="2">
                  <a:txBody>
                    <a:bodyPr/>
                    <a:lstStyle/>
                    <a:p>
                      <a:pPr algn="ctr" fontAlgn="t"/>
                      <a:r>
                        <a:rPr lang="en-US" sz="1800" b="1" dirty="0" smtClean="0">
                          <a:effectLst/>
                        </a:rPr>
                        <a:t>Inelastic</a:t>
                      </a:r>
                      <a:endParaRPr lang="en-US" sz="1800" b="1"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fontAlgn="t"/>
                      <a:endParaRPr lang="en-US" sz="1050" dirty="0">
                        <a:effectLst/>
                        <a:latin typeface="+mn-lt"/>
                      </a:endParaRPr>
                    </a:p>
                  </a:txBody>
                  <a:tcPr marL="23140" marR="23140" marT="11570" marB="11570">
                    <a:lnL>
                      <a:noFill/>
                    </a:lnL>
                    <a:lnR>
                      <a:noFill/>
                    </a:lnR>
                    <a:lnT>
                      <a:noFill/>
                    </a:lnT>
                    <a:lnB>
                      <a:noFill/>
                    </a:lnB>
                    <a:solidFill>
                      <a:srgbClr val="FFFFFF"/>
                    </a:solidFill>
                  </a:tcPr>
                </a:tc>
              </a:tr>
              <a:tr h="302397">
                <a:tc>
                  <a:txBody>
                    <a:bodyPr/>
                    <a:lstStyle/>
                    <a:p>
                      <a:pPr algn="ctr" fontAlgn="t"/>
                      <a:r>
                        <a:rPr lang="en-US" sz="1800" dirty="0">
                          <a:effectLst/>
                        </a:rPr>
                        <a:t>Salt</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dirty="0">
                          <a:effectLst/>
                        </a:rPr>
                        <a:t>0.1</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2397">
                <a:tc>
                  <a:txBody>
                    <a:bodyPr/>
                    <a:lstStyle/>
                    <a:p>
                      <a:pPr algn="ctr" fontAlgn="t"/>
                      <a:r>
                        <a:rPr lang="en-US" sz="1800">
                          <a:effectLst/>
                        </a:rPr>
                        <a:t>Matches</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0.1</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2397">
                <a:tc>
                  <a:txBody>
                    <a:bodyPr/>
                    <a:lstStyle/>
                    <a:p>
                      <a:pPr algn="ctr" fontAlgn="t"/>
                      <a:r>
                        <a:rPr lang="en-US" sz="1800">
                          <a:effectLst/>
                        </a:rPr>
                        <a:t>Toothpicks</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0.1</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2397">
                <a:tc>
                  <a:txBody>
                    <a:bodyPr/>
                    <a:lstStyle/>
                    <a:p>
                      <a:pPr algn="ctr" fontAlgn="t"/>
                      <a:r>
                        <a:rPr lang="en-US" sz="1800" dirty="0">
                          <a:effectLst/>
                        </a:rPr>
                        <a:t>Gasoline, short-run</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0.2</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2397">
                <a:tc>
                  <a:txBody>
                    <a:bodyPr/>
                    <a:lstStyle/>
                    <a:p>
                      <a:pPr algn="ctr" fontAlgn="t"/>
                      <a:r>
                        <a:rPr lang="en-US" sz="1800">
                          <a:effectLst/>
                        </a:rPr>
                        <a:t>Gasoline, long-run</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dirty="0">
                          <a:effectLst/>
                        </a:rPr>
                        <a:t>0.7</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6996">
                <a:tc>
                  <a:txBody>
                    <a:bodyPr/>
                    <a:lstStyle/>
                    <a:p>
                      <a:pPr algn="ctr" fontAlgn="t"/>
                      <a:r>
                        <a:rPr lang="en-US" sz="1800" dirty="0">
                          <a:effectLst/>
                        </a:rPr>
                        <a:t>Residential natural gas, short-run</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dirty="0">
                          <a:effectLst/>
                        </a:rPr>
                        <a:t>0.1</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6996">
                <a:tc>
                  <a:txBody>
                    <a:bodyPr/>
                    <a:lstStyle/>
                    <a:p>
                      <a:pPr algn="ctr" fontAlgn="t"/>
                      <a:r>
                        <a:rPr lang="en-US" sz="1800" dirty="0">
                          <a:effectLst/>
                        </a:rPr>
                        <a:t>Residential natural gas, long-run</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0.5</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2397">
                <a:tc>
                  <a:txBody>
                    <a:bodyPr/>
                    <a:lstStyle/>
                    <a:p>
                      <a:pPr algn="ctr" fontAlgn="t"/>
                      <a:r>
                        <a:rPr lang="en-US" sz="1800">
                          <a:effectLst/>
                        </a:rPr>
                        <a:t>Coffee</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dirty="0">
                          <a:effectLst/>
                        </a:rPr>
                        <a:t>0.25</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6996">
                <a:tc>
                  <a:txBody>
                    <a:bodyPr/>
                    <a:lstStyle/>
                    <a:p>
                      <a:pPr algn="ctr" fontAlgn="t"/>
                      <a:r>
                        <a:rPr lang="en-US" sz="1800" dirty="0">
                          <a:effectLst/>
                        </a:rPr>
                        <a:t>Fish (cod) consumed at home</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0.5</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6996">
                <a:tc>
                  <a:txBody>
                    <a:bodyPr/>
                    <a:lstStyle/>
                    <a:p>
                      <a:pPr algn="ctr" fontAlgn="t"/>
                      <a:r>
                        <a:rPr lang="en-US" sz="1800">
                          <a:effectLst/>
                        </a:rPr>
                        <a:t>Tobacco products, short-run</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0.45</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6996">
                <a:tc>
                  <a:txBody>
                    <a:bodyPr/>
                    <a:lstStyle/>
                    <a:p>
                      <a:pPr algn="ctr" fontAlgn="t"/>
                      <a:r>
                        <a:rPr lang="en-US" sz="1800" dirty="0">
                          <a:effectLst/>
                        </a:rPr>
                        <a:t>Legal services, short-run</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0.4</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2397">
                <a:tc>
                  <a:txBody>
                    <a:bodyPr/>
                    <a:lstStyle/>
                    <a:p>
                      <a:pPr algn="ctr" fontAlgn="t"/>
                      <a:r>
                        <a:rPr lang="en-US" sz="1800" dirty="0">
                          <a:effectLst/>
                        </a:rPr>
                        <a:t>Physician services</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0.6</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2397">
                <a:tc>
                  <a:txBody>
                    <a:bodyPr/>
                    <a:lstStyle/>
                    <a:p>
                      <a:pPr algn="ctr" fontAlgn="t"/>
                      <a:r>
                        <a:rPr lang="en-US" sz="1800">
                          <a:effectLst/>
                        </a:rPr>
                        <a:t>Taxi, short-run</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0.6</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5653">
                <a:tc>
                  <a:txBody>
                    <a:bodyPr/>
                    <a:lstStyle/>
                    <a:p>
                      <a:pPr algn="ctr" fontAlgn="t"/>
                      <a:r>
                        <a:rPr lang="en-US" sz="1800">
                          <a:effectLst/>
                        </a:rPr>
                        <a:t>Automobiles, long-run</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dirty="0">
                          <a:effectLst/>
                        </a:rPr>
                        <a:t>0.2</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539289535"/>
              </p:ext>
            </p:extLst>
          </p:nvPr>
        </p:nvGraphicFramePr>
        <p:xfrm>
          <a:off x="6629400" y="0"/>
          <a:ext cx="2514600" cy="8371800"/>
        </p:xfrm>
        <a:graphic>
          <a:graphicData uri="http://schemas.openxmlformats.org/drawingml/2006/table">
            <a:tbl>
              <a:tblPr>
                <a:tableStyleId>{284E427A-3D55-4303-BF80-6455036E1DE7}</a:tableStyleId>
              </a:tblPr>
              <a:tblGrid>
                <a:gridCol w="2208108"/>
                <a:gridCol w="306492"/>
              </a:tblGrid>
              <a:tr h="472181">
                <a:tc gridSpan="2">
                  <a:txBody>
                    <a:bodyPr/>
                    <a:lstStyle/>
                    <a:p>
                      <a:pPr algn="ctr" fontAlgn="t"/>
                      <a:r>
                        <a:rPr lang="en-US" sz="1800" b="1" dirty="0" smtClean="0">
                          <a:effectLst/>
                        </a:rPr>
                        <a:t>Approximately </a:t>
                      </a:r>
                      <a:r>
                        <a:rPr lang="en-US" sz="1800" b="1" dirty="0">
                          <a:effectLst/>
                        </a:rPr>
                        <a:t>Unitary </a:t>
                      </a:r>
                      <a:r>
                        <a:rPr lang="en-US" sz="1800" b="1" dirty="0" smtClean="0">
                          <a:effectLst/>
                        </a:rPr>
                        <a:t>Elasticity</a:t>
                      </a:r>
                      <a:endParaRPr lang="en-US" sz="1800" b="1"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t"/>
                      <a:endParaRPr lang="en-US" sz="1400" dirty="0">
                        <a:effectLst/>
                        <a:latin typeface="+mn-lt"/>
                      </a:endParaRPr>
                    </a:p>
                  </a:txBody>
                  <a:tcPr marL="23140" marR="23140" marT="11570" marB="11570"/>
                </a:tc>
              </a:tr>
              <a:tr h="472181">
                <a:tc>
                  <a:txBody>
                    <a:bodyPr/>
                    <a:lstStyle/>
                    <a:p>
                      <a:pPr algn="ctr" fontAlgn="t"/>
                      <a:r>
                        <a:rPr lang="en-US" sz="1800" dirty="0">
                          <a:effectLst/>
                        </a:rPr>
                        <a:t>Movies</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0.9</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2181">
                <a:tc>
                  <a:txBody>
                    <a:bodyPr/>
                    <a:lstStyle/>
                    <a:p>
                      <a:pPr algn="ctr" fontAlgn="t"/>
                      <a:r>
                        <a:rPr lang="en-US" sz="1800">
                          <a:effectLst/>
                        </a:rPr>
                        <a:t>Housing, owner occupied, long-run</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1.2</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2181">
                <a:tc>
                  <a:txBody>
                    <a:bodyPr/>
                    <a:lstStyle/>
                    <a:p>
                      <a:pPr algn="ctr" fontAlgn="t"/>
                      <a:r>
                        <a:rPr lang="en-US" sz="1800" dirty="0">
                          <a:effectLst/>
                        </a:rPr>
                        <a:t>Shellfish, consumed at home</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0.9</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2181">
                <a:tc>
                  <a:txBody>
                    <a:bodyPr/>
                    <a:lstStyle/>
                    <a:p>
                      <a:pPr algn="ctr" fontAlgn="t"/>
                      <a:r>
                        <a:rPr lang="en-US" sz="1800" dirty="0">
                          <a:effectLst/>
                        </a:rPr>
                        <a:t>Oysters, consumed at home</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dirty="0">
                          <a:effectLst/>
                        </a:rPr>
                        <a:t>1.1</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2181">
                <a:tc>
                  <a:txBody>
                    <a:bodyPr/>
                    <a:lstStyle/>
                    <a:p>
                      <a:pPr algn="ctr" fontAlgn="t"/>
                      <a:r>
                        <a:rPr lang="en-US" sz="1800" dirty="0">
                          <a:effectLst/>
                        </a:rPr>
                        <a:t>Private education</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1.1</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2181">
                <a:tc>
                  <a:txBody>
                    <a:bodyPr/>
                    <a:lstStyle/>
                    <a:p>
                      <a:pPr algn="ctr" fontAlgn="t"/>
                      <a:r>
                        <a:rPr lang="en-US" sz="1800">
                          <a:effectLst/>
                        </a:rPr>
                        <a:t>Tires, short-run</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0.9</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2181">
                <a:tc>
                  <a:txBody>
                    <a:bodyPr/>
                    <a:lstStyle/>
                    <a:p>
                      <a:pPr algn="ctr" fontAlgn="t"/>
                      <a:r>
                        <a:rPr lang="en-US" sz="1800">
                          <a:effectLst/>
                        </a:rPr>
                        <a:t>Tires, long-run</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1.2</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2181">
                <a:tc>
                  <a:txBody>
                    <a:bodyPr/>
                    <a:lstStyle/>
                    <a:p>
                      <a:pPr algn="ctr" fontAlgn="t"/>
                      <a:r>
                        <a:rPr lang="en-US" sz="1800">
                          <a:effectLst/>
                        </a:rPr>
                        <a:t>Radio and television receivers</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1.2</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7464">
                <a:tc gridSpan="2">
                  <a:txBody>
                    <a:bodyPr/>
                    <a:lstStyle/>
                    <a:p>
                      <a:pPr algn="ctr" fontAlgn="t"/>
                      <a:r>
                        <a:rPr lang="en-US" sz="1800" b="1" dirty="0" smtClean="0">
                          <a:effectLst/>
                          <a:latin typeface="+mn-lt"/>
                        </a:rPr>
                        <a:t>Highly</a:t>
                      </a:r>
                      <a:r>
                        <a:rPr lang="en-US" sz="1800" b="1" baseline="0" dirty="0" smtClean="0">
                          <a:effectLst/>
                          <a:latin typeface="+mn-lt"/>
                        </a:rPr>
                        <a:t> Elastic</a:t>
                      </a:r>
                      <a:endParaRPr lang="en-US" sz="1800" b="1"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t"/>
                      <a:endParaRPr lang="en-US" sz="1400" dirty="0">
                        <a:effectLst/>
                        <a:latin typeface="+mn-lt"/>
                      </a:endParaRPr>
                    </a:p>
                  </a:txBody>
                  <a:tcPr marL="23140" marR="23140" marT="11570" marB="11570"/>
                </a:tc>
              </a:tr>
              <a:tr h="472181">
                <a:tc>
                  <a:txBody>
                    <a:bodyPr/>
                    <a:lstStyle/>
                    <a:p>
                      <a:pPr algn="ctr" fontAlgn="t"/>
                      <a:r>
                        <a:rPr lang="en-US" sz="1800" dirty="0">
                          <a:effectLst/>
                        </a:rPr>
                        <a:t>Restaurant meals</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2.3</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2181">
                <a:tc>
                  <a:txBody>
                    <a:bodyPr/>
                    <a:lstStyle/>
                    <a:p>
                      <a:pPr algn="ctr" fontAlgn="t"/>
                      <a:r>
                        <a:rPr lang="en-US" sz="1800" dirty="0">
                          <a:effectLst/>
                        </a:rPr>
                        <a:t>Foreign travel, long-run</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4.0</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2181">
                <a:tc>
                  <a:txBody>
                    <a:bodyPr/>
                    <a:lstStyle/>
                    <a:p>
                      <a:pPr algn="ctr" fontAlgn="t"/>
                      <a:r>
                        <a:rPr lang="en-US" sz="1800" dirty="0">
                          <a:effectLst/>
                        </a:rPr>
                        <a:t>Fresh green peas</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a:effectLst/>
                        </a:rPr>
                        <a:t>2.8</a:t>
                      </a:r>
                      <a:endParaRPr lang="en-US" sz="180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2181">
                <a:tc>
                  <a:txBody>
                    <a:bodyPr/>
                    <a:lstStyle/>
                    <a:p>
                      <a:pPr algn="ctr" fontAlgn="t"/>
                      <a:r>
                        <a:rPr lang="en-US" sz="1800" dirty="0">
                          <a:effectLst/>
                        </a:rPr>
                        <a:t>Chevrolet automobiles</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dirty="0">
                          <a:effectLst/>
                        </a:rPr>
                        <a:t>4.0</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2181">
                <a:tc>
                  <a:txBody>
                    <a:bodyPr/>
                    <a:lstStyle/>
                    <a:p>
                      <a:pPr algn="ctr" fontAlgn="t"/>
                      <a:r>
                        <a:rPr lang="en-US" sz="1800" dirty="0">
                          <a:effectLst/>
                        </a:rPr>
                        <a:t>Fresh tomatoes</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800" dirty="0">
                          <a:effectLst/>
                        </a:rPr>
                        <a:t>4.6</a:t>
                      </a:r>
                      <a:endParaRPr lang="en-US" sz="1800" dirty="0">
                        <a:effectLst/>
                        <a:latin typeface="+mn-lt"/>
                      </a:endParaRPr>
                    </a:p>
                  </a:txBody>
                  <a:tcPr marL="23140" marR="23140" marT="13884" marB="138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0" y="836713"/>
            <a:ext cx="4267200" cy="4708981"/>
          </a:xfrm>
          <a:prstGeom prst="rect">
            <a:avLst/>
          </a:prstGeom>
          <a:noFill/>
        </p:spPr>
        <p:txBody>
          <a:bodyPr wrap="square" rtlCol="0">
            <a:spAutoFit/>
          </a:bodyPr>
          <a:lstStyle/>
          <a:p>
            <a:r>
              <a:rPr lang="en-US" sz="2400" dirty="0" smtClean="0">
                <a:solidFill>
                  <a:srgbClr val="FF0000"/>
                </a:solidFill>
              </a:rPr>
              <a:t>Interpretation of PED</a:t>
            </a:r>
          </a:p>
          <a:p>
            <a:r>
              <a:rPr lang="en-US" dirty="0" smtClean="0"/>
              <a:t>Demand for bananas was 0.4. Based on our interpretations of PED from the table on the previous slide, we know that demand for bananas is </a:t>
            </a:r>
            <a:r>
              <a:rPr lang="en-US" i="1" dirty="0" smtClean="0"/>
              <a:t>inelastic</a:t>
            </a:r>
            <a:r>
              <a:rPr lang="en-US" dirty="0" smtClean="0"/>
              <a:t>.</a:t>
            </a:r>
          </a:p>
          <a:p>
            <a:pPr marL="285750" indent="-285750">
              <a:buFont typeface="Arial" pitchFamily="34" charset="0"/>
              <a:buChar char="•"/>
            </a:pPr>
            <a:r>
              <a:rPr lang="en-US" dirty="0" smtClean="0"/>
              <a:t>For every 1% increase in the price of bananas between $4 and $6, the quantity demanded fell by 0.4%.</a:t>
            </a:r>
          </a:p>
          <a:p>
            <a:pPr marL="285750" indent="-285750">
              <a:buFont typeface="Arial" pitchFamily="34" charset="0"/>
              <a:buChar char="•"/>
            </a:pPr>
            <a:r>
              <a:rPr lang="en-US" dirty="0" smtClean="0"/>
              <a:t>Since price increased by a total of 50%, the quantity fell by a total of just 20%. </a:t>
            </a:r>
          </a:p>
          <a:p>
            <a:pPr marL="285750" indent="-285750">
              <a:buFont typeface="Arial" pitchFamily="34" charset="0"/>
              <a:buChar char="•"/>
            </a:pPr>
            <a:r>
              <a:rPr lang="en-US" dirty="0" smtClean="0"/>
              <a:t>Consumers are </a:t>
            </a:r>
            <a:r>
              <a:rPr lang="en-US" i="1" dirty="0" smtClean="0"/>
              <a:t>relatively unresponsive to the price of bananas. </a:t>
            </a:r>
          </a:p>
          <a:p>
            <a:endParaRPr lang="en-US" i="1" dirty="0"/>
          </a:p>
          <a:p>
            <a:pPr algn="ctr"/>
            <a:r>
              <a:rPr lang="en-US" sz="2000" i="1" dirty="0" smtClean="0">
                <a:solidFill>
                  <a:srgbClr val="FF0000"/>
                </a:solidFill>
              </a:rPr>
              <a:t>Study the tables on the right and try to determine what the goods in each category have in common.</a:t>
            </a:r>
            <a:endParaRPr lang="en-US" sz="2000" dirty="0" smtClean="0">
              <a:solidFill>
                <a:srgbClr val="FF0000"/>
              </a:solidFill>
            </a:endParaRPr>
          </a:p>
        </p:txBody>
      </p:sp>
    </p:spTree>
    <p:extLst>
      <p:ext uri="{BB962C8B-B14F-4D97-AF65-F5344CB8AC3E}">
        <p14:creationId xmlns="" xmlns:p14="http://schemas.microsoft.com/office/powerpoint/2010/main" val="3025463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5" descr="calculator.jpg"/>
          <p:cNvPicPr>
            <a:picLocks noChangeAspect="1"/>
          </p:cNvPicPr>
          <p:nvPr/>
        </p:nvPicPr>
        <p:blipFill>
          <a:blip r:embed="rId2" cstate="print">
            <a:extLst>
              <a:ext uri="{28A0092B-C50C-407E-A947-70E740481C1C}">
                <a14:useLocalDpi xmlns="" xmlns:a14="http://schemas.microsoft.com/office/drawing/2010/main" val="0"/>
              </a:ext>
            </a:extLst>
          </a:blip>
          <a:srcRect r="9647"/>
          <a:stretch>
            <a:fillRect/>
          </a:stretch>
        </p:blipFill>
        <p:spPr bwMode="auto">
          <a:xfrm>
            <a:off x="7143750" y="2722563"/>
            <a:ext cx="1758950" cy="1458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ounded Rectangle 34"/>
          <p:cNvSpPr/>
          <p:nvPr/>
        </p:nvSpPr>
        <p:spPr>
          <a:xfrm>
            <a:off x="1331913" y="3711575"/>
            <a:ext cx="5905500" cy="1200150"/>
          </a:xfrm>
          <a:prstGeom prst="roundRect">
            <a:avLst/>
          </a:prstGeom>
          <a:solidFill>
            <a:schemeClr val="accent3">
              <a:lumMod val="40000"/>
              <a:lumOff val="60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3">
                  <a:lumMod val="20000"/>
                  <a:lumOff val="80000"/>
                </a:schemeClr>
              </a:solidFill>
            </a:endParaRPr>
          </a:p>
        </p:txBody>
      </p:sp>
      <p:sp>
        <p:nvSpPr>
          <p:cNvPr id="33" name="Rounded Rectangle 32"/>
          <p:cNvSpPr/>
          <p:nvPr/>
        </p:nvSpPr>
        <p:spPr>
          <a:xfrm>
            <a:off x="1331913" y="1403350"/>
            <a:ext cx="5905500" cy="2081213"/>
          </a:xfrm>
          <a:prstGeom prst="roundRect">
            <a:avLst/>
          </a:prstGeom>
          <a:solidFill>
            <a:schemeClr val="accent3">
              <a:lumMod val="40000"/>
              <a:lumOff val="60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3">
                  <a:lumMod val="20000"/>
                  <a:lumOff val="80000"/>
                </a:schemeClr>
              </a:solidFill>
            </a:endParaRPr>
          </a:p>
        </p:txBody>
      </p:sp>
      <p:sp>
        <p:nvSpPr>
          <p:cNvPr id="7" name="Rectangle 6"/>
          <p:cNvSpPr/>
          <p:nvPr/>
        </p:nvSpPr>
        <p:spPr>
          <a:xfrm>
            <a:off x="1117592" y="404468"/>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cs typeface="+mn-cs"/>
              </a:rPr>
              <a:t>Calculating Demand Elasticity</a:t>
            </a:r>
            <a:endParaRPr lang="en-US" sz="40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cs typeface="+mn-cs"/>
            </a:endParaRPr>
          </a:p>
        </p:txBody>
      </p:sp>
      <p:sp>
        <p:nvSpPr>
          <p:cNvPr id="3" name="Rectangle 2"/>
          <p:cNvSpPr/>
          <p:nvPr/>
        </p:nvSpPr>
        <p:spPr>
          <a:xfrm>
            <a:off x="1315339" y="2019883"/>
            <a:ext cx="2639063" cy="830997"/>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cs typeface="+mn-cs"/>
              </a:rPr>
              <a:t>Price Elasticity</a:t>
            </a:r>
          </a:p>
          <a:p>
            <a:pPr algn="ctr">
              <a:defRPr/>
            </a:pPr>
            <a:r>
              <a:rPr lang="en-U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cs typeface="+mn-cs"/>
              </a:rPr>
              <a:t>of Demand   </a:t>
            </a:r>
          </a:p>
        </p:txBody>
      </p:sp>
      <p:sp>
        <p:nvSpPr>
          <p:cNvPr id="14" name="Rectangle 13"/>
          <p:cNvSpPr/>
          <p:nvPr/>
        </p:nvSpPr>
        <p:spPr>
          <a:xfrm>
            <a:off x="4315213" y="1462073"/>
            <a:ext cx="2639063" cy="1982081"/>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cs typeface="+mn-cs"/>
              </a:rPr>
              <a:t>% Change in Qty. Demanded</a:t>
            </a:r>
          </a:p>
          <a:p>
            <a:pPr algn="ctr">
              <a:lnSpc>
                <a:spcPct val="70000"/>
              </a:lnSpc>
              <a:spcBef>
                <a:spcPts val="600"/>
              </a:spcBef>
              <a:defRPr/>
            </a:pPr>
            <a:r>
              <a:rPr lang="en-U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cs typeface="+mn-cs"/>
              </a:rPr>
              <a:t> -------------</a:t>
            </a:r>
          </a:p>
          <a:p>
            <a:pPr algn="ctr">
              <a:spcBef>
                <a:spcPts val="600"/>
              </a:spcBef>
              <a:defRPr/>
            </a:pPr>
            <a:r>
              <a:rPr lang="en-U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cs typeface="+mn-cs"/>
              </a:rPr>
              <a:t>% Change in Price</a:t>
            </a:r>
          </a:p>
        </p:txBody>
      </p:sp>
      <p:sp>
        <p:nvSpPr>
          <p:cNvPr id="15" name="Rectangle 14"/>
          <p:cNvSpPr/>
          <p:nvPr/>
        </p:nvSpPr>
        <p:spPr>
          <a:xfrm>
            <a:off x="3860687" y="2199202"/>
            <a:ext cx="590986" cy="461665"/>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cs typeface="+mn-cs"/>
              </a:rPr>
              <a:t>=</a:t>
            </a:r>
          </a:p>
        </p:txBody>
      </p:sp>
      <p:sp>
        <p:nvSpPr>
          <p:cNvPr id="16" name="Rectangle 15"/>
          <p:cNvSpPr/>
          <p:nvPr/>
        </p:nvSpPr>
        <p:spPr>
          <a:xfrm>
            <a:off x="1331487" y="3930726"/>
            <a:ext cx="2639063" cy="830997"/>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cs typeface="+mn-cs"/>
              </a:rPr>
              <a:t>Price Elasticity</a:t>
            </a:r>
          </a:p>
          <a:p>
            <a:pPr algn="ctr">
              <a:defRPr/>
            </a:pPr>
            <a:r>
              <a:rPr lang="en-U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cs typeface="+mn-cs"/>
              </a:rPr>
              <a:t>of Demand   </a:t>
            </a:r>
          </a:p>
        </p:txBody>
      </p:sp>
      <p:sp>
        <p:nvSpPr>
          <p:cNvPr id="17" name="Rectangle 16"/>
          <p:cNvSpPr/>
          <p:nvPr/>
        </p:nvSpPr>
        <p:spPr>
          <a:xfrm>
            <a:off x="4184319" y="3844839"/>
            <a:ext cx="1510631" cy="1052596"/>
          </a:xfrm>
          <a:prstGeom prst="rect">
            <a:avLst/>
          </a:prstGeom>
          <a:noFill/>
        </p:spPr>
        <p:txBody>
          <a:bodyPr>
            <a:spAutoFit/>
          </a:bodyPr>
          <a:lstStyle/>
          <a:p>
            <a:pPr algn="ctr">
              <a:lnSpc>
                <a:spcPct val="60000"/>
              </a:lnSpc>
              <a:defRPr/>
            </a:pPr>
            <a:r>
              <a:rPr lang="en-U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cs typeface="+mn-cs"/>
              </a:rPr>
              <a:t> 20%</a:t>
            </a:r>
          </a:p>
          <a:p>
            <a:pPr algn="ctr">
              <a:defRPr/>
            </a:pPr>
            <a:r>
              <a:rPr lang="en-U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cs typeface="+mn-cs"/>
              </a:rPr>
              <a:t>  --------</a:t>
            </a:r>
          </a:p>
          <a:p>
            <a:pPr algn="ctr">
              <a:defRPr/>
            </a:pPr>
            <a:r>
              <a:rPr lang="en-U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cs typeface="+mn-cs"/>
              </a:rPr>
              <a:t> 10%</a:t>
            </a:r>
          </a:p>
        </p:txBody>
      </p:sp>
      <p:sp>
        <p:nvSpPr>
          <p:cNvPr id="18" name="Rectangle 17"/>
          <p:cNvSpPr/>
          <p:nvPr/>
        </p:nvSpPr>
        <p:spPr>
          <a:xfrm>
            <a:off x="3850099" y="4110045"/>
            <a:ext cx="590986" cy="461665"/>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cs typeface="+mn-cs"/>
              </a:rPr>
              <a:t>=</a:t>
            </a:r>
          </a:p>
        </p:txBody>
      </p:sp>
      <p:sp>
        <p:nvSpPr>
          <p:cNvPr id="19" name="Rectangle 18"/>
          <p:cNvSpPr/>
          <p:nvPr/>
        </p:nvSpPr>
        <p:spPr>
          <a:xfrm>
            <a:off x="5681522" y="4110045"/>
            <a:ext cx="590986" cy="461665"/>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cs typeface="+mn-cs"/>
              </a:rPr>
              <a:t>=</a:t>
            </a:r>
          </a:p>
        </p:txBody>
      </p:sp>
      <p:sp>
        <p:nvSpPr>
          <p:cNvPr id="20" name="Rectangle 19"/>
          <p:cNvSpPr/>
          <p:nvPr/>
        </p:nvSpPr>
        <p:spPr>
          <a:xfrm>
            <a:off x="5887877" y="4110045"/>
            <a:ext cx="1229334" cy="461665"/>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cs typeface="+mn-cs"/>
              </a:rPr>
              <a:t>  2</a:t>
            </a:r>
          </a:p>
        </p:txBody>
      </p:sp>
      <p:cxnSp>
        <p:nvCxnSpPr>
          <p:cNvPr id="23" name="Straight Arrow Connector 22"/>
          <p:cNvCxnSpPr/>
          <p:nvPr/>
        </p:nvCxnSpPr>
        <p:spPr>
          <a:xfrm flipH="1" flipV="1">
            <a:off x="5427663" y="3876675"/>
            <a:ext cx="4762" cy="185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5438775" y="4575175"/>
            <a:ext cx="0" cy="200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399667" y="5413303"/>
            <a:ext cx="5991512" cy="400110"/>
          </a:xfrm>
          <a:prstGeom prst="rect">
            <a:avLst/>
          </a:prstGeom>
          <a:noFill/>
        </p:spPr>
        <p:txBody>
          <a:bodyPr wrap="none">
            <a:spAutoFit/>
          </a:bodyPr>
          <a:lstStyle/>
          <a:p>
            <a:pPr algn="ctr">
              <a:defRPr/>
            </a:pPr>
            <a:r>
              <a:rPr lang="en-US" sz="2000" b="1" i="1"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cs typeface="+mn-cs"/>
              </a:rPr>
              <a:t>Caution: best to use mid-point method to calculate % </a:t>
            </a:r>
            <a:r>
              <a:rPr lang="en-US" sz="2000" b="1" i="1" dirty="0" smtClean="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cs typeface="+mn-cs"/>
              </a:rPr>
              <a:t>Δ</a:t>
            </a:r>
            <a:endParaRPr lang="en-US" sz="2000" b="1" i="1"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cs typeface="+mn-cs"/>
            </a:endParaRPr>
          </a:p>
        </p:txBody>
      </p:sp>
    </p:spTree>
    <p:extLst>
      <p:ext uri="{BB962C8B-B14F-4D97-AF65-F5344CB8AC3E}">
        <p14:creationId xmlns="" xmlns:p14="http://schemas.microsoft.com/office/powerpoint/2010/main" val="1851950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TotalTime>
  <Words>3264</Words>
  <Application>Microsoft Office PowerPoint</Application>
  <PresentationFormat>On-screen Show (4:3)</PresentationFormat>
  <Paragraphs>323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khurley</cp:lastModifiedBy>
  <cp:revision>32</cp:revision>
  <dcterms:created xsi:type="dcterms:W3CDTF">2012-10-26T01:59:36Z</dcterms:created>
  <dcterms:modified xsi:type="dcterms:W3CDTF">2013-10-07T01:29:24Z</dcterms:modified>
</cp:coreProperties>
</file>