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3" r:id="rId2"/>
    <p:sldId id="322" r:id="rId3"/>
    <p:sldId id="270" r:id="rId4"/>
    <p:sldId id="329" r:id="rId5"/>
    <p:sldId id="323" r:id="rId6"/>
    <p:sldId id="325" r:id="rId7"/>
    <p:sldId id="277" r:id="rId8"/>
    <p:sldId id="330" r:id="rId9"/>
    <p:sldId id="288" r:id="rId10"/>
    <p:sldId id="278" r:id="rId11"/>
    <p:sldId id="279" r:id="rId12"/>
    <p:sldId id="286" r:id="rId13"/>
    <p:sldId id="287" r:id="rId14"/>
    <p:sldId id="282" r:id="rId15"/>
    <p:sldId id="290" r:id="rId16"/>
    <p:sldId id="283" r:id="rId17"/>
    <p:sldId id="337" r:id="rId18"/>
    <p:sldId id="285" r:id="rId19"/>
    <p:sldId id="338" r:id="rId20"/>
    <p:sldId id="335" r:id="rId21"/>
    <p:sldId id="336" r:id="rId22"/>
    <p:sldId id="332" r:id="rId23"/>
    <p:sldId id="334" r:id="rId24"/>
    <p:sldId id="339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2193560E-09DA-9B4E-93C3-9D2B0F4C26C6}">
          <p14:sldIdLst>
            <p14:sldId id="263"/>
            <p14:sldId id="270"/>
            <p14:sldId id="277"/>
            <p14:sldId id="279"/>
            <p14:sldId id="286"/>
            <p14:sldId id="278"/>
            <p14:sldId id="288"/>
            <p14:sldId id="289"/>
            <p14:sldId id="287"/>
            <p14:sldId id="282"/>
            <p14:sldId id="283"/>
            <p14:sldId id="285"/>
            <p14:sldId id="290"/>
            <p14:sldId id="291"/>
            <p14:sldId id="292"/>
            <p14:sldId id="293"/>
            <p14:sldId id="294"/>
            <p14:sldId id="296"/>
            <p14:sldId id="295"/>
            <p14:sldId id="297"/>
            <p14:sldId id="299"/>
            <p14:sldId id="298"/>
            <p14:sldId id="313"/>
            <p14:sldId id="303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Untitled Section" id="{2A425A85-8CA9-DA44-9040-C15177EEBDF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 snapToGrid="0" snapToObjects="1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Demand Curve for DVDs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8027586268713802E-2"/>
          <c:y val="0.12181628892133176"/>
          <c:w val="0.91228676341449677"/>
          <c:h val="0.79595984012636722"/>
        </c:manualLayout>
      </c:layout>
      <c:scatterChart>
        <c:scatterStyle val="lineMarker"/>
        <c:ser>
          <c:idx val="1"/>
          <c:order val="0"/>
          <c:tx>
            <c:strRef>
              <c:f>Demand!$C$1</c:f>
              <c:strCache>
                <c:ptCount val="1"/>
                <c:pt idx="0">
                  <c:v>Price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Demand!$A$2:$A$7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15</c:v>
                </c:pt>
              </c:numCache>
            </c:numRef>
          </c:xVal>
          <c:yVal>
            <c:numRef>
              <c:f>Demand!$C$2:$C$7</c:f>
              <c:numCache>
                <c:formatCode>General</c:formatCode>
                <c:ptCount val="6"/>
                <c:pt idx="0" formatCode="&quot;$&quot;#,##0_);[Red]\(&quot;$&quot;#,##0\)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</c:numCache>
            </c:numRef>
          </c:yVal>
        </c:ser>
        <c:axId val="63032320"/>
        <c:axId val="63533440"/>
      </c:scatterChart>
      <c:valAx>
        <c:axId val="63032320"/>
        <c:scaling>
          <c:orientation val="minMax"/>
          <c:max val="20"/>
        </c:scaling>
        <c:axPos val="b"/>
        <c:majorGridlines/>
        <c:numFmt formatCode="General" sourceLinked="1"/>
        <c:tickLblPos val="nextTo"/>
        <c:crossAx val="63533440"/>
        <c:crosses val="autoZero"/>
        <c:crossBetween val="midCat"/>
      </c:valAx>
      <c:valAx>
        <c:axId val="63533440"/>
        <c:scaling>
          <c:orientation val="minMax"/>
          <c:max val="30"/>
        </c:scaling>
        <c:axPos val="l"/>
        <c:majorGridlines/>
        <c:numFmt formatCode="&quot;$&quot;#,##0_);[Red]\(&quot;$&quot;#,##0\)" sourceLinked="1"/>
        <c:tickLblPos val="nextTo"/>
        <c:crossAx val="6303232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Demand Curve for DVDs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1"/>
          <c:order val="1"/>
          <c:tx>
            <c:strRef>
              <c:f>Demand!$C$1</c:f>
              <c:strCache>
                <c:ptCount val="1"/>
                <c:pt idx="0">
                  <c:v>Price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Demand!$A$2:$A$7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15</c:v>
                </c:pt>
              </c:numCache>
            </c:numRef>
          </c:xVal>
          <c:yVal>
            <c:numRef>
              <c:f>Demand!$C$2:$C$7</c:f>
              <c:numCache>
                <c:formatCode>General</c:formatCode>
                <c:ptCount val="6"/>
                <c:pt idx="0" formatCode="&quot;$&quot;#,##0_);[Red]\(&quot;$&quot;#,##0\)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</c:numCache>
            </c:numRef>
          </c:yVal>
        </c:ser>
        <c:ser>
          <c:idx val="0"/>
          <c:order val="0"/>
          <c:tx>
            <c:strRef>
              <c:f>Demand!$C$1</c:f>
              <c:strCache>
                <c:ptCount val="1"/>
                <c:pt idx="0">
                  <c:v>Price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Demand!$B$2:$B$7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xVal>
          <c:yVal>
            <c:numRef>
              <c:f>Demand!$C$2:$C$7</c:f>
              <c:numCache>
                <c:formatCode>General</c:formatCode>
                <c:ptCount val="6"/>
                <c:pt idx="0" formatCode="&quot;$&quot;#,##0_);[Red]\(&quot;$&quot;#,##0\)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</c:numCache>
            </c:numRef>
          </c:yVal>
        </c:ser>
        <c:axId val="36324096"/>
        <c:axId val="36325632"/>
      </c:scatterChart>
      <c:valAx>
        <c:axId val="36324096"/>
        <c:scaling>
          <c:orientation val="minMax"/>
          <c:max val="20"/>
        </c:scaling>
        <c:axPos val="b"/>
        <c:majorGridlines/>
        <c:numFmt formatCode="General" sourceLinked="1"/>
        <c:tickLblPos val="nextTo"/>
        <c:crossAx val="36325632"/>
        <c:crosses val="autoZero"/>
        <c:crossBetween val="midCat"/>
      </c:valAx>
      <c:valAx>
        <c:axId val="36325632"/>
        <c:scaling>
          <c:orientation val="minMax"/>
          <c:max val="30"/>
        </c:scaling>
        <c:axPos val="l"/>
        <c:majorGridlines/>
        <c:numFmt formatCode="&quot;$&quot;#,##0_);[Red]\(&quot;$&quot;#,##0\)" sourceLinked="1"/>
        <c:tickLblPos val="nextTo"/>
        <c:crossAx val="36324096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434AF-C01C-0443-B444-BE8369D6EDF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726F-63F8-3541-83EE-315C63401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97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50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43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4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5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9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4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7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49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28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7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C393-1205-4C47-ABB5-362A3141D926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38CB-EEBB-0C44-B63E-27AEA3D91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50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2381" y="522251"/>
            <a:ext cx="792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Supply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Demand</a:t>
            </a:r>
          </a:p>
        </p:txBody>
      </p:sp>
      <p:pic>
        <p:nvPicPr>
          <p:cNvPr id="2" name="Picture 1" descr="prof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1575493"/>
            <a:ext cx="4219811" cy="4219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1156" y="2263181"/>
            <a:ext cx="7253966" cy="1904342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196" y="236636"/>
            <a:ext cx="81292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Forces Driving 	Changes in Quantity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emanded?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4207" y="4343893"/>
            <a:ext cx="7253966" cy="208786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0610" y="2327129"/>
            <a:ext cx="6632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Substitution Effect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when the price of a good or service increases, people will switch to similar goods or services…   and vice versa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34681" y="4382580"/>
            <a:ext cx="6632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Income Effect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when the price of a good or service increases, people have less purchasing power and will therefore buy fewer goods or services overall…	 and vice versa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5951" y="1657919"/>
            <a:ext cx="440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i.e. movements </a:t>
            </a:r>
            <a:r>
              <a:rPr lang="en-US" sz="2000" i="1" u="sng" dirty="0" smtClean="0"/>
              <a:t>along</a:t>
            </a:r>
            <a:r>
              <a:rPr lang="en-US" sz="2000" i="1" dirty="0" smtClean="0"/>
              <a:t> the demand curve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9404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436522"/>
            <a:ext cx="8129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Demand Schedule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8010931"/>
              </p:ext>
            </p:extLst>
          </p:nvPr>
        </p:nvGraphicFramePr>
        <p:xfrm>
          <a:off x="1524000" y="2384672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10"/>
                <a:gridCol w="31045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of</a:t>
                      </a:r>
                    </a:p>
                    <a:p>
                      <a:pPr algn="ctr"/>
                      <a:r>
                        <a:rPr lang="en-US" dirty="0" smtClean="0"/>
                        <a:t>DVDs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Qty. Demanded Over            One Year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mr30.00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mr25.00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mr20.00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mr15.00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mr10.00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mr5.00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0943" y="1900008"/>
            <a:ext cx="3110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Demand Schedule for DVDs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80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448280"/>
            <a:ext cx="8129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Demand Curve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0439045"/>
              </p:ext>
            </p:extLst>
          </p:nvPr>
        </p:nvGraphicFramePr>
        <p:xfrm>
          <a:off x="1028031" y="1268216"/>
          <a:ext cx="7140074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0545" y="5882059"/>
            <a:ext cx="788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Important terminology point: We call movements along the demand curve </a:t>
            </a:r>
            <a:r>
              <a:rPr lang="en-US" b="1" i="1" u="sng" dirty="0" smtClean="0">
                <a:solidFill>
                  <a:srgbClr val="FF0000"/>
                </a:solidFill>
              </a:rPr>
              <a:t>changes in quantity demanded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NOT changes in demand – you will see why later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89482" y="3568930"/>
            <a:ext cx="117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Price of DVDs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51928" y="5439976"/>
            <a:ext cx="1445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Quantity of DVDs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56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448280"/>
            <a:ext cx="8129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Changes in Demand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4362857"/>
              </p:ext>
            </p:extLst>
          </p:nvPr>
        </p:nvGraphicFramePr>
        <p:xfrm>
          <a:off x="1028031" y="1279556"/>
          <a:ext cx="7140074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087392" y="4043812"/>
            <a:ext cx="895684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289482" y="3308110"/>
            <a:ext cx="117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Price of DVDs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51928" y="5439976"/>
            <a:ext cx="1445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Quantity of DVDs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56881" y="5938759"/>
            <a:ext cx="788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We call this a “change in demand” or a “shift in the demand curve”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Demand has increased at all prices, or the curve has “shifted to the right”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9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149972"/>
            <a:ext cx="8129268" cy="10977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Forces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Driving		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Changes in Demand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1034" y="1233315"/>
            <a:ext cx="390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i.e. shifts in the demand curve itself</a:t>
            </a:r>
            <a:endParaRPr lang="en-US" sz="20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887865" y="1751975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7319" y="1725203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Price of Substitutes </a:t>
            </a:r>
            <a:r>
              <a:rPr lang="en-US" sz="1600" dirty="0" smtClean="0">
                <a:solidFill>
                  <a:schemeClr val="bg1"/>
                </a:solidFill>
              </a:rPr>
              <a:t>– </a:t>
            </a:r>
            <a:r>
              <a:rPr lang="en-US" sz="1600" i="1" dirty="0" smtClean="0">
                <a:solidFill>
                  <a:schemeClr val="bg1"/>
                </a:solidFill>
              </a:rPr>
              <a:t>e.g. an increase in price of pork might increase the demand for beef, and vice versa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319" y="2626992"/>
            <a:ext cx="663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Price of Complements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4185" y="2456095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3639" y="2429323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Price of Complements </a:t>
            </a:r>
            <a:r>
              <a:rPr lang="en-US" sz="1600" dirty="0" smtClean="0">
                <a:solidFill>
                  <a:schemeClr val="bg1"/>
                </a:solidFill>
              </a:rPr>
              <a:t>– </a:t>
            </a:r>
            <a:r>
              <a:rPr lang="en-US" sz="1600" i="1" dirty="0" smtClean="0">
                <a:solidFill>
                  <a:schemeClr val="bg1"/>
                </a:solidFill>
              </a:rPr>
              <a:t>e.g. an increase in the price of gas might decrease the demand for SUV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9165" y="3176927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78619" y="3150155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Personal Income </a:t>
            </a:r>
            <a:r>
              <a:rPr lang="en-US" sz="1600" dirty="0" smtClean="0">
                <a:solidFill>
                  <a:schemeClr val="bg1"/>
                </a:solidFill>
              </a:rPr>
              <a:t>– usually, when personal income goes up, people tend to spend more freely on a range of things *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4185" y="3899139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73639" y="3861027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– e.g. popularity of coffee in China; demand for cigarettes as health effects become known; etc.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3639" y="4785914"/>
            <a:ext cx="663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Price of Complements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87865" y="4615017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89959" y="4576905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Population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– important for looking a demand curves across a country or other group of people </a:t>
            </a:r>
            <a:r>
              <a:rPr lang="en-US" sz="1400" i="1" dirty="0" smtClean="0">
                <a:solidFill>
                  <a:schemeClr val="bg1"/>
                </a:solidFill>
              </a:rPr>
              <a:t>(“individual” vs. “market” demand curves)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5485" y="6054465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94939" y="6016353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– e.g. climate, age structure of population, income distribution, government policies, etc.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7504" y="5321129"/>
            <a:ext cx="7253966" cy="605893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96958" y="5283017"/>
            <a:ext cx="663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Expectations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– if you believe prices are going up, you will probably buy more of something now; if there’s a sale coming, you will buy less and wait</a:t>
            </a:r>
          </a:p>
        </p:txBody>
      </p:sp>
    </p:spTree>
    <p:extLst>
      <p:ext uri="{BB962C8B-B14F-4D97-AF65-F5344CB8AC3E}">
        <p14:creationId xmlns="" xmlns:p14="http://schemas.microsoft.com/office/powerpoint/2010/main" val="40932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  <p:bldP spid="20" grpId="0" animBg="1"/>
      <p:bldP spid="21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406" y="389490"/>
            <a:ext cx="81292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Again, remember the distinction between movements along the demand curve and changes in the demand curve!</a:t>
            </a:r>
            <a:endParaRPr lang="en-US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97526" y="2514055"/>
            <a:ext cx="3679228" cy="3566268"/>
            <a:chOff x="497526" y="2514055"/>
            <a:chExt cx="3679228" cy="35662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152212" y="2514055"/>
              <a:ext cx="13094" cy="290687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65306" y="5420930"/>
              <a:ext cx="3011448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00985" y="2854499"/>
              <a:ext cx="2605557" cy="21212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52212" y="3797270"/>
              <a:ext cx="1374792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27004" y="3797270"/>
              <a:ext cx="0" cy="162366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152212" y="4307937"/>
              <a:ext cx="2029455" cy="13094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81667" y="4321031"/>
              <a:ext cx="0" cy="1099899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37969" y="3612604"/>
              <a:ext cx="290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3253" y="4105448"/>
              <a:ext cx="35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r>
                <a:rPr lang="en-US" sz="1600" baseline="30000" dirty="0" smtClean="0"/>
                <a:t>1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414080" y="3894054"/>
              <a:ext cx="0" cy="36150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81671" y="5426055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92326" y="5421327"/>
              <a:ext cx="39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</a:t>
              </a:r>
              <a:r>
                <a:rPr lang="en-US" sz="1600" baseline="30000" dirty="0" smtClean="0"/>
                <a:t>1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579376" y="5183745"/>
              <a:ext cx="556973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10213" y="3936171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Price of DVDs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7973" y="5741769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Qty</a:t>
              </a:r>
              <a:r>
                <a:rPr lang="en-US" sz="1600" dirty="0" smtClean="0"/>
                <a:t> of DVDs</a:t>
              </a:r>
              <a:endParaRPr lang="en-US" sz="1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9059" y="2509327"/>
            <a:ext cx="3831625" cy="3250554"/>
            <a:chOff x="4315966" y="2509327"/>
            <a:chExt cx="3831625" cy="325055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931373" y="2509327"/>
              <a:ext cx="13094" cy="290687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944467" y="5416202"/>
              <a:ext cx="3011448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0146" y="2849771"/>
              <a:ext cx="2605557" cy="21212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931373" y="3792542"/>
              <a:ext cx="2029455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06165" y="3792542"/>
              <a:ext cx="0" cy="162366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60828" y="3792542"/>
              <a:ext cx="0" cy="162366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17130" y="3607876"/>
              <a:ext cx="290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60832" y="5421327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71487" y="5416599"/>
              <a:ext cx="39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</a:t>
              </a:r>
              <a:r>
                <a:rPr lang="en-US" sz="1600" baseline="30000" dirty="0" smtClean="0"/>
                <a:t>1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828653" y="3931443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Price of DVDs</a:t>
              </a:r>
              <a:endParaRPr lang="en-US" sz="16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542034" y="2622445"/>
              <a:ext cx="2605557" cy="21212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353808" y="5183745"/>
              <a:ext cx="556973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967712" y="2434272"/>
            <a:ext cx="194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change in price </a:t>
            </a:r>
            <a:r>
              <a:rPr lang="en-US" sz="1600" dirty="0" smtClean="0"/>
              <a:t>which increases the quantity demanded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297727" y="2456951"/>
            <a:ext cx="194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shift in demand </a:t>
            </a:r>
            <a:r>
              <a:rPr lang="en-US" sz="1600" dirty="0" smtClean="0"/>
              <a:t>which increases the demand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076240" y="5741725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Qty</a:t>
            </a:r>
            <a:r>
              <a:rPr lang="en-US" sz="1600" dirty="0" smtClean="0"/>
              <a:t> of DVDs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483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plyDeman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" y="1057296"/>
            <a:ext cx="7620000" cy="557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4732" y="275771"/>
            <a:ext cx="8129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Does This Relate?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035" y="404951"/>
            <a:ext cx="8129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General Rule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8035" y="1600200"/>
            <a:ext cx="7253966" cy="1419771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156930" y="1600200"/>
            <a:ext cx="663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Normal Goods </a:t>
            </a:r>
            <a:r>
              <a:rPr lang="en-US" sz="2400" dirty="0" smtClean="0">
                <a:solidFill>
                  <a:srgbClr val="FFFFFF"/>
                </a:solidFill>
              </a:rPr>
              <a:t>– these are things which we buy more of as their prices get lower and less as the price gets higher. Most goods are normal goods. 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61442" name="AutoShape 2" descr="https://encrypted-tbn0.google.com/images?q=tbn:ANd9GcQOaJzGUh08MlSes8BqonDsycqw0_vmSMSHz4emOMFP6KUxf94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https://encrypted-tbn1.google.com/images?q=tbn:ANd9GcQYgOsy7i9img1QZ9mcoHm2ksMe8rcxlFtPCpBdo_vPnFnZ1OZc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C:\Users\Admin\Downloads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974" y="3491695"/>
            <a:ext cx="2863965" cy="3345882"/>
          </a:xfrm>
          <a:prstGeom prst="rect">
            <a:avLst/>
          </a:prstGeom>
          <a:noFill/>
        </p:spPr>
      </p:pic>
      <p:pic>
        <p:nvPicPr>
          <p:cNvPr id="61447" name="Picture 7" descr="C:\Users\Admin\Download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85" y="3491694"/>
            <a:ext cx="3803493" cy="254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035" y="404951"/>
            <a:ext cx="8129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Exceptions to the General Rule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1156" y="1428242"/>
            <a:ext cx="6084227" cy="1412708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140611" y="1480035"/>
            <a:ext cx="56098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Giffen Goods </a:t>
            </a:r>
            <a:r>
              <a:rPr lang="en-US" sz="2400" dirty="0" smtClean="0">
                <a:solidFill>
                  <a:schemeClr val="bg1"/>
                </a:solidFill>
              </a:rPr>
              <a:t>– aka “inferior goods” these are things which we buy less of as our income increases, e.g. potatoes.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610" y="3257036"/>
            <a:ext cx="663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Price of Complements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7476" y="3393158"/>
            <a:ext cx="7253966" cy="1419771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1156930" y="3478375"/>
            <a:ext cx="66320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Veblen Goods </a:t>
            </a:r>
            <a:r>
              <a:rPr lang="en-US" sz="2400" dirty="0" smtClean="0">
                <a:solidFill>
                  <a:srgbClr val="FFFFFF"/>
                </a:solidFill>
              </a:rPr>
              <a:t>– these are things which we buy more of as their prices rises above a certain “snob appeal” threshold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1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57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inferior (</a:t>
            </a:r>
            <a:r>
              <a:rPr lang="en-US" dirty="0" err="1" smtClean="0"/>
              <a:t>Giffen</a:t>
            </a:r>
            <a:r>
              <a:rPr lang="en-US" dirty="0" smtClean="0"/>
              <a:t>) goods?</a:t>
            </a:r>
            <a:endParaRPr lang="en-US" dirty="0"/>
          </a:p>
        </p:txBody>
      </p:sp>
      <p:sp>
        <p:nvSpPr>
          <p:cNvPr id="60418" name="AutoShape 2" descr="https://encrypted-tbn3.google.com/images?q=tbn:ANd9GcSo79W5bdjvI0nC2jZ5G4MVQWII9l89c1IvIzitr_vius1qpR6h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AutoShape 7" descr="https://encrypted-tbn2.google.com/images?q=tbn:ANd9GcTQD2bdk-pkw1emmTi9UUhy9ujGMziwh6q3mujKmb5mrSi7S6k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Wouldn’t it be nice to have your own jet?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t3.gstatic.com/images?q=tbn:ANd9GcRkfmu8xGJ0aitDweCU3SgXBAmM95Wr-FAT9l5LnkeubjwaQtp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69454" cy="305738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QiAy8NcXod4af5GbfJJhRN46IXlhuI9W6vTh6Qyfu9HGFxFM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9454" y="3849501"/>
            <a:ext cx="2995128" cy="300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.bp.blogspot.com/_NXS1mcY2wvU/ShugH2xFzYI/AAAAAAAAABU/R8ceX0KKHGk/s400/giffen+g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5027"/>
            <a:ext cx="8147713" cy="6782973"/>
          </a:xfrm>
          <a:prstGeom prst="rect">
            <a:avLst/>
          </a:prstGeom>
          <a:noFill/>
        </p:spPr>
      </p:pic>
      <p:pic>
        <p:nvPicPr>
          <p:cNvPr id="6" name="Picture 2" descr="C:\Users\Admin\Downloads\true giffen good 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026"/>
            <a:ext cx="7689273" cy="680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57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inferior (</a:t>
            </a:r>
            <a:r>
              <a:rPr lang="en-US" dirty="0" err="1" smtClean="0"/>
              <a:t>Giffen</a:t>
            </a:r>
            <a:r>
              <a:rPr lang="en-US" dirty="0" smtClean="0"/>
              <a:t>) goods?</a:t>
            </a:r>
            <a:endParaRPr lang="en-US" dirty="0"/>
          </a:p>
        </p:txBody>
      </p:sp>
      <p:sp>
        <p:nvSpPr>
          <p:cNvPr id="60418" name="AutoShape 2" descr="https://encrypted-tbn3.google.com/images?q=tbn:ANd9GcSo79W5bdjvI0nC2jZ5G4MVQWII9l89c1IvIzitr_vius1qpR6h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19" name="Picture 3" descr="C:\Users\Admin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1820"/>
            <a:ext cx="4541907" cy="2785281"/>
          </a:xfrm>
          <a:prstGeom prst="rect">
            <a:avLst/>
          </a:prstGeom>
          <a:noFill/>
        </p:spPr>
      </p:pic>
      <p:pic>
        <p:nvPicPr>
          <p:cNvPr id="60421" name="Picture 5" descr="C:\Users\Admin\Downloads\images (1).jpg"/>
          <p:cNvPicPr>
            <a:picLocks noChangeAspect="1" noChangeArrowheads="1"/>
          </p:cNvPicPr>
          <p:nvPr/>
        </p:nvPicPr>
        <p:blipFill>
          <a:blip r:embed="rId3"/>
          <a:srcRect l="12550" r="6798" b="9465"/>
          <a:stretch>
            <a:fillRect/>
          </a:stretch>
        </p:blipFill>
        <p:spPr bwMode="auto">
          <a:xfrm>
            <a:off x="4657624" y="1417638"/>
            <a:ext cx="2136823" cy="2156502"/>
          </a:xfrm>
          <a:prstGeom prst="rect">
            <a:avLst/>
          </a:prstGeom>
          <a:noFill/>
        </p:spPr>
      </p:pic>
      <p:sp>
        <p:nvSpPr>
          <p:cNvPr id="60423" name="AutoShape 7" descr="https://encrypted-tbn2.google.com/images?q=tbn:ANd9GcTQD2bdk-pkw1emmTi9UUhy9ujGMziwh6q3mujKmb5mrSi7S6k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4" name="Picture 8" descr="C:\Users\Admin\Downloads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333" y="4313107"/>
            <a:ext cx="2523746" cy="1658201"/>
          </a:xfrm>
          <a:prstGeom prst="rect">
            <a:avLst/>
          </a:prstGeom>
          <a:noFill/>
        </p:spPr>
      </p:pic>
      <p:pic>
        <p:nvPicPr>
          <p:cNvPr id="11" name="Picture 5" descr="C:\Users\Admin\Downloads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" y="3877101"/>
            <a:ext cx="2883134" cy="238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303" y="-222572"/>
            <a:ext cx="8229600" cy="1143000"/>
          </a:xfrm>
        </p:spPr>
        <p:txBody>
          <a:bodyPr/>
          <a:lstStyle/>
          <a:p>
            <a:r>
              <a:rPr lang="de-CH" dirty="0"/>
              <a:t>Thorstein Veblen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773" y="729142"/>
            <a:ext cx="6792228" cy="4525963"/>
          </a:xfrm>
        </p:spPr>
        <p:txBody>
          <a:bodyPr/>
          <a:lstStyle/>
          <a:p>
            <a:r>
              <a:rPr lang="de-CH" dirty="0"/>
              <a:t>Veblen goods are named after him, he was a critic of capitalism and consumerism. </a:t>
            </a:r>
          </a:p>
          <a:p>
            <a:r>
              <a:rPr lang="de-CH" dirty="0"/>
              <a:t>Affluenza is a term associated with people buying more and more for their social image. </a:t>
            </a:r>
          </a:p>
          <a:p>
            <a:r>
              <a:rPr lang="de-CH" dirty="0"/>
              <a:t>Affluence + Influenza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44634" y="4494709"/>
            <a:ext cx="4503740" cy="2259175"/>
            <a:chOff x="1316995" y="5071528"/>
            <a:chExt cx="3174387" cy="17064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87695" y="5147159"/>
              <a:ext cx="6138" cy="135017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3833" y="6497334"/>
              <a:ext cx="2015565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 rot="10800000">
              <a:off x="2009194" y="5230711"/>
              <a:ext cx="2351851" cy="1069537"/>
            </a:xfrm>
            <a:prstGeom prst="arc">
              <a:avLst>
                <a:gd name="adj1" fmla="val 16200000"/>
                <a:gd name="adj2" fmla="val 517654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693833" y="5765483"/>
              <a:ext cx="2132528" cy="16712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1048889" y="5625406"/>
              <a:ext cx="843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 ($)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4595" y="6470177"/>
              <a:ext cx="1401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QTY DEMANDED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944" y="5664377"/>
              <a:ext cx="161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“Snob value statu</a:t>
              </a:r>
              <a:r>
                <a:rPr lang="en-US" dirty="0" smtClean="0"/>
                <a:t>s’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8589" y="5071528"/>
              <a:ext cx="295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4026" y="6126376"/>
              <a:ext cx="295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</p:grpSp>
      <p:pic>
        <p:nvPicPr>
          <p:cNvPr id="14" name="Picture 13" descr="veblen3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9" y="185155"/>
            <a:ext cx="2145044" cy="139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onspicuousconsumption.org/images/Veblen-goog-demand-cu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12"/>
            <a:ext cx="8686800" cy="667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Veblen Goods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Veblen Goods</a:t>
            </a:r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1" y="4045527"/>
            <a:ext cx="1959648" cy="2459470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170132"/>
            <a:ext cx="2501323" cy="25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1156" y="2110061"/>
            <a:ext cx="7253966" cy="26635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1156" y="2371654"/>
            <a:ext cx="725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Demand is not just wanting something…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It is “the </a:t>
            </a:r>
            <a:r>
              <a:rPr lang="en-US" sz="3200" u="sng" dirty="0" smtClean="0">
                <a:solidFill>
                  <a:schemeClr val="bg1"/>
                </a:solidFill>
              </a:rPr>
              <a:t>desire</a:t>
            </a:r>
            <a:r>
              <a:rPr lang="en-US" sz="3200" dirty="0" smtClean="0">
                <a:solidFill>
                  <a:schemeClr val="bg1"/>
                </a:solidFill>
              </a:rPr>
              <a:t> to own something		 AND the </a:t>
            </a:r>
            <a:r>
              <a:rPr lang="en-US" sz="3200" u="sng" dirty="0" smtClean="0">
                <a:solidFill>
                  <a:schemeClr val="bg1"/>
                </a:solidFill>
              </a:rPr>
              <a:t>ability</a:t>
            </a:r>
            <a:r>
              <a:rPr lang="en-US" sz="3200" dirty="0" smtClean="0">
                <a:solidFill>
                  <a:schemeClr val="bg1"/>
                </a:solidFill>
              </a:rPr>
              <a:t> to pay for it.”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086" y="448280"/>
            <a:ext cx="74786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Economic Concept of Demand?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http://t2.gstatic.com/images?q=tbn:ANd9GcTrVUHVvNq7Qv6s5enjzkS0z2wb8D0o9StTj19rEtVdyVXUyz9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618" y="4773570"/>
            <a:ext cx="3103418" cy="2324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54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51801"/>
            <a:ext cx="8129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Demand Schedule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8010931"/>
              </p:ext>
            </p:extLst>
          </p:nvPr>
        </p:nvGraphicFramePr>
        <p:xfrm>
          <a:off x="0" y="1282469"/>
          <a:ext cx="338050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73"/>
                <a:gridCol w="1721636"/>
              </a:tblGrid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m&amp;m’s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Qty. Demanded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6445" y="1282469"/>
            <a:ext cx="557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Individual Demand Schedule for packets of M&amp;M’s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80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51801"/>
            <a:ext cx="8129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Demand Schedule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8010931"/>
              </p:ext>
            </p:extLst>
          </p:nvPr>
        </p:nvGraphicFramePr>
        <p:xfrm>
          <a:off x="0" y="1282469"/>
          <a:ext cx="338050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73"/>
                <a:gridCol w="1721636"/>
              </a:tblGrid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m&amp;m’s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Qty. Demanded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6445" y="1282469"/>
            <a:ext cx="557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Individual Demand Schedule for packets of M&amp;M’s</a:t>
            </a:r>
            <a:endParaRPr lang="en-US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380509" y="1682579"/>
            <a:ext cx="5896517" cy="53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0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Law</a:t>
            </a:r>
            <a:r>
              <a:rPr lang="en-GB" dirty="0" smtClean="0"/>
              <a:t> of Diminishing Marginal Utility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mage.absoluteastronomy.com/images/encyclopediaimages/u/ut/utilityquantifie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011" y="1546663"/>
            <a:ext cx="7810789" cy="531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1156" y="1839893"/>
            <a:ext cx="7253966" cy="2663509"/>
          </a:xfrm>
          <a:prstGeom prst="round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40610" y="2101486"/>
            <a:ext cx="6632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When the price of a good or service is lower, consumers will buy more of it…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when the price is higher, consumers will buy less of 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545" y="483558"/>
            <a:ext cx="79147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Law of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emand?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181" y="5060302"/>
            <a:ext cx="524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INVERSE</a:t>
            </a:r>
            <a:r>
              <a:rPr lang="en-US" sz="2800" dirty="0" smtClean="0"/>
              <a:t> RELATIONSHIP BETWEEN PRICE AND QUANTITY DEMANDED</a:t>
            </a:r>
          </a:p>
        </p:txBody>
      </p:sp>
    </p:spTree>
    <p:extLst>
      <p:ext uri="{BB962C8B-B14F-4D97-AF65-F5344CB8AC3E}">
        <p14:creationId xmlns="" xmlns:p14="http://schemas.microsoft.com/office/powerpoint/2010/main" val="3056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545" y="51801"/>
            <a:ext cx="8129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Demand Schedule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8010931"/>
              </p:ext>
            </p:extLst>
          </p:nvPr>
        </p:nvGraphicFramePr>
        <p:xfrm>
          <a:off x="0" y="1282469"/>
          <a:ext cx="338050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73"/>
                <a:gridCol w="1721636"/>
              </a:tblGrid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m&amp;m’s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Qty. Demanded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6445" y="1282469"/>
            <a:ext cx="5291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Market Demand Schedule for packets of M&amp;M’s</a:t>
            </a:r>
            <a:endParaRPr lang="en-US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380509" y="1682579"/>
            <a:ext cx="5896517" cy="53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0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5223" y="305930"/>
            <a:ext cx="81292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 of</a:t>
            </a:r>
          </a:p>
          <a:p>
            <a:r>
              <a:rPr lang="en-US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Ceteris Paribus</a:t>
            </a:r>
            <a:endParaRPr lang="en-US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551" y="1936552"/>
            <a:ext cx="7353184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O</a:t>
            </a:r>
            <a:r>
              <a:rPr lang="en-US" sz="2400" dirty="0" smtClean="0"/>
              <a:t>ther things being equal…”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When economists want to look						   at the effect of changing one variable on the quantity demanded, they need to hold other variables constant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In fact, this is usually impossible in the real word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But for the purposes of discussing economics, economists will </a:t>
            </a:r>
            <a:r>
              <a:rPr lang="en-US" sz="2400" i="1" u="sng" dirty="0" smtClean="0"/>
              <a:t>assume</a:t>
            </a:r>
            <a:r>
              <a:rPr lang="en-US" sz="2400" dirty="0" smtClean="0"/>
              <a:t> other variables don’t change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In other words, they might ask “what would happen to the quantity demanded of SUVs if the price of gas increases by $1.00/gallon </a:t>
            </a:r>
            <a:r>
              <a:rPr lang="en-US" sz="2400" i="1" u="sng" dirty="0" smtClean="0"/>
              <a:t>other things being equal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pic>
        <p:nvPicPr>
          <p:cNvPr id="3" name="Picture 2" descr="design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34" b="13678"/>
          <a:stretch/>
        </p:blipFill>
        <p:spPr>
          <a:xfrm>
            <a:off x="5363589" y="217313"/>
            <a:ext cx="3459139" cy="2497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8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740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Wouldn’t it be nice to have your own jet? </vt:lpstr>
      <vt:lpstr>Slide 3</vt:lpstr>
      <vt:lpstr>Slide 4</vt:lpstr>
      <vt:lpstr>Slide 5</vt:lpstr>
      <vt:lpstr>Law of Diminishing Marginal Utility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 are Some inferior (Giffen) goods?</vt:lpstr>
      <vt:lpstr>Slide 20</vt:lpstr>
      <vt:lpstr>What are Some inferior (Giffen) goods?</vt:lpstr>
      <vt:lpstr>Thorstein Veblen</vt:lpstr>
      <vt:lpstr>Slide 23</vt:lpstr>
      <vt:lpstr>Veblen Goods</vt:lpstr>
      <vt:lpstr>Veblen Goods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Models</dc:title>
  <dc:creator>Daniel Brotman</dc:creator>
  <cp:lastModifiedBy>khurley</cp:lastModifiedBy>
  <cp:revision>240</cp:revision>
  <dcterms:created xsi:type="dcterms:W3CDTF">2011-08-23T11:12:38Z</dcterms:created>
  <dcterms:modified xsi:type="dcterms:W3CDTF">2013-08-28T01:32:49Z</dcterms:modified>
</cp:coreProperties>
</file>