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302" r:id="rId3"/>
    <p:sldId id="288" r:id="rId4"/>
    <p:sldId id="296" r:id="rId5"/>
    <p:sldId id="297" r:id="rId6"/>
    <p:sldId id="298" r:id="rId7"/>
    <p:sldId id="299" r:id="rId8"/>
    <p:sldId id="300" r:id="rId9"/>
    <p:sldId id="301" r:id="rId10"/>
    <p:sldId id="280" r:id="rId11"/>
    <p:sldId id="303" r:id="rId12"/>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30D33"/>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85" autoAdjust="0"/>
    <p:restoredTop sz="94660"/>
  </p:normalViewPr>
  <p:slideViewPr>
    <p:cSldViewPr>
      <p:cViewPr>
        <p:scale>
          <a:sx n="80" d="100"/>
          <a:sy n="80" d="100"/>
        </p:scale>
        <p:origin x="-228" y="-234"/>
      </p:cViewPr>
      <p:guideLst>
        <p:guide orient="horz" pos="180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3C0A82-1EF3-4D0E-BFAF-4D24BE684426}" type="datetimeFigureOut">
              <a:rPr lang="en-US" smtClean="0"/>
              <a:pPr/>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2F6A2-B444-4BF1-800C-544769C60DE5}" type="slidenum">
              <a:rPr lang="en-US" smtClean="0"/>
              <a:pPr/>
              <a:t>‹#›</a:t>
            </a:fld>
            <a:endParaRPr lang="en-US"/>
          </a:p>
        </p:txBody>
      </p:sp>
    </p:spTree>
    <p:extLst>
      <p:ext uri="{BB962C8B-B14F-4D97-AF65-F5344CB8AC3E}">
        <p14:creationId xmlns="" xmlns:p14="http://schemas.microsoft.com/office/powerpoint/2010/main" val="2734958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3C0A82-1EF3-4D0E-BFAF-4D24BE684426}" type="datetimeFigureOut">
              <a:rPr lang="en-US" smtClean="0"/>
              <a:pPr/>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2F6A2-B444-4BF1-800C-544769C60DE5}" type="slidenum">
              <a:rPr lang="en-US" smtClean="0"/>
              <a:pPr/>
              <a:t>‹#›</a:t>
            </a:fld>
            <a:endParaRPr lang="en-US"/>
          </a:p>
        </p:txBody>
      </p:sp>
    </p:spTree>
    <p:extLst>
      <p:ext uri="{BB962C8B-B14F-4D97-AF65-F5344CB8AC3E}">
        <p14:creationId xmlns="" xmlns:p14="http://schemas.microsoft.com/office/powerpoint/2010/main" val="1664230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3C0A82-1EF3-4D0E-BFAF-4D24BE684426}" type="datetimeFigureOut">
              <a:rPr lang="en-US" smtClean="0"/>
              <a:pPr/>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2F6A2-B444-4BF1-800C-544769C60DE5}" type="slidenum">
              <a:rPr lang="en-US" smtClean="0"/>
              <a:pPr/>
              <a:t>‹#›</a:t>
            </a:fld>
            <a:endParaRPr lang="en-US"/>
          </a:p>
        </p:txBody>
      </p:sp>
    </p:spTree>
    <p:extLst>
      <p:ext uri="{BB962C8B-B14F-4D97-AF65-F5344CB8AC3E}">
        <p14:creationId xmlns="" xmlns:p14="http://schemas.microsoft.com/office/powerpoint/2010/main" val="1960311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3C0A82-1EF3-4D0E-BFAF-4D24BE684426}" type="datetimeFigureOut">
              <a:rPr lang="en-US" smtClean="0"/>
              <a:pPr/>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2F6A2-B444-4BF1-800C-544769C60DE5}" type="slidenum">
              <a:rPr lang="en-US" smtClean="0"/>
              <a:pPr/>
              <a:t>‹#›</a:t>
            </a:fld>
            <a:endParaRPr lang="en-US"/>
          </a:p>
        </p:txBody>
      </p:sp>
    </p:spTree>
    <p:extLst>
      <p:ext uri="{BB962C8B-B14F-4D97-AF65-F5344CB8AC3E}">
        <p14:creationId xmlns="" xmlns:p14="http://schemas.microsoft.com/office/powerpoint/2010/main" val="3303121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3C0A82-1EF3-4D0E-BFAF-4D24BE684426}" type="datetimeFigureOut">
              <a:rPr lang="en-US" smtClean="0"/>
              <a:pPr/>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2F6A2-B444-4BF1-800C-544769C60DE5}" type="slidenum">
              <a:rPr lang="en-US" smtClean="0"/>
              <a:pPr/>
              <a:t>‹#›</a:t>
            </a:fld>
            <a:endParaRPr lang="en-US"/>
          </a:p>
        </p:txBody>
      </p:sp>
    </p:spTree>
    <p:extLst>
      <p:ext uri="{BB962C8B-B14F-4D97-AF65-F5344CB8AC3E}">
        <p14:creationId xmlns="" xmlns:p14="http://schemas.microsoft.com/office/powerpoint/2010/main" val="360769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3C0A82-1EF3-4D0E-BFAF-4D24BE684426}" type="datetimeFigureOut">
              <a:rPr lang="en-US" smtClean="0"/>
              <a:pPr/>
              <a:t>2/25/2013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12F6A2-B444-4BF1-800C-544769C60DE5}" type="slidenum">
              <a:rPr lang="en-US" smtClean="0"/>
              <a:pPr/>
              <a:t>‹#›</a:t>
            </a:fld>
            <a:endParaRPr lang="en-US"/>
          </a:p>
        </p:txBody>
      </p:sp>
    </p:spTree>
    <p:extLst>
      <p:ext uri="{BB962C8B-B14F-4D97-AF65-F5344CB8AC3E}">
        <p14:creationId xmlns="" xmlns:p14="http://schemas.microsoft.com/office/powerpoint/2010/main" val="698731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3C0A82-1EF3-4D0E-BFAF-4D24BE684426}" type="datetimeFigureOut">
              <a:rPr lang="en-US" smtClean="0"/>
              <a:pPr/>
              <a:t>2/25/2013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12F6A2-B444-4BF1-800C-544769C60DE5}" type="slidenum">
              <a:rPr lang="en-US" smtClean="0"/>
              <a:pPr/>
              <a:t>‹#›</a:t>
            </a:fld>
            <a:endParaRPr lang="en-US"/>
          </a:p>
        </p:txBody>
      </p:sp>
    </p:spTree>
    <p:extLst>
      <p:ext uri="{BB962C8B-B14F-4D97-AF65-F5344CB8AC3E}">
        <p14:creationId xmlns="" xmlns:p14="http://schemas.microsoft.com/office/powerpoint/2010/main" val="1985069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3C0A82-1EF3-4D0E-BFAF-4D24BE684426}" type="datetimeFigureOut">
              <a:rPr lang="en-US" smtClean="0"/>
              <a:pPr/>
              <a:t>2/25/2013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12F6A2-B444-4BF1-800C-544769C60DE5}" type="slidenum">
              <a:rPr lang="en-US" smtClean="0"/>
              <a:pPr/>
              <a:t>‹#›</a:t>
            </a:fld>
            <a:endParaRPr lang="en-US"/>
          </a:p>
        </p:txBody>
      </p:sp>
    </p:spTree>
    <p:extLst>
      <p:ext uri="{BB962C8B-B14F-4D97-AF65-F5344CB8AC3E}">
        <p14:creationId xmlns="" xmlns:p14="http://schemas.microsoft.com/office/powerpoint/2010/main" val="222860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C0A82-1EF3-4D0E-BFAF-4D24BE684426}" type="datetimeFigureOut">
              <a:rPr lang="en-US" smtClean="0"/>
              <a:pPr/>
              <a:t>2/25/2013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12F6A2-B444-4BF1-800C-544769C60DE5}" type="slidenum">
              <a:rPr lang="en-US" smtClean="0"/>
              <a:pPr/>
              <a:t>‹#›</a:t>
            </a:fld>
            <a:endParaRPr lang="en-US"/>
          </a:p>
        </p:txBody>
      </p:sp>
    </p:spTree>
    <p:extLst>
      <p:ext uri="{BB962C8B-B14F-4D97-AF65-F5344CB8AC3E}">
        <p14:creationId xmlns="" xmlns:p14="http://schemas.microsoft.com/office/powerpoint/2010/main" val="72851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3C0A82-1EF3-4D0E-BFAF-4D24BE684426}" type="datetimeFigureOut">
              <a:rPr lang="en-US" smtClean="0"/>
              <a:pPr/>
              <a:t>2/25/2013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12F6A2-B444-4BF1-800C-544769C60DE5}" type="slidenum">
              <a:rPr lang="en-US" smtClean="0"/>
              <a:pPr/>
              <a:t>‹#›</a:t>
            </a:fld>
            <a:endParaRPr lang="en-US"/>
          </a:p>
        </p:txBody>
      </p:sp>
    </p:spTree>
    <p:extLst>
      <p:ext uri="{BB962C8B-B14F-4D97-AF65-F5344CB8AC3E}">
        <p14:creationId xmlns="" xmlns:p14="http://schemas.microsoft.com/office/powerpoint/2010/main" val="2725587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3C0A82-1EF3-4D0E-BFAF-4D24BE684426}" type="datetimeFigureOut">
              <a:rPr lang="en-US" smtClean="0"/>
              <a:pPr/>
              <a:t>2/25/2013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12F6A2-B444-4BF1-800C-544769C60DE5}" type="slidenum">
              <a:rPr lang="en-US" smtClean="0"/>
              <a:pPr/>
              <a:t>‹#›</a:t>
            </a:fld>
            <a:endParaRPr lang="en-US"/>
          </a:p>
        </p:txBody>
      </p:sp>
    </p:spTree>
    <p:extLst>
      <p:ext uri="{BB962C8B-B14F-4D97-AF65-F5344CB8AC3E}">
        <p14:creationId xmlns="" xmlns:p14="http://schemas.microsoft.com/office/powerpoint/2010/main" val="2979564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423C0A82-1EF3-4D0E-BFAF-4D24BE684426}" type="datetimeFigureOut">
              <a:rPr lang="en-US" smtClean="0"/>
              <a:pPr/>
              <a:t>2/25/2013</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F112F6A2-B444-4BF1-800C-544769C60DE5}" type="slidenum">
              <a:rPr lang="en-US" smtClean="0"/>
              <a:pPr/>
              <a:t>‹#›</a:t>
            </a:fld>
            <a:endParaRPr lang="en-US"/>
          </a:p>
        </p:txBody>
      </p:sp>
    </p:spTree>
    <p:extLst>
      <p:ext uri="{BB962C8B-B14F-4D97-AF65-F5344CB8AC3E}">
        <p14:creationId xmlns="" xmlns:p14="http://schemas.microsoft.com/office/powerpoint/2010/main" val="940076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0"/>
            <a:ext cx="9144000" cy="1754326"/>
          </a:xfrm>
          <a:prstGeom prst="rect">
            <a:avLst/>
          </a:prstGeom>
          <a:noFill/>
        </p:spPr>
        <p:txBody>
          <a:bodyPr wrap="square" rtlCol="0">
            <a:spAutoFit/>
          </a:bodyPr>
          <a:lstStyle/>
          <a:p>
            <a:r>
              <a:rPr lang="en-US" sz="2400" dirty="0" smtClean="0">
                <a:solidFill>
                  <a:srgbClr val="FF0000"/>
                </a:solidFill>
              </a:rPr>
              <a:t>Costs of Production in the Long-run</a:t>
            </a:r>
          </a:p>
          <a:p>
            <a:r>
              <a:rPr lang="en-US" dirty="0">
                <a:solidFill>
                  <a:schemeClr val="tx1">
                    <a:lumMod val="75000"/>
                    <a:lumOff val="25000"/>
                  </a:schemeClr>
                </a:solidFill>
              </a:rPr>
              <a:t>Long-run is the </a:t>
            </a:r>
            <a:r>
              <a:rPr lang="en-US" i="1" dirty="0">
                <a:solidFill>
                  <a:schemeClr val="tx1">
                    <a:lumMod val="75000"/>
                    <a:lumOff val="25000"/>
                  </a:schemeClr>
                </a:solidFill>
              </a:rPr>
              <a:t>variable plant period</a:t>
            </a:r>
            <a:r>
              <a:rPr lang="en-US" dirty="0">
                <a:solidFill>
                  <a:schemeClr val="tx1">
                    <a:lumMod val="75000"/>
                    <a:lumOff val="25000"/>
                  </a:schemeClr>
                </a:solidFill>
              </a:rPr>
              <a:t>, </a:t>
            </a:r>
            <a:r>
              <a:rPr lang="en-US" dirty="0">
                <a:solidFill>
                  <a:srgbClr val="000000"/>
                </a:solidFill>
                <a:cs typeface="Arial" pitchFamily="34" charset="0"/>
              </a:rPr>
              <a:t>meaning that firms can open up new plants, add capital to existing plants, or close plans and remove capital if need be</a:t>
            </a:r>
            <a:r>
              <a:rPr lang="en-US" dirty="0" smtClean="0">
                <a:solidFill>
                  <a:srgbClr val="000000"/>
                </a:solidFill>
                <a:cs typeface="Arial" pitchFamily="34" charset="0"/>
              </a:rPr>
              <a:t>. </a:t>
            </a:r>
          </a:p>
          <a:p>
            <a:pPr marL="285750" indent="-285750">
              <a:buFont typeface="Arial" pitchFamily="34" charset="0"/>
              <a:buChar char="•"/>
            </a:pPr>
            <a:r>
              <a:rPr lang="en-US" sz="1600" dirty="0" smtClean="0">
                <a:solidFill>
                  <a:srgbClr val="000000"/>
                </a:solidFill>
                <a:cs typeface="Arial" pitchFamily="34" charset="0"/>
              </a:rPr>
              <a:t>Because capital and land are variable in the long-run, the law of diminishing returns no longer applies. As a firm’s output increases in the long-run, the firm’s ATC will initially decrease, but eventually increase, based on the following concepts…</a:t>
            </a:r>
            <a:endParaRPr lang="en-US" sz="1600" dirty="0">
              <a:solidFill>
                <a:srgbClr val="000000"/>
              </a:solidFill>
              <a:cs typeface="Arial" pitchFamily="34" charset="0"/>
            </a:endParaRPr>
          </a:p>
        </p:txBody>
      </p:sp>
      <p:pic>
        <p:nvPicPr>
          <p:cNvPr id="5" name="Picture 2" descr="http://content.answcdn.com/main/content/img/investopedia/diseconomiesofscale.gif"/>
          <p:cNvPicPr>
            <a:picLocks noChangeAspect="1" noChangeArrowheads="1"/>
          </p:cNvPicPr>
          <p:nvPr/>
        </p:nvPicPr>
        <p:blipFill>
          <a:blip r:embed="rId2" cstate="print"/>
          <a:srcRect/>
          <a:stretch>
            <a:fillRect/>
          </a:stretch>
        </p:blipFill>
        <p:spPr bwMode="auto">
          <a:xfrm>
            <a:off x="2209800" y="1860550"/>
            <a:ext cx="5216549" cy="3854450"/>
          </a:xfrm>
          <a:prstGeom prst="rect">
            <a:avLst/>
          </a:prstGeom>
          <a:noFill/>
        </p:spPr>
      </p:pic>
    </p:spTree>
    <p:extLst>
      <p:ext uri="{BB962C8B-B14F-4D97-AF65-F5344CB8AC3E}">
        <p14:creationId xmlns="" xmlns:p14="http://schemas.microsoft.com/office/powerpoint/2010/main" val="674844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p:cNvSpPr txBox="1"/>
          <p:nvPr/>
        </p:nvSpPr>
        <p:spPr>
          <a:xfrm>
            <a:off x="5196" y="2781300"/>
            <a:ext cx="9138804" cy="646331"/>
          </a:xfrm>
          <a:prstGeom prst="rect">
            <a:avLst/>
          </a:prstGeom>
          <a:noFill/>
        </p:spPr>
        <p:txBody>
          <a:bodyPr vert="horz" wrap="square" rtlCol="0">
            <a:spAutoFit/>
          </a:bodyPr>
          <a:lstStyle/>
          <a:p>
            <a:r>
              <a:rPr lang="en-US" dirty="0" smtClean="0">
                <a:solidFill>
                  <a:srgbClr val="221E1F"/>
                </a:solidFill>
              </a:rPr>
              <a:t>Explain the relationship in the short run between the marginal costs of a firm and its average total costs. (10 marks)</a:t>
            </a:r>
            <a:endParaRPr lang="en-US" dirty="0">
              <a:solidFill>
                <a:srgbClr val="221E1F"/>
              </a:solidFill>
            </a:endParaRPr>
          </a:p>
        </p:txBody>
      </p:sp>
      <p:sp>
        <p:nvSpPr>
          <p:cNvPr id="61" name="TextBox 60"/>
          <p:cNvSpPr txBox="1"/>
          <p:nvPr/>
        </p:nvSpPr>
        <p:spPr>
          <a:xfrm>
            <a:off x="0" y="495300"/>
            <a:ext cx="9144000" cy="646331"/>
          </a:xfrm>
          <a:prstGeom prst="rect">
            <a:avLst/>
          </a:prstGeom>
          <a:noFill/>
        </p:spPr>
        <p:txBody>
          <a:bodyPr vert="horz" wrap="square" rtlCol="0">
            <a:spAutoFit/>
          </a:bodyPr>
          <a:lstStyle/>
          <a:p>
            <a:r>
              <a:rPr lang="en-US" dirty="0" smtClean="0">
                <a:solidFill>
                  <a:srgbClr val="000000"/>
                </a:solidFill>
              </a:rPr>
              <a:t>State the law of diminishing returns and explain how it affects a firm's short-run costs of </a:t>
            </a:r>
            <a:r>
              <a:rPr lang="en-US" dirty="0" smtClean="0">
                <a:solidFill>
                  <a:srgbClr val="000000"/>
                </a:solidFill>
              </a:rPr>
              <a:t>production. </a:t>
            </a:r>
            <a:r>
              <a:rPr lang="en-US" dirty="0" smtClean="0">
                <a:solidFill>
                  <a:srgbClr val="000000"/>
                </a:solidFill>
              </a:rPr>
              <a:t>(10 marks)</a:t>
            </a:r>
            <a:endParaRPr lang="en-US" dirty="0">
              <a:solidFill>
                <a:srgbClr val="000000"/>
              </a:solidFill>
            </a:endParaRPr>
          </a:p>
        </p:txBody>
      </p:sp>
      <p:sp>
        <p:nvSpPr>
          <p:cNvPr id="12" name="TextBox 11"/>
          <p:cNvSpPr txBox="1"/>
          <p:nvPr/>
        </p:nvSpPr>
        <p:spPr>
          <a:xfrm>
            <a:off x="0" y="0"/>
            <a:ext cx="9144000" cy="461665"/>
          </a:xfrm>
          <a:prstGeom prst="rect">
            <a:avLst/>
          </a:prstGeom>
          <a:noFill/>
        </p:spPr>
        <p:txBody>
          <a:bodyPr wrap="square" rtlCol="0">
            <a:spAutoFit/>
          </a:bodyPr>
          <a:lstStyle/>
          <a:p>
            <a:r>
              <a:rPr lang="en-US" sz="2400" dirty="0" smtClean="0">
                <a:solidFill>
                  <a:srgbClr val="FF0000"/>
                </a:solidFill>
              </a:rPr>
              <a:t>Costs of Production Practice </a:t>
            </a:r>
            <a:r>
              <a:rPr lang="en-US" sz="2400" dirty="0" smtClean="0">
                <a:solidFill>
                  <a:srgbClr val="FF0000"/>
                </a:solidFill>
              </a:rPr>
              <a:t>Questions</a:t>
            </a:r>
            <a:endParaRPr lang="en-US" sz="2400" dirty="0" smtClean="0">
              <a:solidFill>
                <a:srgbClr val="FF0000"/>
              </a:solidFill>
            </a:endParaRPr>
          </a:p>
        </p:txBody>
      </p:sp>
    </p:spTree>
    <p:extLst>
      <p:ext uri="{BB962C8B-B14F-4D97-AF65-F5344CB8AC3E}">
        <p14:creationId xmlns="" xmlns:p14="http://schemas.microsoft.com/office/powerpoint/2010/main" val="674844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p:cNvSpPr txBox="1"/>
          <p:nvPr/>
        </p:nvSpPr>
        <p:spPr>
          <a:xfrm>
            <a:off x="5196" y="2781300"/>
            <a:ext cx="9138804" cy="646331"/>
          </a:xfrm>
          <a:prstGeom prst="rect">
            <a:avLst/>
          </a:prstGeom>
          <a:noFill/>
        </p:spPr>
        <p:txBody>
          <a:bodyPr vert="horz" wrap="square" rtlCol="0">
            <a:spAutoFit/>
          </a:bodyPr>
          <a:lstStyle/>
          <a:p>
            <a:r>
              <a:rPr lang="en-US" dirty="0" smtClean="0">
                <a:solidFill>
                  <a:srgbClr val="221E1F"/>
                </a:solidFill>
              </a:rPr>
              <a:t>Explain the relationship in the short run between the marginal costs of a firm and its average total costs. (10 marks)</a:t>
            </a:r>
            <a:endParaRPr lang="en-US" dirty="0">
              <a:solidFill>
                <a:srgbClr val="221E1F"/>
              </a:solidFill>
            </a:endParaRPr>
          </a:p>
        </p:txBody>
      </p:sp>
      <p:sp>
        <p:nvSpPr>
          <p:cNvPr id="60" name="TextBox 59"/>
          <p:cNvSpPr txBox="1"/>
          <p:nvPr/>
        </p:nvSpPr>
        <p:spPr>
          <a:xfrm>
            <a:off x="12700" y="3683000"/>
            <a:ext cx="9131300" cy="1815882"/>
          </a:xfrm>
          <a:prstGeom prst="rect">
            <a:avLst/>
          </a:prstGeom>
          <a:noFill/>
        </p:spPr>
        <p:txBody>
          <a:bodyPr vert="horz" wrap="square" rtlCol="0">
            <a:spAutoFit/>
          </a:bodyPr>
          <a:lstStyle/>
          <a:p>
            <a:r>
              <a:rPr lang="en-US" sz="1400" i="1" dirty="0" smtClean="0">
                <a:cs typeface="Arial" pitchFamily="34" charset="0"/>
              </a:rPr>
              <a:t>The short-run refers to the "fixed-plant period" when capital and land are fixed and labor is the only variable resource. As output increases in the SR, marginal product of labor increases at first due to increased specialization, then diminishes as more labor is added to fixed land and capital. Marginal cost, which is the cost to the firm of the last unit produced, will fall as MP increases since the firm gets more output per dollar spent on inputs, then increases as MP decreases. </a:t>
            </a:r>
          </a:p>
          <a:p>
            <a:endParaRPr lang="en-US" sz="1400" i="1" dirty="0" smtClean="0">
              <a:cs typeface="Arial" pitchFamily="34" charset="0"/>
            </a:endParaRPr>
          </a:p>
          <a:p>
            <a:r>
              <a:rPr lang="en-US" sz="1400" i="1" dirty="0" smtClean="0">
                <a:cs typeface="Arial" pitchFamily="34" charset="0"/>
              </a:rPr>
              <a:t>Average total cost, which is the cost per unit of output, will fall as long as the marginal cost is lower than the average. MC will eventually increase due to diminishing returns, and intersect ATC at its lowest point. When MC is higher than ATC, ATC will begin to rise since the last unit produced cost more to the firm than the average cost.</a:t>
            </a:r>
            <a:endParaRPr lang="en-US" sz="1400" i="1" dirty="0">
              <a:cs typeface="Arial" pitchFamily="34" charset="0"/>
            </a:endParaRPr>
          </a:p>
        </p:txBody>
      </p:sp>
      <p:sp>
        <p:nvSpPr>
          <p:cNvPr id="61" name="TextBox 60"/>
          <p:cNvSpPr txBox="1"/>
          <p:nvPr/>
        </p:nvSpPr>
        <p:spPr>
          <a:xfrm>
            <a:off x="0" y="495300"/>
            <a:ext cx="9144000" cy="646331"/>
          </a:xfrm>
          <a:prstGeom prst="rect">
            <a:avLst/>
          </a:prstGeom>
          <a:noFill/>
        </p:spPr>
        <p:txBody>
          <a:bodyPr vert="horz" wrap="square" rtlCol="0">
            <a:spAutoFit/>
          </a:bodyPr>
          <a:lstStyle/>
          <a:p>
            <a:r>
              <a:rPr lang="en-US" dirty="0" smtClean="0">
                <a:solidFill>
                  <a:srgbClr val="000000"/>
                </a:solidFill>
              </a:rPr>
              <a:t>State the law of diminishing returns and explain how it affects a firm's short-run costs of </a:t>
            </a:r>
            <a:r>
              <a:rPr lang="en-US" dirty="0" smtClean="0">
                <a:solidFill>
                  <a:srgbClr val="000000"/>
                </a:solidFill>
              </a:rPr>
              <a:t>production. </a:t>
            </a:r>
            <a:r>
              <a:rPr lang="en-US" dirty="0" smtClean="0">
                <a:solidFill>
                  <a:srgbClr val="000000"/>
                </a:solidFill>
              </a:rPr>
              <a:t>(10 marks)</a:t>
            </a:r>
            <a:endParaRPr lang="en-US" dirty="0">
              <a:solidFill>
                <a:srgbClr val="000000"/>
              </a:solidFill>
            </a:endParaRPr>
          </a:p>
        </p:txBody>
      </p:sp>
      <p:sp>
        <p:nvSpPr>
          <p:cNvPr id="62" name="TextBox 61"/>
          <p:cNvSpPr txBox="1"/>
          <p:nvPr/>
        </p:nvSpPr>
        <p:spPr>
          <a:xfrm>
            <a:off x="0" y="1333500"/>
            <a:ext cx="9144000" cy="1384995"/>
          </a:xfrm>
          <a:prstGeom prst="rect">
            <a:avLst/>
          </a:prstGeom>
          <a:noFill/>
        </p:spPr>
        <p:txBody>
          <a:bodyPr vert="horz" wrap="square" rtlCol="0">
            <a:spAutoFit/>
          </a:bodyPr>
          <a:lstStyle/>
          <a:p>
            <a:r>
              <a:rPr lang="en-US" sz="1400" i="1" dirty="0" smtClean="0">
                <a:cs typeface="Arial" pitchFamily="34" charset="0"/>
              </a:rPr>
              <a:t>The law of diminishing returns states that as more units of a variable resource (such as labor) are added to fixed resources, the amount of output attributable to additional units will eventually decline, due to the lack of tools and space available to additional workers. Assuming constant wages, a firm's short-run costs are inversely related to the output of its workers. As additional labor creates increasing marginal product, the firm's marginal costs will decline. When diminishing returns result in less additional output for each worker hired, the marginal cost to the firm of increasing output will begin to increase</a:t>
            </a:r>
          </a:p>
          <a:p>
            <a:r>
              <a:rPr lang="en-US" sz="1400" i="1" dirty="0" smtClean="0">
                <a:cs typeface="Arial" pitchFamily="34" charset="0"/>
              </a:rPr>
              <a:t>. </a:t>
            </a:r>
            <a:endParaRPr lang="en-US" sz="1400" i="1" dirty="0">
              <a:cs typeface="Arial" pitchFamily="34" charset="0"/>
            </a:endParaRPr>
          </a:p>
        </p:txBody>
      </p:sp>
      <p:sp>
        <p:nvSpPr>
          <p:cNvPr id="12" name="TextBox 11"/>
          <p:cNvSpPr txBox="1"/>
          <p:nvPr/>
        </p:nvSpPr>
        <p:spPr>
          <a:xfrm>
            <a:off x="0" y="0"/>
            <a:ext cx="9144000" cy="461665"/>
          </a:xfrm>
          <a:prstGeom prst="rect">
            <a:avLst/>
          </a:prstGeom>
          <a:noFill/>
        </p:spPr>
        <p:txBody>
          <a:bodyPr wrap="square" rtlCol="0">
            <a:spAutoFit/>
          </a:bodyPr>
          <a:lstStyle/>
          <a:p>
            <a:r>
              <a:rPr lang="en-US" sz="2400" dirty="0" smtClean="0">
                <a:solidFill>
                  <a:srgbClr val="FF0000"/>
                </a:solidFill>
              </a:rPr>
              <a:t>Costs of Production Practice Questions and Answers</a:t>
            </a:r>
          </a:p>
        </p:txBody>
      </p:sp>
    </p:spTree>
    <p:extLst>
      <p:ext uri="{BB962C8B-B14F-4D97-AF65-F5344CB8AC3E}">
        <p14:creationId xmlns="" xmlns:p14="http://schemas.microsoft.com/office/powerpoint/2010/main" val="674844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4" name="Picture 2" descr="http://content.answcdn.com/main/content/img/investopedia/diseconomiesofscale.gif"/>
          <p:cNvPicPr>
            <a:picLocks noChangeAspect="1" noChangeArrowheads="1"/>
          </p:cNvPicPr>
          <p:nvPr/>
        </p:nvPicPr>
        <p:blipFill>
          <a:blip r:embed="rId2" cstate="print"/>
          <a:srcRect/>
          <a:stretch>
            <a:fillRect/>
          </a:stretch>
        </p:blipFill>
        <p:spPr bwMode="auto">
          <a:xfrm>
            <a:off x="2590800" y="2705100"/>
            <a:ext cx="4073549" cy="3009900"/>
          </a:xfrm>
          <a:prstGeom prst="rect">
            <a:avLst/>
          </a:prstGeom>
          <a:noFill/>
        </p:spPr>
      </p:pic>
      <p:graphicFrame>
        <p:nvGraphicFramePr>
          <p:cNvPr id="5" name="Table 4"/>
          <p:cNvGraphicFramePr>
            <a:graphicFrameLocks noGrp="1"/>
          </p:cNvGraphicFramePr>
          <p:nvPr>
            <p:extLst>
              <p:ext uri="{D42A27DB-BD31-4B8C-83A1-F6EECF244321}">
                <p14:modId xmlns="" xmlns:p14="http://schemas.microsoft.com/office/powerpoint/2010/main" val="2154537014"/>
              </p:ext>
            </p:extLst>
          </p:nvPr>
        </p:nvGraphicFramePr>
        <p:xfrm>
          <a:off x="0" y="0"/>
          <a:ext cx="9144000" cy="3108960"/>
        </p:xfrm>
        <a:graphic>
          <a:graphicData uri="http://schemas.openxmlformats.org/drawingml/2006/table">
            <a:tbl>
              <a:tblPr bandRow="1">
                <a:tableStyleId>{8EC20E35-A176-4012-BC5E-935CFFF8708E}</a:tableStyleId>
              </a:tblPr>
              <a:tblGrid>
                <a:gridCol w="9144000"/>
              </a:tblGrid>
              <a:tr h="169285">
                <a:tc>
                  <a:txBody>
                    <a:bodyPr/>
                    <a:lstStyle/>
                    <a:p>
                      <a:pPr algn="l"/>
                      <a:r>
                        <a:rPr lang="en-US" sz="1600" b="1" i="0" dirty="0" smtClean="0">
                          <a:solidFill>
                            <a:srgbClr val="FF0000"/>
                          </a:solidFill>
                          <a:latin typeface="+mn-lt"/>
                        </a:rPr>
                        <a:t>Three</a:t>
                      </a:r>
                      <a:r>
                        <a:rPr lang="en-US" sz="1600" b="1" i="0" baseline="0" dirty="0" smtClean="0">
                          <a:solidFill>
                            <a:srgbClr val="FF0000"/>
                          </a:solidFill>
                          <a:latin typeface="+mn-lt"/>
                        </a:rPr>
                        <a:t> ranges of a firm’s long-run Average Total Cost curve</a:t>
                      </a:r>
                      <a:endParaRPr lang="en-US" sz="1600" b="1" i="0" dirty="0">
                        <a:solidFill>
                          <a:srgbClr val="FF0000"/>
                        </a:solidFill>
                        <a:latin typeface="+mn-lt"/>
                      </a:endParaRPr>
                    </a:p>
                  </a:txBody>
                  <a:tcPr marT="38100" marB="381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667844">
                <a:tc>
                  <a:txBody>
                    <a:bodyPr/>
                    <a:lstStyle/>
                    <a:p>
                      <a:r>
                        <a:rPr lang="en-US" sz="1400" b="1" dirty="0" smtClean="0">
                          <a:solidFill>
                            <a:srgbClr val="0000FF"/>
                          </a:solidFill>
                          <a:latin typeface="+mn-lt"/>
                          <a:cs typeface="Arial" pitchFamily="34" charset="0"/>
                        </a:rPr>
                        <a:t>Increasing Returns to Scale</a:t>
                      </a:r>
                      <a:r>
                        <a:rPr lang="en-US" sz="1400" b="1" baseline="0" dirty="0" smtClean="0">
                          <a:solidFill>
                            <a:srgbClr val="0000FF"/>
                          </a:solidFill>
                          <a:latin typeface="+mn-lt"/>
                          <a:cs typeface="Arial" pitchFamily="34" charset="0"/>
                        </a:rPr>
                        <a:t> (</a:t>
                      </a:r>
                      <a:r>
                        <a:rPr lang="en-US" sz="1400" b="1" dirty="0" smtClean="0">
                          <a:solidFill>
                            <a:srgbClr val="0000FF"/>
                          </a:solidFill>
                          <a:latin typeface="+mn-lt"/>
                          <a:cs typeface="Arial" pitchFamily="34" charset="0"/>
                        </a:rPr>
                        <a:t>Economies of scale)</a:t>
                      </a:r>
                      <a:r>
                        <a:rPr lang="en-US" sz="1400" dirty="0" smtClean="0">
                          <a:solidFill>
                            <a:srgbClr val="0000FF"/>
                          </a:solidFill>
                          <a:latin typeface="+mn-lt"/>
                          <a:cs typeface="Arial" pitchFamily="34" charset="0"/>
                        </a:rPr>
                        <a:t>: </a:t>
                      </a:r>
                      <a:r>
                        <a:rPr lang="en-US" sz="1400" dirty="0" smtClean="0">
                          <a:solidFill>
                            <a:schemeClr val="tx1"/>
                          </a:solidFill>
                          <a:latin typeface="+mn-lt"/>
                          <a:cs typeface="Arial" pitchFamily="34" charset="0"/>
                        </a:rPr>
                        <a:t>the range of plant size over which increasing output leads to lower and lower average total cost. As new plants open, ATC declines. WHY? </a:t>
                      </a:r>
                    </a:p>
                    <a:p>
                      <a:r>
                        <a:rPr lang="en-US" sz="1400" dirty="0" smtClean="0">
                          <a:solidFill>
                            <a:schemeClr val="tx1"/>
                          </a:solidFill>
                          <a:latin typeface="+mn-lt"/>
                          <a:cs typeface="Arial" pitchFamily="34" charset="0"/>
                        </a:rPr>
                        <a:t>·</a:t>
                      </a:r>
                      <a:r>
                        <a:rPr lang="en-US" sz="1400" i="1" dirty="0" smtClean="0">
                          <a:solidFill>
                            <a:schemeClr val="tx1"/>
                          </a:solidFill>
                          <a:latin typeface="+mn-lt"/>
                          <a:cs typeface="Arial" pitchFamily="34" charset="0"/>
                        </a:rPr>
                        <a:t>better specialization, division of labor, bulk buying, lower interest on loans, lower per unit transport costs, larger and more efficient machines, etc...</a:t>
                      </a:r>
                    </a:p>
                    <a:p>
                      <a:endParaRPr lang="en-US" sz="1400" i="1" dirty="0" smtClean="0">
                        <a:solidFill>
                          <a:schemeClr val="tx1"/>
                        </a:solidFill>
                        <a:latin typeface="+mn-lt"/>
                        <a:cs typeface="Arial" pitchFamily="34" charset="0"/>
                      </a:endParaRPr>
                    </a:p>
                  </a:txBody>
                  <a:tcPr marT="38100" marB="381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526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00FF"/>
                          </a:solidFill>
                          <a:latin typeface="+mn-lt"/>
                          <a:cs typeface="Arial" pitchFamily="34" charset="0"/>
                        </a:rPr>
                        <a:t>Constant Returns to Scale</a:t>
                      </a:r>
                      <a:r>
                        <a:rPr lang="en-US" sz="1400" b="1" baseline="0" dirty="0" smtClean="0">
                          <a:solidFill>
                            <a:srgbClr val="0000FF"/>
                          </a:solidFill>
                          <a:latin typeface="+mn-lt"/>
                          <a:cs typeface="Arial" pitchFamily="34" charset="0"/>
                        </a:rPr>
                        <a:t>: </a:t>
                      </a:r>
                      <a:r>
                        <a:rPr lang="en-US" sz="1400" dirty="0" smtClean="0">
                          <a:solidFill>
                            <a:schemeClr val="tx1"/>
                          </a:solidFill>
                          <a:latin typeface="+mn-lt"/>
                          <a:cs typeface="Arial" pitchFamily="34" charset="0"/>
                        </a:rPr>
                        <a:t>The minimum level of output a firm must achieve to achieve the lowest average total cost.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mn-lt"/>
                        <a:cs typeface="Arial" pitchFamily="34" charset="0"/>
                      </a:endParaRPr>
                    </a:p>
                  </a:txBody>
                  <a:tcPr marT="38100" marB="381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627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00FF"/>
                          </a:solidFill>
                          <a:latin typeface="+mn-lt"/>
                          <a:cs typeface="Arial" pitchFamily="34" charset="0"/>
                        </a:rPr>
                        <a:t>Decreasing Returns to Scale (Diseconomies of Scale):</a:t>
                      </a:r>
                      <a:r>
                        <a:rPr lang="en-US" sz="1400" dirty="0" smtClean="0">
                          <a:solidFill>
                            <a:srgbClr val="0000FF"/>
                          </a:solidFill>
                          <a:latin typeface="+mn-lt"/>
                          <a:cs typeface="Arial" pitchFamily="34" charset="0"/>
                        </a:rPr>
                        <a:t> </a:t>
                      </a:r>
                      <a:r>
                        <a:rPr lang="en-US" sz="1400" dirty="0" smtClean="0">
                          <a:solidFill>
                            <a:schemeClr val="tx1"/>
                          </a:solidFill>
                          <a:latin typeface="+mn-lt"/>
                          <a:cs typeface="Arial" pitchFamily="34" charset="0"/>
                        </a:rPr>
                        <a:t>When a firm becomes </a:t>
                      </a:r>
                      <a:r>
                        <a:rPr lang="en-US" sz="1400" i="1" dirty="0" smtClean="0">
                          <a:solidFill>
                            <a:schemeClr val="tx1"/>
                          </a:solidFill>
                          <a:latin typeface="+mn-lt"/>
                          <a:cs typeface="Arial" pitchFamily="34" charset="0"/>
                        </a:rPr>
                        <a:t>"too big for its own good"</a:t>
                      </a:r>
                      <a:r>
                        <a:rPr lang="en-US" sz="1400" dirty="0" smtClean="0">
                          <a:solidFill>
                            <a:schemeClr val="tx1"/>
                          </a:solidFill>
                          <a:latin typeface="+mn-lt"/>
                          <a:cs typeface="Arial" pitchFamily="34" charset="0"/>
                        </a:rPr>
                        <a:t> it experiences diseconomies of scale. Continuing to add plants and increase output causes ATC to rise. WHY? Mostly due to control and communications problems, trying to coordinate production across a wide geographic may make firm less efficient. </a:t>
                      </a:r>
                      <a:r>
                        <a:rPr lang="en-US" sz="1400" i="1" dirty="0" smtClean="0">
                          <a:solidFill>
                            <a:schemeClr val="tx1"/>
                          </a:solidFill>
                          <a:cs typeface="Arial" pitchFamily="34" charset="0"/>
                        </a:rPr>
                        <a:t>The best thing a firm experiencing diseconomies of scale can do is reduce its size or break into smaller firms.</a:t>
                      </a:r>
                      <a:r>
                        <a:rPr lang="en-US" sz="1400" b="1" dirty="0" smtClean="0">
                          <a:solidFill>
                            <a:schemeClr val="tx1"/>
                          </a:solidFill>
                          <a:cs typeface="Arial" pitchFamily="34" charset="0"/>
                        </a:rPr>
                        <a:t> </a:t>
                      </a:r>
                      <a:endParaRPr lang="en-US" sz="16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latin typeface="+mn-lt"/>
                        <a:cs typeface="Arial" pitchFamily="34" charset="0"/>
                      </a:endParaRPr>
                    </a:p>
                  </a:txBody>
                  <a:tcPr marT="38100" marB="381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Picture 54"/>
          <p:cNvPicPr/>
          <p:nvPr/>
        </p:nvPicPr>
        <p:blipFill>
          <a:blip r:embed="rId2" cstate="print"/>
          <a:stretch>
            <a:fillRect/>
          </a:stretch>
        </p:blipFill>
        <p:spPr>
          <a:xfrm>
            <a:off x="838200" y="1866900"/>
            <a:ext cx="6934200" cy="3124200"/>
          </a:xfrm>
          <a:prstGeom prst="rect">
            <a:avLst/>
          </a:prstGeom>
          <a:solidFill>
            <a:srgbClr val="FFFFFF"/>
          </a:solidFill>
          <a:ln>
            <a:noFill/>
            <a:prstDash/>
          </a:ln>
        </p:spPr>
      </p:pic>
      <p:sp>
        <p:nvSpPr>
          <p:cNvPr id="56" name="TextBox 55"/>
          <p:cNvSpPr txBox="1"/>
          <p:nvPr/>
        </p:nvSpPr>
        <p:spPr>
          <a:xfrm>
            <a:off x="0" y="0"/>
            <a:ext cx="9144000" cy="1261884"/>
          </a:xfrm>
          <a:prstGeom prst="rect">
            <a:avLst/>
          </a:prstGeom>
          <a:noFill/>
        </p:spPr>
        <p:txBody>
          <a:bodyPr wrap="square" rtlCol="0">
            <a:spAutoFit/>
          </a:bodyPr>
          <a:lstStyle/>
          <a:p>
            <a:r>
              <a:rPr lang="en-US" sz="2400" dirty="0" smtClean="0">
                <a:solidFill>
                  <a:srgbClr val="FF0000"/>
                </a:solidFill>
              </a:rPr>
              <a:t>Costs of Production in the Long-run</a:t>
            </a:r>
          </a:p>
          <a:p>
            <a:r>
              <a:rPr lang="en-US" dirty="0" smtClean="0">
                <a:solidFill>
                  <a:schemeClr val="tx1">
                    <a:lumMod val="75000"/>
                    <a:lumOff val="25000"/>
                  </a:schemeClr>
                </a:solidFill>
              </a:rPr>
              <a:t>The concept of </a:t>
            </a:r>
            <a:r>
              <a:rPr lang="en-US" i="1" dirty="0" smtClean="0">
                <a:solidFill>
                  <a:schemeClr val="tx1">
                    <a:lumMod val="75000"/>
                    <a:lumOff val="25000"/>
                  </a:schemeClr>
                </a:solidFill>
              </a:rPr>
              <a:t>economies of scale</a:t>
            </a:r>
            <a:r>
              <a:rPr lang="en-US" dirty="0" smtClean="0">
                <a:solidFill>
                  <a:schemeClr val="tx1">
                    <a:lumMod val="75000"/>
                    <a:lumOff val="25000"/>
                  </a:schemeClr>
                </a:solidFill>
              </a:rPr>
              <a:t> explain why a firm adding new plants and capital equipment to its production will become more efficient as it expands:</a:t>
            </a:r>
            <a:r>
              <a:rPr lang="en-US" sz="1600" dirty="0">
                <a:solidFill>
                  <a:srgbClr val="000000"/>
                </a:solidFill>
                <a:cs typeface="Arial" pitchFamily="34" charset="0"/>
              </a:rPr>
              <a:t> </a:t>
            </a:r>
            <a:r>
              <a:rPr lang="en-US" sz="1600" b="1" dirty="0" smtClean="0">
                <a:solidFill>
                  <a:srgbClr val="000000"/>
                </a:solidFill>
                <a:cs typeface="Arial" pitchFamily="34" charset="0"/>
              </a:rPr>
              <a:t>Examine the long-run average total cost curve below (the orange line)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p:cNvSpPr txBox="1"/>
          <p:nvPr/>
        </p:nvSpPr>
        <p:spPr>
          <a:xfrm>
            <a:off x="0" y="0"/>
            <a:ext cx="9144000" cy="5724644"/>
          </a:xfrm>
          <a:prstGeom prst="rect">
            <a:avLst/>
          </a:prstGeom>
          <a:noFill/>
        </p:spPr>
        <p:txBody>
          <a:bodyPr wrap="square" rtlCol="0">
            <a:spAutoFit/>
          </a:bodyPr>
          <a:lstStyle/>
          <a:p>
            <a:r>
              <a:rPr lang="en-US" sz="2400" dirty="0" smtClean="0">
                <a:solidFill>
                  <a:srgbClr val="FF0000"/>
                </a:solidFill>
              </a:rPr>
              <a:t>Revenues</a:t>
            </a:r>
          </a:p>
          <a:p>
            <a:r>
              <a:rPr lang="en-US" dirty="0" smtClean="0">
                <a:solidFill>
                  <a:schemeClr val="tx1">
                    <a:lumMod val="75000"/>
                    <a:lumOff val="25000"/>
                  </a:schemeClr>
                </a:solidFill>
              </a:rPr>
              <a:t>Costs are only half the calculation a firm must make when determining its level of economic profits. A firm must also consider its revenues.</a:t>
            </a:r>
          </a:p>
          <a:p>
            <a:endParaRPr lang="en-US" dirty="0" smtClean="0">
              <a:solidFill>
                <a:schemeClr val="tx1">
                  <a:lumMod val="75000"/>
                  <a:lumOff val="25000"/>
                </a:schemeClr>
              </a:solidFill>
            </a:endParaRPr>
          </a:p>
          <a:p>
            <a:r>
              <a:rPr lang="en-US" b="1" dirty="0" smtClean="0">
                <a:solidFill>
                  <a:srgbClr val="0000FF"/>
                </a:solidFill>
              </a:rPr>
              <a:t>Revenues are the income the firm earns from the sale of its good. </a:t>
            </a:r>
            <a:endParaRPr lang="en-US" b="1" dirty="0">
              <a:solidFill>
                <a:srgbClr val="0000FF"/>
              </a:solidFill>
            </a:endParaRPr>
          </a:p>
          <a:p>
            <a:pPr marL="285750" indent="-285750">
              <a:buFont typeface="Arial" pitchFamily="34" charset="0"/>
              <a:buChar char="•"/>
            </a:pPr>
            <a:r>
              <a:rPr lang="en-US" b="1" dirty="0" smtClean="0">
                <a:solidFill>
                  <a:schemeClr val="tx1">
                    <a:lumMod val="75000"/>
                    <a:lumOff val="25000"/>
                  </a:schemeClr>
                </a:solidFill>
              </a:rPr>
              <a:t>Total Revenue = </a:t>
            </a:r>
            <a:r>
              <a:rPr lang="en-US" dirty="0" smtClean="0">
                <a:solidFill>
                  <a:schemeClr val="tx1">
                    <a:lumMod val="75000"/>
                    <a:lumOff val="25000"/>
                  </a:schemeClr>
                </a:solidFill>
              </a:rPr>
              <a:t>the price the good is selling for X the quantity sold</a:t>
            </a:r>
          </a:p>
          <a:p>
            <a:pPr marL="285750" indent="-285750">
              <a:buFont typeface="Arial" pitchFamily="34" charset="0"/>
              <a:buChar char="•"/>
            </a:pPr>
            <a:endParaRPr lang="en-US" dirty="0" smtClean="0">
              <a:solidFill>
                <a:schemeClr val="tx1">
                  <a:lumMod val="75000"/>
                  <a:lumOff val="25000"/>
                </a:schemeClr>
              </a:solidFill>
            </a:endParaRPr>
          </a:p>
          <a:p>
            <a:pPr marL="285750" indent="-285750">
              <a:buFont typeface="Arial" pitchFamily="34" charset="0"/>
              <a:buChar char="•"/>
            </a:pPr>
            <a:r>
              <a:rPr lang="en-US" b="1" dirty="0" smtClean="0">
                <a:solidFill>
                  <a:schemeClr val="tx1">
                    <a:lumMod val="75000"/>
                    <a:lumOff val="25000"/>
                  </a:schemeClr>
                </a:solidFill>
              </a:rPr>
              <a:t>Average Revenue = </a:t>
            </a:r>
            <a:r>
              <a:rPr lang="en-US" dirty="0" smtClean="0">
                <a:solidFill>
                  <a:schemeClr val="tx1">
                    <a:lumMod val="75000"/>
                    <a:lumOff val="25000"/>
                  </a:schemeClr>
                </a:solidFill>
              </a:rPr>
              <a:t>The firm’s total revenue divided by the quantity sold, or simply the price of the good</a:t>
            </a:r>
          </a:p>
          <a:p>
            <a:pPr marL="285750" indent="-285750">
              <a:buFont typeface="Arial" pitchFamily="34" charset="0"/>
              <a:buChar char="•"/>
            </a:pPr>
            <a:endParaRPr lang="en-US" dirty="0" smtClean="0">
              <a:solidFill>
                <a:schemeClr val="tx1">
                  <a:lumMod val="75000"/>
                  <a:lumOff val="25000"/>
                </a:schemeClr>
              </a:solidFill>
            </a:endParaRPr>
          </a:p>
          <a:p>
            <a:pPr marL="285750" indent="-285750">
              <a:buFont typeface="Arial" pitchFamily="34" charset="0"/>
              <a:buChar char="•"/>
            </a:pPr>
            <a:r>
              <a:rPr lang="en-US" b="1" dirty="0" smtClean="0">
                <a:solidFill>
                  <a:schemeClr val="tx1">
                    <a:lumMod val="75000"/>
                    <a:lumOff val="25000"/>
                  </a:schemeClr>
                </a:solidFill>
              </a:rPr>
              <a:t>Marginal Revenue = </a:t>
            </a:r>
            <a:r>
              <a:rPr lang="en-US" dirty="0" smtClean="0">
                <a:solidFill>
                  <a:schemeClr val="tx1">
                    <a:lumMod val="75000"/>
                    <a:lumOff val="25000"/>
                  </a:schemeClr>
                </a:solidFill>
              </a:rPr>
              <a:t>the change in total revenue resulting from an increase in output of one unit</a:t>
            </a:r>
          </a:p>
          <a:p>
            <a:endParaRPr lang="en-US" dirty="0">
              <a:solidFill>
                <a:srgbClr val="FF0000"/>
              </a:solidFill>
            </a:endParaRPr>
          </a:p>
          <a:p>
            <a:r>
              <a:rPr lang="en-US" b="1" dirty="0" smtClean="0">
                <a:solidFill>
                  <a:srgbClr val="0000FF"/>
                </a:solidFill>
              </a:rPr>
              <a:t>Market Structure and Price Determination:</a:t>
            </a:r>
          </a:p>
          <a:p>
            <a:pPr marL="285750" indent="-285750">
              <a:buFont typeface="Arial" pitchFamily="34" charset="0"/>
              <a:buChar char="•"/>
            </a:pPr>
            <a:r>
              <a:rPr lang="en-US" dirty="0" smtClean="0"/>
              <a:t>For some firms, the price it can sell additional units of output for never changes. These firms are known as </a:t>
            </a:r>
            <a:r>
              <a:rPr lang="en-US" b="1" dirty="0" smtClean="0"/>
              <a:t>“price-takers”, </a:t>
            </a:r>
            <a:r>
              <a:rPr lang="en-US" dirty="0" smtClean="0"/>
              <a:t>and sell their output in highly competitive markets</a:t>
            </a:r>
          </a:p>
          <a:p>
            <a:pPr marL="285750" indent="-285750">
              <a:buFont typeface="Arial" pitchFamily="34" charset="0"/>
              <a:buChar char="•"/>
            </a:pPr>
            <a:endParaRPr lang="en-US" dirty="0"/>
          </a:p>
          <a:p>
            <a:pPr marL="285750" indent="-285750">
              <a:buFont typeface="Arial" pitchFamily="34" charset="0"/>
              <a:buChar char="•"/>
            </a:pPr>
            <a:r>
              <a:rPr lang="en-US" dirty="0" smtClean="0"/>
              <a:t>For </a:t>
            </a:r>
            <a:r>
              <a:rPr lang="en-US" dirty="0" smtClean="0"/>
              <a:t>firms, </a:t>
            </a:r>
            <a:r>
              <a:rPr lang="en-US" dirty="0" smtClean="0"/>
              <a:t>the price must be lowered to sell additional units of output. These firms are known as </a:t>
            </a:r>
            <a:r>
              <a:rPr lang="en-US" b="1" dirty="0" smtClean="0"/>
              <a:t>“price-makers</a:t>
            </a:r>
            <a:r>
              <a:rPr lang="en-US" dirty="0" smtClean="0"/>
              <a:t>” and have significant market power, selling their products in markets with less competition.</a:t>
            </a:r>
          </a:p>
        </p:txBody>
      </p:sp>
    </p:spTree>
    <p:extLst>
      <p:ext uri="{BB962C8B-B14F-4D97-AF65-F5344CB8AC3E}">
        <p14:creationId xmlns="" xmlns:p14="http://schemas.microsoft.com/office/powerpoint/2010/main" val="1130606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p:cNvSpPr txBox="1"/>
          <p:nvPr/>
        </p:nvSpPr>
        <p:spPr>
          <a:xfrm>
            <a:off x="0" y="0"/>
            <a:ext cx="9144000" cy="2246769"/>
          </a:xfrm>
          <a:prstGeom prst="rect">
            <a:avLst/>
          </a:prstGeom>
          <a:noFill/>
        </p:spPr>
        <p:txBody>
          <a:bodyPr wrap="square" rtlCol="0">
            <a:spAutoFit/>
          </a:bodyPr>
          <a:lstStyle/>
          <a:p>
            <a:r>
              <a:rPr lang="en-US" sz="2400" dirty="0" smtClean="0">
                <a:solidFill>
                  <a:srgbClr val="FF0000"/>
                </a:solidFill>
              </a:rPr>
              <a:t>Revenues for a Perfect Competitor</a:t>
            </a:r>
          </a:p>
          <a:p>
            <a:r>
              <a:rPr lang="en-US" dirty="0" smtClean="0">
                <a:solidFill>
                  <a:schemeClr val="tx1">
                    <a:lumMod val="75000"/>
                    <a:lumOff val="25000"/>
                  </a:schemeClr>
                </a:solidFill>
              </a:rPr>
              <a:t>A firm selling its product in a perfectly competitive market is a </a:t>
            </a:r>
            <a:r>
              <a:rPr lang="en-US" b="1" dirty="0" smtClean="0">
                <a:solidFill>
                  <a:schemeClr val="tx1">
                    <a:lumMod val="75000"/>
                    <a:lumOff val="25000"/>
                  </a:schemeClr>
                </a:solidFill>
              </a:rPr>
              <a:t>“price-taker”. </a:t>
            </a:r>
            <a:r>
              <a:rPr lang="en-US" dirty="0" smtClean="0">
                <a:solidFill>
                  <a:schemeClr val="tx1">
                    <a:lumMod val="75000"/>
                    <a:lumOff val="25000"/>
                  </a:schemeClr>
                </a:solidFill>
              </a:rPr>
              <a:t>This means the firm can sell as much output as it wants at the equilibrium price determined by the market. </a:t>
            </a:r>
          </a:p>
          <a:p>
            <a:pPr marL="285750" indent="-285750">
              <a:buFont typeface="Arial" pitchFamily="34" charset="0"/>
              <a:buChar char="•"/>
            </a:pPr>
            <a:r>
              <a:rPr lang="en-US" sz="1600" dirty="0" smtClean="0">
                <a:solidFill>
                  <a:schemeClr val="tx1">
                    <a:lumMod val="75000"/>
                    <a:lumOff val="25000"/>
                  </a:schemeClr>
                </a:solidFill>
              </a:rPr>
              <a:t>The marginal revenue the firm faces, therefore, is equal to the price determined in the market.</a:t>
            </a:r>
          </a:p>
          <a:p>
            <a:pPr marL="285750" indent="-285750">
              <a:buFont typeface="Arial" pitchFamily="34" charset="0"/>
              <a:buChar char="•"/>
            </a:pPr>
            <a:r>
              <a:rPr lang="en-US" sz="1600" dirty="0" smtClean="0">
                <a:solidFill>
                  <a:schemeClr val="tx1">
                    <a:lumMod val="75000"/>
                    <a:lumOff val="25000"/>
                  </a:schemeClr>
                </a:solidFill>
              </a:rPr>
              <a:t>The average revenue is also the price in the market. </a:t>
            </a:r>
          </a:p>
          <a:p>
            <a:pPr marL="285750" indent="-285750">
              <a:buFont typeface="Arial" pitchFamily="34" charset="0"/>
              <a:buChar char="•"/>
            </a:pPr>
            <a:r>
              <a:rPr lang="en-US" sz="1600" dirty="0" smtClean="0">
                <a:solidFill>
                  <a:schemeClr val="tx1">
                    <a:lumMod val="75000"/>
                    <a:lumOff val="25000"/>
                  </a:schemeClr>
                </a:solidFill>
              </a:rPr>
              <a:t>The MR=AR=P line for a perfectly competitive firm also represents the demand for the individual firm’s product. Because a perfectly competitive seller is one of hundreds of firms selling an identical product, the firm cannot raise its price above that determined by the market.</a:t>
            </a:r>
            <a:endParaRPr lang="en-US" sz="1600" dirty="0" smtClean="0"/>
          </a:p>
        </p:txBody>
      </p:sp>
      <p:pic>
        <p:nvPicPr>
          <p:cNvPr id="8" name="Picture 7"/>
          <p:cNvPicPr/>
          <p:nvPr/>
        </p:nvPicPr>
        <p:blipFill>
          <a:blip r:embed="rId2" cstate="print"/>
          <a:stretch>
            <a:fillRect/>
          </a:stretch>
        </p:blipFill>
        <p:spPr>
          <a:xfrm>
            <a:off x="2895600" y="2970669"/>
            <a:ext cx="6156678" cy="2706232"/>
          </a:xfrm>
          <a:prstGeom prst="rect">
            <a:avLst/>
          </a:prstGeom>
          <a:solidFill>
            <a:srgbClr val="FFFFFF"/>
          </a:solidFill>
          <a:ln>
            <a:noFill/>
            <a:prstDash/>
          </a:ln>
        </p:spPr>
      </p:pic>
      <p:sp>
        <p:nvSpPr>
          <p:cNvPr id="2" name="TextBox 1"/>
          <p:cNvSpPr txBox="1"/>
          <p:nvPr/>
        </p:nvSpPr>
        <p:spPr>
          <a:xfrm>
            <a:off x="0" y="3015377"/>
            <a:ext cx="3124200" cy="2585323"/>
          </a:xfrm>
          <a:prstGeom prst="rect">
            <a:avLst/>
          </a:prstGeom>
          <a:noFill/>
        </p:spPr>
        <p:txBody>
          <a:bodyPr wrap="square" rtlCol="0">
            <a:spAutoFit/>
          </a:bodyPr>
          <a:lstStyle/>
          <a:p>
            <a:r>
              <a:rPr lang="en-US" b="1" dirty="0" smtClean="0">
                <a:solidFill>
                  <a:srgbClr val="0000FF"/>
                </a:solidFill>
              </a:rPr>
              <a:t>Demand for the perfectly competitive firm’s output: </a:t>
            </a:r>
          </a:p>
          <a:p>
            <a:pPr marL="285750" indent="-285750">
              <a:buFont typeface="Arial" pitchFamily="34" charset="0"/>
              <a:buChar char="•"/>
            </a:pPr>
            <a:r>
              <a:rPr lang="en-US" dirty="0" smtClean="0"/>
              <a:t>Demand is perfectly elastic</a:t>
            </a:r>
          </a:p>
          <a:p>
            <a:pPr marL="285750" indent="-285750">
              <a:buFont typeface="Arial" pitchFamily="34" charset="0"/>
              <a:buChar char="•"/>
            </a:pPr>
            <a:r>
              <a:rPr lang="en-US" dirty="0" smtClean="0"/>
              <a:t>The firm has no price-making power.</a:t>
            </a:r>
          </a:p>
          <a:p>
            <a:pPr marL="285750" indent="-285750">
              <a:buFont typeface="Arial" pitchFamily="34" charset="0"/>
              <a:buChar char="•"/>
            </a:pPr>
            <a:r>
              <a:rPr lang="en-US" dirty="0" smtClean="0"/>
              <a:t>The price in the market equals the firm’s marginal revenue and average revenue</a:t>
            </a:r>
            <a:endParaRPr lang="en-US" dirty="0"/>
          </a:p>
        </p:txBody>
      </p:sp>
    </p:spTree>
    <p:extLst>
      <p:ext uri="{BB962C8B-B14F-4D97-AF65-F5344CB8AC3E}">
        <p14:creationId xmlns="" xmlns:p14="http://schemas.microsoft.com/office/powerpoint/2010/main" val="2440010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p:cNvSpPr txBox="1"/>
          <p:nvPr/>
        </p:nvSpPr>
        <p:spPr>
          <a:xfrm>
            <a:off x="0" y="0"/>
            <a:ext cx="9144000" cy="2246769"/>
          </a:xfrm>
          <a:prstGeom prst="rect">
            <a:avLst/>
          </a:prstGeom>
          <a:noFill/>
        </p:spPr>
        <p:txBody>
          <a:bodyPr wrap="square" rtlCol="0">
            <a:spAutoFit/>
          </a:bodyPr>
          <a:lstStyle/>
          <a:p>
            <a:r>
              <a:rPr lang="en-US" sz="2400" dirty="0" smtClean="0">
                <a:solidFill>
                  <a:srgbClr val="FF0000"/>
                </a:solidFill>
              </a:rPr>
              <a:t>Revenues for an Imperfect Competitor</a:t>
            </a:r>
          </a:p>
          <a:p>
            <a:r>
              <a:rPr lang="en-US" dirty="0" smtClean="0">
                <a:solidFill>
                  <a:schemeClr val="tx1">
                    <a:lumMod val="75000"/>
                    <a:lumOff val="25000"/>
                  </a:schemeClr>
                </a:solidFill>
              </a:rPr>
              <a:t>A firm with a large share of the total sales in a particular market is a “price-maker”, because to sell more output, it must lower its prices. For this reason…</a:t>
            </a:r>
          </a:p>
          <a:p>
            <a:pPr marL="285750" indent="-285750">
              <a:buFont typeface="Arial" pitchFamily="34" charset="0"/>
              <a:buChar char="•"/>
            </a:pPr>
            <a:r>
              <a:rPr lang="en-US" sz="1600" dirty="0" smtClean="0">
                <a:solidFill>
                  <a:schemeClr val="tx1">
                    <a:lumMod val="75000"/>
                    <a:lumOff val="25000"/>
                  </a:schemeClr>
                </a:solidFill>
              </a:rPr>
              <a:t>The marginal revenue the firm faces is less than the price at each level of output. </a:t>
            </a:r>
          </a:p>
          <a:p>
            <a:pPr marL="285750" indent="-285750">
              <a:buFont typeface="Arial" pitchFamily="34" charset="0"/>
              <a:buChar char="•"/>
            </a:pPr>
            <a:r>
              <a:rPr lang="en-US" sz="1600" dirty="0" smtClean="0">
                <a:solidFill>
                  <a:schemeClr val="tx1">
                    <a:lumMod val="75000"/>
                    <a:lumOff val="25000"/>
                  </a:schemeClr>
                </a:solidFill>
              </a:rPr>
              <a:t>The average revenue is also the price in the market. </a:t>
            </a:r>
          </a:p>
          <a:p>
            <a:pPr marL="285750" indent="-285750">
              <a:buFont typeface="Arial" pitchFamily="34" charset="0"/>
              <a:buChar char="•"/>
            </a:pPr>
            <a:r>
              <a:rPr lang="en-US" sz="1600" dirty="0" smtClean="0">
                <a:solidFill>
                  <a:schemeClr val="tx1">
                    <a:lumMod val="75000"/>
                    <a:lumOff val="25000"/>
                  </a:schemeClr>
                </a:solidFill>
              </a:rPr>
              <a:t>Because a firm with market power is selling a unique or differentiated product, it faces a downward sloping demand curve. </a:t>
            </a:r>
            <a:r>
              <a:rPr lang="en-US" sz="1600" b="1" dirty="0" smtClean="0">
                <a:solidFill>
                  <a:schemeClr val="tx1">
                    <a:lumMod val="75000"/>
                    <a:lumOff val="25000"/>
                  </a:schemeClr>
                </a:solidFill>
              </a:rPr>
              <a:t>Consider the data in the table below, which shows the price, total revenue and marginal revenue for an imperfectly competitive firm:</a:t>
            </a:r>
            <a:endParaRPr lang="en-US" sz="1600" b="1" dirty="0" smtClean="0"/>
          </a:p>
        </p:txBody>
      </p:sp>
      <p:graphicFrame>
        <p:nvGraphicFramePr>
          <p:cNvPr id="3" name="Table 2"/>
          <p:cNvGraphicFramePr>
            <a:graphicFrameLocks noGrp="1"/>
          </p:cNvGraphicFramePr>
          <p:nvPr>
            <p:extLst>
              <p:ext uri="{D42A27DB-BD31-4B8C-83A1-F6EECF244321}">
                <p14:modId xmlns="" xmlns:p14="http://schemas.microsoft.com/office/powerpoint/2010/main" val="3864811544"/>
              </p:ext>
            </p:extLst>
          </p:nvPr>
        </p:nvGraphicFramePr>
        <p:xfrm>
          <a:off x="0" y="2933700"/>
          <a:ext cx="9108504" cy="2714379"/>
        </p:xfrm>
        <a:graphic>
          <a:graphicData uri="http://schemas.openxmlformats.org/drawingml/2006/table">
            <a:tbl>
              <a:tblPr>
                <a:tableStyleId>{9DCAF9ED-07DC-4A11-8D7F-57B35C25682E}</a:tableStyleId>
              </a:tblPr>
              <a:tblGrid>
                <a:gridCol w="2277126"/>
                <a:gridCol w="2277126"/>
                <a:gridCol w="2277126"/>
                <a:gridCol w="2277126"/>
              </a:tblGrid>
              <a:tr h="279789">
                <a:tc>
                  <a:txBody>
                    <a:bodyPr/>
                    <a:lstStyle/>
                    <a:p>
                      <a:pPr marL="57150" marR="57150" algn="ctr" hangingPunct="0">
                        <a:spcBef>
                          <a:spcPts val="450"/>
                        </a:spcBef>
                        <a:spcAft>
                          <a:spcPts val="450"/>
                        </a:spcAft>
                      </a:pPr>
                      <a:r>
                        <a:rPr lang="en-US" sz="1400" b="1" kern="150" dirty="0">
                          <a:solidFill>
                            <a:schemeClr val="bg1"/>
                          </a:solidFill>
                          <a:effectLst/>
                        </a:rPr>
                        <a:t>Quantity of </a:t>
                      </a:r>
                      <a:r>
                        <a:rPr lang="en-US" sz="1400" b="1" kern="150" baseline="0" dirty="0" smtClean="0">
                          <a:solidFill>
                            <a:schemeClr val="bg1"/>
                          </a:solidFill>
                          <a:effectLst/>
                        </a:rPr>
                        <a:t> </a:t>
                      </a:r>
                      <a:r>
                        <a:rPr lang="en-US" sz="1400" b="1" kern="150" dirty="0" smtClean="0">
                          <a:solidFill>
                            <a:schemeClr val="bg1"/>
                          </a:solidFill>
                          <a:effectLst/>
                        </a:rPr>
                        <a:t>output</a:t>
                      </a:r>
                      <a:r>
                        <a:rPr lang="en-US" sz="1400" b="1" kern="150" dirty="0">
                          <a:solidFill>
                            <a:schemeClr val="bg1"/>
                          </a:solidFill>
                          <a:effectLst/>
                        </a:rPr>
                        <a:t> (Q)</a:t>
                      </a:r>
                      <a:endParaRPr lang="en-US" sz="1400" b="1" kern="150" dirty="0">
                        <a:solidFill>
                          <a:schemeClr val="bg1"/>
                        </a:solidFill>
                        <a:effectLst/>
                        <a:latin typeface="Times New Roman"/>
                        <a:ea typeface="Times New Roman"/>
                      </a:endParaRPr>
                    </a:p>
                  </a:txBody>
                  <a:tcPr marL="28575" marR="28575" marT="28575" marB="28575" anchor="ctr">
                    <a:solidFill>
                      <a:schemeClr val="accent2"/>
                    </a:solidFill>
                  </a:tcPr>
                </a:tc>
                <a:tc>
                  <a:txBody>
                    <a:bodyPr/>
                    <a:lstStyle/>
                    <a:p>
                      <a:pPr marL="57150" marR="57150" algn="ctr" hangingPunct="0">
                        <a:spcBef>
                          <a:spcPts val="450"/>
                        </a:spcBef>
                        <a:spcAft>
                          <a:spcPts val="450"/>
                        </a:spcAft>
                      </a:pPr>
                      <a:r>
                        <a:rPr lang="en-US" sz="1200" b="1" kern="150" dirty="0">
                          <a:solidFill>
                            <a:schemeClr val="bg1"/>
                          </a:solidFill>
                          <a:effectLst/>
                        </a:rPr>
                        <a:t>Price (P) = </a:t>
                      </a:r>
                      <a:r>
                        <a:rPr lang="en-US" sz="1200" b="1" kern="150" dirty="0" smtClean="0">
                          <a:solidFill>
                            <a:schemeClr val="bg1"/>
                          </a:solidFill>
                          <a:effectLst/>
                        </a:rPr>
                        <a:t>Average</a:t>
                      </a:r>
                      <a:r>
                        <a:rPr lang="en-US" sz="1200" b="1" kern="150" baseline="0" dirty="0" smtClean="0">
                          <a:solidFill>
                            <a:schemeClr val="bg1"/>
                          </a:solidFill>
                          <a:effectLst/>
                        </a:rPr>
                        <a:t> </a:t>
                      </a:r>
                      <a:r>
                        <a:rPr lang="en-US" sz="1200" b="1" kern="150" dirty="0" smtClean="0">
                          <a:solidFill>
                            <a:schemeClr val="bg1"/>
                          </a:solidFill>
                          <a:effectLst/>
                        </a:rPr>
                        <a:t>Revenue </a:t>
                      </a:r>
                      <a:r>
                        <a:rPr lang="en-US" sz="1200" b="1" kern="150" dirty="0">
                          <a:solidFill>
                            <a:schemeClr val="bg1"/>
                          </a:solidFill>
                          <a:effectLst/>
                        </a:rPr>
                        <a:t>(AR)</a:t>
                      </a:r>
                      <a:endParaRPr lang="en-US" sz="1200" b="1" kern="150" dirty="0">
                        <a:solidFill>
                          <a:schemeClr val="bg1"/>
                        </a:solidFill>
                        <a:effectLst/>
                        <a:latin typeface="Times New Roman"/>
                        <a:ea typeface="Times New Roman"/>
                      </a:endParaRPr>
                    </a:p>
                  </a:txBody>
                  <a:tcPr marL="28575" marR="28575" marT="28575" marB="28575" anchor="ctr">
                    <a:solidFill>
                      <a:schemeClr val="accent2"/>
                    </a:solidFill>
                  </a:tcPr>
                </a:tc>
                <a:tc>
                  <a:txBody>
                    <a:bodyPr/>
                    <a:lstStyle/>
                    <a:p>
                      <a:pPr marL="57150" marR="57150" algn="ctr" hangingPunct="0">
                        <a:spcBef>
                          <a:spcPts val="450"/>
                        </a:spcBef>
                        <a:spcAft>
                          <a:spcPts val="450"/>
                        </a:spcAft>
                      </a:pPr>
                      <a:r>
                        <a:rPr lang="en-US" sz="1400" b="1" kern="150" dirty="0">
                          <a:solidFill>
                            <a:schemeClr val="bg1"/>
                          </a:solidFill>
                          <a:effectLst/>
                        </a:rPr>
                        <a:t>Total </a:t>
                      </a:r>
                      <a:r>
                        <a:rPr lang="en-US" sz="1400" b="1" kern="150" dirty="0" smtClean="0">
                          <a:solidFill>
                            <a:schemeClr val="bg1"/>
                          </a:solidFill>
                          <a:effectLst/>
                        </a:rPr>
                        <a:t>Revenue</a:t>
                      </a:r>
                      <a:r>
                        <a:rPr lang="en-US" sz="1400" b="1" kern="150" baseline="0" dirty="0" smtClean="0">
                          <a:solidFill>
                            <a:schemeClr val="bg1"/>
                          </a:solidFill>
                          <a:effectLst/>
                        </a:rPr>
                        <a:t> </a:t>
                      </a:r>
                      <a:r>
                        <a:rPr lang="en-US" sz="1400" b="1" kern="150" dirty="0" smtClean="0">
                          <a:solidFill>
                            <a:schemeClr val="bg1"/>
                          </a:solidFill>
                          <a:effectLst/>
                        </a:rPr>
                        <a:t>(TR</a:t>
                      </a:r>
                      <a:r>
                        <a:rPr lang="en-US" sz="1400" b="1" kern="150" dirty="0">
                          <a:solidFill>
                            <a:schemeClr val="bg1"/>
                          </a:solidFill>
                          <a:effectLst/>
                        </a:rPr>
                        <a:t>)</a:t>
                      </a:r>
                      <a:endParaRPr lang="en-US" sz="1400" b="1" kern="150" dirty="0">
                        <a:solidFill>
                          <a:schemeClr val="bg1"/>
                        </a:solidFill>
                        <a:effectLst/>
                        <a:latin typeface="Times New Roman"/>
                        <a:ea typeface="Times New Roman"/>
                      </a:endParaRPr>
                    </a:p>
                  </a:txBody>
                  <a:tcPr marL="28575" marR="28575" marT="28575" marB="28575" anchor="ctr">
                    <a:solidFill>
                      <a:schemeClr val="accent2"/>
                    </a:solidFill>
                  </a:tcPr>
                </a:tc>
                <a:tc>
                  <a:txBody>
                    <a:bodyPr/>
                    <a:lstStyle/>
                    <a:p>
                      <a:pPr marL="57150" marR="57150" algn="ctr" hangingPunct="0">
                        <a:spcBef>
                          <a:spcPts val="450"/>
                        </a:spcBef>
                        <a:spcAft>
                          <a:spcPts val="450"/>
                        </a:spcAft>
                      </a:pPr>
                      <a:r>
                        <a:rPr lang="en-US" sz="1400" b="1" kern="150" dirty="0">
                          <a:solidFill>
                            <a:schemeClr val="bg1"/>
                          </a:solidFill>
                          <a:effectLst/>
                        </a:rPr>
                        <a:t>Marginal Revenue </a:t>
                      </a:r>
                      <a:r>
                        <a:rPr lang="en-US" sz="1400" b="1" kern="150" dirty="0" smtClean="0">
                          <a:solidFill>
                            <a:schemeClr val="bg1"/>
                          </a:solidFill>
                          <a:effectLst/>
                        </a:rPr>
                        <a:t>(</a:t>
                      </a:r>
                      <a:r>
                        <a:rPr lang="en-US" sz="1400" b="1" kern="150" dirty="0">
                          <a:solidFill>
                            <a:schemeClr val="bg1"/>
                          </a:solidFill>
                          <a:effectLst/>
                        </a:rPr>
                        <a:t>MR)</a:t>
                      </a:r>
                      <a:endParaRPr lang="en-US" sz="1400" b="1" kern="150" dirty="0">
                        <a:solidFill>
                          <a:schemeClr val="bg1"/>
                        </a:solidFill>
                        <a:effectLst/>
                        <a:latin typeface="Times New Roman"/>
                        <a:ea typeface="Times New Roman"/>
                      </a:endParaRPr>
                    </a:p>
                  </a:txBody>
                  <a:tcPr marL="28575" marR="28575" marT="28575" marB="28575" anchor="ctr">
                    <a:solidFill>
                      <a:schemeClr val="accent2"/>
                    </a:solidFill>
                  </a:tcPr>
                </a:tc>
              </a:tr>
              <a:tr h="248312">
                <a:tc>
                  <a:txBody>
                    <a:bodyPr/>
                    <a:lstStyle/>
                    <a:p>
                      <a:pPr marL="57150" marR="57150" algn="ctr" hangingPunct="0">
                        <a:spcBef>
                          <a:spcPts val="450"/>
                        </a:spcBef>
                        <a:spcAft>
                          <a:spcPts val="0"/>
                        </a:spcAft>
                      </a:pPr>
                      <a:r>
                        <a:rPr lang="en-US" sz="1400" kern="150" dirty="0">
                          <a:effectLst/>
                        </a:rPr>
                        <a:t>0</a:t>
                      </a:r>
                      <a:endParaRPr lang="en-US" sz="1400" kern="150" dirty="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a:effectLst/>
                        </a:rPr>
                        <a:t>450</a:t>
                      </a:r>
                      <a:endParaRPr lang="en-US" sz="1400" kern="15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a:effectLst/>
                        </a:rPr>
                        <a:t>0</a:t>
                      </a:r>
                      <a:endParaRPr lang="en-US" sz="1400" kern="15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a:effectLst/>
                        </a:rPr>
                        <a:t>-</a:t>
                      </a:r>
                      <a:endParaRPr lang="en-US" sz="1400" kern="150">
                        <a:solidFill>
                          <a:srgbClr val="000000"/>
                        </a:solidFill>
                        <a:effectLst/>
                        <a:latin typeface="Times New Roman"/>
                        <a:ea typeface="Times New Roman"/>
                      </a:endParaRPr>
                    </a:p>
                  </a:txBody>
                  <a:tcPr marL="28575" marR="28575" marT="28575" marB="28575"/>
                </a:tc>
              </a:tr>
              <a:tr h="248312">
                <a:tc>
                  <a:txBody>
                    <a:bodyPr/>
                    <a:lstStyle/>
                    <a:p>
                      <a:pPr marL="57150" marR="57150" algn="ctr" hangingPunct="0">
                        <a:spcBef>
                          <a:spcPts val="450"/>
                        </a:spcBef>
                        <a:spcAft>
                          <a:spcPts val="0"/>
                        </a:spcAft>
                      </a:pPr>
                      <a:r>
                        <a:rPr lang="en-US" sz="1400" kern="150">
                          <a:effectLst/>
                        </a:rPr>
                        <a:t>1</a:t>
                      </a:r>
                      <a:endParaRPr lang="en-US" sz="1400" kern="15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a:effectLst/>
                        </a:rPr>
                        <a:t>400</a:t>
                      </a:r>
                      <a:endParaRPr lang="en-US" sz="1400" kern="15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a:effectLst/>
                        </a:rPr>
                        <a:t>400</a:t>
                      </a:r>
                      <a:endParaRPr lang="en-US" sz="1400" kern="15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a:effectLst/>
                        </a:rPr>
                        <a:t>400</a:t>
                      </a:r>
                      <a:endParaRPr lang="en-US" sz="1400" kern="150">
                        <a:solidFill>
                          <a:srgbClr val="000000"/>
                        </a:solidFill>
                        <a:effectLst/>
                        <a:latin typeface="Times New Roman"/>
                        <a:ea typeface="Times New Roman"/>
                      </a:endParaRPr>
                    </a:p>
                  </a:txBody>
                  <a:tcPr marL="28575" marR="28575" marT="28575" marB="28575"/>
                </a:tc>
              </a:tr>
              <a:tr h="248312">
                <a:tc>
                  <a:txBody>
                    <a:bodyPr/>
                    <a:lstStyle/>
                    <a:p>
                      <a:pPr marL="57150" marR="57150" algn="ctr" hangingPunct="0">
                        <a:spcBef>
                          <a:spcPts val="450"/>
                        </a:spcBef>
                        <a:spcAft>
                          <a:spcPts val="0"/>
                        </a:spcAft>
                      </a:pPr>
                      <a:r>
                        <a:rPr lang="en-US" sz="1400" kern="150" dirty="0">
                          <a:effectLst/>
                        </a:rPr>
                        <a:t>2</a:t>
                      </a:r>
                      <a:endParaRPr lang="en-US" sz="1400" kern="150" dirty="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dirty="0">
                          <a:effectLst/>
                        </a:rPr>
                        <a:t>350</a:t>
                      </a:r>
                      <a:endParaRPr lang="en-US" sz="1400" kern="150" dirty="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a:effectLst/>
                        </a:rPr>
                        <a:t>700</a:t>
                      </a:r>
                      <a:endParaRPr lang="en-US" sz="1400" kern="15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a:effectLst/>
                        </a:rPr>
                        <a:t>300</a:t>
                      </a:r>
                      <a:endParaRPr lang="en-US" sz="1400" kern="150">
                        <a:solidFill>
                          <a:srgbClr val="000000"/>
                        </a:solidFill>
                        <a:effectLst/>
                        <a:latin typeface="Times New Roman"/>
                        <a:ea typeface="Times New Roman"/>
                      </a:endParaRPr>
                    </a:p>
                  </a:txBody>
                  <a:tcPr marL="28575" marR="28575" marT="28575" marB="28575"/>
                </a:tc>
              </a:tr>
              <a:tr h="248312">
                <a:tc>
                  <a:txBody>
                    <a:bodyPr/>
                    <a:lstStyle/>
                    <a:p>
                      <a:pPr marL="57150" marR="57150" algn="ctr" hangingPunct="0">
                        <a:spcBef>
                          <a:spcPts val="450"/>
                        </a:spcBef>
                        <a:spcAft>
                          <a:spcPts val="0"/>
                        </a:spcAft>
                      </a:pPr>
                      <a:r>
                        <a:rPr lang="en-US" sz="1400" kern="150">
                          <a:effectLst/>
                        </a:rPr>
                        <a:t>3</a:t>
                      </a:r>
                      <a:endParaRPr lang="en-US" sz="1400" kern="15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dirty="0">
                          <a:effectLst/>
                        </a:rPr>
                        <a:t>300</a:t>
                      </a:r>
                      <a:endParaRPr lang="en-US" sz="1400" kern="150" dirty="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a:effectLst/>
                        </a:rPr>
                        <a:t>900</a:t>
                      </a:r>
                      <a:endParaRPr lang="en-US" sz="1400" kern="15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a:effectLst/>
                        </a:rPr>
                        <a:t>200</a:t>
                      </a:r>
                      <a:endParaRPr lang="en-US" sz="1400" kern="150">
                        <a:solidFill>
                          <a:srgbClr val="000000"/>
                        </a:solidFill>
                        <a:effectLst/>
                        <a:latin typeface="Times New Roman"/>
                        <a:ea typeface="Times New Roman"/>
                      </a:endParaRPr>
                    </a:p>
                  </a:txBody>
                  <a:tcPr marL="28575" marR="28575" marT="28575" marB="28575"/>
                </a:tc>
              </a:tr>
              <a:tr h="248312">
                <a:tc>
                  <a:txBody>
                    <a:bodyPr/>
                    <a:lstStyle/>
                    <a:p>
                      <a:pPr marL="57150" marR="57150" algn="ctr" hangingPunct="0">
                        <a:spcBef>
                          <a:spcPts val="450"/>
                        </a:spcBef>
                        <a:spcAft>
                          <a:spcPts val="0"/>
                        </a:spcAft>
                      </a:pPr>
                      <a:r>
                        <a:rPr lang="en-US" sz="1400" kern="150">
                          <a:effectLst/>
                        </a:rPr>
                        <a:t>4</a:t>
                      </a:r>
                      <a:endParaRPr lang="en-US" sz="1400" kern="15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dirty="0">
                          <a:effectLst/>
                        </a:rPr>
                        <a:t>250</a:t>
                      </a:r>
                      <a:endParaRPr lang="en-US" sz="1400" kern="150" dirty="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a:effectLst/>
                        </a:rPr>
                        <a:t>1000</a:t>
                      </a:r>
                      <a:endParaRPr lang="en-US" sz="1400" kern="15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a:effectLst/>
                        </a:rPr>
                        <a:t>100</a:t>
                      </a:r>
                      <a:endParaRPr lang="en-US" sz="1400" kern="150">
                        <a:solidFill>
                          <a:srgbClr val="000000"/>
                        </a:solidFill>
                        <a:effectLst/>
                        <a:latin typeface="Times New Roman"/>
                        <a:ea typeface="Times New Roman"/>
                      </a:endParaRPr>
                    </a:p>
                  </a:txBody>
                  <a:tcPr marL="28575" marR="28575" marT="28575" marB="28575"/>
                </a:tc>
              </a:tr>
              <a:tr h="248312">
                <a:tc>
                  <a:txBody>
                    <a:bodyPr/>
                    <a:lstStyle/>
                    <a:p>
                      <a:pPr marL="57150" marR="57150" algn="ctr" hangingPunct="0">
                        <a:spcBef>
                          <a:spcPts val="450"/>
                        </a:spcBef>
                        <a:spcAft>
                          <a:spcPts val="0"/>
                        </a:spcAft>
                      </a:pPr>
                      <a:r>
                        <a:rPr lang="en-US" sz="1400" kern="150">
                          <a:effectLst/>
                        </a:rPr>
                        <a:t>5</a:t>
                      </a:r>
                      <a:endParaRPr lang="en-US" sz="1400" kern="15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dirty="0">
                          <a:effectLst/>
                        </a:rPr>
                        <a:t>200</a:t>
                      </a:r>
                      <a:endParaRPr lang="en-US" sz="1400" kern="150" dirty="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dirty="0">
                          <a:effectLst/>
                        </a:rPr>
                        <a:t>1000</a:t>
                      </a:r>
                      <a:endParaRPr lang="en-US" sz="1400" kern="150" dirty="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a:effectLst/>
                        </a:rPr>
                        <a:t>0</a:t>
                      </a:r>
                      <a:endParaRPr lang="en-US" sz="1400" kern="150">
                        <a:solidFill>
                          <a:srgbClr val="000000"/>
                        </a:solidFill>
                        <a:effectLst/>
                        <a:latin typeface="Times New Roman"/>
                        <a:ea typeface="Times New Roman"/>
                      </a:endParaRPr>
                    </a:p>
                  </a:txBody>
                  <a:tcPr marL="28575" marR="28575" marT="28575" marB="28575"/>
                </a:tc>
              </a:tr>
              <a:tr h="248312">
                <a:tc>
                  <a:txBody>
                    <a:bodyPr/>
                    <a:lstStyle/>
                    <a:p>
                      <a:pPr marL="57150" marR="57150" algn="ctr" hangingPunct="0">
                        <a:spcBef>
                          <a:spcPts val="450"/>
                        </a:spcBef>
                        <a:spcAft>
                          <a:spcPts val="0"/>
                        </a:spcAft>
                      </a:pPr>
                      <a:r>
                        <a:rPr lang="en-US" sz="1400" kern="150">
                          <a:effectLst/>
                        </a:rPr>
                        <a:t>6</a:t>
                      </a:r>
                      <a:endParaRPr lang="en-US" sz="1400" kern="15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a:effectLst/>
                        </a:rPr>
                        <a:t>150</a:t>
                      </a:r>
                      <a:endParaRPr lang="en-US" sz="1400" kern="15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dirty="0">
                          <a:effectLst/>
                        </a:rPr>
                        <a:t>900</a:t>
                      </a:r>
                      <a:endParaRPr lang="en-US" sz="1400" kern="150" dirty="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a:effectLst/>
                        </a:rPr>
                        <a:t>-100</a:t>
                      </a:r>
                      <a:endParaRPr lang="en-US" sz="1400" kern="150">
                        <a:solidFill>
                          <a:srgbClr val="000000"/>
                        </a:solidFill>
                        <a:effectLst/>
                        <a:latin typeface="Times New Roman"/>
                        <a:ea typeface="Times New Roman"/>
                      </a:endParaRPr>
                    </a:p>
                  </a:txBody>
                  <a:tcPr marL="28575" marR="28575" marT="28575" marB="28575"/>
                </a:tc>
              </a:tr>
              <a:tr h="248312">
                <a:tc>
                  <a:txBody>
                    <a:bodyPr/>
                    <a:lstStyle/>
                    <a:p>
                      <a:pPr marL="57150" marR="57150" algn="ctr" hangingPunct="0">
                        <a:spcBef>
                          <a:spcPts val="450"/>
                        </a:spcBef>
                        <a:spcAft>
                          <a:spcPts val="0"/>
                        </a:spcAft>
                      </a:pPr>
                      <a:r>
                        <a:rPr lang="en-US" sz="1400" kern="150">
                          <a:effectLst/>
                        </a:rPr>
                        <a:t>7</a:t>
                      </a:r>
                      <a:endParaRPr lang="en-US" sz="1400" kern="15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a:effectLst/>
                        </a:rPr>
                        <a:t>100</a:t>
                      </a:r>
                      <a:endParaRPr lang="en-US" sz="1400" kern="15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dirty="0">
                          <a:effectLst/>
                        </a:rPr>
                        <a:t>700</a:t>
                      </a:r>
                      <a:endParaRPr lang="en-US" sz="1400" kern="150" dirty="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dirty="0">
                          <a:effectLst/>
                        </a:rPr>
                        <a:t>-200</a:t>
                      </a:r>
                      <a:endParaRPr lang="en-US" sz="1400" kern="150" dirty="0">
                        <a:solidFill>
                          <a:srgbClr val="000000"/>
                        </a:solidFill>
                        <a:effectLst/>
                        <a:latin typeface="Times New Roman"/>
                        <a:ea typeface="Times New Roman"/>
                      </a:endParaRPr>
                    </a:p>
                  </a:txBody>
                  <a:tcPr marL="28575" marR="28575" marT="28575" marB="28575"/>
                </a:tc>
              </a:tr>
              <a:tr h="248312">
                <a:tc>
                  <a:txBody>
                    <a:bodyPr/>
                    <a:lstStyle/>
                    <a:p>
                      <a:pPr marL="57150" marR="57150" algn="ctr" hangingPunct="0">
                        <a:spcBef>
                          <a:spcPts val="450"/>
                        </a:spcBef>
                        <a:spcAft>
                          <a:spcPts val="0"/>
                        </a:spcAft>
                      </a:pPr>
                      <a:r>
                        <a:rPr lang="en-US" sz="1400" kern="150">
                          <a:effectLst/>
                        </a:rPr>
                        <a:t>8</a:t>
                      </a:r>
                      <a:endParaRPr lang="en-US" sz="1400" kern="15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dirty="0">
                          <a:effectLst/>
                        </a:rPr>
                        <a:t>50</a:t>
                      </a:r>
                      <a:endParaRPr lang="en-US" sz="1400" kern="150" dirty="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a:effectLst/>
                        </a:rPr>
                        <a:t>400</a:t>
                      </a:r>
                      <a:endParaRPr lang="en-US" sz="1400" kern="150">
                        <a:solidFill>
                          <a:srgbClr val="000000"/>
                        </a:solidFill>
                        <a:effectLst/>
                        <a:latin typeface="Times New Roman"/>
                        <a:ea typeface="Times New Roman"/>
                      </a:endParaRPr>
                    </a:p>
                  </a:txBody>
                  <a:tcPr marL="28575" marR="28575" marT="28575" marB="28575"/>
                </a:tc>
                <a:tc>
                  <a:txBody>
                    <a:bodyPr/>
                    <a:lstStyle/>
                    <a:p>
                      <a:pPr marL="57150" marR="57150" algn="ctr" hangingPunct="0">
                        <a:spcBef>
                          <a:spcPts val="450"/>
                        </a:spcBef>
                        <a:spcAft>
                          <a:spcPts val="0"/>
                        </a:spcAft>
                      </a:pPr>
                      <a:r>
                        <a:rPr lang="en-US" sz="1400" kern="150" dirty="0">
                          <a:effectLst/>
                        </a:rPr>
                        <a:t>-300</a:t>
                      </a:r>
                      <a:endParaRPr lang="en-US" sz="1400" kern="150" dirty="0">
                        <a:solidFill>
                          <a:srgbClr val="000000"/>
                        </a:solidFill>
                        <a:effectLst/>
                        <a:latin typeface="Times New Roman"/>
                        <a:ea typeface="Times New Roman"/>
                      </a:endParaRPr>
                    </a:p>
                  </a:txBody>
                  <a:tcPr marL="28575" marR="28575" marT="28575" marB="28575"/>
                </a:tc>
              </a:tr>
            </a:tbl>
          </a:graphicData>
        </a:graphic>
      </p:graphicFrame>
    </p:spTree>
    <p:extLst>
      <p:ext uri="{BB962C8B-B14F-4D97-AF65-F5344CB8AC3E}">
        <p14:creationId xmlns="" xmlns:p14="http://schemas.microsoft.com/office/powerpoint/2010/main" val="971049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p:cNvSpPr txBox="1"/>
          <p:nvPr/>
        </p:nvSpPr>
        <p:spPr>
          <a:xfrm>
            <a:off x="0" y="0"/>
            <a:ext cx="9144000" cy="1015663"/>
          </a:xfrm>
          <a:prstGeom prst="rect">
            <a:avLst/>
          </a:prstGeom>
          <a:noFill/>
        </p:spPr>
        <p:txBody>
          <a:bodyPr wrap="square" rtlCol="0">
            <a:spAutoFit/>
          </a:bodyPr>
          <a:lstStyle/>
          <a:p>
            <a:r>
              <a:rPr lang="en-US" sz="2400" dirty="0" smtClean="0">
                <a:solidFill>
                  <a:srgbClr val="FF0000"/>
                </a:solidFill>
              </a:rPr>
              <a:t>Revenues for an Imperfect Competitor</a:t>
            </a:r>
          </a:p>
          <a:p>
            <a:r>
              <a:rPr lang="en-US" dirty="0" smtClean="0"/>
              <a:t>The firm whose revenues were in the table on the previous slide will see the following Demand, Average Revenue, Marginal Revenue and Total Revenue:</a:t>
            </a:r>
            <a:endParaRPr lang="en-US" sz="1600" b="1" dirty="0" smtClean="0"/>
          </a:p>
        </p:txBody>
      </p:sp>
      <p:sp>
        <p:nvSpPr>
          <p:cNvPr id="2" name="TextBox 1"/>
          <p:cNvSpPr txBox="1"/>
          <p:nvPr/>
        </p:nvSpPr>
        <p:spPr>
          <a:xfrm>
            <a:off x="4410991" y="1714500"/>
            <a:ext cx="4733009" cy="4031873"/>
          </a:xfrm>
          <a:prstGeom prst="rect">
            <a:avLst/>
          </a:prstGeom>
          <a:noFill/>
        </p:spPr>
        <p:txBody>
          <a:bodyPr wrap="square" rtlCol="0">
            <a:spAutoFit/>
          </a:bodyPr>
          <a:lstStyle/>
          <a:p>
            <a:r>
              <a:rPr lang="en-US" sz="1600" b="1" dirty="0" smtClean="0">
                <a:solidFill>
                  <a:srgbClr val="0000FF"/>
                </a:solidFill>
              </a:rPr>
              <a:t>Points to notice about the imperfect competitor:</a:t>
            </a:r>
          </a:p>
          <a:p>
            <a:pPr marL="285750" indent="-285750">
              <a:buFont typeface="Arial" pitchFamily="34" charset="0"/>
              <a:buChar char="•"/>
            </a:pPr>
            <a:r>
              <a:rPr lang="en-US" sz="1600" dirty="0" smtClean="0"/>
              <a:t>To sell more output, this firm must lower its price</a:t>
            </a:r>
          </a:p>
          <a:p>
            <a:pPr marL="285750" indent="-285750">
              <a:buFont typeface="Arial" pitchFamily="34" charset="0"/>
              <a:buChar char="•"/>
            </a:pPr>
            <a:r>
              <a:rPr lang="en-US" sz="1600" dirty="0" smtClean="0"/>
              <a:t>As it sells more output, its MR falls faster than the price, so the MR curve is always below the Demand curve (except at an output of 1 unit, when MR=P)</a:t>
            </a:r>
          </a:p>
          <a:p>
            <a:pPr marL="285750" indent="-285750">
              <a:buFont typeface="Arial" pitchFamily="34" charset="0"/>
              <a:buChar char="•"/>
            </a:pPr>
            <a:r>
              <a:rPr lang="en-US" sz="1600" dirty="0" smtClean="0"/>
              <a:t>The firm’s total revenues rise as its output increases, until the 6</a:t>
            </a:r>
            <a:r>
              <a:rPr lang="en-US" sz="1600" baseline="30000" dirty="0" smtClean="0"/>
              <a:t>th</a:t>
            </a:r>
            <a:r>
              <a:rPr lang="en-US" sz="1600" dirty="0" smtClean="0"/>
              <a:t> unit, when the firm’s MR has become negative. MR is the change in TR, so when MR is negative, TR begins to fall.</a:t>
            </a:r>
          </a:p>
          <a:p>
            <a:pPr marL="285750" indent="-285750">
              <a:buFont typeface="Arial" pitchFamily="34" charset="0"/>
              <a:buChar char="•"/>
            </a:pPr>
            <a:r>
              <a:rPr lang="en-US" sz="1600" dirty="0" smtClean="0"/>
              <a:t>The firm would never want to sell more than 5 units. This would cause the firm’s costs to rise while its revenues fall, meaning the firm’s profits would be shrinking.</a:t>
            </a:r>
          </a:p>
          <a:p>
            <a:pPr marL="285750" indent="-285750">
              <a:buFont typeface="Arial" pitchFamily="34" charset="0"/>
              <a:buChar char="•"/>
            </a:pPr>
            <a:r>
              <a:rPr lang="en-US" sz="1600" dirty="0" smtClean="0"/>
              <a:t>The demand curve has an elastic range and an inelastic range, based on the </a:t>
            </a:r>
            <a:r>
              <a:rPr lang="en-US" sz="1600" i="1" dirty="0" smtClean="0"/>
              <a:t>total revenue test of elasticity</a:t>
            </a:r>
            <a:endParaRPr lang="en-US" sz="1600" dirty="0" smtClean="0"/>
          </a:p>
        </p:txBody>
      </p:sp>
      <p:pic>
        <p:nvPicPr>
          <p:cNvPr id="11" name="Picture 10"/>
          <p:cNvPicPr/>
          <p:nvPr/>
        </p:nvPicPr>
        <p:blipFill>
          <a:blip r:embed="rId2" cstate="print"/>
          <a:stretch>
            <a:fillRect/>
          </a:stretch>
        </p:blipFill>
        <p:spPr>
          <a:xfrm>
            <a:off x="0" y="1815763"/>
            <a:ext cx="4410991" cy="3708737"/>
          </a:xfrm>
          <a:prstGeom prst="rect">
            <a:avLst/>
          </a:prstGeom>
          <a:solidFill>
            <a:srgbClr val="FFFFFF"/>
          </a:solidFill>
          <a:ln>
            <a:noFill/>
            <a:prstDash/>
          </a:ln>
        </p:spPr>
      </p:pic>
    </p:spTree>
    <p:extLst>
      <p:ext uri="{BB962C8B-B14F-4D97-AF65-F5344CB8AC3E}">
        <p14:creationId xmlns="" xmlns:p14="http://schemas.microsoft.com/office/powerpoint/2010/main" val="857627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p:cNvSpPr txBox="1"/>
          <p:nvPr/>
        </p:nvSpPr>
        <p:spPr>
          <a:xfrm>
            <a:off x="0" y="0"/>
            <a:ext cx="9144000" cy="5293757"/>
          </a:xfrm>
          <a:prstGeom prst="rect">
            <a:avLst/>
          </a:prstGeom>
          <a:noFill/>
        </p:spPr>
        <p:txBody>
          <a:bodyPr wrap="square" rtlCol="0">
            <a:spAutoFit/>
          </a:bodyPr>
          <a:lstStyle/>
          <a:p>
            <a:r>
              <a:rPr lang="en-US" sz="2400" dirty="0" smtClean="0">
                <a:solidFill>
                  <a:srgbClr val="FF0000"/>
                </a:solidFill>
              </a:rPr>
              <a:t>The Profit Maximization Rule </a:t>
            </a:r>
          </a:p>
          <a:p>
            <a:r>
              <a:rPr lang="en-US" dirty="0" smtClean="0"/>
              <a:t>Considering its costs and revenues, a firm must decide how much output it should produce to maximize its economic profits. </a:t>
            </a:r>
            <a:endParaRPr lang="en-US" b="1" dirty="0"/>
          </a:p>
          <a:p>
            <a:pPr marL="285750" indent="-285750">
              <a:buFont typeface="Arial" pitchFamily="34" charset="0"/>
              <a:buChar char="•"/>
            </a:pPr>
            <a:r>
              <a:rPr lang="en-US" b="1" dirty="0" smtClean="0">
                <a:solidFill>
                  <a:srgbClr val="0000FF"/>
                </a:solidFill>
              </a:rPr>
              <a:t>Economic Profits </a:t>
            </a:r>
            <a:r>
              <a:rPr lang="en-US" dirty="0" smtClean="0"/>
              <a:t>= Total Revenues – Total Costs</a:t>
            </a:r>
            <a:endParaRPr lang="en-US" dirty="0"/>
          </a:p>
          <a:p>
            <a:pPr marL="285750" indent="-285750">
              <a:buFont typeface="Arial" pitchFamily="34" charset="0"/>
              <a:buChar char="•"/>
            </a:pPr>
            <a:r>
              <a:rPr lang="en-US" b="1" dirty="0" smtClean="0">
                <a:solidFill>
                  <a:srgbClr val="0000FF"/>
                </a:solidFill>
              </a:rPr>
              <a:t>Per-unit Profit </a:t>
            </a:r>
            <a:r>
              <a:rPr lang="en-US" dirty="0" smtClean="0"/>
              <a:t>= Average Revenue – Average Total Cost </a:t>
            </a:r>
          </a:p>
          <a:p>
            <a:pPr marL="285750" indent="-285750">
              <a:buFont typeface="Arial" pitchFamily="34" charset="0"/>
              <a:buChar char="•"/>
            </a:pPr>
            <a:endParaRPr lang="en-US" dirty="0" smtClean="0"/>
          </a:p>
          <a:p>
            <a:endParaRPr lang="en-US" dirty="0"/>
          </a:p>
          <a:p>
            <a:r>
              <a:rPr lang="en-US" b="1" dirty="0" smtClean="0">
                <a:solidFill>
                  <a:srgbClr val="F30D33"/>
                </a:solidFill>
              </a:rPr>
              <a:t>The Profit-</a:t>
            </a:r>
            <a:r>
              <a:rPr lang="en-US" b="1" dirty="0" err="1" smtClean="0">
                <a:solidFill>
                  <a:srgbClr val="F30D33"/>
                </a:solidFill>
              </a:rPr>
              <a:t>Maximizaton</a:t>
            </a:r>
            <a:r>
              <a:rPr lang="en-US" b="1" dirty="0" smtClean="0">
                <a:solidFill>
                  <a:srgbClr val="F30D33"/>
                </a:solidFill>
              </a:rPr>
              <a:t> Rule: </a:t>
            </a:r>
            <a:r>
              <a:rPr lang="en-US" i="1" dirty="0" smtClean="0">
                <a:solidFill>
                  <a:srgbClr val="F30D33"/>
                </a:solidFill>
              </a:rPr>
              <a:t>To maximize its total economic profits, a firm should produce at the level of output at which its marginal revenue equals its marginal cost</a:t>
            </a:r>
            <a:endParaRPr lang="en-US" b="1" i="1" dirty="0">
              <a:solidFill>
                <a:srgbClr val="F30D33"/>
              </a:solidFill>
            </a:endParaRPr>
          </a:p>
          <a:p>
            <a:pPr marL="342900" indent="-342900">
              <a:buFont typeface="Arial" pitchFamily="34" charset="0"/>
              <a:buChar char="•"/>
            </a:pPr>
            <a:r>
              <a:rPr lang="en-US" sz="1600" dirty="0" smtClean="0"/>
              <a:t>For a perfect competitor, the P=MR, so the profit-maximizing firm should produce where its MC=P.</a:t>
            </a:r>
            <a:endParaRPr lang="en-US" sz="1600" dirty="0"/>
          </a:p>
          <a:p>
            <a:pPr marL="342900" indent="-342900">
              <a:buFont typeface="Arial" pitchFamily="34" charset="0"/>
              <a:buChar char="•"/>
            </a:pPr>
            <a:r>
              <a:rPr lang="en-US" sz="1600" dirty="0" smtClean="0"/>
              <a:t>For an imperfect competitor, the P&gt;MR, so the profit-maximizing firm will produce at a quantity where its MC=MR. </a:t>
            </a:r>
          </a:p>
          <a:p>
            <a:pPr marL="342900" indent="-342900">
              <a:buFont typeface="Arial" pitchFamily="34" charset="0"/>
              <a:buChar char="•"/>
            </a:pPr>
            <a:endParaRPr lang="en-US" sz="1600" dirty="0" smtClean="0"/>
          </a:p>
          <a:p>
            <a:endParaRPr lang="en-US" dirty="0"/>
          </a:p>
          <a:p>
            <a:r>
              <a:rPr lang="en-US" sz="1600" b="1" i="1" dirty="0" smtClean="0"/>
              <a:t>Rationale for the MC=MR Rule: </a:t>
            </a:r>
            <a:r>
              <a:rPr lang="en-US" sz="1600" i="1" dirty="0" smtClean="0"/>
              <a:t>If a firm is producing at a point where its MR&gt;MC, the firm’s total profits will rise if it continues to increase its output, since the additional revenue earned will exceed the additional costs. If a firm is producing at a point where MC&gt;MR, the firm should reduce its output because the additional costs of the last units exceed the additional revenue. </a:t>
            </a:r>
            <a:endParaRPr lang="en-US" sz="2000" i="1" dirty="0" smtClean="0">
              <a:solidFill>
                <a:srgbClr val="FF0000"/>
              </a:solidFill>
            </a:endParaRPr>
          </a:p>
          <a:p>
            <a:pPr algn="ctr"/>
            <a:r>
              <a:rPr lang="en-US" sz="2400" i="1" dirty="0" smtClean="0">
                <a:solidFill>
                  <a:srgbClr val="FF0000"/>
                </a:solidFill>
              </a:rPr>
              <a:t>When MC=MR, the firm’s total profits are maximized</a:t>
            </a:r>
          </a:p>
        </p:txBody>
      </p:sp>
    </p:spTree>
    <p:extLst>
      <p:ext uri="{BB962C8B-B14F-4D97-AF65-F5344CB8AC3E}">
        <p14:creationId xmlns="" xmlns:p14="http://schemas.microsoft.com/office/powerpoint/2010/main" val="13793468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82471" y="2476499"/>
            <a:ext cx="6470729" cy="2971801"/>
            <a:chOff x="457835" y="1943099"/>
            <a:chExt cx="8152765" cy="3744307"/>
          </a:xfrm>
        </p:grpSpPr>
        <p:pic>
          <p:nvPicPr>
            <p:cNvPr id="9" name="Picture 8"/>
            <p:cNvPicPr/>
            <p:nvPr/>
          </p:nvPicPr>
          <p:blipFill>
            <a:blip r:embed="rId2" cstate="print"/>
            <a:stretch>
              <a:fillRect/>
            </a:stretch>
          </p:blipFill>
          <p:spPr>
            <a:xfrm>
              <a:off x="4723966" y="1943099"/>
              <a:ext cx="3886634" cy="3744307"/>
            </a:xfrm>
            <a:prstGeom prst="rect">
              <a:avLst/>
            </a:prstGeom>
            <a:solidFill>
              <a:srgbClr val="FFFFFF"/>
            </a:solidFill>
            <a:ln>
              <a:noFill/>
              <a:prstDash/>
            </a:ln>
          </p:spPr>
        </p:pic>
        <p:grpSp>
          <p:nvGrpSpPr>
            <p:cNvPr id="3" name="Group 2"/>
            <p:cNvGrpSpPr/>
            <p:nvPr/>
          </p:nvGrpSpPr>
          <p:grpSpPr>
            <a:xfrm>
              <a:off x="457835" y="1943100"/>
              <a:ext cx="7238365" cy="3362325"/>
              <a:chOff x="457835" y="1943100"/>
              <a:chExt cx="7238365" cy="3362325"/>
            </a:xfrm>
          </p:grpSpPr>
          <p:pic>
            <p:nvPicPr>
              <p:cNvPr id="8" name="Picture 7"/>
              <p:cNvPicPr/>
              <p:nvPr/>
            </p:nvPicPr>
            <p:blipFill>
              <a:blip r:embed="rId3" cstate="print"/>
              <a:stretch>
                <a:fillRect/>
              </a:stretch>
            </p:blipFill>
            <p:spPr>
              <a:xfrm>
                <a:off x="457835" y="1943100"/>
                <a:ext cx="3809365" cy="3362325"/>
              </a:xfrm>
              <a:prstGeom prst="rect">
                <a:avLst/>
              </a:prstGeom>
              <a:solidFill>
                <a:srgbClr val="FFFFFF"/>
              </a:solidFill>
              <a:ln>
                <a:noFill/>
                <a:prstDash/>
              </a:ln>
            </p:spPr>
          </p:pic>
          <p:sp>
            <p:nvSpPr>
              <p:cNvPr id="2" name="TextBox 1"/>
              <p:cNvSpPr txBox="1"/>
              <p:nvPr/>
            </p:nvSpPr>
            <p:spPr>
              <a:xfrm>
                <a:off x="1600200" y="2011326"/>
                <a:ext cx="1752600" cy="584775"/>
              </a:xfrm>
              <a:prstGeom prst="rect">
                <a:avLst/>
              </a:prstGeom>
              <a:noFill/>
            </p:spPr>
            <p:txBody>
              <a:bodyPr wrap="square" rtlCol="0">
                <a:spAutoFit/>
              </a:bodyPr>
              <a:lstStyle/>
              <a:p>
                <a:pPr algn="ctr"/>
                <a:r>
                  <a:rPr lang="en-US" sz="1600" dirty="0" smtClean="0"/>
                  <a:t>Perfectly Competitive Firm</a:t>
                </a:r>
                <a:endParaRPr lang="en-US" sz="1600" dirty="0"/>
              </a:p>
            </p:txBody>
          </p:sp>
          <p:sp>
            <p:nvSpPr>
              <p:cNvPr id="12" name="TextBox 11"/>
              <p:cNvSpPr txBox="1"/>
              <p:nvPr/>
            </p:nvSpPr>
            <p:spPr>
              <a:xfrm>
                <a:off x="5943600" y="1943100"/>
                <a:ext cx="1752600" cy="584775"/>
              </a:xfrm>
              <a:prstGeom prst="rect">
                <a:avLst/>
              </a:prstGeom>
              <a:noFill/>
            </p:spPr>
            <p:txBody>
              <a:bodyPr wrap="square" rtlCol="0">
                <a:spAutoFit/>
              </a:bodyPr>
              <a:lstStyle/>
              <a:p>
                <a:pPr algn="ctr"/>
                <a:r>
                  <a:rPr lang="en-US" sz="1600" dirty="0" smtClean="0"/>
                  <a:t>Imperfectly Competitive Firm</a:t>
                </a:r>
                <a:endParaRPr lang="en-US" sz="1600" dirty="0"/>
              </a:p>
            </p:txBody>
          </p:sp>
        </p:grpSp>
      </p:grpSp>
      <p:sp>
        <p:nvSpPr>
          <p:cNvPr id="56" name="TextBox 55"/>
          <p:cNvSpPr txBox="1"/>
          <p:nvPr/>
        </p:nvSpPr>
        <p:spPr>
          <a:xfrm>
            <a:off x="0" y="0"/>
            <a:ext cx="9144000" cy="2185214"/>
          </a:xfrm>
          <a:prstGeom prst="rect">
            <a:avLst/>
          </a:prstGeom>
          <a:noFill/>
        </p:spPr>
        <p:txBody>
          <a:bodyPr wrap="square" rtlCol="0">
            <a:spAutoFit/>
          </a:bodyPr>
          <a:lstStyle/>
          <a:p>
            <a:r>
              <a:rPr lang="en-US" sz="2400" dirty="0" smtClean="0">
                <a:solidFill>
                  <a:srgbClr val="FF0000"/>
                </a:solidFill>
              </a:rPr>
              <a:t>The Profit Maximization Rule </a:t>
            </a:r>
            <a:r>
              <a:rPr lang="en-US" sz="1600" dirty="0" smtClean="0"/>
              <a:t>.</a:t>
            </a:r>
          </a:p>
          <a:p>
            <a:pPr marL="285750" indent="-285750">
              <a:buFont typeface="Arial" pitchFamily="34" charset="0"/>
              <a:buChar char="•"/>
            </a:pPr>
            <a:endParaRPr lang="en-US" sz="1600" dirty="0" smtClean="0"/>
          </a:p>
          <a:p>
            <a:r>
              <a:rPr lang="en-US" sz="1600" b="1" dirty="0" smtClean="0">
                <a:solidFill>
                  <a:srgbClr val="F30D33"/>
                </a:solidFill>
              </a:rPr>
              <a:t>The Profit-</a:t>
            </a:r>
            <a:r>
              <a:rPr lang="en-US" sz="1600" b="1" dirty="0" err="1" smtClean="0">
                <a:solidFill>
                  <a:srgbClr val="F30D33"/>
                </a:solidFill>
              </a:rPr>
              <a:t>Maximizaton</a:t>
            </a:r>
            <a:r>
              <a:rPr lang="en-US" sz="1600" b="1" dirty="0" smtClean="0">
                <a:solidFill>
                  <a:srgbClr val="F30D33"/>
                </a:solidFill>
              </a:rPr>
              <a:t> Rule: </a:t>
            </a:r>
            <a:r>
              <a:rPr lang="en-US" sz="1600" i="1" dirty="0" smtClean="0">
                <a:solidFill>
                  <a:srgbClr val="F30D33"/>
                </a:solidFill>
              </a:rPr>
              <a:t>To maximize its total economic profits, a firm should produce at the level of output at which its marginal revenue equals its marginal cost</a:t>
            </a:r>
            <a:endParaRPr lang="en-US" sz="1600" b="1" i="1" dirty="0" smtClean="0">
              <a:solidFill>
                <a:srgbClr val="F30D33"/>
              </a:solidFill>
            </a:endParaRPr>
          </a:p>
          <a:p>
            <a:pPr marL="342900" indent="-342900">
              <a:buFont typeface="Arial" pitchFamily="34" charset="0"/>
              <a:buChar char="•"/>
            </a:pPr>
            <a:r>
              <a:rPr lang="en-US" sz="1600" dirty="0" smtClean="0"/>
              <a:t>For a perfect competitor, the P=MR, so the profit-maximizing firm should produce where its MC=P.</a:t>
            </a:r>
          </a:p>
          <a:p>
            <a:pPr marL="342900" indent="-342900">
              <a:buFont typeface="Arial" pitchFamily="34" charset="0"/>
              <a:buChar char="•"/>
            </a:pPr>
            <a:r>
              <a:rPr lang="en-US" sz="1600" dirty="0" smtClean="0"/>
              <a:t>For an imperfect competitor, the P&gt;MR, so the profit-maximizing firm will produce at a quantity where its MC=MR. </a:t>
            </a:r>
          </a:p>
          <a:p>
            <a:pPr marL="285750" indent="-285750">
              <a:buFont typeface="Arial" pitchFamily="34" charset="0"/>
              <a:buChar char="•"/>
            </a:pPr>
            <a:r>
              <a:rPr lang="en-US" sz="1600" dirty="0" smtClean="0"/>
              <a:t> </a:t>
            </a:r>
            <a:endParaRPr lang="en-US" sz="2000" i="1" dirty="0" smtClean="0">
              <a:solidFill>
                <a:srgbClr val="FF0000"/>
              </a:solidFill>
            </a:endParaRPr>
          </a:p>
        </p:txBody>
      </p:sp>
      <p:graphicFrame>
        <p:nvGraphicFramePr>
          <p:cNvPr id="15" name="Table 14"/>
          <p:cNvGraphicFramePr>
            <a:graphicFrameLocks noGrp="1"/>
          </p:cNvGraphicFramePr>
          <p:nvPr>
            <p:extLst>
              <p:ext uri="{D42A27DB-BD31-4B8C-83A1-F6EECF244321}">
                <p14:modId xmlns="" xmlns:p14="http://schemas.microsoft.com/office/powerpoint/2010/main" val="4169902736"/>
              </p:ext>
            </p:extLst>
          </p:nvPr>
        </p:nvGraphicFramePr>
        <p:xfrm>
          <a:off x="6705600" y="2250313"/>
          <a:ext cx="2429222" cy="3458274"/>
        </p:xfrm>
        <a:graphic>
          <a:graphicData uri="http://schemas.openxmlformats.org/drawingml/2006/table">
            <a:tbl>
              <a:tblPr bandRow="1">
                <a:tableStyleId>{7DF18680-E054-41AD-8BC1-D1AEF772440D}</a:tableStyleId>
              </a:tblPr>
              <a:tblGrid>
                <a:gridCol w="2429222"/>
              </a:tblGrid>
              <a:tr h="16751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00CC"/>
                          </a:solidFill>
                          <a:latin typeface="+mn-lt"/>
                          <a:cs typeface="Arial" pitchFamily="34" charset="0"/>
                        </a:rPr>
                        <a:t>Normal profit:</a:t>
                      </a:r>
                      <a:r>
                        <a:rPr lang="en-US" sz="1400" dirty="0" smtClean="0">
                          <a:solidFill>
                            <a:srgbClr val="0000CC"/>
                          </a:solidFill>
                          <a:latin typeface="+mn-lt"/>
                          <a:cs typeface="Arial" pitchFamily="34" charset="0"/>
                        </a:rPr>
                        <a:t>  </a:t>
                      </a:r>
                      <a:r>
                        <a:rPr lang="en-US" sz="1400" dirty="0" smtClean="0">
                          <a:solidFill>
                            <a:srgbClr val="000000"/>
                          </a:solidFill>
                          <a:latin typeface="+mn-lt"/>
                          <a:cs typeface="Arial" pitchFamily="34" charset="0"/>
                        </a:rPr>
                        <a:t>the minimum level of profit needed just to keep an entrepreneur operating in his current market. If he does not earn normal profit, an entrepreneur will direct his skills towards another market.</a:t>
                      </a:r>
                      <a:endParaRPr lang="en-US" sz="1400" dirty="0">
                        <a:latin typeface="+mn-lt"/>
                      </a:endParaRPr>
                    </a:p>
                  </a:txBody>
                  <a:tcPr marT="38100" marB="38100">
                    <a:solidFill>
                      <a:schemeClr val="accent5">
                        <a:tint val="40000"/>
                        <a:alpha val="49000"/>
                      </a:schemeClr>
                    </a:solidFill>
                  </a:tcPr>
                </a:tc>
              </a:tr>
              <a:tr h="16751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latin typeface="+mn-lt"/>
                        </a:rPr>
                        <a:t>Economic profit:</a:t>
                      </a:r>
                      <a:r>
                        <a:rPr lang="en-US" sz="1400" dirty="0" smtClean="0">
                          <a:solidFill>
                            <a:srgbClr val="FF0000"/>
                          </a:solidFill>
                          <a:latin typeface="+mn-lt"/>
                        </a:rPr>
                        <a:t> </a:t>
                      </a:r>
                      <a:r>
                        <a:rPr lang="en-US" sz="1400" dirty="0" smtClean="0">
                          <a:solidFill>
                            <a:srgbClr val="000000"/>
                          </a:solidFill>
                          <a:latin typeface="+mn-lt"/>
                        </a:rPr>
                        <a:t>also called “abnormal profits". When revenues exceed all costs and normal profit. Firms are attracted to industries where economic profits are being earned.</a:t>
                      </a:r>
                      <a:endParaRPr lang="en-US" sz="1400" dirty="0" smtClean="0">
                        <a:latin typeface="+mn-lt"/>
                      </a:endParaRPr>
                    </a:p>
                  </a:txBody>
                  <a:tcPr marT="38100" marB="38100">
                    <a:solidFill>
                      <a:schemeClr val="accent5">
                        <a:tint val="40000"/>
                        <a:alpha val="49000"/>
                      </a:schemeClr>
                    </a:solidFill>
                  </a:tcPr>
                </a:tc>
              </a:tr>
            </a:tbl>
          </a:graphicData>
        </a:graphic>
      </p:graphicFrame>
    </p:spTree>
    <p:extLst>
      <p:ext uri="{BB962C8B-B14F-4D97-AF65-F5344CB8AC3E}">
        <p14:creationId xmlns="" xmlns:p14="http://schemas.microsoft.com/office/powerpoint/2010/main" val="2493435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1443</TotalTime>
  <Words>1704</Words>
  <Application>Microsoft Office PowerPoint</Application>
  <PresentationFormat>On-screen Show (16:10)</PresentationFormat>
  <Paragraphs>120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Zurich International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Welker</dc:creator>
  <cp:lastModifiedBy>khurley</cp:lastModifiedBy>
  <cp:revision>92</cp:revision>
  <dcterms:created xsi:type="dcterms:W3CDTF">2012-04-30T21:36:44Z</dcterms:created>
  <dcterms:modified xsi:type="dcterms:W3CDTF">2013-02-25T01:33:44Z</dcterms:modified>
</cp:coreProperties>
</file>