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8" r:id="rId3"/>
    <p:sldId id="264" r:id="rId4"/>
    <p:sldId id="265" r:id="rId5"/>
    <p:sldId id="266" r:id="rId6"/>
    <p:sldId id="267" r:id="rId7"/>
    <p:sldId id="272" r:id="rId8"/>
    <p:sldId id="274" r:id="rId9"/>
    <p:sldId id="273" r:id="rId10"/>
    <p:sldId id="259" r:id="rId11"/>
    <p:sldId id="271" r:id="rId12"/>
    <p:sldId id="260" r:id="rId13"/>
    <p:sldId id="261" r:id="rId14"/>
    <p:sldId id="262" r:id="rId15"/>
    <p:sldId id="263" r:id="rId16"/>
    <p:sldId id="270"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DA73DA-F595-48FA-AB73-596C97EE3BF7}"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A73DA-F595-48FA-AB73-596C97EE3BF7}"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A73DA-F595-48FA-AB73-596C97EE3BF7}"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A73DA-F595-48FA-AB73-596C97EE3BF7}"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A73DA-F595-48FA-AB73-596C97EE3BF7}"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DA73DA-F595-48FA-AB73-596C97EE3BF7}"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DA73DA-F595-48FA-AB73-596C97EE3BF7}"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DA73DA-F595-48FA-AB73-596C97EE3BF7}"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A73DA-F595-48FA-AB73-596C97EE3BF7}" type="datetimeFigureOut">
              <a:rPr lang="en-US" smtClean="0"/>
              <a:pPr/>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A73DA-F595-48FA-AB73-596C97EE3BF7}"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A73DA-F595-48FA-AB73-596C97EE3BF7}"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A88C9-64F3-4E3F-9752-3639BB358C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A73DA-F595-48FA-AB73-596C97EE3BF7}" type="datetimeFigureOut">
              <a:rPr lang="en-US" smtClean="0"/>
              <a:pPr/>
              <a:t>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A88C9-64F3-4E3F-9752-3639BB358C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91200" y="0"/>
            <a:ext cx="3352800" cy="2057400"/>
          </a:xfrm>
        </p:spPr>
        <p:txBody>
          <a:bodyPr>
            <a:normAutofit fontScale="85000" lnSpcReduction="20000"/>
          </a:bodyPr>
          <a:lstStyle/>
          <a:p>
            <a:r>
              <a:rPr lang="en-GB" dirty="0" smtClean="0"/>
              <a:t>Jan 2013 was 87 yen to the dollar</a:t>
            </a:r>
          </a:p>
          <a:p>
            <a:endParaRPr lang="en-GB" dirty="0" smtClean="0"/>
          </a:p>
          <a:p>
            <a:r>
              <a:rPr lang="en-GB" dirty="0" smtClean="0"/>
              <a:t>Jan 2014 is 104 yen to the dollar</a:t>
            </a:r>
            <a:endParaRPr lang="en-GB" dirty="0"/>
          </a:p>
        </p:txBody>
      </p:sp>
      <p:pic>
        <p:nvPicPr>
          <p:cNvPr id="1026" name="Picture 2" descr="http://isizumi.com/img/edamame_beer.jpg"/>
          <p:cNvPicPr>
            <a:picLocks noChangeAspect="1" noChangeArrowheads="1"/>
          </p:cNvPicPr>
          <p:nvPr/>
        </p:nvPicPr>
        <p:blipFill>
          <a:blip r:embed="rId2" cstate="print"/>
          <a:srcRect/>
          <a:stretch>
            <a:fillRect/>
          </a:stretch>
        </p:blipFill>
        <p:spPr bwMode="auto">
          <a:xfrm>
            <a:off x="152400" y="0"/>
            <a:ext cx="4724400" cy="3543302"/>
          </a:xfrm>
          <a:prstGeom prst="rect">
            <a:avLst/>
          </a:prstGeom>
          <a:noFill/>
        </p:spPr>
      </p:pic>
      <p:sp>
        <p:nvSpPr>
          <p:cNvPr id="5" name="Right Arrow Callout 4"/>
          <p:cNvSpPr/>
          <p:nvPr/>
        </p:nvSpPr>
        <p:spPr>
          <a:xfrm rot="960649">
            <a:off x="1600923" y="273392"/>
            <a:ext cx="2102435" cy="85346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200 yen for a glass of beer </a:t>
            </a:r>
            <a:endParaRPr lang="en-GB" b="1" dirty="0">
              <a:solidFill>
                <a:srgbClr val="FFFF00"/>
              </a:solidFill>
            </a:endParaRPr>
          </a:p>
        </p:txBody>
      </p:sp>
      <p:pic>
        <p:nvPicPr>
          <p:cNvPr id="1027" name="Picture 3"/>
          <p:cNvPicPr>
            <a:picLocks noChangeAspect="1" noChangeArrowheads="1"/>
          </p:cNvPicPr>
          <p:nvPr/>
        </p:nvPicPr>
        <p:blipFill>
          <a:blip r:embed="rId3" cstate="print"/>
          <a:srcRect l="17969" t="26042" r="3906" b="22917"/>
          <a:stretch>
            <a:fillRect/>
          </a:stretch>
        </p:blipFill>
        <p:spPr bwMode="auto">
          <a:xfrm>
            <a:off x="0" y="3581400"/>
            <a:ext cx="6686939" cy="3276600"/>
          </a:xfrm>
          <a:prstGeom prst="rect">
            <a:avLst/>
          </a:prstGeom>
          <a:noFill/>
          <a:ln w="9525">
            <a:noFill/>
            <a:miter lim="800000"/>
            <a:headEnd/>
            <a:tailEnd/>
          </a:ln>
          <a:effectLst/>
        </p:spPr>
      </p:pic>
      <p:sp>
        <p:nvSpPr>
          <p:cNvPr id="8" name="Left Arrow Callout 7"/>
          <p:cNvSpPr/>
          <p:nvPr/>
        </p:nvSpPr>
        <p:spPr>
          <a:xfrm rot="1367843">
            <a:off x="2874085" y="2620272"/>
            <a:ext cx="1940469" cy="10668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150 yen for a bowl of edamame</a:t>
            </a:r>
            <a:endParaRPr lang="en-GB"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6463308"/>
          </a:xfrm>
          <a:prstGeom prst="rect">
            <a:avLst/>
          </a:prstGeom>
          <a:noFill/>
        </p:spPr>
        <p:txBody>
          <a:bodyPr wrap="square" rtlCol="0">
            <a:spAutoFit/>
          </a:bodyPr>
          <a:lstStyle/>
          <a:p>
            <a:r>
              <a:rPr lang="en-US" sz="2400" dirty="0" smtClean="0">
                <a:solidFill>
                  <a:srgbClr val="FF0000"/>
                </a:solidFill>
              </a:rPr>
              <a:t>Determining Short-run Costs of Production</a:t>
            </a:r>
          </a:p>
          <a:p>
            <a:r>
              <a:rPr lang="en-US" dirty="0" smtClean="0"/>
              <a:t>The primary determinant of a firm’s short-run production costs is the productivity of its short-run variable resources (primarily the labor the firm employs). </a:t>
            </a:r>
          </a:p>
          <a:p>
            <a:endParaRPr lang="en-US" dirty="0" smtClean="0"/>
          </a:p>
          <a:p>
            <a:r>
              <a:rPr lang="en-US" b="1" dirty="0" smtClean="0">
                <a:solidFill>
                  <a:srgbClr val="0000FF"/>
                </a:solidFill>
              </a:rPr>
              <a:t>Productivity: </a:t>
            </a:r>
            <a:r>
              <a:rPr lang="en-US" dirty="0" smtClean="0">
                <a:solidFill>
                  <a:srgbClr val="0000FF"/>
                </a:solidFill>
              </a:rPr>
              <a:t>The output produced per unit of input</a:t>
            </a:r>
          </a:p>
          <a:p>
            <a:pPr marL="285750" indent="-285750">
              <a:buFont typeface="Arial" pitchFamily="34" charset="0"/>
              <a:buChar char="•"/>
            </a:pPr>
            <a:r>
              <a:rPr lang="en-US" dirty="0" smtClean="0"/>
              <a:t>The greater the average product of variable resources, the lower the average costs of production in the short-run</a:t>
            </a:r>
          </a:p>
          <a:p>
            <a:pPr marL="285750" indent="-285750">
              <a:buFont typeface="Arial" pitchFamily="34" charset="0"/>
              <a:buChar char="•"/>
            </a:pPr>
            <a:r>
              <a:rPr lang="en-US" dirty="0" smtClean="0"/>
              <a:t>The lower the productivity of the variable resource, the higher the average costs of production</a:t>
            </a:r>
          </a:p>
          <a:p>
            <a:pPr marL="285750" indent="-285750">
              <a:buFont typeface="Arial" pitchFamily="34" charset="0"/>
              <a:buChar char="•"/>
            </a:pPr>
            <a:r>
              <a:rPr lang="en-US" dirty="0" smtClean="0"/>
              <a:t>Since in the short-run, only labor and raw materials can be varied in quantity, </a:t>
            </a:r>
            <a:r>
              <a:rPr lang="en-US" i="1" dirty="0" smtClean="0"/>
              <a:t>LABOR IS THE PRIMARY VARIABLE RESOURCE… </a:t>
            </a:r>
          </a:p>
          <a:p>
            <a:endParaRPr lang="en-US" b="1" dirty="0">
              <a:solidFill>
                <a:srgbClr val="0000FF"/>
              </a:solidFill>
            </a:endParaRPr>
          </a:p>
          <a:p>
            <a:endParaRPr lang="en-US" b="1" dirty="0" smtClean="0">
              <a:solidFill>
                <a:srgbClr val="0000FF"/>
              </a:solidFill>
            </a:endParaRPr>
          </a:p>
          <a:p>
            <a:r>
              <a:rPr lang="en-US" b="1" dirty="0" smtClean="0">
                <a:solidFill>
                  <a:srgbClr val="0000FF"/>
                </a:solidFill>
              </a:rPr>
              <a:t>Labor productivity in the short-run: </a:t>
            </a:r>
            <a:r>
              <a:rPr lang="en-US" dirty="0" smtClean="0"/>
              <a:t>As different amounts of labor are added to a fixed amount of capital, the productivity of labor will vary based on </a:t>
            </a:r>
            <a:r>
              <a:rPr lang="en-US" i="1" dirty="0" smtClean="0"/>
              <a:t>the law of diminishing returns</a:t>
            </a:r>
            <a:r>
              <a:rPr lang="en-US" dirty="0" smtClean="0"/>
              <a:t>, which states…</a:t>
            </a:r>
          </a:p>
          <a:p>
            <a:endParaRPr lang="en-US" sz="2400" dirty="0" smtClean="0"/>
          </a:p>
          <a:p>
            <a:r>
              <a:rPr lang="en-US" sz="2400" b="1" i="1" dirty="0" smtClean="0">
                <a:solidFill>
                  <a:srgbClr val="FF0000"/>
                </a:solidFill>
              </a:rPr>
              <a:t>The Law of Diminishing Returns: </a:t>
            </a:r>
            <a:r>
              <a:rPr lang="en-US" sz="2400" i="1" dirty="0" smtClean="0">
                <a:solidFill>
                  <a:srgbClr val="FF0000"/>
                </a:solidFill>
              </a:rPr>
              <a:t>As more and more of a variable resource (usually labor) is added to fixed resources (capital and land) towards production, the marginal product of the variable resource will increase until a certain point, beyond which marginal product declines.</a:t>
            </a:r>
            <a:endParaRPr lang="en-US" sz="2400" i="1" dirty="0">
              <a:solidFill>
                <a:srgbClr val="FF0000"/>
              </a:solidFill>
            </a:endParaRPr>
          </a:p>
        </p:txBody>
      </p:sp>
    </p:spTree>
    <p:extLst>
      <p:ext uri="{BB962C8B-B14F-4D97-AF65-F5344CB8AC3E}">
        <p14:creationId xmlns:p14="http://schemas.microsoft.com/office/powerpoint/2010/main" xmlns="" val="274503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play the game!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9144000" cy="1846659"/>
          </a:xfrm>
          <a:prstGeom prst="rect">
            <a:avLst/>
          </a:prstGeom>
          <a:noFill/>
        </p:spPr>
        <p:txBody>
          <a:bodyPr wrap="square" rtlCol="0">
            <a:spAutoFit/>
          </a:bodyPr>
          <a:lstStyle/>
          <a:p>
            <a:r>
              <a:rPr lang="en-US" sz="2400" dirty="0" smtClean="0">
                <a:solidFill>
                  <a:srgbClr val="FF0000"/>
                </a:solidFill>
              </a:rPr>
              <a:t>Productivity in the Short-run</a:t>
            </a:r>
          </a:p>
          <a:p>
            <a:r>
              <a:rPr lang="en-US" dirty="0" smtClean="0"/>
              <a:t>The productivity of labor is the primary determinant of a firm’s short-run production costs. The table below presents some of the key measures of productivity we must consider when determining short-run costs.</a:t>
            </a:r>
          </a:p>
          <a:p>
            <a:endParaRPr lang="en-US" dirty="0" smtClean="0"/>
          </a:p>
          <a:p>
            <a:endParaRPr lang="en-US" i="1" dirty="0">
              <a:solidFill>
                <a:srgbClr val="FF0000"/>
              </a:solidFill>
            </a:endParaRPr>
          </a:p>
        </p:txBody>
      </p:sp>
      <p:grpSp>
        <p:nvGrpSpPr>
          <p:cNvPr id="2" name="Group 15"/>
          <p:cNvGrpSpPr/>
          <p:nvPr/>
        </p:nvGrpSpPr>
        <p:grpSpPr>
          <a:xfrm>
            <a:off x="469900" y="4445000"/>
            <a:ext cx="9245600" cy="1080531"/>
            <a:chOff x="469900" y="4445000"/>
            <a:chExt cx="9245600" cy="1080531"/>
          </a:xfrm>
        </p:grpSpPr>
        <p:sp>
          <p:nvSpPr>
            <p:cNvPr id="17" name="TextBox 16"/>
            <p:cNvSpPr txBox="1"/>
            <p:nvPr/>
          </p:nvSpPr>
          <p:spPr>
            <a:xfrm>
              <a:off x="469900" y="4445000"/>
              <a:ext cx="9245600" cy="369332"/>
            </a:xfrm>
            <a:prstGeom prst="rect">
              <a:avLst/>
            </a:prstGeom>
            <a:noFill/>
          </p:spPr>
          <p:txBody>
            <a:bodyPr vert="horz" rtlCol="0">
              <a:spAutoFit/>
            </a:bodyPr>
            <a:lstStyle/>
            <a:p>
              <a:endParaRPr lang="en-US" dirty="0">
                <a:solidFill>
                  <a:srgbClr val="32CD32"/>
                </a:solidFill>
                <a:latin typeface="Lucida Sans - 20"/>
              </a:endParaRPr>
            </a:p>
          </p:txBody>
        </p:sp>
        <p:sp>
          <p:nvSpPr>
            <p:cNvPr id="18" name="TextBox 17"/>
            <p:cNvSpPr txBox="1"/>
            <p:nvPr/>
          </p:nvSpPr>
          <p:spPr>
            <a:xfrm>
              <a:off x="508000" y="5156199"/>
              <a:ext cx="2895600" cy="369332"/>
            </a:xfrm>
            <a:prstGeom prst="rect">
              <a:avLst/>
            </a:prstGeom>
            <a:noFill/>
          </p:spPr>
          <p:txBody>
            <a:bodyPr vert="horz" rtlCol="0">
              <a:spAutoFit/>
            </a:bodyPr>
            <a:lstStyle/>
            <a:p>
              <a:r>
                <a:rPr lang="en-US" b="1" dirty="0" smtClean="0">
                  <a:solidFill>
                    <a:srgbClr val="000000"/>
                  </a:solidFill>
                  <a:latin typeface="Lucida Sans - 20"/>
                </a:rPr>
                <a:t>	</a:t>
              </a:r>
              <a:endParaRPr lang="en-US" b="1" dirty="0">
                <a:solidFill>
                  <a:srgbClr val="000000"/>
                </a:solidFill>
                <a:latin typeface="Lucida Sans - 20"/>
              </a:endParaRPr>
            </a:p>
          </p:txBody>
        </p:sp>
      </p:grpSp>
      <p:grpSp>
        <p:nvGrpSpPr>
          <p:cNvPr id="3" name="Group 18"/>
          <p:cNvGrpSpPr/>
          <p:nvPr/>
        </p:nvGrpSpPr>
        <p:grpSpPr>
          <a:xfrm>
            <a:off x="431800" y="5727701"/>
            <a:ext cx="7975600" cy="1045121"/>
            <a:chOff x="431800" y="5727700"/>
            <a:chExt cx="7975600" cy="1045121"/>
          </a:xfrm>
        </p:grpSpPr>
        <p:sp>
          <p:nvSpPr>
            <p:cNvPr id="20" name="TextBox 19"/>
            <p:cNvSpPr txBox="1"/>
            <p:nvPr/>
          </p:nvSpPr>
          <p:spPr>
            <a:xfrm>
              <a:off x="431800" y="5727700"/>
              <a:ext cx="7975600" cy="384721"/>
            </a:xfrm>
            <a:prstGeom prst="rect">
              <a:avLst/>
            </a:prstGeom>
            <a:noFill/>
          </p:spPr>
          <p:txBody>
            <a:bodyPr vert="horz" rtlCol="0">
              <a:spAutoFit/>
            </a:bodyPr>
            <a:lstStyle/>
            <a:p>
              <a:r>
                <a:rPr lang="en-US" sz="1900" dirty="0" smtClean="0">
                  <a:solidFill>
                    <a:srgbClr val="32CD32"/>
                  </a:solidFill>
                  <a:latin typeface="Lucida Sans - 20"/>
                </a:rPr>
                <a:t> </a:t>
              </a:r>
              <a:r>
                <a:rPr lang="en-US" sz="1500" dirty="0" smtClean="0">
                  <a:solidFill>
                    <a:srgbClr val="000000"/>
                  </a:solidFill>
                  <a:latin typeface="Lucida Sans - 16"/>
                </a:rPr>
                <a:t> </a:t>
              </a:r>
              <a:endParaRPr lang="en-US" sz="1500" dirty="0">
                <a:solidFill>
                  <a:srgbClr val="000000"/>
                </a:solidFill>
                <a:latin typeface="Lucida Sans - 16"/>
              </a:endParaRPr>
            </a:p>
          </p:txBody>
        </p:sp>
        <p:sp>
          <p:nvSpPr>
            <p:cNvPr id="21" name="TextBox 20"/>
            <p:cNvSpPr txBox="1"/>
            <p:nvPr/>
          </p:nvSpPr>
          <p:spPr>
            <a:xfrm>
              <a:off x="990600" y="6388100"/>
              <a:ext cx="3124200" cy="384721"/>
            </a:xfrm>
            <a:prstGeom prst="rect">
              <a:avLst/>
            </a:prstGeom>
            <a:noFill/>
          </p:spPr>
          <p:txBody>
            <a:bodyPr vert="horz" rtlCol="0">
              <a:spAutoFit/>
            </a:bodyPr>
            <a:lstStyle/>
            <a:p>
              <a:r>
                <a:rPr lang="en-US" sz="1900" dirty="0" smtClean="0">
                  <a:solidFill>
                    <a:srgbClr val="000000"/>
                  </a:solidFill>
                  <a:latin typeface="Lucida Sans - 20"/>
                </a:rPr>
                <a:t> </a:t>
              </a:r>
              <a:endParaRPr lang="en-US" sz="1900" b="1" dirty="0">
                <a:solidFill>
                  <a:srgbClr val="000000"/>
                </a:solidFill>
                <a:latin typeface="Lucida Sans - 20"/>
              </a:endParaRPr>
            </a:p>
          </p:txBody>
        </p:sp>
      </p:grpSp>
      <p:graphicFrame>
        <p:nvGraphicFramePr>
          <p:cNvPr id="22" name="Table 21"/>
          <p:cNvGraphicFramePr>
            <a:graphicFrameLocks noGrp="1"/>
          </p:cNvGraphicFramePr>
          <p:nvPr>
            <p:extLst>
              <p:ext uri="{D42A27DB-BD31-4B8C-83A1-F6EECF244321}">
                <p14:modId xmlns:p14="http://schemas.microsoft.com/office/powerpoint/2010/main" xmlns="" xmlns:a14="http://schemas.microsoft.com/office/drawing/2010/main" xmlns:mc="http://schemas.openxmlformats.org/markup-compatibility/2006" val="1619628544"/>
              </p:ext>
            </p:extLst>
          </p:nvPr>
        </p:nvGraphicFramePr>
        <p:xfrm>
          <a:off x="0" y="1447800"/>
          <a:ext cx="9144000" cy="4667163"/>
        </p:xfrm>
        <a:graphic>
          <a:graphicData uri="http://schemas.openxmlformats.org/drawingml/2006/table">
            <a:tbl>
              <a:tblPr bandRow="1">
                <a:tableStyleId>{3B4B98B0-60AC-42C2-AFA5-B58CD77FA1E5}</a:tableStyleId>
              </a:tblPr>
              <a:tblGrid>
                <a:gridCol w="1981200"/>
                <a:gridCol w="7162800"/>
              </a:tblGrid>
              <a:tr h="38404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t>Productivity: The amount of output attributable to a unit of input.</a:t>
                      </a:r>
                      <a:endParaRPr lang="en-US" sz="1900" b="1" dirty="0">
                        <a:solidFill>
                          <a:srgbClr val="F30D33"/>
                        </a:solidFill>
                        <a:latin typeface="Gill San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F30D33"/>
                        </a:solidFill>
                        <a:latin typeface="Gill Sans"/>
                      </a:endParaRPr>
                    </a:p>
                  </a:txBody>
                  <a:tcPr marT="38100" marB="38100"/>
                </a:tc>
              </a:tr>
              <a:tr h="10689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solidFill>
                            <a:srgbClr val="FF0000"/>
                          </a:solidFill>
                        </a:rPr>
                        <a:t>Examples of productivity: </a:t>
                      </a:r>
                    </a:p>
                    <a:p>
                      <a:pPr algn="ctr"/>
                      <a:endParaRPr lang="en-US" sz="1900" dirty="0" smtClean="0">
                        <a:solidFill>
                          <a:srgbClr val="FF0000"/>
                        </a:solidFill>
                      </a:endParaRPr>
                    </a:p>
                  </a:txBody>
                  <a:tcPr anchor="ctr"/>
                </a:tc>
                <a:tc>
                  <a:txBody>
                    <a:bodyPr/>
                    <a:lstStyle/>
                    <a:p>
                      <a:pPr algn="ctr"/>
                      <a:r>
                        <a:rPr lang="en-US" sz="1900" i="1" dirty="0" smtClean="0"/>
                        <a:t>"Better training has increased the productivity of workers"</a:t>
                      </a:r>
                    </a:p>
                    <a:p>
                      <a:pPr algn="ctr"/>
                      <a:r>
                        <a:rPr lang="en-US" sz="1900" i="1" dirty="0" smtClean="0"/>
                        <a:t>"The new robot is more productive than older versions"</a:t>
                      </a:r>
                    </a:p>
                    <a:p>
                      <a:pPr algn="ctr"/>
                      <a:r>
                        <a:rPr lang="en-US" sz="1900" i="1" dirty="0" smtClean="0"/>
                        <a:t>"Adding fertilizer has increased the productivity of farmland"</a:t>
                      </a:r>
                    </a:p>
                  </a:txBody>
                  <a:tcPr anchor="ctr"/>
                </a:tc>
              </a:tr>
              <a:tr h="676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solidFill>
                            <a:srgbClr val="FF0000"/>
                          </a:solidFill>
                        </a:rPr>
                        <a:t>Total product (TP) </a:t>
                      </a:r>
                      <a:endParaRPr lang="en-US" sz="1900" dirty="0">
                        <a:solidFill>
                          <a:srgbClr val="FF0000"/>
                        </a:solidFill>
                        <a:latin typeface="Gill San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TP is the total output of a particular firm at a particular period of time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Example of TP: "After hiring more workers the firm's total product increased."</a:t>
                      </a:r>
                    </a:p>
                  </a:txBody>
                  <a:tcPr anchor="ctr"/>
                </a:tc>
              </a:tr>
              <a:tr h="9816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solidFill>
                            <a:srgbClr val="FF0000"/>
                          </a:solidFill>
                        </a:rPr>
                        <a:t>Marginal product  of labor (MP</a:t>
                      </a:r>
                      <a:r>
                        <a:rPr lang="en-US" sz="1900" baseline="-25000" dirty="0" smtClean="0">
                          <a:solidFill>
                            <a:srgbClr val="FF0000"/>
                          </a:solidFill>
                        </a:rPr>
                        <a:t>L</a:t>
                      </a:r>
                      <a:r>
                        <a:rPr lang="en-US" sz="1900" dirty="0" smtClean="0">
                          <a:solidFill>
                            <a:srgbClr val="FF0000"/>
                          </a:solidFill>
                        </a:rPr>
                        <a:t>) </a:t>
                      </a:r>
                      <a:endParaRPr lang="en-US" sz="1900" dirty="0">
                        <a:solidFill>
                          <a:srgbClr val="FF0000"/>
                        </a:solidFill>
                        <a:latin typeface="Gill Sans"/>
                      </a:endParaRPr>
                    </a:p>
                  </a:txBody>
                  <a:tcPr anchor="ctr"/>
                </a:tc>
                <a:tc>
                  <a:txBody>
                    <a:bodyPr/>
                    <a:lstStyle/>
                    <a:p>
                      <a:endParaRPr lang="en-US" sz="2200"/>
                    </a:p>
                  </a:txBody>
                  <a:tcPr anchor="ctr">
                    <a:blipFill rotWithShape="1">
                      <a:blip r:embed="rId2"/>
                      <a:stretch>
                        <a:fillRect l="-27660" t="-220149" b="-141045"/>
                      </a:stretch>
                    </a:blipFill>
                  </a:tcPr>
                </a:tc>
              </a:tr>
              <a:tr h="1272388">
                <a:tc>
                  <a:txBody>
                    <a:bodyPr/>
                    <a:lstStyle/>
                    <a:p>
                      <a:pPr algn="ctr"/>
                      <a:r>
                        <a:rPr lang="en-US" sz="1900" dirty="0" smtClean="0">
                          <a:solidFill>
                            <a:srgbClr val="FF0000"/>
                          </a:solidFill>
                        </a:rPr>
                        <a:t>Average product of labor (AP</a:t>
                      </a:r>
                      <a:r>
                        <a:rPr lang="en-US" sz="1900" baseline="-25000" dirty="0" smtClean="0">
                          <a:solidFill>
                            <a:srgbClr val="FF0000"/>
                          </a:solidFill>
                        </a:rPr>
                        <a:t>L</a:t>
                      </a:r>
                      <a:r>
                        <a:rPr lang="en-US" sz="1900" dirty="0" smtClean="0">
                          <a:solidFill>
                            <a:srgbClr val="FF0000"/>
                          </a:solidFill>
                        </a:rPr>
                        <a:t>) </a:t>
                      </a:r>
                    </a:p>
                  </a:txBody>
                  <a:tcPr anchor="ctr"/>
                </a:tc>
                <a:tc>
                  <a:txBody>
                    <a:bodyPr/>
                    <a:lstStyle/>
                    <a:p>
                      <a:endParaRPr lang="en-US" sz="2200" dirty="0"/>
                    </a:p>
                  </a:txBody>
                  <a:tcPr anchor="ctr">
                    <a:blipFill rotWithShape="1">
                      <a:blip r:embed="rId2"/>
                      <a:stretch>
                        <a:fillRect l="-27660" t="-246552" b="-8621"/>
                      </a:stretch>
                    </a:blipFill>
                  </a:tcPr>
                </a:tc>
              </a:tr>
            </a:tbl>
          </a:graphicData>
        </a:graphic>
      </p:graphicFrame>
    </p:spTree>
    <p:extLst>
      <p:ext uri="{BB962C8B-B14F-4D97-AF65-F5344CB8AC3E}">
        <p14:creationId xmlns:p14="http://schemas.microsoft.com/office/powerpoint/2010/main" xmlns="" val="67484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792821954"/>
              </p:ext>
            </p:extLst>
          </p:nvPr>
        </p:nvGraphicFramePr>
        <p:xfrm>
          <a:off x="4724400" y="2230038"/>
          <a:ext cx="4419600" cy="4627962"/>
        </p:xfrm>
        <a:graphic>
          <a:graphicData uri="http://schemas.openxmlformats.org/drawingml/2006/table">
            <a:tbl>
              <a:tblPr firstRow="1" bandRow="1">
                <a:tableStyleId>{5C22544A-7EE6-4342-B048-85BDC9FD1C3A}</a:tableStyleId>
              </a:tblPr>
              <a:tblGrid>
                <a:gridCol w="1104900"/>
                <a:gridCol w="1104900"/>
                <a:gridCol w="1104900"/>
                <a:gridCol w="1104900"/>
              </a:tblGrid>
              <a:tr h="635549">
                <a:tc>
                  <a:txBody>
                    <a:bodyPr/>
                    <a:lstStyle/>
                    <a:p>
                      <a:pPr algn="ctr"/>
                      <a:r>
                        <a:rPr lang="en-US" sz="1700" dirty="0" smtClean="0"/>
                        <a:t>Quantity of labor (Q</a:t>
                      </a:r>
                      <a:r>
                        <a:rPr lang="en-US" sz="1700" baseline="-25000" dirty="0" smtClean="0"/>
                        <a:t>L</a:t>
                      </a:r>
                      <a:r>
                        <a:rPr lang="en-US" sz="1700" dirty="0" smtClean="0"/>
                        <a:t>)</a:t>
                      </a:r>
                      <a:endParaRPr lang="en-US" sz="1700" dirty="0"/>
                    </a:p>
                  </a:txBody>
                  <a:tcPr marT="54864" marB="54864" anchor="ctr"/>
                </a:tc>
                <a:tc>
                  <a:txBody>
                    <a:bodyPr/>
                    <a:lstStyle/>
                    <a:p>
                      <a:pPr algn="ctr"/>
                      <a:r>
                        <a:rPr lang="en-US" sz="1700" dirty="0" smtClean="0"/>
                        <a:t>Total Product</a:t>
                      </a:r>
                      <a:endParaRPr lang="en-US" sz="1700" dirty="0"/>
                    </a:p>
                  </a:txBody>
                  <a:tcPr marT="54864" marB="54864" anchor="ctr"/>
                </a:tc>
                <a:tc>
                  <a:txBody>
                    <a:bodyPr/>
                    <a:lstStyle/>
                    <a:p>
                      <a:pPr algn="ctr"/>
                      <a:r>
                        <a:rPr lang="en-US" sz="1700" dirty="0" smtClean="0"/>
                        <a:t>Marginal Product</a:t>
                      </a:r>
                      <a:endParaRPr lang="en-US" sz="1700" dirty="0"/>
                    </a:p>
                  </a:txBody>
                  <a:tcPr marT="54864" marB="54864" anchor="ctr"/>
                </a:tc>
                <a:tc>
                  <a:txBody>
                    <a:bodyPr/>
                    <a:lstStyle/>
                    <a:p>
                      <a:pPr algn="ctr"/>
                      <a:r>
                        <a:rPr lang="en-US" sz="1700" dirty="0" smtClean="0"/>
                        <a:t>Average Product</a:t>
                      </a:r>
                      <a:endParaRPr lang="en-US" sz="1700" dirty="0"/>
                    </a:p>
                  </a:txBody>
                  <a:tcPr marT="54864" marB="54864" anchor="ctr"/>
                </a:tc>
              </a:tr>
              <a:tr h="415666">
                <a:tc>
                  <a:txBody>
                    <a:bodyPr/>
                    <a:lstStyle/>
                    <a:p>
                      <a:pPr algn="ctr"/>
                      <a:r>
                        <a:rPr lang="en-US" sz="1700" dirty="0" smtClean="0"/>
                        <a:t>0</a:t>
                      </a:r>
                      <a:endParaRPr lang="en-US" sz="1700" dirty="0"/>
                    </a:p>
                  </a:txBody>
                  <a:tcPr marT="54864" marB="54864" anchor="ctr"/>
                </a:tc>
                <a:tc>
                  <a:txBody>
                    <a:bodyPr/>
                    <a:lstStyle/>
                    <a:p>
                      <a:pPr algn="ctr"/>
                      <a:r>
                        <a:rPr lang="en-US" sz="1700" dirty="0" smtClean="0"/>
                        <a:t>0</a:t>
                      </a:r>
                      <a:endParaRPr lang="en-US" sz="1700" dirty="0"/>
                    </a:p>
                  </a:txBody>
                  <a:tcPr marT="54864" marB="54864" anchor="ctr"/>
                </a:tc>
                <a:tc>
                  <a:txBody>
                    <a:bodyPr/>
                    <a:lstStyle/>
                    <a:p>
                      <a:pPr algn="ctr"/>
                      <a:r>
                        <a:rPr lang="en-US" sz="1700" dirty="0" smtClean="0"/>
                        <a:t>-</a:t>
                      </a:r>
                      <a:endParaRPr lang="en-US" sz="1700" dirty="0"/>
                    </a:p>
                  </a:txBody>
                  <a:tcPr marT="54864" marB="54864" anchor="ctr"/>
                </a:tc>
                <a:tc>
                  <a:txBody>
                    <a:bodyPr/>
                    <a:lstStyle/>
                    <a:p>
                      <a:pPr algn="ctr"/>
                      <a:r>
                        <a:rPr lang="en-US" sz="1700" dirty="0" smtClean="0"/>
                        <a:t>-</a:t>
                      </a:r>
                      <a:endParaRPr lang="en-US" sz="1700" dirty="0"/>
                    </a:p>
                  </a:txBody>
                  <a:tcPr marT="54864" marB="54864" anchor="ctr"/>
                </a:tc>
              </a:tr>
              <a:tr h="415666">
                <a:tc>
                  <a:txBody>
                    <a:bodyPr/>
                    <a:lstStyle/>
                    <a:p>
                      <a:pPr algn="ctr"/>
                      <a:r>
                        <a:rPr lang="en-US" sz="1700" dirty="0" smtClean="0"/>
                        <a:t>1</a:t>
                      </a:r>
                      <a:endParaRPr lang="en-US" sz="1700" dirty="0"/>
                    </a:p>
                  </a:txBody>
                  <a:tcPr marT="54864" marB="54864" anchor="ctr"/>
                </a:tc>
                <a:tc>
                  <a:txBody>
                    <a:bodyPr/>
                    <a:lstStyle/>
                    <a:p>
                      <a:pPr algn="ctr"/>
                      <a:r>
                        <a:rPr lang="en-US" sz="1700" dirty="0" smtClean="0"/>
                        <a:t>4</a:t>
                      </a:r>
                      <a:endParaRPr lang="en-US" sz="1700" dirty="0"/>
                    </a:p>
                  </a:txBody>
                  <a:tcPr marT="54864" marB="54864" anchor="ctr"/>
                </a:tc>
                <a:tc>
                  <a:txBody>
                    <a:bodyPr/>
                    <a:lstStyle/>
                    <a:p>
                      <a:pPr algn="ctr"/>
                      <a:r>
                        <a:rPr lang="en-US" sz="1700" dirty="0" smtClean="0"/>
                        <a:t>4</a:t>
                      </a:r>
                      <a:endParaRPr lang="en-US" sz="1700" dirty="0"/>
                    </a:p>
                  </a:txBody>
                  <a:tcPr marT="54864" marB="54864" anchor="ctr"/>
                </a:tc>
                <a:tc>
                  <a:txBody>
                    <a:bodyPr/>
                    <a:lstStyle/>
                    <a:p>
                      <a:pPr algn="ctr"/>
                      <a:r>
                        <a:rPr lang="en-US" sz="1700" dirty="0" smtClean="0"/>
                        <a:t>4</a:t>
                      </a:r>
                      <a:endParaRPr lang="en-US" sz="1700" dirty="0"/>
                    </a:p>
                  </a:txBody>
                  <a:tcPr marT="54864" marB="54864" anchor="ctr"/>
                </a:tc>
              </a:tr>
              <a:tr h="415666">
                <a:tc>
                  <a:txBody>
                    <a:bodyPr/>
                    <a:lstStyle/>
                    <a:p>
                      <a:pPr algn="ctr"/>
                      <a:r>
                        <a:rPr lang="en-US" sz="1700" dirty="0" smtClean="0"/>
                        <a:t>2</a:t>
                      </a:r>
                      <a:endParaRPr lang="en-US" sz="1700" dirty="0"/>
                    </a:p>
                  </a:txBody>
                  <a:tcPr marT="54864" marB="54864" anchor="ctr"/>
                </a:tc>
                <a:tc>
                  <a:txBody>
                    <a:bodyPr/>
                    <a:lstStyle/>
                    <a:p>
                      <a:pPr algn="ctr"/>
                      <a:r>
                        <a:rPr lang="en-US" sz="1700" dirty="0" smtClean="0"/>
                        <a:t>9</a:t>
                      </a:r>
                      <a:endParaRPr lang="en-US" sz="1700" dirty="0"/>
                    </a:p>
                  </a:txBody>
                  <a:tcPr marT="54864" marB="54864" anchor="ctr"/>
                </a:tc>
                <a:tc>
                  <a:txBody>
                    <a:bodyPr/>
                    <a:lstStyle/>
                    <a:p>
                      <a:pPr algn="ctr"/>
                      <a:r>
                        <a:rPr lang="en-US" sz="1700" dirty="0" smtClean="0"/>
                        <a:t>5</a:t>
                      </a:r>
                      <a:endParaRPr lang="en-US" sz="1700" dirty="0"/>
                    </a:p>
                  </a:txBody>
                  <a:tcPr marT="54864" marB="54864" anchor="ctr"/>
                </a:tc>
                <a:tc>
                  <a:txBody>
                    <a:bodyPr/>
                    <a:lstStyle/>
                    <a:p>
                      <a:pPr algn="ctr"/>
                      <a:r>
                        <a:rPr lang="en-US" sz="1700" dirty="0" smtClean="0"/>
                        <a:t>4.5</a:t>
                      </a:r>
                      <a:endParaRPr lang="en-US" sz="1700" dirty="0"/>
                    </a:p>
                  </a:txBody>
                  <a:tcPr marT="54864" marB="54864" anchor="ctr"/>
                </a:tc>
              </a:tr>
              <a:tr h="415666">
                <a:tc>
                  <a:txBody>
                    <a:bodyPr/>
                    <a:lstStyle/>
                    <a:p>
                      <a:pPr algn="ctr"/>
                      <a:r>
                        <a:rPr lang="en-US" sz="1700" dirty="0" smtClean="0"/>
                        <a:t>3</a:t>
                      </a:r>
                      <a:endParaRPr lang="en-US" sz="1700" dirty="0"/>
                    </a:p>
                  </a:txBody>
                  <a:tcPr marT="54864" marB="54864" anchor="ctr"/>
                </a:tc>
                <a:tc>
                  <a:txBody>
                    <a:bodyPr/>
                    <a:lstStyle/>
                    <a:p>
                      <a:pPr algn="ctr"/>
                      <a:r>
                        <a:rPr lang="en-US" sz="1700" dirty="0" smtClean="0"/>
                        <a:t>15</a:t>
                      </a:r>
                      <a:endParaRPr lang="en-US" sz="1700" dirty="0"/>
                    </a:p>
                  </a:txBody>
                  <a:tcPr marT="54864" marB="54864" anchor="ctr"/>
                </a:tc>
                <a:tc>
                  <a:txBody>
                    <a:bodyPr/>
                    <a:lstStyle/>
                    <a:p>
                      <a:pPr algn="ctr"/>
                      <a:r>
                        <a:rPr lang="en-US" sz="1700" dirty="0" smtClean="0"/>
                        <a:t>6</a:t>
                      </a:r>
                      <a:endParaRPr lang="en-US" sz="1700" dirty="0"/>
                    </a:p>
                  </a:txBody>
                  <a:tcPr marT="54864" marB="54864" anchor="ctr"/>
                </a:tc>
                <a:tc>
                  <a:txBody>
                    <a:bodyPr/>
                    <a:lstStyle/>
                    <a:p>
                      <a:pPr algn="ctr"/>
                      <a:r>
                        <a:rPr lang="en-US" sz="1700" dirty="0" smtClean="0"/>
                        <a:t>5</a:t>
                      </a:r>
                      <a:endParaRPr lang="en-US" sz="1700" dirty="0"/>
                    </a:p>
                  </a:txBody>
                  <a:tcPr marT="54864" marB="54864" anchor="ctr"/>
                </a:tc>
              </a:tr>
              <a:tr h="415666">
                <a:tc>
                  <a:txBody>
                    <a:bodyPr/>
                    <a:lstStyle/>
                    <a:p>
                      <a:pPr algn="ctr"/>
                      <a:r>
                        <a:rPr lang="en-US" sz="1700" dirty="0" smtClean="0"/>
                        <a:t>4</a:t>
                      </a:r>
                      <a:endParaRPr lang="en-US" sz="1700" dirty="0"/>
                    </a:p>
                  </a:txBody>
                  <a:tcPr marT="54864" marB="54864" anchor="ctr"/>
                </a:tc>
                <a:tc>
                  <a:txBody>
                    <a:bodyPr/>
                    <a:lstStyle/>
                    <a:p>
                      <a:pPr algn="ctr"/>
                      <a:r>
                        <a:rPr lang="en-US" sz="1700" dirty="0" smtClean="0"/>
                        <a:t>20</a:t>
                      </a:r>
                      <a:endParaRPr lang="en-US" sz="1700" dirty="0"/>
                    </a:p>
                  </a:txBody>
                  <a:tcPr marT="54864" marB="54864" anchor="ctr"/>
                </a:tc>
                <a:tc>
                  <a:txBody>
                    <a:bodyPr/>
                    <a:lstStyle/>
                    <a:p>
                      <a:pPr algn="ctr"/>
                      <a:r>
                        <a:rPr lang="en-US" sz="1700" dirty="0" smtClean="0"/>
                        <a:t>5</a:t>
                      </a:r>
                      <a:endParaRPr lang="en-US" sz="1700" dirty="0"/>
                    </a:p>
                  </a:txBody>
                  <a:tcPr marT="54864" marB="54864" anchor="ctr"/>
                </a:tc>
                <a:tc>
                  <a:txBody>
                    <a:bodyPr/>
                    <a:lstStyle/>
                    <a:p>
                      <a:pPr algn="ctr"/>
                      <a:r>
                        <a:rPr lang="en-US" sz="1700" dirty="0" smtClean="0"/>
                        <a:t>5</a:t>
                      </a:r>
                      <a:endParaRPr lang="en-US" sz="1700" dirty="0"/>
                    </a:p>
                  </a:txBody>
                  <a:tcPr marT="54864" marB="54864" anchor="ctr"/>
                </a:tc>
              </a:tr>
              <a:tr h="415666">
                <a:tc>
                  <a:txBody>
                    <a:bodyPr/>
                    <a:lstStyle/>
                    <a:p>
                      <a:pPr algn="ctr"/>
                      <a:r>
                        <a:rPr lang="en-US" sz="1700" dirty="0" smtClean="0"/>
                        <a:t>5</a:t>
                      </a:r>
                      <a:endParaRPr lang="en-US" sz="1700" dirty="0"/>
                    </a:p>
                  </a:txBody>
                  <a:tcPr marT="54864" marB="54864" anchor="ctr"/>
                </a:tc>
                <a:tc>
                  <a:txBody>
                    <a:bodyPr/>
                    <a:lstStyle/>
                    <a:p>
                      <a:pPr algn="ctr"/>
                      <a:r>
                        <a:rPr lang="en-US" sz="1700" dirty="0" smtClean="0"/>
                        <a:t>24</a:t>
                      </a:r>
                      <a:endParaRPr lang="en-US" sz="1700" dirty="0"/>
                    </a:p>
                  </a:txBody>
                  <a:tcPr marT="54864" marB="54864" anchor="ctr"/>
                </a:tc>
                <a:tc>
                  <a:txBody>
                    <a:bodyPr/>
                    <a:lstStyle/>
                    <a:p>
                      <a:pPr algn="ctr"/>
                      <a:r>
                        <a:rPr lang="en-US" sz="1700" dirty="0" smtClean="0"/>
                        <a:t>4</a:t>
                      </a:r>
                      <a:endParaRPr lang="en-US" sz="1700" dirty="0"/>
                    </a:p>
                  </a:txBody>
                  <a:tcPr marT="54864" marB="54864" anchor="ctr"/>
                </a:tc>
                <a:tc>
                  <a:txBody>
                    <a:bodyPr/>
                    <a:lstStyle/>
                    <a:p>
                      <a:pPr algn="ctr"/>
                      <a:r>
                        <a:rPr lang="en-US" sz="1700" dirty="0" smtClean="0"/>
                        <a:t>4.8</a:t>
                      </a:r>
                      <a:endParaRPr lang="en-US" sz="1700" dirty="0"/>
                    </a:p>
                  </a:txBody>
                  <a:tcPr marT="54864" marB="54864" anchor="ctr"/>
                </a:tc>
              </a:tr>
              <a:tr h="415666">
                <a:tc>
                  <a:txBody>
                    <a:bodyPr/>
                    <a:lstStyle/>
                    <a:p>
                      <a:pPr algn="ctr"/>
                      <a:r>
                        <a:rPr lang="en-US" sz="1700" dirty="0" smtClean="0"/>
                        <a:t>6</a:t>
                      </a:r>
                      <a:endParaRPr lang="en-US" sz="1700" dirty="0"/>
                    </a:p>
                  </a:txBody>
                  <a:tcPr marT="54864" marB="54864" anchor="ctr"/>
                </a:tc>
                <a:tc>
                  <a:txBody>
                    <a:bodyPr/>
                    <a:lstStyle/>
                    <a:p>
                      <a:pPr algn="ctr"/>
                      <a:r>
                        <a:rPr lang="en-US" sz="1700" dirty="0" smtClean="0"/>
                        <a:t>26</a:t>
                      </a:r>
                      <a:endParaRPr lang="en-US" sz="1700" dirty="0"/>
                    </a:p>
                  </a:txBody>
                  <a:tcPr marT="54864" marB="54864" anchor="ctr"/>
                </a:tc>
                <a:tc>
                  <a:txBody>
                    <a:bodyPr/>
                    <a:lstStyle/>
                    <a:p>
                      <a:pPr algn="ctr"/>
                      <a:r>
                        <a:rPr lang="en-US" sz="1700" dirty="0" smtClean="0"/>
                        <a:t>2</a:t>
                      </a:r>
                      <a:endParaRPr lang="en-US" sz="1700" dirty="0"/>
                    </a:p>
                  </a:txBody>
                  <a:tcPr marT="54864" marB="54864" anchor="ctr"/>
                </a:tc>
                <a:tc>
                  <a:txBody>
                    <a:bodyPr/>
                    <a:lstStyle/>
                    <a:p>
                      <a:pPr algn="ctr"/>
                      <a:r>
                        <a:rPr lang="en-US" sz="1700" dirty="0" smtClean="0"/>
                        <a:t>4.33</a:t>
                      </a:r>
                      <a:endParaRPr lang="en-US" sz="1700" dirty="0"/>
                    </a:p>
                  </a:txBody>
                  <a:tcPr marT="54864" marB="54864" anchor="ctr"/>
                </a:tc>
              </a:tr>
              <a:tr h="415666">
                <a:tc>
                  <a:txBody>
                    <a:bodyPr/>
                    <a:lstStyle/>
                    <a:p>
                      <a:pPr algn="ctr"/>
                      <a:r>
                        <a:rPr lang="en-US" sz="1700" dirty="0" smtClean="0"/>
                        <a:t>7</a:t>
                      </a:r>
                      <a:endParaRPr lang="en-US" sz="1700" dirty="0"/>
                    </a:p>
                  </a:txBody>
                  <a:tcPr marT="54864" marB="54864" anchor="ctr"/>
                </a:tc>
                <a:tc>
                  <a:txBody>
                    <a:bodyPr/>
                    <a:lstStyle/>
                    <a:p>
                      <a:pPr algn="ctr"/>
                      <a:r>
                        <a:rPr lang="en-US" sz="1700" dirty="0" smtClean="0"/>
                        <a:t>26</a:t>
                      </a:r>
                      <a:endParaRPr lang="en-US" sz="1700" dirty="0"/>
                    </a:p>
                  </a:txBody>
                  <a:tcPr marT="54864" marB="54864" anchor="ctr"/>
                </a:tc>
                <a:tc>
                  <a:txBody>
                    <a:bodyPr/>
                    <a:lstStyle/>
                    <a:p>
                      <a:pPr algn="ctr"/>
                      <a:r>
                        <a:rPr lang="en-US" sz="1700" dirty="0" smtClean="0"/>
                        <a:t>0</a:t>
                      </a:r>
                      <a:endParaRPr lang="en-US" sz="1700" dirty="0"/>
                    </a:p>
                  </a:txBody>
                  <a:tcPr marT="54864" marB="54864" anchor="ctr"/>
                </a:tc>
                <a:tc>
                  <a:txBody>
                    <a:bodyPr/>
                    <a:lstStyle/>
                    <a:p>
                      <a:pPr algn="ctr"/>
                      <a:r>
                        <a:rPr lang="en-US" sz="1700" dirty="0" smtClean="0"/>
                        <a:t>3.7</a:t>
                      </a:r>
                      <a:endParaRPr lang="en-US" sz="1700" dirty="0"/>
                    </a:p>
                  </a:txBody>
                  <a:tcPr marT="54864" marB="54864" anchor="ctr"/>
                </a:tc>
              </a:tr>
              <a:tr h="415666">
                <a:tc>
                  <a:txBody>
                    <a:bodyPr/>
                    <a:lstStyle/>
                    <a:p>
                      <a:pPr algn="ctr"/>
                      <a:r>
                        <a:rPr lang="en-US" sz="1700" dirty="0" smtClean="0"/>
                        <a:t>8</a:t>
                      </a:r>
                      <a:endParaRPr lang="en-US" sz="1700" dirty="0"/>
                    </a:p>
                  </a:txBody>
                  <a:tcPr marT="54864" marB="54864" anchor="ctr"/>
                </a:tc>
                <a:tc>
                  <a:txBody>
                    <a:bodyPr/>
                    <a:lstStyle/>
                    <a:p>
                      <a:pPr algn="ctr"/>
                      <a:r>
                        <a:rPr lang="en-US" sz="1700" dirty="0" smtClean="0"/>
                        <a:t>24</a:t>
                      </a:r>
                      <a:endParaRPr lang="en-US" sz="1700" dirty="0"/>
                    </a:p>
                  </a:txBody>
                  <a:tcPr marT="54864" marB="54864" anchor="ctr"/>
                </a:tc>
                <a:tc>
                  <a:txBody>
                    <a:bodyPr/>
                    <a:lstStyle/>
                    <a:p>
                      <a:pPr algn="ctr"/>
                      <a:r>
                        <a:rPr lang="en-US" sz="1700" dirty="0" smtClean="0"/>
                        <a:t>-2</a:t>
                      </a:r>
                      <a:endParaRPr lang="en-US" sz="1700" dirty="0"/>
                    </a:p>
                  </a:txBody>
                  <a:tcPr marT="54864" marB="54864" anchor="ctr"/>
                </a:tc>
                <a:tc>
                  <a:txBody>
                    <a:bodyPr/>
                    <a:lstStyle/>
                    <a:p>
                      <a:pPr algn="ctr"/>
                      <a:r>
                        <a:rPr lang="en-US" sz="1700" dirty="0" smtClean="0"/>
                        <a:t>3</a:t>
                      </a:r>
                      <a:endParaRPr lang="en-US" sz="1700" dirty="0"/>
                    </a:p>
                  </a:txBody>
                  <a:tcPr marT="54864" marB="54864" anchor="ctr"/>
                </a:tc>
              </a:tr>
            </a:tbl>
          </a:graphicData>
        </a:graphic>
      </p:graphicFrame>
      <p:sp>
        <p:nvSpPr>
          <p:cNvPr id="41" name="TextBox 40"/>
          <p:cNvSpPr txBox="1"/>
          <p:nvPr/>
        </p:nvSpPr>
        <p:spPr>
          <a:xfrm>
            <a:off x="0" y="0"/>
            <a:ext cx="9144000" cy="1292662"/>
          </a:xfrm>
          <a:prstGeom prst="rect">
            <a:avLst/>
          </a:prstGeom>
          <a:noFill/>
        </p:spPr>
        <p:txBody>
          <a:bodyPr wrap="square" rtlCol="0">
            <a:spAutoFit/>
          </a:bodyPr>
          <a:lstStyle/>
          <a:p>
            <a:r>
              <a:rPr lang="en-US" sz="2400" dirty="0" smtClean="0">
                <a:solidFill>
                  <a:srgbClr val="FF0000"/>
                </a:solidFill>
              </a:rPr>
              <a:t>Productivity in the Short-run</a:t>
            </a:r>
          </a:p>
          <a:p>
            <a:r>
              <a:rPr lang="en-US" dirty="0" smtClean="0"/>
              <a:t>Assume a mint with three presses wishes to start making </a:t>
            </a:r>
            <a:r>
              <a:rPr lang="en-US" dirty="0"/>
              <a:t> </a:t>
            </a:r>
            <a:r>
              <a:rPr lang="en-US" dirty="0" smtClean="0"/>
              <a:t>coins. To do so, it must hire workers. How many workers should the mint hire? That depends on the productivity of the labor as more workers are added to the three presses.</a:t>
            </a:r>
            <a:endParaRPr lang="en-US" i="1" dirty="0">
              <a:solidFill>
                <a:srgbClr val="FF0000"/>
              </a:solidFill>
            </a:endParaRPr>
          </a:p>
        </p:txBody>
      </p:sp>
      <p:sp>
        <p:nvSpPr>
          <p:cNvPr id="42" name="TextBox 41"/>
          <p:cNvSpPr txBox="1"/>
          <p:nvPr/>
        </p:nvSpPr>
        <p:spPr>
          <a:xfrm>
            <a:off x="0" y="1783080"/>
            <a:ext cx="4724400" cy="4278094"/>
          </a:xfrm>
          <a:prstGeom prst="rect">
            <a:avLst/>
          </a:prstGeom>
          <a:noFill/>
        </p:spPr>
        <p:txBody>
          <a:bodyPr wrap="square" rtlCol="0">
            <a:spAutoFit/>
          </a:bodyPr>
          <a:lstStyle/>
          <a:p>
            <a:r>
              <a:rPr lang="en-US" sz="1600" b="1" dirty="0" smtClean="0">
                <a:solidFill>
                  <a:srgbClr val="0000FF"/>
                </a:solidFill>
              </a:rPr>
              <a:t>The table presents a realistic estimate of the productivity of labor in the short-run</a:t>
            </a:r>
          </a:p>
          <a:p>
            <a:pPr marL="285750" indent="-285750">
              <a:buFont typeface="Arial" pitchFamily="34" charset="0"/>
              <a:buChar char="•"/>
            </a:pPr>
            <a:r>
              <a:rPr lang="en-US" sz="1600" dirty="0" smtClean="0"/>
              <a:t>Total product increases as more workers are hired, UNTIL the </a:t>
            </a:r>
            <a:r>
              <a:rPr lang="en-US" sz="1600" dirty="0" smtClean="0">
                <a:solidFill>
                  <a:srgbClr val="FF0000"/>
                </a:solidFill>
              </a:rPr>
              <a:t>8</a:t>
            </a:r>
            <a:r>
              <a:rPr lang="en-US" sz="1600" baseline="30000" dirty="0" smtClean="0">
                <a:solidFill>
                  <a:srgbClr val="FF0000"/>
                </a:solidFill>
              </a:rPr>
              <a:t>th</a:t>
            </a:r>
            <a:r>
              <a:rPr lang="en-US" sz="1600" dirty="0" smtClean="0">
                <a:solidFill>
                  <a:srgbClr val="FF0000"/>
                </a:solidFill>
              </a:rPr>
              <a:t> worker, </a:t>
            </a:r>
            <a:r>
              <a:rPr lang="en-US" sz="1600" dirty="0" smtClean="0"/>
              <a:t>then total product decreases</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Marginal product (the output contributed by the last worker hired) increases until the </a:t>
            </a:r>
            <a:r>
              <a:rPr lang="en-US" sz="1600" dirty="0" smtClean="0">
                <a:solidFill>
                  <a:srgbClr val="FF0000"/>
                </a:solidFill>
              </a:rPr>
              <a:t>4</a:t>
            </a:r>
            <a:r>
              <a:rPr lang="en-US" sz="1600" baseline="30000" dirty="0" smtClean="0">
                <a:solidFill>
                  <a:srgbClr val="FF0000"/>
                </a:solidFill>
              </a:rPr>
              <a:t>th</a:t>
            </a:r>
            <a:r>
              <a:rPr lang="en-US" sz="1600" dirty="0" smtClean="0">
                <a:solidFill>
                  <a:srgbClr val="FF0000"/>
                </a:solidFill>
              </a:rPr>
              <a:t> worker</a:t>
            </a:r>
            <a:r>
              <a:rPr lang="en-US" sz="1600" dirty="0" smtClean="0"/>
              <a:t>, and then marginal product begins decreasing.</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Average product (the output per worker) increases until the marginal product becomes lower than AP (at the </a:t>
            </a:r>
            <a:r>
              <a:rPr lang="en-US" sz="1600" dirty="0" smtClean="0">
                <a:solidFill>
                  <a:srgbClr val="FF0000"/>
                </a:solidFill>
              </a:rPr>
              <a:t>5</a:t>
            </a:r>
            <a:r>
              <a:rPr lang="en-US" sz="1600" baseline="30000" dirty="0" smtClean="0">
                <a:solidFill>
                  <a:srgbClr val="FF0000"/>
                </a:solidFill>
              </a:rPr>
              <a:t>th</a:t>
            </a:r>
            <a:r>
              <a:rPr lang="en-US" sz="1600" dirty="0" smtClean="0">
                <a:solidFill>
                  <a:srgbClr val="FF0000"/>
                </a:solidFill>
              </a:rPr>
              <a:t> worker</a:t>
            </a:r>
            <a:r>
              <a:rPr lang="en-US" sz="1600" dirty="0" smtClean="0"/>
              <a:t>) and then begins decreasing.</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The productivity of labor is at its greatest at around </a:t>
            </a:r>
            <a:r>
              <a:rPr lang="en-US" sz="1600" dirty="0" smtClean="0">
                <a:solidFill>
                  <a:srgbClr val="FF0000"/>
                </a:solidFill>
              </a:rPr>
              <a:t>3 or 4 workers</a:t>
            </a:r>
            <a:r>
              <a:rPr lang="en-US" sz="1600" dirty="0" smtClean="0"/>
              <a:t>, which means the mint’s average costs will be minimized when employing approximately </a:t>
            </a:r>
            <a:r>
              <a:rPr lang="en-US" sz="1600" dirty="0" smtClean="0">
                <a:solidFill>
                  <a:srgbClr val="FF0000"/>
                </a:solidFill>
              </a:rPr>
              <a:t>4 workers. </a:t>
            </a:r>
            <a:endParaRPr lang="en-US" sz="16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Productivity in the Short-run</a:t>
            </a:r>
          </a:p>
          <a:p>
            <a:r>
              <a:rPr lang="en-US" dirty="0" smtClean="0"/>
              <a:t>The data from our productivity table can be plotted in a graph, with the quantity of labor on the horizontal axis and the total, marginal and average product on the vertical axis.</a:t>
            </a:r>
            <a:endParaRPr lang="en-US" i="1" dirty="0">
              <a:solidFill>
                <a:srgbClr val="FF0000"/>
              </a:solidFill>
            </a:endParaRPr>
          </a:p>
        </p:txBody>
      </p:sp>
      <p:pic>
        <p:nvPicPr>
          <p:cNvPr id="10" name="Picture 9"/>
          <p:cNvPicPr/>
          <p:nvPr/>
        </p:nvPicPr>
        <p:blipFill>
          <a:blip r:embed="rId2" cstate="print"/>
          <a:stretch>
            <a:fillRect/>
          </a:stretch>
        </p:blipFill>
        <p:spPr>
          <a:xfrm>
            <a:off x="35496" y="2056642"/>
            <a:ext cx="4991100" cy="4750861"/>
          </a:xfrm>
          <a:prstGeom prst="rect">
            <a:avLst/>
          </a:prstGeom>
          <a:solidFill>
            <a:srgbClr val="FFFFFF"/>
          </a:solidFill>
          <a:ln>
            <a:noFill/>
            <a:prstDash/>
          </a:ln>
        </p:spPr>
      </p:pic>
      <p:sp>
        <p:nvSpPr>
          <p:cNvPr id="3" name="TextBox 2"/>
          <p:cNvSpPr txBox="1"/>
          <p:nvPr/>
        </p:nvSpPr>
        <p:spPr>
          <a:xfrm>
            <a:off x="5026596" y="2125337"/>
            <a:ext cx="4117404" cy="4093428"/>
          </a:xfrm>
          <a:prstGeom prst="rect">
            <a:avLst/>
          </a:prstGeom>
          <a:noFill/>
        </p:spPr>
        <p:txBody>
          <a:bodyPr wrap="square" rtlCol="0">
            <a:spAutoFit/>
          </a:bodyPr>
          <a:lstStyle/>
          <a:p>
            <a:r>
              <a:rPr lang="en-US" b="1" dirty="0" smtClean="0">
                <a:solidFill>
                  <a:srgbClr val="0000FF"/>
                </a:solidFill>
              </a:rPr>
              <a:t>Key observations about short-run production relationships:</a:t>
            </a:r>
          </a:p>
          <a:p>
            <a:pPr marL="285750" indent="-285750">
              <a:buFont typeface="Arial" pitchFamily="34" charset="0"/>
              <a:buChar char="•"/>
            </a:pPr>
            <a:r>
              <a:rPr lang="en-US" sz="1600" dirty="0" smtClean="0"/>
              <a:t>The MP is the rate of change in the TP. As MP is increasing, TP becomes steeper, but when MP decreases, TP becomes flatter. When MP becomes negative, TP begins decreasing.</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MP intersects AP at its highest point. Whenever MP&gt;AP, AP is increasing, but when MP&lt;AP, AP is decreasing.</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The mint begins experiencing </a:t>
            </a:r>
            <a:r>
              <a:rPr lang="en-US" sz="1600" i="1" dirty="0" smtClean="0"/>
              <a:t>diminishing marginal returns</a:t>
            </a:r>
            <a:r>
              <a:rPr lang="en-US" sz="1600" dirty="0" smtClean="0"/>
              <a:t> (the output of additional workers begins decreasing) after the third worker</a:t>
            </a:r>
            <a:endParaRPr lang="en-US" sz="1600" dirty="0"/>
          </a:p>
        </p:txBody>
      </p:sp>
    </p:spTree>
    <p:extLst>
      <p:ext uri="{BB962C8B-B14F-4D97-AF65-F5344CB8AC3E}">
        <p14:creationId xmlns:p14="http://schemas.microsoft.com/office/powerpoint/2010/main" xmlns="" val="210918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Productivity in the Short-run</a:t>
            </a:r>
          </a:p>
          <a:p>
            <a:r>
              <a:rPr lang="en-US" dirty="0" smtClean="0"/>
              <a:t>If we look more closely at just the marginal product and average product curves, we can learn more about the relationship between these two production variables.</a:t>
            </a:r>
            <a:endParaRPr lang="en-US" i="1" dirty="0">
              <a:solidFill>
                <a:srgbClr val="FF0000"/>
              </a:solidFill>
            </a:endParaRPr>
          </a:p>
        </p:txBody>
      </p:sp>
      <p:sp>
        <p:nvSpPr>
          <p:cNvPr id="3" name="TextBox 2"/>
          <p:cNvSpPr txBox="1"/>
          <p:nvPr/>
        </p:nvSpPr>
        <p:spPr>
          <a:xfrm>
            <a:off x="0" y="1234440"/>
            <a:ext cx="4765104" cy="4801314"/>
          </a:xfrm>
          <a:prstGeom prst="rect">
            <a:avLst/>
          </a:prstGeom>
          <a:noFill/>
        </p:spPr>
        <p:txBody>
          <a:bodyPr wrap="square" rtlCol="0">
            <a:spAutoFit/>
          </a:bodyPr>
          <a:lstStyle/>
          <a:p>
            <a:r>
              <a:rPr lang="en-US" b="1" dirty="0" smtClean="0">
                <a:solidFill>
                  <a:srgbClr val="0000FF"/>
                </a:solidFill>
              </a:rPr>
              <a:t>Explanation for diminishing returns: </a:t>
            </a:r>
          </a:p>
          <a:p>
            <a:pPr marL="285750" indent="-285750">
              <a:buFont typeface="Arial" pitchFamily="34" charset="0"/>
              <a:buChar char="•"/>
            </a:pPr>
            <a:r>
              <a:rPr lang="en-US" sz="1600" dirty="0" smtClean="0"/>
              <a:t>With only three presses in the mint, the output attributable to the </a:t>
            </a:r>
            <a:r>
              <a:rPr lang="en-US" sz="1600" dirty="0" smtClean="0">
                <a:solidFill>
                  <a:srgbClr val="FF0000"/>
                </a:solidFill>
              </a:rPr>
              <a:t>4</a:t>
            </a:r>
            <a:r>
              <a:rPr lang="en-US" sz="1600" baseline="30000" dirty="0" smtClean="0">
                <a:solidFill>
                  <a:srgbClr val="FF0000"/>
                </a:solidFill>
              </a:rPr>
              <a:t>th</a:t>
            </a:r>
            <a:r>
              <a:rPr lang="en-US" sz="1600" dirty="0">
                <a:solidFill>
                  <a:srgbClr val="FF0000"/>
                </a:solidFill>
              </a:rPr>
              <a:t> </a:t>
            </a:r>
            <a:r>
              <a:rPr lang="en-US" sz="1600" dirty="0" smtClean="0">
                <a:solidFill>
                  <a:srgbClr val="FF0000"/>
                </a:solidFill>
              </a:rPr>
              <a:t>– 8</a:t>
            </a:r>
            <a:r>
              <a:rPr lang="en-US" sz="1600" baseline="30000" dirty="0" smtClean="0">
                <a:solidFill>
                  <a:srgbClr val="FF0000"/>
                </a:solidFill>
              </a:rPr>
              <a:t>th</a:t>
            </a:r>
            <a:r>
              <a:rPr lang="en-US" sz="1600" dirty="0" smtClean="0">
                <a:solidFill>
                  <a:srgbClr val="FF0000"/>
                </a:solidFill>
              </a:rPr>
              <a:t> </a:t>
            </a:r>
            <a:r>
              <a:rPr lang="en-US" sz="1600" dirty="0" smtClean="0"/>
              <a:t>worker becomes less and less.</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This is because there is </a:t>
            </a:r>
            <a:r>
              <a:rPr lang="en-US" sz="1600" i="1" dirty="0" smtClean="0"/>
              <a:t>not enough capital to allow additional workers to continue to be more and more productive!</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Up to the </a:t>
            </a:r>
            <a:r>
              <a:rPr lang="en-US" sz="1600" dirty="0" smtClean="0">
                <a:solidFill>
                  <a:srgbClr val="FF0000"/>
                </a:solidFill>
              </a:rPr>
              <a:t>5</a:t>
            </a:r>
            <a:r>
              <a:rPr lang="en-US" sz="1600" baseline="30000" dirty="0" smtClean="0">
                <a:solidFill>
                  <a:srgbClr val="FF0000"/>
                </a:solidFill>
              </a:rPr>
              <a:t>th</a:t>
            </a:r>
            <a:r>
              <a:rPr lang="en-US" sz="1600" dirty="0" smtClean="0">
                <a:solidFill>
                  <a:srgbClr val="FF0000"/>
                </a:solidFill>
              </a:rPr>
              <a:t> worker, </a:t>
            </a:r>
            <a:r>
              <a:rPr lang="en-US" sz="1600" dirty="0" smtClean="0"/>
              <a:t>adding additional workers caused the </a:t>
            </a:r>
            <a:r>
              <a:rPr lang="en-US" sz="1600" i="1" dirty="0" smtClean="0"/>
              <a:t>average product</a:t>
            </a:r>
            <a:r>
              <a:rPr lang="en-US" sz="1600" dirty="0" smtClean="0"/>
              <a:t> to rise, since the marginal product was greater than the average. </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But beyond the </a:t>
            </a:r>
            <a:r>
              <a:rPr lang="en-US" sz="1600" dirty="0" smtClean="0">
                <a:solidFill>
                  <a:srgbClr val="FF0000"/>
                </a:solidFill>
              </a:rPr>
              <a:t>5</a:t>
            </a:r>
            <a:r>
              <a:rPr lang="en-US" sz="1600" baseline="30000" dirty="0" smtClean="0">
                <a:solidFill>
                  <a:srgbClr val="FF0000"/>
                </a:solidFill>
              </a:rPr>
              <a:t>th</a:t>
            </a:r>
            <a:r>
              <a:rPr lang="en-US" sz="1600" dirty="0" smtClean="0">
                <a:solidFill>
                  <a:srgbClr val="FF0000"/>
                </a:solidFill>
              </a:rPr>
              <a:t> worker</a:t>
            </a:r>
            <a:r>
              <a:rPr lang="en-US" sz="1600" dirty="0" smtClean="0"/>
              <a:t>, diminishing returns was causing marginal product to fall at such a rate that it was pulling average output down with it. Worker productivity declines rapidly after </a:t>
            </a:r>
            <a:r>
              <a:rPr lang="en-US" sz="1600" dirty="0" smtClean="0">
                <a:solidFill>
                  <a:srgbClr val="FF0000"/>
                </a:solidFill>
              </a:rPr>
              <a:t>four workers</a:t>
            </a:r>
            <a:r>
              <a:rPr lang="en-US" sz="1600" dirty="0" smtClean="0"/>
              <a:t>.</a:t>
            </a:r>
          </a:p>
          <a:p>
            <a:pPr marL="285750" indent="-285750">
              <a:buFont typeface="Arial" pitchFamily="34" charset="0"/>
              <a:buChar char="•"/>
            </a:pPr>
            <a:r>
              <a:rPr lang="en-US" sz="1600" dirty="0" smtClean="0"/>
              <a:t>A mint wanting to minimize costs will not hire more than </a:t>
            </a:r>
            <a:r>
              <a:rPr lang="en-US" sz="1600" dirty="0" smtClean="0">
                <a:solidFill>
                  <a:srgbClr val="FF0000"/>
                </a:solidFill>
              </a:rPr>
              <a:t>four workers</a:t>
            </a:r>
            <a:r>
              <a:rPr lang="en-US" sz="1600" dirty="0" smtClean="0"/>
              <a:t>.</a:t>
            </a:r>
            <a:endParaRPr lang="en-US" sz="1600" dirty="0"/>
          </a:p>
        </p:txBody>
      </p:sp>
      <p:pic>
        <p:nvPicPr>
          <p:cNvPr id="11" name="Picture 10"/>
          <p:cNvPicPr/>
          <p:nvPr/>
        </p:nvPicPr>
        <p:blipFill>
          <a:blip r:embed="rId2" cstate="print"/>
          <a:stretch>
            <a:fillRect/>
          </a:stretch>
        </p:blipFill>
        <p:spPr>
          <a:xfrm>
            <a:off x="4610100" y="2423160"/>
            <a:ext cx="4381500" cy="4206240"/>
          </a:xfrm>
          <a:prstGeom prst="rect">
            <a:avLst/>
          </a:prstGeom>
          <a:solidFill>
            <a:srgbClr val="FFFFFF"/>
          </a:solidFill>
          <a:ln>
            <a:noFill/>
            <a:prstDash/>
          </a:ln>
        </p:spPr>
      </p:pic>
    </p:spTree>
    <p:extLst>
      <p:ext uri="{BB962C8B-B14F-4D97-AF65-F5344CB8AC3E}">
        <p14:creationId xmlns:p14="http://schemas.microsoft.com/office/powerpoint/2010/main" xmlns="" val="2245936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xmlns="" val="2130939301"/>
              </p:ext>
            </p:extLst>
          </p:nvPr>
        </p:nvGraphicFramePr>
        <p:xfrm>
          <a:off x="4114800" y="990600"/>
          <a:ext cx="5029200" cy="5867400"/>
        </p:xfrm>
        <a:graphic>
          <a:graphicData uri="http://schemas.openxmlformats.org/drawingml/2006/table">
            <a:tbl>
              <a:tblPr firstRow="1" bandRow="1">
                <a:tableStyleId>{0E3FDE45-AF77-4B5C-9715-49D594BDF05E}</a:tableStyleId>
              </a:tblPr>
              <a:tblGrid>
                <a:gridCol w="1375641"/>
                <a:gridCol w="3653559"/>
              </a:tblGrid>
              <a:tr h="50268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FF"/>
                          </a:solidFill>
                          <a:latin typeface="+mn-lt"/>
                        </a:rPr>
                        <a:t>Short-run Cost Relationships</a:t>
                      </a:r>
                      <a:endParaRPr lang="en-US" sz="2400" b="1" dirty="0" smtClean="0">
                        <a:solidFill>
                          <a:srgbClr val="0000FF"/>
                        </a:solidFill>
                        <a:latin typeface="+mn-lt"/>
                      </a:endParaRPr>
                    </a:p>
                  </a:txBody>
                  <a:tcPr>
                    <a:lnL>
                      <a:noFill/>
                    </a:lnL>
                    <a:lnR>
                      <a:noFill/>
                    </a:lnR>
                    <a:lnT w="12700" cmpd="sng">
                      <a:noFill/>
                    </a:lnT>
                    <a:lnB w="12700" cmpd="sng">
                      <a:noFill/>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rgbClr val="0000FF"/>
                        </a:solidFill>
                        <a:latin typeface="Gill Sans"/>
                      </a:endParaRPr>
                    </a:p>
                  </a:txBody>
                  <a:tcPr marT="38100" marB="38100">
                    <a:lnL>
                      <a:noFill/>
                    </a:lnL>
                    <a:lnR>
                      <a:noFill/>
                    </a:lnR>
                    <a:lnT w="12700" cmpd="sng">
                      <a:noFill/>
                    </a:lnT>
                    <a:lnB w="12700" cmpd="sng">
                      <a:noFill/>
                    </a:lnB>
                    <a:lnTlToBr w="12700" cmpd="sng">
                      <a:noFill/>
                      <a:prstDash val="solid"/>
                    </a:lnTlToBr>
                    <a:lnBlToTr w="12700" cmpd="sng">
                      <a:noFill/>
                      <a:prstDash val="solid"/>
                    </a:lnBlToTr>
                  </a:tcPr>
                </a:tc>
              </a:tr>
              <a:tr h="1095002">
                <a:tc>
                  <a:txBody>
                    <a:bodyPr/>
                    <a:lstStyle/>
                    <a:p>
                      <a:pPr algn="ctr"/>
                      <a:r>
                        <a:rPr lang="en-US" sz="1900" b="1" dirty="0" smtClean="0">
                          <a:solidFill>
                            <a:schemeClr val="tx1"/>
                          </a:solidFill>
                          <a:latin typeface="+mn-lt"/>
                          <a:cs typeface="Arial" pitchFamily="34" charset="0"/>
                        </a:rPr>
                        <a:t>ATC=AFC + AVC</a:t>
                      </a: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r>
                        <a:rPr lang="en-US" sz="1900" dirty="0" smtClean="0">
                          <a:latin typeface="+mn-lt"/>
                        </a:rPr>
                        <a:t>The vertical distance between ATC and AVC equals the AFC at each level of output. </a:t>
                      </a:r>
                      <a:endParaRPr lang="en-US" sz="1900" dirty="0" smtClean="0">
                        <a:solidFill>
                          <a:schemeClr val="tx1"/>
                        </a:solidFill>
                        <a:latin typeface="+mn-lt"/>
                        <a:cs typeface="Arial" pitchFamily="34" charset="0"/>
                      </a:endParaRPr>
                    </a:p>
                  </a:txBody>
                  <a:tcPr anchor="ctr">
                    <a:lnL>
                      <a:noFill/>
                    </a:lnL>
                    <a:lnR>
                      <a:noFill/>
                    </a:lnR>
                    <a:lnT w="12700" cmpd="sng">
                      <a:noFill/>
                    </a:lnT>
                    <a:lnB>
                      <a:noFill/>
                    </a:lnB>
                    <a:lnTlToBr w="12700" cmpd="sng">
                      <a:noFill/>
                      <a:prstDash val="solid"/>
                    </a:lnTlToBr>
                    <a:lnBlToTr w="12700" cmpd="sng">
                      <a:noFill/>
                      <a:prstDash val="solid"/>
                    </a:lnBlToTr>
                  </a:tcPr>
                </a:tc>
              </a:tr>
              <a:tr h="22946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cs typeface="Arial" pitchFamily="34" charset="0"/>
                        </a:rPr>
                        <a:t>MC and ATC/AVC</a:t>
                      </a:r>
                      <a:endParaRPr lang="en-US" sz="1900" b="1" dirty="0">
                        <a:solidFill>
                          <a:schemeClr val="tx1"/>
                        </a:solidFill>
                        <a:latin typeface="+mn-lt"/>
                        <a:cs typeface="Arial" pitchFamily="34" charset="0"/>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latin typeface="+mn-lt"/>
                        </a:rPr>
                        <a:t>MC intersects both AVC and ATC at their minimum. This is because if the last unit produced cost less than the average, then the average must be falling, and </a:t>
                      </a:r>
                      <a:r>
                        <a:rPr lang="en-US" sz="1900" dirty="0" err="1" smtClean="0">
                          <a:latin typeface="+mn-lt"/>
                        </a:rPr>
                        <a:t>vis</a:t>
                      </a:r>
                      <a:r>
                        <a:rPr lang="en-US" sz="1900" dirty="0" smtClean="0">
                          <a:latin typeface="+mn-lt"/>
                        </a:rPr>
                        <a:t> versa (just like your test scores!)</a:t>
                      </a:r>
                      <a:endParaRPr lang="en-US" sz="1900" dirty="0">
                        <a:solidFill>
                          <a:schemeClr val="tx1"/>
                        </a:solidFill>
                        <a:latin typeface="+mn-lt"/>
                        <a:cs typeface="Arial" pitchFamily="34" charset="0"/>
                      </a:endParaRPr>
                    </a:p>
                  </a:txBody>
                  <a:tcPr anchor="ctr">
                    <a:lnL>
                      <a:noFill/>
                    </a:lnL>
                    <a:lnR>
                      <a:noFill/>
                    </a:lnR>
                    <a:lnT>
                      <a:noFill/>
                    </a:lnT>
                    <a:lnB>
                      <a:noFill/>
                    </a:lnB>
                    <a:lnTlToBr w="12700" cmpd="sng">
                      <a:noFill/>
                      <a:prstDash val="solid"/>
                    </a:lnTlToBr>
                    <a:lnBlToTr w="12700" cmpd="sng">
                      <a:noFill/>
                      <a:prstDash val="solid"/>
                    </a:lnBlToTr>
                  </a:tcPr>
                </a:tc>
              </a:tr>
              <a:tr h="19750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cs typeface="Arial" pitchFamily="34" charset="0"/>
                        </a:rPr>
                        <a:t>MC and diminishing returns</a:t>
                      </a:r>
                      <a:endParaRPr lang="en-US" sz="1900" b="1" dirty="0">
                        <a:solidFill>
                          <a:schemeClr val="tx1"/>
                        </a:solidFill>
                        <a:latin typeface="+mn-lt"/>
                        <a:cs typeface="Arial" pitchFamily="34" charset="0"/>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latin typeface="+mn-lt"/>
                        </a:rPr>
                        <a:t>MC is at its minimum when MP is at its maximum, because beyond that point diminishing returns sets in and the firm starts getting less for its money!</a:t>
                      </a:r>
                      <a:endParaRPr lang="en-US" sz="1900" dirty="0">
                        <a:solidFill>
                          <a:schemeClr val="tx1"/>
                        </a:solidFill>
                        <a:latin typeface="+mn-lt"/>
                        <a:cs typeface="Arial" pitchFamily="34" charset="0"/>
                      </a:endParaRPr>
                    </a:p>
                  </a:txBody>
                  <a:tcPr anchor="ctr">
                    <a:lnL>
                      <a:noFill/>
                    </a:lnL>
                    <a:lnR>
                      <a:noFill/>
                    </a:lnR>
                    <a:lnT>
                      <a:noFill/>
                    </a:lnT>
                    <a:lnB w="12700" cmpd="sng">
                      <a:noFill/>
                    </a:lnB>
                    <a:lnTlToBr w="12700" cmpd="sng">
                      <a:noFill/>
                      <a:prstDash val="solid"/>
                    </a:lnTlToBr>
                    <a:lnBlToTr w="12700" cmpd="sng">
                      <a:noFill/>
                      <a:prstDash val="solid"/>
                    </a:lnBlToTr>
                  </a:tcPr>
                </a:tc>
              </a:tr>
            </a:tbl>
          </a:graphicData>
        </a:graphic>
      </p:graphicFrame>
      <p:sp>
        <p:nvSpPr>
          <p:cNvPr id="28" name="TextBox 27"/>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Graphing Per-unit Costs in the Short-run</a:t>
            </a:r>
          </a:p>
          <a:p>
            <a:r>
              <a:rPr lang="en-US" dirty="0" smtClean="0">
                <a:cs typeface="Arial" pitchFamily="34" charset="0"/>
              </a:rPr>
              <a:t>The relationships between a firm’s short-run per unit costs are dictated by the law of diminishing marginal returns</a:t>
            </a:r>
          </a:p>
        </p:txBody>
      </p:sp>
      <p:pic>
        <p:nvPicPr>
          <p:cNvPr id="29" name="Picture 28"/>
          <p:cNvPicPr/>
          <p:nvPr/>
        </p:nvPicPr>
        <p:blipFill>
          <a:blip r:embed="rId2" cstate="print"/>
          <a:stretch>
            <a:fillRect/>
          </a:stretch>
        </p:blipFill>
        <p:spPr>
          <a:xfrm>
            <a:off x="-24184" y="2240280"/>
            <a:ext cx="4062784" cy="4084320"/>
          </a:xfrm>
          <a:prstGeom prst="rect">
            <a:avLst/>
          </a:prstGeom>
          <a:solidFill>
            <a:srgbClr val="FFFFFF"/>
          </a:solidFill>
          <a:ln>
            <a:noFill/>
            <a:prstDash/>
          </a:ln>
        </p:spPr>
      </p:pic>
    </p:spTree>
    <p:extLst>
      <p:ext uri="{BB962C8B-B14F-4D97-AF65-F5344CB8AC3E}">
        <p14:creationId xmlns:p14="http://schemas.microsoft.com/office/powerpoint/2010/main" xmlns="" val="674844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p:nvPr/>
        </p:nvPicPr>
        <p:blipFill>
          <a:blip r:embed="rId2" cstate="print"/>
          <a:stretch>
            <a:fillRect/>
          </a:stretch>
        </p:blipFill>
        <p:spPr>
          <a:xfrm>
            <a:off x="5562600" y="2037974"/>
            <a:ext cx="3200400" cy="4827910"/>
          </a:xfrm>
          <a:prstGeom prst="rect">
            <a:avLst/>
          </a:prstGeom>
          <a:solidFill>
            <a:srgbClr val="FFFFFF"/>
          </a:solidFill>
          <a:ln>
            <a:noFill/>
            <a:prstDash/>
          </a:ln>
        </p:spPr>
      </p:pic>
      <p:graphicFrame>
        <p:nvGraphicFramePr>
          <p:cNvPr id="28" name="Table 27"/>
          <p:cNvGraphicFramePr>
            <a:graphicFrameLocks noGrp="1"/>
          </p:cNvGraphicFramePr>
          <p:nvPr>
            <p:extLst>
              <p:ext uri="{D42A27DB-BD31-4B8C-83A1-F6EECF244321}">
                <p14:modId xmlns:p14="http://schemas.microsoft.com/office/powerpoint/2010/main" xmlns="" val="1917942838"/>
              </p:ext>
            </p:extLst>
          </p:nvPr>
        </p:nvGraphicFramePr>
        <p:xfrm>
          <a:off x="0" y="1554185"/>
          <a:ext cx="5374704" cy="5303815"/>
        </p:xfrm>
        <a:graphic>
          <a:graphicData uri="http://schemas.openxmlformats.org/drawingml/2006/table">
            <a:tbl>
              <a:tblPr firstRow="1" bandRow="1">
                <a:tableStyleId>{21E4AEA4-8DFA-4A89-87EB-49C32662AFE0}</a:tableStyleId>
              </a:tblPr>
              <a:tblGrid>
                <a:gridCol w="5374704"/>
              </a:tblGrid>
              <a:tr h="4778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solidFill>
                            <a:schemeClr val="tx1"/>
                          </a:solidFill>
                          <a:latin typeface="+mn-lt"/>
                        </a:rPr>
                        <a:t>The relationship between productivity and costs</a:t>
                      </a:r>
                      <a:endParaRPr lang="en-US" sz="1900" dirty="0">
                        <a:solidFill>
                          <a:schemeClr val="tx1"/>
                        </a:solidFill>
                        <a:latin typeface="+mn-lt"/>
                      </a:endParaRPr>
                    </a:p>
                  </a:txBody>
                  <a:tcPr anchor="ctr">
                    <a:solidFill>
                      <a:schemeClr val="accent2">
                        <a:alpha val="40000"/>
                      </a:schemeClr>
                    </a:solidFill>
                  </a:tcPr>
                </a:tc>
              </a:tr>
              <a:tr h="1316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mn-lt"/>
                          <a:cs typeface="Arial" pitchFamily="34" charset="0"/>
                        </a:rPr>
                        <a:t>When productivity of its workers is rising, a firm’s per unit costs are falling, since they're getting more output for</a:t>
                      </a:r>
                      <a:r>
                        <a:rPr lang="en-US" sz="1700" baseline="0" dirty="0" smtClean="0">
                          <a:latin typeface="+mn-lt"/>
                          <a:cs typeface="Arial" pitchFamily="34" charset="0"/>
                        </a:rPr>
                        <a:t> each dollar spent on worker wages. </a:t>
                      </a:r>
                      <a:endParaRPr lang="en-US" sz="1700" dirty="0">
                        <a:solidFill>
                          <a:srgbClr val="0000FF"/>
                        </a:solidFill>
                        <a:latin typeface="+mn-lt"/>
                        <a:cs typeface="Arial" pitchFamily="34" charset="0"/>
                      </a:endParaRPr>
                    </a:p>
                  </a:txBody>
                  <a:tcPr anchor="ctr"/>
                </a:tc>
              </a:tr>
              <a:tr h="9720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mn-lt"/>
                          <a:cs typeface="Arial" pitchFamily="34" charset="0"/>
                        </a:rPr>
                        <a:t>When marginal product is increasing (increasing returns) marginal cost  is falling. When average</a:t>
                      </a:r>
                      <a:r>
                        <a:rPr lang="en-US" sz="1700" baseline="0" dirty="0" smtClean="0">
                          <a:latin typeface="+mn-lt"/>
                          <a:cs typeface="Arial" pitchFamily="34" charset="0"/>
                        </a:rPr>
                        <a:t> product is rising, average variable cost is falling.</a:t>
                      </a:r>
                      <a:endParaRPr lang="en-US" sz="1700" i="0" dirty="0">
                        <a:solidFill>
                          <a:schemeClr val="tx1"/>
                        </a:solidFill>
                        <a:latin typeface="+mn-lt"/>
                        <a:cs typeface="Arial" pitchFamily="34" charset="0"/>
                      </a:endParaRPr>
                    </a:p>
                  </a:txBody>
                  <a:tcPr anchor="ctr"/>
                </a:tc>
              </a:tr>
              <a:tr h="682120">
                <a:tc>
                  <a:txBody>
                    <a:bodyPr/>
                    <a:lstStyle/>
                    <a:p>
                      <a:r>
                        <a:rPr lang="en-US" sz="1700" dirty="0" smtClean="0">
                          <a:latin typeface="+mn-lt"/>
                          <a:cs typeface="Arial" pitchFamily="34" charset="0"/>
                        </a:rPr>
                        <a:t>When MP and</a:t>
                      </a:r>
                      <a:r>
                        <a:rPr lang="en-US" sz="1700" baseline="0" dirty="0" smtClean="0">
                          <a:latin typeface="+mn-lt"/>
                          <a:cs typeface="Arial" pitchFamily="34" charset="0"/>
                        </a:rPr>
                        <a:t> AP are </a:t>
                      </a:r>
                      <a:r>
                        <a:rPr lang="en-US" sz="1700" dirty="0" smtClean="0">
                          <a:latin typeface="+mn-lt"/>
                          <a:cs typeface="Arial" pitchFamily="34" charset="0"/>
                        </a:rPr>
                        <a:t>maximized, MC and AVC</a:t>
                      </a:r>
                      <a:r>
                        <a:rPr lang="en-US" sz="1700" baseline="0" dirty="0" smtClean="0">
                          <a:latin typeface="+mn-lt"/>
                          <a:cs typeface="Arial" pitchFamily="34" charset="0"/>
                        </a:rPr>
                        <a:t> are minimized</a:t>
                      </a:r>
                      <a:endParaRPr lang="en-US" sz="1700" dirty="0">
                        <a:solidFill>
                          <a:srgbClr val="0000FF"/>
                        </a:solidFill>
                        <a:latin typeface="+mn-lt"/>
                        <a:cs typeface="Arial" pitchFamily="34" charset="0"/>
                      </a:endParaRPr>
                    </a:p>
                  </a:txBody>
                  <a:tcPr anchor="ctr"/>
                </a:tc>
              </a:tr>
              <a:tr h="927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mn-lt"/>
                          <a:cs typeface="Arial" pitchFamily="34" charset="0"/>
                        </a:rPr>
                        <a:t>When  workers</a:t>
                      </a:r>
                      <a:r>
                        <a:rPr lang="en-US" sz="1700" baseline="0" dirty="0" smtClean="0">
                          <a:latin typeface="+mn-lt"/>
                          <a:cs typeface="Arial" pitchFamily="34" charset="0"/>
                        </a:rPr>
                        <a:t> begin experiencing diminishing returns, MP falls and MC begins to rise.</a:t>
                      </a:r>
                      <a:endParaRPr lang="en-US" sz="1700" dirty="0">
                        <a:solidFill>
                          <a:schemeClr val="tx1"/>
                        </a:solidFill>
                        <a:latin typeface="+mn-lt"/>
                        <a:cs typeface="Arial" pitchFamily="34" charset="0"/>
                      </a:endParaRPr>
                    </a:p>
                  </a:txBody>
                  <a:tcPr anchor="ctr"/>
                </a:tc>
              </a:tr>
              <a:tr h="927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latin typeface="+mn-lt"/>
                          <a:cs typeface="Arial" pitchFamily="34" charset="0"/>
                        </a:rPr>
                        <a:t>MP intersects average product at its highest point, and MC intersects average variable cost at its lowest point</a:t>
                      </a:r>
                      <a:endParaRPr lang="en-US" sz="1700" dirty="0">
                        <a:solidFill>
                          <a:srgbClr val="0000FF"/>
                        </a:solidFill>
                        <a:latin typeface="+mn-lt"/>
                        <a:cs typeface="Arial" pitchFamily="34" charset="0"/>
                      </a:endParaRPr>
                    </a:p>
                  </a:txBody>
                  <a:tcPr anchor="ctr"/>
                </a:tc>
              </a:tr>
            </a:tbl>
          </a:graphicData>
        </a:graphic>
      </p:graphicFrame>
      <p:sp>
        <p:nvSpPr>
          <p:cNvPr id="29" name="TextBox 28"/>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From Short-run Productivity to Short-run Costs</a:t>
            </a:r>
          </a:p>
          <a:p>
            <a:r>
              <a:rPr lang="en-US" dirty="0" smtClean="0">
                <a:cs typeface="Arial" pitchFamily="34" charset="0"/>
              </a:rPr>
              <a:t>As </a:t>
            </a:r>
            <a:r>
              <a:rPr lang="en-US" dirty="0">
                <a:cs typeface="Arial" pitchFamily="34" charset="0"/>
              </a:rPr>
              <a:t>worker productivity increases, firms get "more for their money", meaning per-unit and marginal cost decrease. When productivity decreases, costs increase. </a:t>
            </a:r>
          </a:p>
        </p:txBody>
      </p:sp>
    </p:spTree>
    <p:extLst>
      <p:ext uri="{BB962C8B-B14F-4D97-AF65-F5344CB8AC3E}">
        <p14:creationId xmlns:p14="http://schemas.microsoft.com/office/powerpoint/2010/main" xmlns="" val="203098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2400657"/>
          </a:xfrm>
          <a:prstGeom prst="rect">
            <a:avLst/>
          </a:prstGeom>
          <a:noFill/>
        </p:spPr>
        <p:txBody>
          <a:bodyPr wrap="square" rtlCol="0">
            <a:spAutoFit/>
          </a:bodyPr>
          <a:lstStyle/>
          <a:p>
            <a:r>
              <a:rPr lang="en-US" sz="2400" dirty="0" smtClean="0">
                <a:solidFill>
                  <a:srgbClr val="FF0000"/>
                </a:solidFill>
              </a:rPr>
              <a:t>Short-run versus Long-run Costs of Production</a:t>
            </a:r>
          </a:p>
          <a:p>
            <a:r>
              <a:rPr lang="en-US" dirty="0" smtClean="0"/>
              <a:t>When examining a firm’s costs, we must consider two periods of time.</a:t>
            </a:r>
          </a:p>
          <a:p>
            <a:pPr marL="285750" indent="-285750">
              <a:buFont typeface="Arial" pitchFamily="34" charset="0"/>
              <a:buChar char="•"/>
            </a:pPr>
            <a:r>
              <a:rPr lang="en-US" b="1" dirty="0" smtClean="0">
                <a:solidFill>
                  <a:srgbClr val="0000FF"/>
                </a:solidFill>
              </a:rPr>
              <a:t>The short-run: </a:t>
            </a:r>
            <a:r>
              <a:rPr lang="en-US" dirty="0" smtClean="0"/>
              <a:t>The period of time in which firms can vary only the amount of labor and the raw materials it uses in its production. Capital and land resources are fixed, and cannot be varied. </a:t>
            </a:r>
          </a:p>
          <a:p>
            <a:pPr marL="285750" indent="-285750">
              <a:buFont typeface="Arial" pitchFamily="34" charset="0"/>
              <a:buChar char="•"/>
            </a:pPr>
            <a:r>
              <a:rPr lang="en-US" b="1" dirty="0" smtClean="0"/>
              <a:t>Example: </a:t>
            </a:r>
            <a:r>
              <a:rPr lang="en-US" dirty="0" smtClean="0"/>
              <a:t>When the demand for American automobiles fell in the late 2000s, Ford and General Motors  responded in the short-run by reducing the size of their workforces. </a:t>
            </a:r>
          </a:p>
          <a:p>
            <a:pPr marL="285750" indent="-285750">
              <a:buFont typeface="Arial" pitchFamily="34" charset="0"/>
              <a:buChar char="•"/>
            </a:pPr>
            <a:endParaRPr lang="en-US" dirty="0" smtClean="0"/>
          </a:p>
        </p:txBody>
      </p:sp>
      <p:sp>
        <p:nvSpPr>
          <p:cNvPr id="3" name="TextBox 2"/>
          <p:cNvSpPr txBox="1"/>
          <p:nvPr/>
        </p:nvSpPr>
        <p:spPr>
          <a:xfrm>
            <a:off x="0" y="2438400"/>
            <a:ext cx="8763000" cy="4307384"/>
          </a:xfrm>
          <a:prstGeom prst="rect">
            <a:avLst/>
          </a:prstGeom>
          <a:noFill/>
        </p:spPr>
        <p:txBody>
          <a:bodyPr wrap="square" rtlCol="0">
            <a:spAutoFit/>
          </a:bodyPr>
          <a:lstStyle/>
          <a:p>
            <a:pPr marL="285750" indent="-285750">
              <a:buFont typeface="Arial" pitchFamily="34" charset="0"/>
              <a:buChar char="•"/>
            </a:pPr>
            <a:r>
              <a:rPr lang="en-US" b="1" dirty="0" smtClean="0">
                <a:solidFill>
                  <a:srgbClr val="0000FF"/>
                </a:solidFill>
              </a:rPr>
              <a:t>The long-run: </a:t>
            </a:r>
            <a:r>
              <a:rPr lang="en-US" dirty="0" smtClean="0"/>
              <a:t>The period of time over which firms can vary the quantities of all resources they use in production. The quantities of labor, capital and land resources can all be varied in the long-run. </a:t>
            </a:r>
          </a:p>
          <a:p>
            <a:pPr marL="285750" indent="-285750">
              <a:buFont typeface="Arial" pitchFamily="34" charset="0"/>
              <a:buChar char="•"/>
            </a:pPr>
            <a:r>
              <a:rPr lang="en-US" b="1" dirty="0" smtClean="0"/>
              <a:t>Example: </a:t>
            </a:r>
            <a:r>
              <a:rPr lang="en-US" dirty="0" smtClean="0"/>
              <a:t>When demand for American automobiles remained weak for over two years, Ford and General Motors began closing factories and selling off their capital equipment to foreign car manufacturers. </a:t>
            </a:r>
          </a:p>
          <a:p>
            <a:endParaRPr lang="en-US" b="1" dirty="0" smtClean="0"/>
          </a:p>
          <a:p>
            <a:r>
              <a:rPr lang="en-US" b="1" dirty="0" smtClean="0"/>
              <a:t>Variable costs and fixed costs: </a:t>
            </a:r>
            <a:r>
              <a:rPr lang="en-US" dirty="0" smtClean="0"/>
              <a:t>A firm’s variable costs are those which change in the short-run as the firm changes its level of output. Fixed costs, on the other hand, remain constant as output varies in the short-run. </a:t>
            </a:r>
          </a:p>
          <a:p>
            <a:endParaRPr lang="en-US" b="1" dirty="0" smtClean="0"/>
          </a:p>
          <a:p>
            <a:pPr algn="ctr"/>
            <a:r>
              <a:rPr lang="en-US" sz="2400" i="1" dirty="0" smtClean="0">
                <a:solidFill>
                  <a:srgbClr val="F30D33"/>
                </a:solidFill>
              </a:rPr>
              <a:t>In the long-run, all costs are variable, since all resources can be varied…</a:t>
            </a:r>
          </a:p>
          <a:p>
            <a:endParaRPr lang="en-GB" dirty="0"/>
          </a:p>
        </p:txBody>
      </p:sp>
    </p:spTree>
    <p:extLst>
      <p:ext uri="{BB962C8B-B14F-4D97-AF65-F5344CB8AC3E}">
        <p14:creationId xmlns:p14="http://schemas.microsoft.com/office/powerpoint/2010/main" xmlns="" val="152062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2421656656"/>
              </p:ext>
            </p:extLst>
          </p:nvPr>
        </p:nvGraphicFramePr>
        <p:xfrm>
          <a:off x="0" y="1319322"/>
          <a:ext cx="9144000" cy="5538678"/>
        </p:xfrm>
        <a:graphic>
          <a:graphicData uri="http://schemas.openxmlformats.org/drawingml/2006/table">
            <a:tbl>
              <a:tblPr firstRow="1" bandRow="1">
                <a:tableStyleId>{72833802-FEF1-4C79-8D5D-14CF1EAF98D9}</a:tableStyleId>
              </a:tblPr>
              <a:tblGrid>
                <a:gridCol w="1524000"/>
                <a:gridCol w="7620000"/>
              </a:tblGrid>
              <a:tr h="40135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t>Resource costs in the short-run</a:t>
                      </a:r>
                      <a:endParaRPr lang="en-US" sz="1900" dirty="0">
                        <a:solidFill>
                          <a:srgbClr val="0000FF"/>
                        </a:solidFill>
                        <a:latin typeface="+mn-lt"/>
                        <a:cs typeface="Arial"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0000FF"/>
                        </a:solidFill>
                        <a:latin typeface="+mn-lt"/>
                        <a:cs typeface="Arial" pitchFamily="34" charset="0"/>
                      </a:endParaRPr>
                    </a:p>
                  </a:txBody>
                  <a:tcPr marT="38100" marB="38100" anchor="ctr"/>
                </a:tc>
              </a:tr>
              <a:tr h="630698">
                <a:tc rowSpan="3">
                  <a:txBody>
                    <a:bodyPr/>
                    <a:lstStyle/>
                    <a:p>
                      <a:pPr algn="ctr"/>
                      <a:r>
                        <a:rPr lang="en-US" sz="2200" b="1" dirty="0" smtClean="0">
                          <a:solidFill>
                            <a:schemeClr val="tx1"/>
                          </a:solidFill>
                          <a:latin typeface="+mn-lt"/>
                          <a:cs typeface="Arial" pitchFamily="34" charset="0"/>
                        </a:rPr>
                        <a:t>Fixed</a:t>
                      </a:r>
                      <a:r>
                        <a:rPr lang="en-US" sz="2200" b="1" baseline="0" dirty="0" smtClean="0">
                          <a:solidFill>
                            <a:schemeClr val="tx1"/>
                          </a:solidFill>
                          <a:latin typeface="+mn-lt"/>
                          <a:cs typeface="Arial" pitchFamily="34" charset="0"/>
                        </a:rPr>
                        <a:t>  Costs in the short-run</a:t>
                      </a:r>
                      <a:endParaRPr lang="en-US" sz="2200" b="1" dirty="0">
                        <a:solidFill>
                          <a:schemeClr val="tx1"/>
                        </a:solidFill>
                        <a:latin typeface="+mn-lt"/>
                        <a:cs typeface="Arial" pitchFamily="34" charset="0"/>
                      </a:endParaRPr>
                    </a:p>
                  </a:txBody>
                  <a:tcPr anchor="ctr"/>
                </a:tc>
                <a:tc>
                  <a:txBody>
                    <a:bodyPr/>
                    <a:lstStyle/>
                    <a:p>
                      <a:r>
                        <a:rPr lang="en-US" sz="1700" b="1" dirty="0" smtClean="0">
                          <a:solidFill>
                            <a:srgbClr val="0000FF"/>
                          </a:solidFill>
                        </a:rPr>
                        <a:t>Rent</a:t>
                      </a:r>
                      <a:r>
                        <a:rPr lang="en-US" sz="1700" dirty="0" smtClean="0"/>
                        <a:t> - the payment for land: Rent is fixed in the short-run since firms cannot add this resource to production. Rents must be paid regardless of the level of the firm's output.</a:t>
                      </a:r>
                      <a:endParaRPr lang="en-US" sz="1700" dirty="0">
                        <a:solidFill>
                          <a:schemeClr val="tx1"/>
                        </a:solidFill>
                        <a:latin typeface="+mn-lt"/>
                        <a:cs typeface="Arial" pitchFamily="34" charset="0"/>
                      </a:endParaRPr>
                    </a:p>
                  </a:txBody>
                  <a:tcPr anchor="ctr"/>
                </a:tc>
              </a:tr>
              <a:tr h="63069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mn-lt"/>
                        <a:cs typeface="Arial" pitchFamily="34" charset="0"/>
                      </a:endParaRPr>
                    </a:p>
                  </a:txBody>
                  <a:tcPr marT="38100" marB="381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00FF"/>
                          </a:solidFill>
                        </a:rPr>
                        <a:t>Interest </a:t>
                      </a:r>
                      <a:r>
                        <a:rPr lang="en-US" sz="1700" dirty="0" smtClean="0"/>
                        <a:t>- the payment for capital: Interest is fixed in the short-run since firms cannot add this resource to production. Interest must be paid on loans regardless of the level of the firm's output.</a:t>
                      </a:r>
                      <a:endParaRPr lang="en-US" sz="1700" dirty="0">
                        <a:solidFill>
                          <a:schemeClr val="tx1"/>
                        </a:solidFill>
                        <a:latin typeface="+mn-lt"/>
                        <a:cs typeface="Arial" pitchFamily="34" charset="0"/>
                      </a:endParaRPr>
                    </a:p>
                  </a:txBody>
                  <a:tcPr anchor="ctr"/>
                </a:tc>
              </a:tr>
              <a:tr h="116583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itchFamily="34" charset="0"/>
                      </a:endParaRPr>
                    </a:p>
                  </a:txBody>
                  <a:tcPr marT="38100" marB="381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smtClean="0">
                        <a:latin typeface="+mn-lt"/>
                        <a:cs typeface="Arial" pitchFamily="34" charset="0"/>
                      </a:endParaRPr>
                    </a:p>
                  </a:txBody>
                  <a:tcPr anchor="ctr"/>
                </a:tc>
              </a:tr>
              <a:tr h="898268">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latin typeface="+mn-lt"/>
                          <a:cs typeface="Arial" pitchFamily="34" charset="0"/>
                        </a:rPr>
                        <a:t>Variable Costs in the short-run</a:t>
                      </a:r>
                      <a:endParaRPr lang="en-US" sz="2200" b="1" dirty="0">
                        <a:latin typeface="+mn-lt"/>
                        <a:cs typeface="Arial"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00FF"/>
                          </a:solidFill>
                        </a:rPr>
                        <a:t>Wages</a:t>
                      </a:r>
                      <a:r>
                        <a:rPr lang="en-US" sz="1700" dirty="0" smtClean="0"/>
                        <a:t> - the payment for labor: Wages are variable in the short-run, since firms can hire or fire workers to use existing land and capital resources. Wage costs increase when new workers are hired, and decrease when workers are laid off.</a:t>
                      </a:r>
                      <a:endParaRPr lang="en-US" sz="1700" dirty="0" smtClean="0">
                        <a:latin typeface="+mn-lt"/>
                        <a:cs typeface="Arial" pitchFamily="34" charset="0"/>
                      </a:endParaRPr>
                    </a:p>
                  </a:txBody>
                  <a:tcPr anchor="ctr"/>
                </a:tc>
              </a:tr>
              <a:tr h="363130">
                <a:tc vMerge="1">
                  <a:txBody>
                    <a:bodyPr/>
                    <a:lstStyle/>
                    <a:p>
                      <a:endParaRPr lang="en-US" sz="1400" dirty="0">
                        <a:solidFill>
                          <a:schemeClr val="tx1"/>
                        </a:solidFill>
                        <a:latin typeface="+mn-lt"/>
                        <a:cs typeface="Arial" pitchFamily="34" charset="0"/>
                      </a:endParaRPr>
                    </a:p>
                  </a:txBody>
                  <a:tcPr marT="38100" marB="38100" anchor="ctr"/>
                </a:tc>
                <a:tc>
                  <a:txBody>
                    <a:bodyPr/>
                    <a:lstStyle/>
                    <a:p>
                      <a:r>
                        <a:rPr lang="en-US" sz="1700" b="1" dirty="0" smtClean="0">
                          <a:solidFill>
                            <a:srgbClr val="0000FF"/>
                          </a:solidFill>
                        </a:rPr>
                        <a:t>Transportation costs: </a:t>
                      </a:r>
                      <a:r>
                        <a:rPr lang="en-US" sz="1700" dirty="0" smtClean="0"/>
                        <a:t>Firms pay lower transport costs at lower levels of output.</a:t>
                      </a:r>
                      <a:endParaRPr lang="en-US" sz="1700" dirty="0">
                        <a:solidFill>
                          <a:schemeClr val="tx1"/>
                        </a:solidFill>
                        <a:latin typeface="+mn-lt"/>
                        <a:cs typeface="Arial" pitchFamily="34" charset="0"/>
                      </a:endParaRPr>
                    </a:p>
                  </a:txBody>
                  <a:tcPr anchor="ctr"/>
                </a:tc>
              </a:tr>
              <a:tr h="3631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mn-lt"/>
                        <a:cs typeface="Arial" pitchFamily="34" charset="0"/>
                      </a:endParaRPr>
                    </a:p>
                  </a:txBody>
                  <a:tcPr marT="38100" marB="381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00FF"/>
                          </a:solidFill>
                        </a:rPr>
                        <a:t>Raw material costs: </a:t>
                      </a:r>
                      <a:r>
                        <a:rPr lang="en-US" sz="1700" dirty="0" smtClean="0"/>
                        <a:t>vary with the level of output</a:t>
                      </a:r>
                      <a:endParaRPr lang="en-US" sz="1700" dirty="0">
                        <a:solidFill>
                          <a:schemeClr val="tx1"/>
                        </a:solidFill>
                        <a:latin typeface="+mn-lt"/>
                        <a:cs typeface="Arial" pitchFamily="34" charset="0"/>
                      </a:endParaRPr>
                    </a:p>
                  </a:txBody>
                  <a:tcPr anchor="ctr"/>
                </a:tc>
              </a:tr>
              <a:tr h="3631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latin typeface="+mn-lt"/>
                        <a:cs typeface="Arial" pitchFamily="34" charset="0"/>
                      </a:endParaRPr>
                    </a:p>
                  </a:txBody>
                  <a:tcPr marT="38100" marB="381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0000FF"/>
                          </a:solidFill>
                        </a:rPr>
                        <a:t>Manufactured inputs: </a:t>
                      </a:r>
                      <a:r>
                        <a:rPr lang="en-US" sz="1700" dirty="0" smtClean="0"/>
                        <a:t>fewer parts are needed from suppliers when a firm lowers output.</a:t>
                      </a:r>
                      <a:endParaRPr lang="en-US" sz="1700" dirty="0">
                        <a:solidFill>
                          <a:schemeClr val="tx1"/>
                        </a:solidFill>
                        <a:latin typeface="+mn-lt"/>
                        <a:cs typeface="Arial" pitchFamily="34" charset="0"/>
                      </a:endParaRPr>
                    </a:p>
                  </a:txBody>
                  <a:tcPr anchor="ctr"/>
                </a:tc>
              </a:tr>
            </a:tbl>
          </a:graphicData>
        </a:graphic>
      </p:graphicFrame>
      <p:sp>
        <p:nvSpPr>
          <p:cNvPr id="9" name="TextBox 8"/>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Total Costs in the Short-run</a:t>
            </a:r>
          </a:p>
          <a:p>
            <a:r>
              <a:rPr lang="en-US" dirty="0" smtClean="0">
                <a:cs typeface="Arial" pitchFamily="34" charset="0"/>
              </a:rPr>
              <a:t>A firm’s costs in the short-run can be either fixed or variable. The table below presents some of the primary costs a firm faces, and indicates whether they are fixed costs or variable costs.</a:t>
            </a:r>
            <a:endParaRPr lang="en-US" dirty="0">
              <a:cs typeface="Arial" pitchFamily="34" charset="0"/>
            </a:endParaRPr>
          </a:p>
        </p:txBody>
      </p:sp>
    </p:spTree>
    <p:extLst>
      <p:ext uri="{BB962C8B-B14F-4D97-AF65-F5344CB8AC3E}">
        <p14:creationId xmlns:p14="http://schemas.microsoft.com/office/powerpoint/2010/main" xmlns="" val="674844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1224856369"/>
              </p:ext>
            </p:extLst>
          </p:nvPr>
        </p:nvGraphicFramePr>
        <p:xfrm>
          <a:off x="26636" y="2080031"/>
          <a:ext cx="5002564" cy="4623049"/>
        </p:xfrm>
        <a:graphic>
          <a:graphicData uri="http://schemas.openxmlformats.org/drawingml/2006/table">
            <a:tbl>
              <a:tblPr firstRow="1" bandRow="1">
                <a:tableStyleId>{0E3FDE45-AF77-4B5C-9715-49D594BDF05E}</a:tableStyleId>
              </a:tblPr>
              <a:tblGrid>
                <a:gridCol w="5002564"/>
              </a:tblGrid>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00FF"/>
                          </a:solidFill>
                          <a:latin typeface="+mn-lt"/>
                        </a:rPr>
                        <a:t>Total Costs in the Short-run</a:t>
                      </a:r>
                      <a:endParaRPr lang="en-US" sz="1900" dirty="0">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91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smtClean="0">
                          <a:solidFill>
                            <a:srgbClr val="FF0000"/>
                          </a:solidFill>
                          <a:latin typeface="+mn-lt"/>
                          <a:cs typeface="Arial" pitchFamily="34" charset="0"/>
                        </a:rPr>
                        <a:t>Total fixed costs (TFC):</a:t>
                      </a:r>
                      <a:r>
                        <a:rPr lang="en-US" sz="1900" dirty="0" smtClean="0">
                          <a:solidFill>
                            <a:srgbClr val="FF0000"/>
                          </a:solidFill>
                          <a:latin typeface="+mn-lt"/>
                          <a:cs typeface="Arial" pitchFamily="34" charset="0"/>
                        </a:rPr>
                        <a:t> </a:t>
                      </a:r>
                      <a:r>
                        <a:rPr lang="en-US" sz="1900" dirty="0" smtClean="0">
                          <a:solidFill>
                            <a:srgbClr val="000000"/>
                          </a:solidFill>
                          <a:latin typeface="+mn-lt"/>
                          <a:cs typeface="Arial" pitchFamily="34" charset="0"/>
                        </a:rPr>
                        <a:t>These are the costs a firm faces that do not vary with changes in short-run output. </a:t>
                      </a:r>
                      <a:r>
                        <a:rPr lang="en-US" sz="1900" i="1" dirty="0" smtClean="0">
                          <a:solidFill>
                            <a:srgbClr val="666666"/>
                          </a:solidFill>
                          <a:latin typeface="+mn-lt"/>
                          <a:cs typeface="Arial" pitchFamily="34" charset="0"/>
                        </a:rPr>
                        <a:t>Could include rent on factory space, interest on capital (already acquired).</a:t>
                      </a:r>
                      <a:endParaRPr lang="en-US" sz="1900" dirty="0">
                        <a:latin typeface="+mn-lt"/>
                        <a:cs typeface="Arial"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91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i="0" dirty="0" smtClean="0">
                          <a:solidFill>
                            <a:srgbClr val="0070C0"/>
                          </a:solidFill>
                          <a:latin typeface="+mn-lt"/>
                          <a:cs typeface="Arial" pitchFamily="34" charset="0"/>
                        </a:rPr>
                        <a:t>Total variable costs (TVC): </a:t>
                      </a:r>
                      <a:r>
                        <a:rPr lang="en-US" sz="1900" dirty="0" smtClean="0">
                          <a:solidFill>
                            <a:srgbClr val="000000"/>
                          </a:solidFill>
                          <a:latin typeface="+mn-lt"/>
                          <a:cs typeface="Arial" pitchFamily="34" charset="0"/>
                        </a:rPr>
                        <a:t>These are the costs a firm faces which change with the level of output in the short-run. </a:t>
                      </a:r>
                    </a:p>
                    <a:p>
                      <a:pPr marL="0" marR="0" indent="0" algn="l" defTabSz="914400" rtl="0" eaLnBrk="1" fontAlgn="auto" latinLnBrk="0" hangingPunct="1">
                        <a:lnSpc>
                          <a:spcPct val="100000"/>
                        </a:lnSpc>
                        <a:spcBef>
                          <a:spcPts val="0"/>
                        </a:spcBef>
                        <a:spcAft>
                          <a:spcPts val="0"/>
                        </a:spcAft>
                        <a:buClrTx/>
                        <a:buSzTx/>
                        <a:buFontTx/>
                        <a:buNone/>
                        <a:tabLst/>
                        <a:defRPr/>
                      </a:pPr>
                      <a:r>
                        <a:rPr lang="en-US" sz="1900" i="1" dirty="0" smtClean="0">
                          <a:solidFill>
                            <a:srgbClr val="666666"/>
                          </a:solidFill>
                          <a:latin typeface="+mn-lt"/>
                          <a:cs typeface="Arial" pitchFamily="34" charset="0"/>
                        </a:rPr>
                        <a:t>Could include payment for raw materials, fuel, power, transportation services, wages for workers, etc…</a:t>
                      </a:r>
                      <a:endParaRPr lang="en-US" sz="1900" dirty="0">
                        <a:latin typeface="+mn-lt"/>
                        <a:cs typeface="Arial"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453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1" i="0" dirty="0" smtClean="0">
                          <a:solidFill>
                            <a:schemeClr val="tx1"/>
                          </a:solidFill>
                          <a:latin typeface="+mn-lt"/>
                          <a:cs typeface="Arial" pitchFamily="34" charset="0"/>
                        </a:rPr>
                        <a:t>To</a:t>
                      </a:r>
                      <a:r>
                        <a:rPr lang="en-US" sz="1700" b="1" i="0" dirty="0" smtClean="0">
                          <a:solidFill>
                            <a:schemeClr val="tx1"/>
                          </a:solidFill>
                          <a:latin typeface="+mn-lt"/>
                          <a:cs typeface="Arial" pitchFamily="34" charset="0"/>
                        </a:rPr>
                        <a:t>tal cost: </a:t>
                      </a:r>
                      <a:r>
                        <a:rPr lang="en-US" sz="1900" dirty="0" smtClean="0">
                          <a:solidFill>
                            <a:srgbClr val="000000"/>
                          </a:solidFill>
                          <a:latin typeface="+mn-lt"/>
                          <a:cs typeface="Arial" pitchFamily="34" charset="0"/>
                        </a:rPr>
                        <a:t>TFC + TVC at each level of output </a:t>
                      </a:r>
                      <a:endParaRPr lang="en-US" sz="1900" dirty="0">
                        <a:latin typeface="+mn-lt"/>
                        <a:cs typeface="Arial"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TextBox 8"/>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Total Costs in the Short-run</a:t>
            </a:r>
          </a:p>
          <a:p>
            <a:r>
              <a:rPr lang="en-US" dirty="0" smtClean="0">
                <a:cs typeface="Arial" pitchFamily="34" charset="0"/>
              </a:rPr>
              <a:t>A firm’s total costs include the costs of labor (variable costs) and the costs of capital and land resources (fixed costs). </a:t>
            </a:r>
            <a:endParaRPr lang="en-US" dirty="0">
              <a:cs typeface="Arial" pitchFamily="34" charset="0"/>
            </a:endParaRPr>
          </a:p>
        </p:txBody>
      </p:sp>
      <p:pic>
        <p:nvPicPr>
          <p:cNvPr id="10" name="Picture 9"/>
          <p:cNvPicPr/>
          <p:nvPr/>
        </p:nvPicPr>
        <p:blipFill>
          <a:blip r:embed="rId2" cstate="print"/>
          <a:stretch>
            <a:fillRect/>
          </a:stretch>
        </p:blipFill>
        <p:spPr>
          <a:xfrm>
            <a:off x="5207623" y="1783080"/>
            <a:ext cx="4070233" cy="3657600"/>
          </a:xfrm>
          <a:prstGeom prst="rect">
            <a:avLst/>
          </a:prstGeom>
          <a:solidFill>
            <a:srgbClr val="FFFFFF"/>
          </a:solidFill>
          <a:ln>
            <a:noFill/>
            <a:prstDash/>
          </a:ln>
        </p:spPr>
      </p:pic>
      <p:sp>
        <p:nvSpPr>
          <p:cNvPr id="3" name="TextBox 2"/>
          <p:cNvSpPr txBox="1"/>
          <p:nvPr/>
        </p:nvSpPr>
        <p:spPr>
          <a:xfrm>
            <a:off x="5029200" y="5257801"/>
            <a:ext cx="4114800" cy="1323439"/>
          </a:xfrm>
          <a:prstGeom prst="rect">
            <a:avLst/>
          </a:prstGeom>
          <a:noFill/>
        </p:spPr>
        <p:txBody>
          <a:bodyPr wrap="square" rtlCol="0">
            <a:spAutoFit/>
          </a:bodyPr>
          <a:lstStyle/>
          <a:p>
            <a:pPr marL="285750" indent="-285750">
              <a:buFont typeface="Arial" pitchFamily="34" charset="0"/>
              <a:buChar char="•"/>
            </a:pPr>
            <a:r>
              <a:rPr lang="en-US" sz="1600" dirty="0" smtClean="0">
                <a:solidFill>
                  <a:srgbClr val="0000FF"/>
                </a:solidFill>
              </a:rPr>
              <a:t>The firm above pays total fixed costs of $100.</a:t>
            </a:r>
          </a:p>
          <a:p>
            <a:pPr marL="285750" indent="-285750">
              <a:buFont typeface="Arial" pitchFamily="34" charset="0"/>
              <a:buChar char="•"/>
            </a:pPr>
            <a:r>
              <a:rPr lang="en-US" sz="1600" dirty="0" smtClean="0">
                <a:solidFill>
                  <a:srgbClr val="0000FF"/>
                </a:solidFill>
              </a:rPr>
              <a:t>Its TVC increases at a rate determined by the law of diminishing returns</a:t>
            </a:r>
          </a:p>
          <a:p>
            <a:pPr marL="285750" indent="-285750">
              <a:buFont typeface="Arial" pitchFamily="34" charset="0"/>
              <a:buChar char="•"/>
            </a:pPr>
            <a:r>
              <a:rPr lang="en-US" sz="1600" dirty="0" smtClean="0">
                <a:solidFill>
                  <a:srgbClr val="0000FF"/>
                </a:solidFill>
              </a:rPr>
              <a:t>Its total cost  equal its TFC + TVC</a:t>
            </a:r>
            <a:endParaRPr lang="en-US" sz="1600" dirty="0">
              <a:solidFill>
                <a:srgbClr val="0000FF"/>
              </a:solidFill>
            </a:endParaRPr>
          </a:p>
        </p:txBody>
      </p:sp>
    </p:spTree>
    <p:extLst>
      <p:ext uri="{BB962C8B-B14F-4D97-AF65-F5344CB8AC3E}">
        <p14:creationId xmlns:p14="http://schemas.microsoft.com/office/powerpoint/2010/main" xmlns="" val="674844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p:nvPr/>
        </p:nvPicPr>
        <p:blipFill>
          <a:blip r:embed="rId2" cstate="print"/>
          <a:stretch>
            <a:fillRect/>
          </a:stretch>
        </p:blipFill>
        <p:spPr>
          <a:xfrm>
            <a:off x="3124200" y="1143000"/>
            <a:ext cx="5257800" cy="4038600"/>
          </a:xfrm>
          <a:prstGeom prst="rect">
            <a:avLst/>
          </a:prstGeom>
          <a:solidFill>
            <a:srgbClr val="FFFFFF"/>
          </a:solidFill>
          <a:ln>
            <a:noFill/>
            <a:prstDash/>
          </a:ln>
        </p:spPr>
      </p:pic>
      <p:sp>
        <p:nvSpPr>
          <p:cNvPr id="7" name="TextBox 6"/>
          <p:cNvSpPr txBox="1"/>
          <p:nvPr/>
        </p:nvSpPr>
        <p:spPr>
          <a:xfrm>
            <a:off x="0" y="5112461"/>
            <a:ext cx="9144000" cy="1492716"/>
          </a:xfrm>
          <a:prstGeom prst="rect">
            <a:avLst/>
          </a:prstGeom>
          <a:noFill/>
        </p:spPr>
        <p:txBody>
          <a:bodyPr vert="horz" wrap="square" rtlCol="0">
            <a:spAutoFit/>
          </a:bodyPr>
          <a:lstStyle/>
          <a:p>
            <a:r>
              <a:rPr lang="en-US" sz="1600" b="1" dirty="0" smtClean="0">
                <a:solidFill>
                  <a:srgbClr val="0000FF"/>
                </a:solidFill>
              </a:rPr>
              <a:t>Diminishing Returns and the short-run costs of production:</a:t>
            </a:r>
            <a:endParaRPr lang="en-US" sz="1600" dirty="0" smtClean="0">
              <a:solidFill>
                <a:srgbClr val="0000FF"/>
              </a:solidFill>
            </a:endParaRPr>
          </a:p>
          <a:p>
            <a:pPr marL="285750" indent="-285750">
              <a:buFont typeface="Arial" pitchFamily="34" charset="0"/>
              <a:buChar char="•"/>
            </a:pPr>
            <a:r>
              <a:rPr lang="en-US" sz="1500" dirty="0" smtClean="0">
                <a:cs typeface="Arial" pitchFamily="34" charset="0"/>
              </a:rPr>
              <a:t>Notice that TC and TVC increase at a decreasing rate at first. This is when marginal product is increasing as more labor is employed (firms get "more for their money") </a:t>
            </a:r>
          </a:p>
          <a:p>
            <a:pPr marL="285750" indent="-285750">
              <a:buFont typeface="Arial" pitchFamily="34" charset="0"/>
              <a:buChar char="•"/>
            </a:pPr>
            <a:r>
              <a:rPr lang="en-US" sz="1500" dirty="0" smtClean="0">
                <a:cs typeface="Arial" pitchFamily="34" charset="0"/>
              </a:rPr>
              <a:t>However, beyond some point, costs begin to increase at an increasing rate. This is where diminishing returns set in and MP is decreasing. The firm is getting less additional output from each worker hired, but must pay the same wages regardless. (The firm gets "less for its money")</a:t>
            </a:r>
            <a:endParaRPr lang="en-US" sz="1500" dirty="0">
              <a:cs typeface="Arial" pitchFamily="34" charset="0"/>
            </a:endParaRPr>
          </a:p>
        </p:txBody>
      </p:sp>
      <p:sp>
        <p:nvSpPr>
          <p:cNvPr id="30" name="TextBox 29"/>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Total Costs in the Short-run</a:t>
            </a:r>
          </a:p>
          <a:p>
            <a:r>
              <a:rPr lang="en-US" dirty="0" smtClean="0">
                <a:cs typeface="Arial" pitchFamily="34" charset="0"/>
              </a:rPr>
              <a:t>A firm’s total costs include the costs of labor (variable costs) and the costs of capital and land resources (fixed costs). </a:t>
            </a:r>
          </a:p>
        </p:txBody>
      </p:sp>
    </p:spTree>
    <p:extLst>
      <p:ext uri="{BB962C8B-B14F-4D97-AF65-F5344CB8AC3E}">
        <p14:creationId xmlns:p14="http://schemas.microsoft.com/office/powerpoint/2010/main" xmlns="" val="674844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Per-unit Costs in the Short-run</a:t>
            </a:r>
          </a:p>
          <a:p>
            <a:r>
              <a:rPr lang="en-US" dirty="0" smtClean="0">
                <a:cs typeface="Arial" pitchFamily="34" charset="0"/>
              </a:rPr>
              <a:t>Firms make decisions about their levels of output based not on total costs, rather on per-unit and marginal costs.</a:t>
            </a:r>
          </a:p>
        </p:txBody>
      </p:sp>
      <p:graphicFrame>
        <p:nvGraphicFramePr>
          <p:cNvPr id="11" name="Table 10"/>
          <p:cNvGraphicFramePr>
            <a:graphicFrameLocks noGrp="1"/>
          </p:cNvGraphicFramePr>
          <p:nvPr>
            <p:extLst>
              <p:ext uri="{D42A27DB-BD31-4B8C-83A1-F6EECF244321}">
                <p14:modId xmlns:p14="http://schemas.microsoft.com/office/powerpoint/2010/main" xmlns="" val="3476137715"/>
              </p:ext>
            </p:extLst>
          </p:nvPr>
        </p:nvGraphicFramePr>
        <p:xfrm>
          <a:off x="0" y="1752600"/>
          <a:ext cx="9144000" cy="4953000"/>
        </p:xfrm>
        <a:graphic>
          <a:graphicData uri="http://schemas.openxmlformats.org/drawingml/2006/table">
            <a:tbl>
              <a:tblPr firstRow="1" bandRow="1">
                <a:tableStyleId>{3B4B98B0-60AC-42C2-AFA5-B58CD77FA1E5}</a:tableStyleId>
              </a:tblPr>
              <a:tblGrid>
                <a:gridCol w="2005263"/>
                <a:gridCol w="7138737"/>
              </a:tblGrid>
              <a:tr h="5344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solidFill>
                            <a:srgbClr val="0000FF"/>
                          </a:solidFill>
                          <a:latin typeface="+mn-lt"/>
                        </a:rPr>
                        <a:t>Per-unit</a:t>
                      </a:r>
                      <a:r>
                        <a:rPr lang="en-US" sz="2200" baseline="0" dirty="0" smtClean="0">
                          <a:solidFill>
                            <a:srgbClr val="0000FF"/>
                          </a:solidFill>
                          <a:latin typeface="+mn-lt"/>
                        </a:rPr>
                        <a:t> Costs in the Short-run</a:t>
                      </a:r>
                      <a:endParaRPr lang="en-US" sz="2200" dirty="0">
                        <a:solidFill>
                          <a:srgbClr val="0000FF"/>
                        </a:solidFill>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lumMod val="65000"/>
                            <a:lumOff val="35000"/>
                          </a:schemeClr>
                        </a:solidFill>
                        <a:latin typeface="Gill Sans"/>
                      </a:endParaRPr>
                    </a:p>
                  </a:txBody>
                  <a:tcPr marT="38100" marB="38100" anchor="ctr">
                    <a:lnL>
                      <a:noFill/>
                    </a:lnL>
                    <a:lnR>
                      <a:noFill/>
                    </a:lnR>
                    <a:lnT w="12700" cmpd="sng">
                      <a:noFill/>
                    </a:lnT>
                    <a:lnB w="12700" cmpd="sng">
                      <a:noFill/>
                    </a:lnB>
                    <a:lnTlToBr w="12700" cmpd="sng">
                      <a:noFill/>
                      <a:prstDash val="solid"/>
                    </a:lnTlToBr>
                    <a:lnBlToTr w="12700" cmpd="sng">
                      <a:noFill/>
                      <a:prstDash val="solid"/>
                    </a:lnBlToTr>
                  </a:tcPr>
                </a:tc>
              </a:tr>
              <a:tr h="12471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rPr>
                        <a:t>Average fixed cost: AFC=TFC/Q</a:t>
                      </a: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r>
                        <a:rPr lang="en-US" sz="1900" dirty="0" smtClean="0">
                          <a:solidFill>
                            <a:schemeClr val="tx1"/>
                          </a:solidFill>
                          <a:latin typeface="+mn-lt"/>
                        </a:rPr>
                        <a:t>AFC will decline as output rises, but it will never increase. This is because the fixed cost (which never goes up) is “spread out” as output increases. This is called “spreading the overhead”</a:t>
                      </a:r>
                      <a:endParaRPr lang="en-US" sz="1900" dirty="0" smtClean="0">
                        <a:solidFill>
                          <a:schemeClr val="tx1"/>
                        </a:solidFill>
                        <a:latin typeface="+mn-lt"/>
                        <a:cs typeface="Arial" pitchFamily="34" charset="0"/>
                      </a:endParaRPr>
                    </a:p>
                  </a:txBody>
                  <a:tcPr anchor="ctr">
                    <a:lnL>
                      <a:noFill/>
                    </a:lnL>
                    <a:lnR>
                      <a:noFill/>
                    </a:lnR>
                    <a:lnT w="12700" cmpd="sng">
                      <a:noFill/>
                    </a:lnT>
                    <a:lnB>
                      <a:noFill/>
                    </a:lnB>
                    <a:lnTlToBr w="12700" cmpd="sng">
                      <a:noFill/>
                      <a:prstDash val="solid"/>
                    </a:lnTlToBr>
                    <a:lnBlToTr w="12700" cmpd="sng">
                      <a:noFill/>
                      <a:prstDash val="solid"/>
                    </a:lnBlToTr>
                  </a:tcPr>
                </a:tc>
              </a:tr>
              <a:tr h="12471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rPr>
                        <a:t>Average variable cost: AVC = TVC/Q</a:t>
                      </a:r>
                    </a:p>
                  </a:txBody>
                  <a:tcPr anchor="ctr">
                    <a:lnL>
                      <a:noFill/>
                    </a:lnL>
                    <a:lnR>
                      <a:noFill/>
                    </a:lnR>
                    <a:lnT>
                      <a:noFill/>
                    </a:lnT>
                    <a:lnB>
                      <a:noFill/>
                    </a:lnB>
                    <a:lnTlToBr w="12700" cmpd="sng">
                      <a:noFill/>
                      <a:prstDash val="solid"/>
                    </a:lnTlToBr>
                    <a:lnBlToTr w="12700" cmpd="sng">
                      <a:noFill/>
                      <a:prstDash val="solid"/>
                    </a:lnBlToTr>
                  </a:tcPr>
                </a:tc>
                <a:tc>
                  <a:txBody>
                    <a:bodyPr/>
                    <a:lstStyle/>
                    <a:p>
                      <a:r>
                        <a:rPr lang="en-US" sz="1900" dirty="0" smtClean="0">
                          <a:solidFill>
                            <a:schemeClr val="tx1"/>
                          </a:solidFill>
                          <a:latin typeface="+mn-lt"/>
                        </a:rPr>
                        <a:t>For simplicity, we will assume that labor is the only variable input, the labor cost per unit of output is the AVC</a:t>
                      </a:r>
                      <a:endParaRPr lang="en-US" sz="1900" dirty="0" smtClean="0">
                        <a:solidFill>
                          <a:schemeClr val="tx1"/>
                        </a:solidFill>
                        <a:latin typeface="+mn-lt"/>
                        <a:cs typeface="Arial" pitchFamily="34" charset="0"/>
                      </a:endParaRPr>
                    </a:p>
                  </a:txBody>
                  <a:tcPr anchor="ctr">
                    <a:lnL>
                      <a:noFill/>
                    </a:lnL>
                    <a:lnR>
                      <a:noFill/>
                    </a:lnR>
                    <a:lnT>
                      <a:noFill/>
                    </a:lnT>
                    <a:lnB>
                      <a:noFill/>
                    </a:lnB>
                    <a:lnTlToBr w="12700" cmpd="sng">
                      <a:noFill/>
                      <a:prstDash val="solid"/>
                    </a:lnTlToBr>
                    <a:lnBlToTr w="12700" cmpd="sng">
                      <a:noFill/>
                      <a:prstDash val="solid"/>
                    </a:lnBlToTr>
                  </a:tcPr>
                </a:tc>
              </a:tr>
              <a:tr h="9620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rPr>
                        <a:t>Average total cost: ATC = TC/Q</a:t>
                      </a: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r>
                        <a:rPr lang="en-US" sz="1900" dirty="0" smtClean="0">
                          <a:solidFill>
                            <a:schemeClr val="tx1"/>
                          </a:solidFill>
                          <a:latin typeface="+mn-lt"/>
                        </a:rPr>
                        <a:t>Sometimes called unit cost or per unit cost. ATC also equals AFC + AVC </a:t>
                      </a:r>
                      <a:endParaRPr lang="en-US" sz="1900" dirty="0" smtClean="0">
                        <a:solidFill>
                          <a:schemeClr val="tx1"/>
                        </a:solidFill>
                        <a:latin typeface="+mn-lt"/>
                        <a:cs typeface="Arial" pitchFamily="34" charset="0"/>
                      </a:endParaRPr>
                    </a:p>
                  </a:txBody>
                  <a:tcPr anchor="ctr">
                    <a:lnL>
                      <a:noFill/>
                    </a:lnL>
                    <a:lnR>
                      <a:noFill/>
                    </a:lnR>
                    <a:lnT>
                      <a:noFill/>
                    </a:lnT>
                    <a:lnB w="12700" cmpd="sng">
                      <a:noFill/>
                    </a:lnB>
                    <a:lnTlToBr w="12700" cmpd="sng">
                      <a:noFill/>
                      <a:prstDash val="solid"/>
                    </a:lnTlToBr>
                    <a:lnBlToTr w="12700" cmpd="sng">
                      <a:noFill/>
                      <a:prstDash val="solid"/>
                    </a:lnBlToTr>
                  </a:tcPr>
                </a:tc>
              </a:tr>
              <a:tr h="9620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b="1" dirty="0" smtClean="0">
                          <a:solidFill>
                            <a:schemeClr val="tx1"/>
                          </a:solidFill>
                          <a:latin typeface="+mn-lt"/>
                        </a:rPr>
                        <a:t>Marginal Cost: MC = ∆TVC/∆Q</a:t>
                      </a: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r>
                        <a:rPr lang="en-US" sz="1900" b="0" dirty="0" smtClean="0">
                          <a:solidFill>
                            <a:schemeClr val="tx1"/>
                          </a:solidFill>
                          <a:latin typeface="+mn-lt"/>
                          <a:cs typeface="+mn-cs"/>
                        </a:rPr>
                        <a:t>The</a:t>
                      </a:r>
                      <a:r>
                        <a:rPr lang="en-US" sz="1900" b="0" baseline="0" dirty="0" smtClean="0">
                          <a:solidFill>
                            <a:schemeClr val="tx1"/>
                          </a:solidFill>
                          <a:latin typeface="+mn-lt"/>
                          <a:cs typeface="+mn-cs"/>
                        </a:rPr>
                        <a:t> </a:t>
                      </a:r>
                      <a:r>
                        <a:rPr lang="en-US" sz="1900" dirty="0" smtClean="0">
                          <a:solidFill>
                            <a:schemeClr val="tx1"/>
                          </a:solidFill>
                          <a:latin typeface="+mn-lt"/>
                          <a:cs typeface="Arial" pitchFamily="34" charset="0"/>
                        </a:rPr>
                        <a:t>additional cost of producing one more unit of output. </a:t>
                      </a:r>
                    </a:p>
                  </a:txBody>
                  <a:tcPr anchor="ctr">
                    <a:lnL>
                      <a:noFill/>
                    </a:lnL>
                    <a:lnR>
                      <a:noFill/>
                    </a:lnR>
                    <a:lnT>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156062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lstStyle/>
          <a:p>
            <a:r>
              <a:rPr lang="en-US" b="1" dirty="0"/>
              <a:t>OUTPUT</a:t>
            </a:r>
            <a:endParaRPr lang="en-US" dirty="0"/>
          </a:p>
          <a:p>
            <a:r>
              <a:rPr lang="en-US" dirty="0"/>
              <a:t>The number of goods produced. E.g. if </a:t>
            </a:r>
            <a:r>
              <a:rPr lang="en-US" dirty="0" smtClean="0"/>
              <a:t>1 </a:t>
            </a:r>
            <a:r>
              <a:rPr lang="en-US" dirty="0"/>
              <a:t>car is produced it is </a:t>
            </a:r>
            <a:r>
              <a:rPr lang="en-US" dirty="0" smtClean="0"/>
              <a:t>1 </a:t>
            </a:r>
            <a:r>
              <a:rPr lang="en-US" dirty="0"/>
              <a:t>unit of output, if 100 cars are produced it is 100 units of output.</a:t>
            </a:r>
          </a:p>
          <a:p>
            <a:endParaRPr lang="en-US" dirty="0"/>
          </a:p>
        </p:txBody>
      </p:sp>
      <p:pic>
        <p:nvPicPr>
          <p:cNvPr id="21508" name="Picture 4" descr="http://bp2.blogger.com/_qI3s3Re9mP0/R1VX5JFjS8I/AAAAAAAAAv4/niWALk5i_7w/s400/071112_cartoon_7_contest_p400.GIF"/>
          <p:cNvPicPr>
            <a:picLocks noChangeAspect="1" noChangeArrowheads="1"/>
          </p:cNvPicPr>
          <p:nvPr/>
        </p:nvPicPr>
        <p:blipFill>
          <a:blip r:embed="rId2" cstate="print"/>
          <a:srcRect/>
          <a:stretch>
            <a:fillRect/>
          </a:stretch>
        </p:blipFill>
        <p:spPr bwMode="auto">
          <a:xfrm>
            <a:off x="1828800" y="2209800"/>
            <a:ext cx="4495800" cy="439089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a:t>
            </a:r>
            <a:endParaRPr lang="en-US" dirty="0"/>
          </a:p>
        </p:txBody>
      </p:sp>
      <p:sp>
        <p:nvSpPr>
          <p:cNvPr id="3" name="Content Placeholder 2"/>
          <p:cNvSpPr>
            <a:spLocks noGrp="1"/>
          </p:cNvSpPr>
          <p:nvPr>
            <p:ph idx="1"/>
          </p:nvPr>
        </p:nvSpPr>
        <p:spPr>
          <a:xfrm>
            <a:off x="457200" y="1219200"/>
            <a:ext cx="8229600" cy="4191001"/>
          </a:xfrm>
        </p:spPr>
        <p:txBody>
          <a:bodyPr>
            <a:normAutofit/>
          </a:bodyPr>
          <a:lstStyle/>
          <a:p>
            <a:r>
              <a:rPr lang="en-US" dirty="0" smtClean="0"/>
              <a:t>This is the measure of the efficiency of the inputs in relation to the rate of output.</a:t>
            </a:r>
          </a:p>
          <a:p>
            <a:r>
              <a:rPr lang="en-US" dirty="0" smtClean="0"/>
              <a:t>It is the measure of output per unit of input – </a:t>
            </a:r>
          </a:p>
          <a:p>
            <a:pPr>
              <a:buNone/>
            </a:pPr>
            <a:r>
              <a:rPr lang="en-US" dirty="0" smtClean="0"/>
              <a:t>One burger maker </a:t>
            </a:r>
            <a:r>
              <a:rPr lang="en-US" dirty="0" smtClean="0"/>
              <a:t>produces 100 </a:t>
            </a:r>
            <a:r>
              <a:rPr lang="en-US" dirty="0" smtClean="0"/>
              <a:t>burgers : 100/1 is the productivity of labor = 100</a:t>
            </a:r>
          </a:p>
          <a:p>
            <a:pPr>
              <a:buNone/>
            </a:pPr>
            <a:r>
              <a:rPr lang="en-US" dirty="0" smtClean="0"/>
              <a:t>Two burger makers make 300 burgers  :</a:t>
            </a:r>
          </a:p>
          <a:p>
            <a:pPr>
              <a:buNone/>
            </a:pPr>
            <a:r>
              <a:rPr lang="en-US" dirty="0" smtClean="0"/>
              <a:t> 300/2 = 150</a:t>
            </a:r>
            <a:endParaRPr lang="en-US" dirty="0"/>
          </a:p>
        </p:txBody>
      </p:sp>
      <p:pic>
        <p:nvPicPr>
          <p:cNvPr id="1027" name="Picture 3" descr="C:\Users\fcummings\Pictures\burger.png"/>
          <p:cNvPicPr>
            <a:picLocks noChangeAspect="1" noChangeArrowheads="1"/>
          </p:cNvPicPr>
          <p:nvPr/>
        </p:nvPicPr>
        <p:blipFill>
          <a:blip r:embed="rId2" cstate="print"/>
          <a:srcRect/>
          <a:stretch>
            <a:fillRect/>
          </a:stretch>
        </p:blipFill>
        <p:spPr bwMode="auto">
          <a:xfrm>
            <a:off x="6705600" y="4791075"/>
            <a:ext cx="2209800" cy="2066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lstStyle/>
          <a:p>
            <a:r>
              <a:rPr lang="en-US" dirty="0" smtClean="0"/>
              <a:t>This is the total output or quantity of goods and services produced</a:t>
            </a:r>
          </a:p>
          <a:p>
            <a:r>
              <a:rPr lang="en-US" dirty="0" smtClean="0"/>
              <a:t>This involves the resources (factors of production) being inputs and transformed in some way to become goods and services </a:t>
            </a:r>
          </a:p>
          <a:p>
            <a:r>
              <a:rPr lang="en-US" sz="4000" dirty="0" smtClean="0"/>
              <a:t>Production = productivity X output</a:t>
            </a:r>
          </a:p>
          <a:p>
            <a:r>
              <a:rPr lang="en-US" sz="4000" dirty="0" smtClean="0"/>
              <a:t>Productivity = output/input</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2124</Words>
  <Application>Microsoft Office PowerPoint</Application>
  <PresentationFormat>On-screen Show (4:3)</PresentationFormat>
  <Paragraphs>179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Productivity</vt:lpstr>
      <vt:lpstr>Production</vt:lpstr>
      <vt:lpstr>Slide 10</vt:lpstr>
      <vt:lpstr>Let’s play the game!</vt:lpstr>
      <vt:lpstr>Slide 12</vt:lpstr>
      <vt:lpstr>Slide 13</vt:lpstr>
      <vt:lpstr>Slide 14</vt:lpstr>
      <vt:lpstr>Slide 15</vt:lpstr>
      <vt:lpstr>Slide 16</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khurley</cp:lastModifiedBy>
  <cp:revision>7</cp:revision>
  <dcterms:created xsi:type="dcterms:W3CDTF">2013-02-17T07:07:54Z</dcterms:created>
  <dcterms:modified xsi:type="dcterms:W3CDTF">2014-01-07T04:46:07Z</dcterms:modified>
</cp:coreProperties>
</file>