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9C2BD8-92AA-4D28-B61B-693E93358E46}" type="datetimeFigureOut">
              <a:rPr lang="en-US" smtClean="0"/>
              <a:pPr/>
              <a:t>6/7/2013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9C2BD8-92AA-4D28-B61B-693E93358E46}" type="datetimeFigureOut">
              <a:rPr lang="en-US" smtClean="0"/>
              <a:pPr/>
              <a:t>6/7/2013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9C2BD8-92AA-4D28-B61B-693E93358E46}" type="datetimeFigureOut">
              <a:rPr lang="en-US" smtClean="0"/>
              <a:pPr/>
              <a:t>6/7/2013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9C2BD8-92AA-4D28-B61B-693E93358E46}" type="datetimeFigureOut">
              <a:rPr lang="en-US" smtClean="0"/>
              <a:pPr/>
              <a:t>6/7/2013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9C2BD8-92AA-4D28-B61B-693E93358E46}" type="datetimeFigureOut">
              <a:rPr lang="en-US" smtClean="0"/>
              <a:pPr/>
              <a:t>6/7/2013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9C2BD8-92AA-4D28-B61B-693E93358E46}" type="datetimeFigureOut">
              <a:rPr lang="en-US" smtClean="0"/>
              <a:pPr/>
              <a:t>6/7/2013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9C2BD8-92AA-4D28-B61B-693E93358E46}" type="datetimeFigureOut">
              <a:rPr lang="en-US" smtClean="0"/>
              <a:pPr/>
              <a:t>6/7/2013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9C2BD8-92AA-4D28-B61B-693E93358E46}" type="datetimeFigureOut">
              <a:rPr lang="en-US" smtClean="0"/>
              <a:pPr/>
              <a:t>6/7/2013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C2BD8-92AA-4D28-B61B-693E93358E46}" type="datetimeFigureOut">
              <a:rPr lang="en-US" smtClean="0"/>
              <a:pPr/>
              <a:t>6/7/2013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C2BD8-92AA-4D28-B61B-693E93358E46}" type="datetimeFigureOut">
              <a:rPr lang="en-US" smtClean="0"/>
              <a:pPr/>
              <a:t>6/7/2013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C2BD8-92AA-4D28-B61B-693E93358E46}" type="datetimeFigureOut">
              <a:rPr lang="en-US" smtClean="0"/>
              <a:pPr/>
              <a:t>6/7/2013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A18420-206C-47D4-9835-D4AB89FEA33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C2BD8-92AA-4D28-B61B-693E93358E46}" type="datetimeFigureOut">
              <a:rPr lang="en-US" smtClean="0"/>
              <a:pPr/>
              <a:t>6/7/2013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18420-206C-47D4-9835-D4AB89FEA33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Introduction to Supply-side Policies</a:t>
            </a:r>
          </a:p>
          <a:p>
            <a:r>
              <a:rPr lang="en-US" dirty="0" smtClean="0"/>
              <a:t>Demand-side policies have one major weakness: they are not effective at promoting</a:t>
            </a:r>
            <a:r>
              <a:rPr lang="en-US" i="1" dirty="0" smtClean="0"/>
              <a:t> long-run economic growth.</a:t>
            </a:r>
            <a:endParaRPr lang="en-US" dirty="0" smtClean="0"/>
          </a:p>
        </p:txBody>
      </p:sp>
      <p:grpSp>
        <p:nvGrpSpPr>
          <p:cNvPr id="2" name="Group 38"/>
          <p:cNvGrpSpPr/>
          <p:nvPr/>
        </p:nvGrpSpPr>
        <p:grpSpPr>
          <a:xfrm>
            <a:off x="4067944" y="2697480"/>
            <a:ext cx="5152257" cy="3899872"/>
            <a:chOff x="4618593" y="1790700"/>
            <a:chExt cx="4754004" cy="3444014"/>
          </a:xfrm>
        </p:grpSpPr>
        <p:grpSp>
          <p:nvGrpSpPr>
            <p:cNvPr id="4" name="Group 41"/>
            <p:cNvGrpSpPr>
              <a:grpSpLocks noChangeAspect="1"/>
            </p:cNvGrpSpPr>
            <p:nvPr/>
          </p:nvGrpSpPr>
          <p:grpSpPr>
            <a:xfrm>
              <a:off x="4618593" y="1790700"/>
              <a:ext cx="4754004" cy="3444014"/>
              <a:chOff x="5041900" y="1576492"/>
              <a:chExt cx="4831824" cy="4200464"/>
            </a:xfrm>
          </p:grpSpPr>
          <p:cxnSp>
            <p:nvCxnSpPr>
              <p:cNvPr id="45" name="Straight Connector 44"/>
              <p:cNvCxnSpPr/>
              <p:nvPr/>
            </p:nvCxnSpPr>
            <p:spPr>
              <a:xfrm>
                <a:off x="5502147" y="1787779"/>
                <a:ext cx="0" cy="343408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478907" y="5233542"/>
                <a:ext cx="3583050"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041900" y="1612900"/>
                <a:ext cx="660400" cy="334724"/>
              </a:xfrm>
              <a:prstGeom prst="rect">
                <a:avLst/>
              </a:prstGeom>
              <a:noFill/>
            </p:spPr>
            <p:txBody>
              <a:bodyPr vert="horz" rtlCol="0">
                <a:spAutoFit/>
              </a:bodyPr>
              <a:lstStyle/>
              <a:p>
                <a:r>
                  <a:rPr lang="en-US" sz="1200" smtClean="0">
                    <a:solidFill>
                      <a:srgbClr val="000000"/>
                    </a:solidFill>
                  </a:rPr>
                  <a:t>PL</a:t>
                </a:r>
                <a:endParaRPr lang="en-US" sz="1200">
                  <a:solidFill>
                    <a:srgbClr val="000000"/>
                  </a:solidFill>
                </a:endParaRPr>
              </a:p>
            </p:txBody>
          </p:sp>
          <p:grpSp>
            <p:nvGrpSpPr>
              <p:cNvPr id="5" name="Group 6"/>
              <p:cNvGrpSpPr/>
              <p:nvPr/>
            </p:nvGrpSpPr>
            <p:grpSpPr>
              <a:xfrm>
                <a:off x="5627370" y="1841500"/>
                <a:ext cx="4246354" cy="2920091"/>
                <a:chOff x="5627370" y="1841500"/>
                <a:chExt cx="4246354" cy="2920091"/>
              </a:xfrm>
            </p:grpSpPr>
            <p:sp>
              <p:nvSpPr>
                <p:cNvPr id="66" name="TextBox 4"/>
                <p:cNvSpPr txBox="1"/>
                <p:nvPr/>
              </p:nvSpPr>
              <p:spPr>
                <a:xfrm>
                  <a:off x="8521699" y="1841500"/>
                  <a:ext cx="1016154" cy="334724"/>
                </a:xfrm>
                <a:prstGeom prst="rect">
                  <a:avLst/>
                </a:prstGeom>
                <a:noFill/>
              </p:spPr>
              <p:txBody>
                <a:bodyPr vert="horz" wrap="square" rtlCol="0">
                  <a:spAutoFit/>
                </a:bodyPr>
                <a:lstStyle/>
                <a:p>
                  <a:r>
                    <a:rPr lang="en-US" sz="1200" dirty="0" smtClean="0">
                      <a:solidFill>
                        <a:schemeClr val="tx2">
                          <a:lumMod val="20000"/>
                          <a:lumOff val="80000"/>
                        </a:schemeClr>
                      </a:solidFill>
                    </a:rPr>
                    <a:t>SRAS</a:t>
                  </a:r>
                  <a:endParaRPr lang="en-US" sz="1200" dirty="0">
                    <a:solidFill>
                      <a:schemeClr val="tx2">
                        <a:lumMod val="20000"/>
                        <a:lumOff val="80000"/>
                      </a:schemeClr>
                    </a:solidFill>
                  </a:endParaRPr>
                </a:p>
              </p:txBody>
            </p:sp>
            <p:sp>
              <p:nvSpPr>
                <p:cNvPr id="67" name="Freeform 5"/>
                <p:cNvSpPr/>
                <p:nvPr/>
              </p:nvSpPr>
              <p:spPr>
                <a:xfrm>
                  <a:off x="5627370" y="1982470"/>
                  <a:ext cx="2890521" cy="2453640"/>
                </a:xfrm>
                <a:custGeom>
                  <a:avLst/>
                  <a:gdLst/>
                  <a:ahLst/>
                  <a:cxnLst/>
                  <a:rect l="0" t="0" r="0" b="0"/>
                  <a:pathLst>
                    <a:path w="2890521" h="2453640">
                      <a:moveTo>
                        <a:pt x="0" y="2453639"/>
                      </a:moveTo>
                      <a:lnTo>
                        <a:pt x="46989" y="2435859"/>
                      </a:lnTo>
                      <a:lnTo>
                        <a:pt x="102870" y="2429509"/>
                      </a:lnTo>
                      <a:lnTo>
                        <a:pt x="166370" y="2426970"/>
                      </a:lnTo>
                      <a:lnTo>
                        <a:pt x="215900" y="2418080"/>
                      </a:lnTo>
                      <a:lnTo>
                        <a:pt x="257809" y="2415539"/>
                      </a:lnTo>
                      <a:lnTo>
                        <a:pt x="298450" y="2405380"/>
                      </a:lnTo>
                      <a:lnTo>
                        <a:pt x="318770" y="2404109"/>
                      </a:lnTo>
                      <a:lnTo>
                        <a:pt x="340359" y="2395220"/>
                      </a:lnTo>
                      <a:lnTo>
                        <a:pt x="421639" y="2385059"/>
                      </a:lnTo>
                      <a:lnTo>
                        <a:pt x="501650" y="2368550"/>
                      </a:lnTo>
                      <a:lnTo>
                        <a:pt x="584200" y="2367280"/>
                      </a:lnTo>
                      <a:lnTo>
                        <a:pt x="605789" y="2367280"/>
                      </a:lnTo>
                      <a:lnTo>
                        <a:pt x="614680" y="2366009"/>
                      </a:lnTo>
                      <a:lnTo>
                        <a:pt x="636270" y="2357120"/>
                      </a:lnTo>
                      <a:lnTo>
                        <a:pt x="716280" y="2348230"/>
                      </a:lnTo>
                      <a:lnTo>
                        <a:pt x="763270" y="2339339"/>
                      </a:lnTo>
                      <a:lnTo>
                        <a:pt x="805180" y="2322830"/>
                      </a:lnTo>
                      <a:lnTo>
                        <a:pt x="836930" y="2315209"/>
                      </a:lnTo>
                      <a:lnTo>
                        <a:pt x="853439" y="2308859"/>
                      </a:lnTo>
                      <a:lnTo>
                        <a:pt x="901699" y="2303780"/>
                      </a:lnTo>
                      <a:lnTo>
                        <a:pt x="922020" y="2296159"/>
                      </a:lnTo>
                      <a:lnTo>
                        <a:pt x="958849" y="2291080"/>
                      </a:lnTo>
                      <a:lnTo>
                        <a:pt x="975360" y="2283459"/>
                      </a:lnTo>
                      <a:lnTo>
                        <a:pt x="1003299" y="2266950"/>
                      </a:lnTo>
                      <a:lnTo>
                        <a:pt x="1024889" y="2260600"/>
                      </a:lnTo>
                      <a:lnTo>
                        <a:pt x="1059180" y="2256789"/>
                      </a:lnTo>
                      <a:lnTo>
                        <a:pt x="1101089" y="2254250"/>
                      </a:lnTo>
                      <a:lnTo>
                        <a:pt x="1134110" y="2241550"/>
                      </a:lnTo>
                      <a:lnTo>
                        <a:pt x="1219199" y="2205989"/>
                      </a:lnTo>
                      <a:lnTo>
                        <a:pt x="1226820" y="2202180"/>
                      </a:lnTo>
                      <a:lnTo>
                        <a:pt x="1248410" y="2198370"/>
                      </a:lnTo>
                      <a:lnTo>
                        <a:pt x="1268730" y="2193289"/>
                      </a:lnTo>
                      <a:lnTo>
                        <a:pt x="1333499" y="2172970"/>
                      </a:lnTo>
                      <a:lnTo>
                        <a:pt x="1356360" y="2170430"/>
                      </a:lnTo>
                      <a:lnTo>
                        <a:pt x="1374139" y="2162809"/>
                      </a:lnTo>
                      <a:lnTo>
                        <a:pt x="1388110" y="2156459"/>
                      </a:lnTo>
                      <a:lnTo>
                        <a:pt x="1393189" y="2151380"/>
                      </a:lnTo>
                      <a:lnTo>
                        <a:pt x="1427480" y="2139950"/>
                      </a:lnTo>
                      <a:lnTo>
                        <a:pt x="1487170" y="2125980"/>
                      </a:lnTo>
                      <a:lnTo>
                        <a:pt x="1543049" y="2099309"/>
                      </a:lnTo>
                      <a:lnTo>
                        <a:pt x="1576070" y="2078989"/>
                      </a:lnTo>
                      <a:lnTo>
                        <a:pt x="1590039" y="2073909"/>
                      </a:lnTo>
                      <a:lnTo>
                        <a:pt x="1607820" y="2071370"/>
                      </a:lnTo>
                      <a:lnTo>
                        <a:pt x="1662430" y="2049780"/>
                      </a:lnTo>
                      <a:lnTo>
                        <a:pt x="1704339" y="2029459"/>
                      </a:lnTo>
                      <a:lnTo>
                        <a:pt x="1732280" y="2023109"/>
                      </a:lnTo>
                      <a:lnTo>
                        <a:pt x="1739899" y="2021839"/>
                      </a:lnTo>
                      <a:lnTo>
                        <a:pt x="1744980" y="2015489"/>
                      </a:lnTo>
                      <a:lnTo>
                        <a:pt x="1757680" y="2004059"/>
                      </a:lnTo>
                      <a:lnTo>
                        <a:pt x="1779270" y="1987550"/>
                      </a:lnTo>
                      <a:lnTo>
                        <a:pt x="1788160" y="1973580"/>
                      </a:lnTo>
                      <a:lnTo>
                        <a:pt x="1795780" y="1969770"/>
                      </a:lnTo>
                      <a:lnTo>
                        <a:pt x="1802130" y="1965959"/>
                      </a:lnTo>
                      <a:lnTo>
                        <a:pt x="1833880" y="1954530"/>
                      </a:lnTo>
                      <a:lnTo>
                        <a:pt x="1878330" y="1925320"/>
                      </a:lnTo>
                      <a:lnTo>
                        <a:pt x="1894839" y="1912620"/>
                      </a:lnTo>
                      <a:lnTo>
                        <a:pt x="1902460" y="1907539"/>
                      </a:lnTo>
                      <a:lnTo>
                        <a:pt x="1968499" y="1880870"/>
                      </a:lnTo>
                      <a:lnTo>
                        <a:pt x="1976120" y="1875789"/>
                      </a:lnTo>
                      <a:lnTo>
                        <a:pt x="1986280" y="1863089"/>
                      </a:lnTo>
                      <a:lnTo>
                        <a:pt x="1992630" y="1858009"/>
                      </a:lnTo>
                      <a:lnTo>
                        <a:pt x="2018030" y="1846580"/>
                      </a:lnTo>
                      <a:lnTo>
                        <a:pt x="2078989" y="1802130"/>
                      </a:lnTo>
                      <a:lnTo>
                        <a:pt x="2089149" y="1791970"/>
                      </a:lnTo>
                      <a:lnTo>
                        <a:pt x="2136139" y="1766570"/>
                      </a:lnTo>
                      <a:lnTo>
                        <a:pt x="2152649" y="1746250"/>
                      </a:lnTo>
                      <a:lnTo>
                        <a:pt x="2184399" y="1722120"/>
                      </a:lnTo>
                      <a:lnTo>
                        <a:pt x="2202180" y="1696720"/>
                      </a:lnTo>
                      <a:lnTo>
                        <a:pt x="2252980" y="1652270"/>
                      </a:lnTo>
                      <a:lnTo>
                        <a:pt x="2275839" y="1624330"/>
                      </a:lnTo>
                      <a:lnTo>
                        <a:pt x="2312670" y="1591309"/>
                      </a:lnTo>
                      <a:lnTo>
                        <a:pt x="2350770" y="1546859"/>
                      </a:lnTo>
                      <a:lnTo>
                        <a:pt x="2371089" y="1531620"/>
                      </a:lnTo>
                      <a:lnTo>
                        <a:pt x="2402839" y="1489709"/>
                      </a:lnTo>
                      <a:lnTo>
                        <a:pt x="2411730" y="1473200"/>
                      </a:lnTo>
                      <a:lnTo>
                        <a:pt x="2430780" y="1451609"/>
                      </a:lnTo>
                      <a:lnTo>
                        <a:pt x="2451099" y="1412239"/>
                      </a:lnTo>
                      <a:lnTo>
                        <a:pt x="2494280" y="1358900"/>
                      </a:lnTo>
                      <a:lnTo>
                        <a:pt x="2513330" y="1323339"/>
                      </a:lnTo>
                      <a:lnTo>
                        <a:pt x="2527299" y="1305559"/>
                      </a:lnTo>
                      <a:lnTo>
                        <a:pt x="2536189" y="1289050"/>
                      </a:lnTo>
                      <a:lnTo>
                        <a:pt x="2552699" y="1267459"/>
                      </a:lnTo>
                      <a:lnTo>
                        <a:pt x="2588260" y="1198880"/>
                      </a:lnTo>
                      <a:lnTo>
                        <a:pt x="2600960" y="1181100"/>
                      </a:lnTo>
                      <a:lnTo>
                        <a:pt x="2612389" y="1162050"/>
                      </a:lnTo>
                      <a:lnTo>
                        <a:pt x="2617470" y="1156969"/>
                      </a:lnTo>
                      <a:lnTo>
                        <a:pt x="2618739" y="1150619"/>
                      </a:lnTo>
                      <a:lnTo>
                        <a:pt x="2635249" y="1098550"/>
                      </a:lnTo>
                      <a:lnTo>
                        <a:pt x="2666999" y="1035050"/>
                      </a:lnTo>
                      <a:lnTo>
                        <a:pt x="2670810" y="1017269"/>
                      </a:lnTo>
                      <a:lnTo>
                        <a:pt x="2673349" y="999490"/>
                      </a:lnTo>
                      <a:lnTo>
                        <a:pt x="2693670" y="948690"/>
                      </a:lnTo>
                      <a:lnTo>
                        <a:pt x="2701289" y="911859"/>
                      </a:lnTo>
                      <a:lnTo>
                        <a:pt x="2731770" y="835659"/>
                      </a:lnTo>
                      <a:lnTo>
                        <a:pt x="2738120" y="792480"/>
                      </a:lnTo>
                      <a:lnTo>
                        <a:pt x="2755899" y="746759"/>
                      </a:lnTo>
                      <a:lnTo>
                        <a:pt x="2763520" y="706119"/>
                      </a:lnTo>
                      <a:lnTo>
                        <a:pt x="2780030" y="660400"/>
                      </a:lnTo>
                      <a:lnTo>
                        <a:pt x="2787649" y="618490"/>
                      </a:lnTo>
                      <a:lnTo>
                        <a:pt x="2793999" y="599440"/>
                      </a:lnTo>
                      <a:lnTo>
                        <a:pt x="2797810" y="548640"/>
                      </a:lnTo>
                      <a:lnTo>
                        <a:pt x="2806699" y="525780"/>
                      </a:lnTo>
                      <a:lnTo>
                        <a:pt x="2820670" y="450850"/>
                      </a:lnTo>
                      <a:lnTo>
                        <a:pt x="2832099" y="407669"/>
                      </a:lnTo>
                      <a:lnTo>
                        <a:pt x="2840989" y="378459"/>
                      </a:lnTo>
                      <a:lnTo>
                        <a:pt x="2847339" y="346709"/>
                      </a:lnTo>
                      <a:lnTo>
                        <a:pt x="2854960" y="325119"/>
                      </a:lnTo>
                      <a:lnTo>
                        <a:pt x="2860039" y="256540"/>
                      </a:lnTo>
                      <a:lnTo>
                        <a:pt x="2860039" y="227330"/>
                      </a:lnTo>
                      <a:lnTo>
                        <a:pt x="2862580" y="209550"/>
                      </a:lnTo>
                      <a:lnTo>
                        <a:pt x="2868930" y="193040"/>
                      </a:lnTo>
                      <a:lnTo>
                        <a:pt x="2872739" y="160019"/>
                      </a:lnTo>
                      <a:lnTo>
                        <a:pt x="2880360" y="124459"/>
                      </a:lnTo>
                      <a:lnTo>
                        <a:pt x="2885439" y="54609"/>
                      </a:lnTo>
                      <a:lnTo>
                        <a:pt x="2886710" y="38100"/>
                      </a:lnTo>
                      <a:lnTo>
                        <a:pt x="2890520" y="29209"/>
                      </a:lnTo>
                      <a:lnTo>
                        <a:pt x="2890520" y="21590"/>
                      </a:lnTo>
                      <a:lnTo>
                        <a:pt x="2889249" y="12700"/>
                      </a:lnTo>
                      <a:lnTo>
                        <a:pt x="2885439" y="0"/>
                      </a:lnTo>
                    </a:path>
                  </a:pathLst>
                </a:custGeom>
                <a:ln w="36957" cap="flat" cmpd="sng" algn="ctr">
                  <a:solidFill>
                    <a:schemeClr val="tx2">
                      <a:lumMod val="20000"/>
                      <a:lumOff val="8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68" name="Freeform 5"/>
                <p:cNvSpPr/>
                <p:nvPr/>
              </p:nvSpPr>
              <p:spPr>
                <a:xfrm>
                  <a:off x="6320565" y="2307951"/>
                  <a:ext cx="2890521" cy="2453640"/>
                </a:xfrm>
                <a:custGeom>
                  <a:avLst/>
                  <a:gdLst/>
                  <a:ahLst/>
                  <a:cxnLst/>
                  <a:rect l="0" t="0" r="0" b="0"/>
                  <a:pathLst>
                    <a:path w="2890521" h="2453640">
                      <a:moveTo>
                        <a:pt x="0" y="2453639"/>
                      </a:moveTo>
                      <a:lnTo>
                        <a:pt x="46989" y="2435859"/>
                      </a:lnTo>
                      <a:lnTo>
                        <a:pt x="102870" y="2429509"/>
                      </a:lnTo>
                      <a:lnTo>
                        <a:pt x="166370" y="2426970"/>
                      </a:lnTo>
                      <a:lnTo>
                        <a:pt x="215900" y="2418080"/>
                      </a:lnTo>
                      <a:lnTo>
                        <a:pt x="257809" y="2415539"/>
                      </a:lnTo>
                      <a:lnTo>
                        <a:pt x="298450" y="2405380"/>
                      </a:lnTo>
                      <a:lnTo>
                        <a:pt x="318770" y="2404109"/>
                      </a:lnTo>
                      <a:lnTo>
                        <a:pt x="340359" y="2395220"/>
                      </a:lnTo>
                      <a:lnTo>
                        <a:pt x="421639" y="2385059"/>
                      </a:lnTo>
                      <a:lnTo>
                        <a:pt x="501650" y="2368550"/>
                      </a:lnTo>
                      <a:lnTo>
                        <a:pt x="584200" y="2367280"/>
                      </a:lnTo>
                      <a:lnTo>
                        <a:pt x="605789" y="2367280"/>
                      </a:lnTo>
                      <a:lnTo>
                        <a:pt x="614680" y="2366009"/>
                      </a:lnTo>
                      <a:lnTo>
                        <a:pt x="636270" y="2357120"/>
                      </a:lnTo>
                      <a:lnTo>
                        <a:pt x="716280" y="2348230"/>
                      </a:lnTo>
                      <a:lnTo>
                        <a:pt x="763270" y="2339339"/>
                      </a:lnTo>
                      <a:lnTo>
                        <a:pt x="805180" y="2322830"/>
                      </a:lnTo>
                      <a:lnTo>
                        <a:pt x="836930" y="2315209"/>
                      </a:lnTo>
                      <a:lnTo>
                        <a:pt x="853439" y="2308859"/>
                      </a:lnTo>
                      <a:lnTo>
                        <a:pt x="901699" y="2303780"/>
                      </a:lnTo>
                      <a:lnTo>
                        <a:pt x="922020" y="2296159"/>
                      </a:lnTo>
                      <a:lnTo>
                        <a:pt x="958849" y="2291080"/>
                      </a:lnTo>
                      <a:lnTo>
                        <a:pt x="975360" y="2283459"/>
                      </a:lnTo>
                      <a:lnTo>
                        <a:pt x="1003299" y="2266950"/>
                      </a:lnTo>
                      <a:lnTo>
                        <a:pt x="1024889" y="2260600"/>
                      </a:lnTo>
                      <a:lnTo>
                        <a:pt x="1059180" y="2256789"/>
                      </a:lnTo>
                      <a:lnTo>
                        <a:pt x="1101089" y="2254250"/>
                      </a:lnTo>
                      <a:lnTo>
                        <a:pt x="1134110" y="2241550"/>
                      </a:lnTo>
                      <a:lnTo>
                        <a:pt x="1219199" y="2205989"/>
                      </a:lnTo>
                      <a:lnTo>
                        <a:pt x="1226820" y="2202180"/>
                      </a:lnTo>
                      <a:lnTo>
                        <a:pt x="1248410" y="2198370"/>
                      </a:lnTo>
                      <a:lnTo>
                        <a:pt x="1268730" y="2193289"/>
                      </a:lnTo>
                      <a:lnTo>
                        <a:pt x="1333499" y="2172970"/>
                      </a:lnTo>
                      <a:lnTo>
                        <a:pt x="1356360" y="2170430"/>
                      </a:lnTo>
                      <a:lnTo>
                        <a:pt x="1374139" y="2162809"/>
                      </a:lnTo>
                      <a:lnTo>
                        <a:pt x="1388110" y="2156459"/>
                      </a:lnTo>
                      <a:lnTo>
                        <a:pt x="1393189" y="2151380"/>
                      </a:lnTo>
                      <a:lnTo>
                        <a:pt x="1427480" y="2139950"/>
                      </a:lnTo>
                      <a:lnTo>
                        <a:pt x="1487170" y="2125980"/>
                      </a:lnTo>
                      <a:lnTo>
                        <a:pt x="1543049" y="2099309"/>
                      </a:lnTo>
                      <a:lnTo>
                        <a:pt x="1576070" y="2078989"/>
                      </a:lnTo>
                      <a:lnTo>
                        <a:pt x="1590039" y="2073909"/>
                      </a:lnTo>
                      <a:lnTo>
                        <a:pt x="1607820" y="2071370"/>
                      </a:lnTo>
                      <a:lnTo>
                        <a:pt x="1662430" y="2049780"/>
                      </a:lnTo>
                      <a:lnTo>
                        <a:pt x="1704339" y="2029459"/>
                      </a:lnTo>
                      <a:lnTo>
                        <a:pt x="1732280" y="2023109"/>
                      </a:lnTo>
                      <a:lnTo>
                        <a:pt x="1739899" y="2021839"/>
                      </a:lnTo>
                      <a:lnTo>
                        <a:pt x="1744980" y="2015489"/>
                      </a:lnTo>
                      <a:lnTo>
                        <a:pt x="1757680" y="2004059"/>
                      </a:lnTo>
                      <a:lnTo>
                        <a:pt x="1779270" y="1987550"/>
                      </a:lnTo>
                      <a:lnTo>
                        <a:pt x="1788160" y="1973580"/>
                      </a:lnTo>
                      <a:lnTo>
                        <a:pt x="1795780" y="1969770"/>
                      </a:lnTo>
                      <a:lnTo>
                        <a:pt x="1802130" y="1965959"/>
                      </a:lnTo>
                      <a:lnTo>
                        <a:pt x="1833880" y="1954530"/>
                      </a:lnTo>
                      <a:lnTo>
                        <a:pt x="1878330" y="1925320"/>
                      </a:lnTo>
                      <a:lnTo>
                        <a:pt x="1894839" y="1912620"/>
                      </a:lnTo>
                      <a:lnTo>
                        <a:pt x="1902460" y="1907539"/>
                      </a:lnTo>
                      <a:lnTo>
                        <a:pt x="1968499" y="1880870"/>
                      </a:lnTo>
                      <a:lnTo>
                        <a:pt x="1976120" y="1875789"/>
                      </a:lnTo>
                      <a:lnTo>
                        <a:pt x="1986280" y="1863089"/>
                      </a:lnTo>
                      <a:lnTo>
                        <a:pt x="1992630" y="1858009"/>
                      </a:lnTo>
                      <a:lnTo>
                        <a:pt x="2018030" y="1846580"/>
                      </a:lnTo>
                      <a:lnTo>
                        <a:pt x="2078989" y="1802130"/>
                      </a:lnTo>
                      <a:lnTo>
                        <a:pt x="2089149" y="1791970"/>
                      </a:lnTo>
                      <a:lnTo>
                        <a:pt x="2136139" y="1766570"/>
                      </a:lnTo>
                      <a:lnTo>
                        <a:pt x="2152649" y="1746250"/>
                      </a:lnTo>
                      <a:lnTo>
                        <a:pt x="2184399" y="1722120"/>
                      </a:lnTo>
                      <a:lnTo>
                        <a:pt x="2202180" y="1696720"/>
                      </a:lnTo>
                      <a:lnTo>
                        <a:pt x="2252980" y="1652270"/>
                      </a:lnTo>
                      <a:lnTo>
                        <a:pt x="2275839" y="1624330"/>
                      </a:lnTo>
                      <a:lnTo>
                        <a:pt x="2312670" y="1591309"/>
                      </a:lnTo>
                      <a:lnTo>
                        <a:pt x="2350770" y="1546859"/>
                      </a:lnTo>
                      <a:lnTo>
                        <a:pt x="2371089" y="1531620"/>
                      </a:lnTo>
                      <a:lnTo>
                        <a:pt x="2402839" y="1489709"/>
                      </a:lnTo>
                      <a:lnTo>
                        <a:pt x="2411730" y="1473200"/>
                      </a:lnTo>
                      <a:lnTo>
                        <a:pt x="2430780" y="1451609"/>
                      </a:lnTo>
                      <a:lnTo>
                        <a:pt x="2451099" y="1412239"/>
                      </a:lnTo>
                      <a:lnTo>
                        <a:pt x="2494280" y="1358900"/>
                      </a:lnTo>
                      <a:lnTo>
                        <a:pt x="2513330" y="1323339"/>
                      </a:lnTo>
                      <a:lnTo>
                        <a:pt x="2527299" y="1305559"/>
                      </a:lnTo>
                      <a:lnTo>
                        <a:pt x="2536189" y="1289050"/>
                      </a:lnTo>
                      <a:lnTo>
                        <a:pt x="2552699" y="1267459"/>
                      </a:lnTo>
                      <a:lnTo>
                        <a:pt x="2588260" y="1198880"/>
                      </a:lnTo>
                      <a:lnTo>
                        <a:pt x="2600960" y="1181100"/>
                      </a:lnTo>
                      <a:lnTo>
                        <a:pt x="2612389" y="1162050"/>
                      </a:lnTo>
                      <a:lnTo>
                        <a:pt x="2617470" y="1156969"/>
                      </a:lnTo>
                      <a:lnTo>
                        <a:pt x="2618739" y="1150619"/>
                      </a:lnTo>
                      <a:lnTo>
                        <a:pt x="2635249" y="1098550"/>
                      </a:lnTo>
                      <a:lnTo>
                        <a:pt x="2666999" y="1035050"/>
                      </a:lnTo>
                      <a:lnTo>
                        <a:pt x="2670810" y="1017269"/>
                      </a:lnTo>
                      <a:lnTo>
                        <a:pt x="2673349" y="999490"/>
                      </a:lnTo>
                      <a:lnTo>
                        <a:pt x="2693670" y="948690"/>
                      </a:lnTo>
                      <a:lnTo>
                        <a:pt x="2701289" y="911859"/>
                      </a:lnTo>
                      <a:lnTo>
                        <a:pt x="2731770" y="835659"/>
                      </a:lnTo>
                      <a:lnTo>
                        <a:pt x="2738120" y="792480"/>
                      </a:lnTo>
                      <a:lnTo>
                        <a:pt x="2755899" y="746759"/>
                      </a:lnTo>
                      <a:lnTo>
                        <a:pt x="2763520" y="706119"/>
                      </a:lnTo>
                      <a:lnTo>
                        <a:pt x="2780030" y="660400"/>
                      </a:lnTo>
                      <a:lnTo>
                        <a:pt x="2787649" y="618490"/>
                      </a:lnTo>
                      <a:lnTo>
                        <a:pt x="2793999" y="599440"/>
                      </a:lnTo>
                      <a:lnTo>
                        <a:pt x="2797810" y="548640"/>
                      </a:lnTo>
                      <a:lnTo>
                        <a:pt x="2806699" y="525780"/>
                      </a:lnTo>
                      <a:lnTo>
                        <a:pt x="2820670" y="450850"/>
                      </a:lnTo>
                      <a:lnTo>
                        <a:pt x="2832099" y="407669"/>
                      </a:lnTo>
                      <a:lnTo>
                        <a:pt x="2840989" y="378459"/>
                      </a:lnTo>
                      <a:lnTo>
                        <a:pt x="2847339" y="346709"/>
                      </a:lnTo>
                      <a:lnTo>
                        <a:pt x="2854960" y="325119"/>
                      </a:lnTo>
                      <a:lnTo>
                        <a:pt x="2860039" y="256540"/>
                      </a:lnTo>
                      <a:lnTo>
                        <a:pt x="2860039" y="227330"/>
                      </a:lnTo>
                      <a:lnTo>
                        <a:pt x="2862580" y="209550"/>
                      </a:lnTo>
                      <a:lnTo>
                        <a:pt x="2868930" y="193040"/>
                      </a:lnTo>
                      <a:lnTo>
                        <a:pt x="2872739" y="160019"/>
                      </a:lnTo>
                      <a:lnTo>
                        <a:pt x="2880360" y="124459"/>
                      </a:lnTo>
                      <a:lnTo>
                        <a:pt x="2885439" y="54609"/>
                      </a:lnTo>
                      <a:lnTo>
                        <a:pt x="2886710" y="38100"/>
                      </a:lnTo>
                      <a:lnTo>
                        <a:pt x="2890520" y="29209"/>
                      </a:lnTo>
                      <a:lnTo>
                        <a:pt x="2890520" y="21590"/>
                      </a:lnTo>
                      <a:lnTo>
                        <a:pt x="2889249" y="12700"/>
                      </a:lnTo>
                      <a:lnTo>
                        <a:pt x="2885439" y="0"/>
                      </a:lnTo>
                    </a:path>
                  </a:pathLst>
                </a:custGeom>
                <a:ln w="36957"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69" name="TextBox 4"/>
                <p:cNvSpPr txBox="1"/>
                <p:nvPr/>
              </p:nvSpPr>
              <p:spPr>
                <a:xfrm>
                  <a:off x="8857570" y="2027373"/>
                  <a:ext cx="1016154" cy="334724"/>
                </a:xfrm>
                <a:prstGeom prst="rect">
                  <a:avLst/>
                </a:prstGeom>
                <a:noFill/>
              </p:spPr>
              <p:txBody>
                <a:bodyPr vert="horz" wrap="square" rtlCol="0">
                  <a:spAutoFit/>
                </a:bodyPr>
                <a:lstStyle/>
                <a:p>
                  <a:r>
                    <a:rPr lang="en-US" sz="1200" dirty="0" smtClean="0">
                      <a:solidFill>
                        <a:srgbClr val="000000"/>
                      </a:solidFill>
                    </a:rPr>
                    <a:t>SRAS</a:t>
                  </a:r>
                  <a:r>
                    <a:rPr lang="en-US" sz="1200" baseline="-25000" dirty="0" smtClean="0">
                      <a:solidFill>
                        <a:srgbClr val="000000"/>
                      </a:solidFill>
                    </a:rPr>
                    <a:t>1</a:t>
                  </a:r>
                  <a:endParaRPr lang="en-US" sz="1200" baseline="-25000" dirty="0">
                    <a:solidFill>
                      <a:srgbClr val="000000"/>
                    </a:solidFill>
                  </a:endParaRPr>
                </a:p>
              </p:txBody>
            </p:sp>
          </p:grpSp>
          <p:sp>
            <p:nvSpPr>
              <p:cNvPr id="49" name="TextBox 48"/>
              <p:cNvSpPr txBox="1"/>
              <p:nvPr/>
            </p:nvSpPr>
            <p:spPr>
              <a:xfrm>
                <a:off x="5041900" y="3189805"/>
                <a:ext cx="479253" cy="334724"/>
              </a:xfrm>
              <a:prstGeom prst="rect">
                <a:avLst/>
              </a:prstGeom>
              <a:noFill/>
            </p:spPr>
            <p:txBody>
              <a:bodyPr vert="horz" wrap="square" rtlCol="0">
                <a:spAutoFit/>
              </a:bodyPr>
              <a:lstStyle/>
              <a:p>
                <a:r>
                  <a:rPr lang="en-US" sz="1200" dirty="0" smtClean="0">
                    <a:solidFill>
                      <a:srgbClr val="000000"/>
                    </a:solidFill>
                  </a:rPr>
                  <a:t>P</a:t>
                </a:r>
                <a:r>
                  <a:rPr lang="en-US" sz="1200" baseline="-25000" dirty="0">
                    <a:solidFill>
                      <a:srgbClr val="000000"/>
                    </a:solidFill>
                  </a:rPr>
                  <a:t>1</a:t>
                </a:r>
              </a:p>
            </p:txBody>
          </p:sp>
          <p:sp>
            <p:nvSpPr>
              <p:cNvPr id="50" name="TextBox 49"/>
              <p:cNvSpPr txBox="1"/>
              <p:nvPr/>
            </p:nvSpPr>
            <p:spPr>
              <a:xfrm>
                <a:off x="7000767" y="5442232"/>
                <a:ext cx="1556355" cy="334724"/>
              </a:xfrm>
              <a:prstGeom prst="rect">
                <a:avLst/>
              </a:prstGeom>
              <a:noFill/>
            </p:spPr>
            <p:txBody>
              <a:bodyPr vert="horz" wrap="square" rtlCol="0">
                <a:spAutoFit/>
              </a:bodyPr>
              <a:lstStyle/>
              <a:p>
                <a:r>
                  <a:rPr lang="en-US" sz="1200" dirty="0" smtClean="0">
                    <a:solidFill>
                      <a:srgbClr val="000000"/>
                    </a:solidFill>
                  </a:rPr>
                  <a:t>real GDP</a:t>
                </a:r>
                <a:endParaRPr lang="en-US" sz="1200" dirty="0">
                  <a:solidFill>
                    <a:srgbClr val="000000"/>
                  </a:solidFill>
                </a:endParaRPr>
              </a:p>
            </p:txBody>
          </p:sp>
          <p:grpSp>
            <p:nvGrpSpPr>
              <p:cNvPr id="6" name="Group 12"/>
              <p:cNvGrpSpPr/>
              <p:nvPr/>
            </p:nvGrpSpPr>
            <p:grpSpPr>
              <a:xfrm>
                <a:off x="7624881" y="1576492"/>
                <a:ext cx="1861607" cy="3662385"/>
                <a:chOff x="7624881" y="1576492"/>
                <a:chExt cx="1861607" cy="3662385"/>
              </a:xfrm>
            </p:grpSpPr>
            <p:cxnSp>
              <p:nvCxnSpPr>
                <p:cNvPr id="62" name="Straight Connector 10"/>
                <p:cNvCxnSpPr/>
                <p:nvPr/>
              </p:nvCxnSpPr>
              <p:spPr>
                <a:xfrm flipV="1">
                  <a:off x="8148701" y="1988820"/>
                  <a:ext cx="0" cy="3250057"/>
                </a:xfrm>
                <a:prstGeom prst="line">
                  <a:avLst/>
                </a:prstGeom>
                <a:ln w="38100" cap="flat" cmpd="sng" algn="ctr">
                  <a:solidFill>
                    <a:schemeClr val="accent2">
                      <a:lumMod val="40000"/>
                      <a:lumOff val="60000"/>
                    </a:schemeClr>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3" name="TextBox 11"/>
                <p:cNvSpPr txBox="1"/>
                <p:nvPr/>
              </p:nvSpPr>
              <p:spPr>
                <a:xfrm>
                  <a:off x="7624881" y="1612898"/>
                  <a:ext cx="1142998" cy="334724"/>
                </a:xfrm>
                <a:prstGeom prst="rect">
                  <a:avLst/>
                </a:prstGeom>
                <a:noFill/>
              </p:spPr>
              <p:txBody>
                <a:bodyPr vert="horz" wrap="square" rtlCol="0">
                  <a:spAutoFit/>
                </a:bodyPr>
                <a:lstStyle/>
                <a:p>
                  <a:r>
                    <a:rPr lang="en-US" sz="1200" dirty="0" smtClean="0">
                      <a:solidFill>
                        <a:srgbClr val="FF0000"/>
                      </a:solidFill>
                    </a:rPr>
                    <a:t>LRAS</a:t>
                  </a:r>
                  <a:endParaRPr lang="en-US" sz="1200" dirty="0">
                    <a:solidFill>
                      <a:srgbClr val="FF0000"/>
                    </a:solidFill>
                  </a:endParaRPr>
                </a:p>
              </p:txBody>
            </p:sp>
            <p:cxnSp>
              <p:nvCxnSpPr>
                <p:cNvPr id="64" name="Straight Connector 10"/>
                <p:cNvCxnSpPr/>
                <p:nvPr/>
              </p:nvCxnSpPr>
              <p:spPr>
                <a:xfrm flipV="1">
                  <a:off x="8634568" y="1982470"/>
                  <a:ext cx="0" cy="3250057"/>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5" name="TextBox 11"/>
                <p:cNvSpPr txBox="1"/>
                <p:nvPr/>
              </p:nvSpPr>
              <p:spPr>
                <a:xfrm>
                  <a:off x="8343490" y="1576492"/>
                  <a:ext cx="1142998" cy="334724"/>
                </a:xfrm>
                <a:prstGeom prst="rect">
                  <a:avLst/>
                </a:prstGeom>
                <a:noFill/>
              </p:spPr>
              <p:txBody>
                <a:bodyPr vert="horz" wrap="square" rtlCol="0">
                  <a:spAutoFit/>
                </a:bodyPr>
                <a:lstStyle/>
                <a:p>
                  <a:r>
                    <a:rPr lang="en-US" sz="1200" dirty="0" smtClean="0">
                      <a:solidFill>
                        <a:srgbClr val="FF0000"/>
                      </a:solidFill>
                    </a:rPr>
                    <a:t>LRAS</a:t>
                  </a:r>
                  <a:r>
                    <a:rPr lang="en-US" sz="1200" baseline="-25000" dirty="0" smtClean="0">
                      <a:solidFill>
                        <a:srgbClr val="FF0000"/>
                      </a:solidFill>
                    </a:rPr>
                    <a:t>1</a:t>
                  </a:r>
                  <a:endParaRPr lang="en-US" sz="1200" baseline="-25000" dirty="0">
                    <a:solidFill>
                      <a:srgbClr val="FF0000"/>
                    </a:solidFill>
                  </a:endParaRPr>
                </a:p>
              </p:txBody>
            </p:sp>
          </p:grpSp>
          <p:cxnSp>
            <p:nvCxnSpPr>
              <p:cNvPr id="53" name="Straight Connector 52"/>
              <p:cNvCxnSpPr/>
              <p:nvPr/>
            </p:nvCxnSpPr>
            <p:spPr>
              <a:xfrm flipH="1">
                <a:off x="5502147" y="3379309"/>
                <a:ext cx="2646553" cy="0"/>
              </a:xfrm>
              <a:prstGeom prst="line">
                <a:avLst/>
              </a:prstGeom>
              <a:ln w="38100" cap="flat" cmpd="sng" algn="ctr">
                <a:solidFill>
                  <a:srgbClr val="7030A0">
                    <a:alpha val="4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073517" y="2293617"/>
                <a:ext cx="2033271" cy="2017141"/>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504845" y="5293961"/>
                <a:ext cx="749300" cy="334724"/>
              </a:xfrm>
              <a:prstGeom prst="rect">
                <a:avLst/>
              </a:prstGeom>
              <a:noFill/>
            </p:spPr>
            <p:txBody>
              <a:bodyPr vert="horz" wrap="square" rtlCol="0">
                <a:spAutoFit/>
              </a:bodyPr>
              <a:lstStyle/>
              <a:p>
                <a:r>
                  <a:rPr lang="en-US" sz="1200" dirty="0" smtClean="0">
                    <a:solidFill>
                      <a:srgbClr val="000000"/>
                    </a:solidFill>
                  </a:rPr>
                  <a:t>Y</a:t>
                </a:r>
                <a:r>
                  <a:rPr lang="en-US" sz="1200" baseline="-25000" dirty="0" smtClean="0">
                    <a:solidFill>
                      <a:srgbClr val="000000"/>
                    </a:solidFill>
                  </a:rPr>
                  <a:t>fe1</a:t>
                </a:r>
                <a:endParaRPr lang="en-US" sz="1200" baseline="-25000" dirty="0">
                  <a:solidFill>
                    <a:srgbClr val="000000"/>
                  </a:solidFill>
                </a:endParaRPr>
              </a:p>
            </p:txBody>
          </p:sp>
          <p:sp>
            <p:nvSpPr>
              <p:cNvPr id="57" name="TextBox 56"/>
              <p:cNvSpPr txBox="1"/>
              <p:nvPr/>
            </p:nvSpPr>
            <p:spPr>
              <a:xfrm>
                <a:off x="7937544" y="5293961"/>
                <a:ext cx="749300" cy="334724"/>
              </a:xfrm>
              <a:prstGeom prst="rect">
                <a:avLst/>
              </a:prstGeom>
              <a:noFill/>
            </p:spPr>
            <p:txBody>
              <a:bodyPr vert="horz" wrap="square" rtlCol="0">
                <a:spAutoFit/>
              </a:bodyPr>
              <a:lstStyle/>
              <a:p>
                <a:r>
                  <a:rPr lang="en-US" sz="1200" dirty="0" err="1" smtClean="0">
                    <a:solidFill>
                      <a:schemeClr val="bg1">
                        <a:lumMod val="65000"/>
                      </a:schemeClr>
                    </a:solidFill>
                  </a:rPr>
                  <a:t>Y</a:t>
                </a:r>
                <a:r>
                  <a:rPr lang="en-US" sz="1200" baseline="-25000" dirty="0" err="1" smtClean="0">
                    <a:solidFill>
                      <a:schemeClr val="bg1">
                        <a:lumMod val="65000"/>
                      </a:schemeClr>
                    </a:solidFill>
                  </a:rPr>
                  <a:t>fe</a:t>
                </a:r>
                <a:endParaRPr lang="en-US" sz="1200" baseline="-25000" dirty="0">
                  <a:solidFill>
                    <a:schemeClr val="bg1">
                      <a:lumMod val="65000"/>
                    </a:schemeClr>
                  </a:solidFill>
                </a:endParaRPr>
              </a:p>
            </p:txBody>
          </p:sp>
          <p:cxnSp>
            <p:nvCxnSpPr>
              <p:cNvPr id="70" name="Straight Connector 69"/>
              <p:cNvCxnSpPr/>
              <p:nvPr/>
            </p:nvCxnSpPr>
            <p:spPr>
              <a:xfrm flipH="1">
                <a:off x="5502147" y="3843993"/>
                <a:ext cx="3132420" cy="0"/>
              </a:xfrm>
              <a:prstGeom prst="line">
                <a:avLst/>
              </a:prstGeom>
              <a:ln w="38100" cap="flat" cmpd="sng" algn="ctr">
                <a:solidFill>
                  <a:srgbClr val="FFFF00">
                    <a:alpha val="4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041900" y="3654488"/>
                <a:ext cx="499225" cy="334724"/>
              </a:xfrm>
              <a:prstGeom prst="rect">
                <a:avLst/>
              </a:prstGeom>
              <a:noFill/>
            </p:spPr>
            <p:txBody>
              <a:bodyPr vert="horz" wrap="square" rtlCol="0">
                <a:spAutoFit/>
              </a:bodyPr>
              <a:lstStyle/>
              <a:p>
                <a:r>
                  <a:rPr lang="en-US" sz="1200" dirty="0" smtClean="0">
                    <a:solidFill>
                      <a:srgbClr val="000000"/>
                    </a:solidFill>
                  </a:rPr>
                  <a:t>P</a:t>
                </a:r>
                <a:r>
                  <a:rPr lang="en-US" sz="1200" baseline="-25000" dirty="0" smtClean="0">
                    <a:solidFill>
                      <a:srgbClr val="000000"/>
                    </a:solidFill>
                  </a:rPr>
                  <a:t>2</a:t>
                </a:r>
                <a:endParaRPr lang="en-US" sz="1200" baseline="-25000" dirty="0">
                  <a:solidFill>
                    <a:srgbClr val="000000"/>
                  </a:solidFill>
                </a:endParaRPr>
              </a:p>
            </p:txBody>
          </p:sp>
        </p:grpSp>
        <p:cxnSp>
          <p:nvCxnSpPr>
            <p:cNvPr id="44" name="Straight Arrow Connector 43"/>
            <p:cNvCxnSpPr/>
            <p:nvPr/>
          </p:nvCxnSpPr>
          <p:spPr>
            <a:xfrm>
              <a:off x="7010400" y="3848100"/>
              <a:ext cx="681310" cy="0"/>
            </a:xfrm>
            <a:prstGeom prst="straightConnector1">
              <a:avLst/>
            </a:prstGeom>
            <a:ln w="19050">
              <a:tailEnd type="arrow"/>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grpSp>
      <p:sp>
        <p:nvSpPr>
          <p:cNvPr id="36" name="TextBox 35"/>
          <p:cNvSpPr txBox="1"/>
          <p:nvPr/>
        </p:nvSpPr>
        <p:spPr>
          <a:xfrm>
            <a:off x="2" y="2606041"/>
            <a:ext cx="3887923" cy="3539430"/>
          </a:xfrm>
          <a:prstGeom prst="rect">
            <a:avLst/>
          </a:prstGeom>
          <a:noFill/>
          <a:ln>
            <a:noFill/>
          </a:ln>
        </p:spPr>
        <p:txBody>
          <a:bodyPr wrap="square" rtlCol="0">
            <a:spAutoFit/>
          </a:bodyPr>
          <a:lstStyle/>
          <a:p>
            <a:r>
              <a:rPr lang="en-US" sz="1600" b="1" dirty="0" smtClean="0">
                <a:solidFill>
                  <a:srgbClr val="0000CC"/>
                </a:solidFill>
              </a:rPr>
              <a:t>Supply-side policies: </a:t>
            </a:r>
            <a:r>
              <a:rPr lang="en-US" sz="1600" dirty="0" smtClean="0"/>
              <a:t>Measures undertaken by the government aimed at increasing the level of </a:t>
            </a:r>
            <a:r>
              <a:rPr lang="en-US" sz="1600" i="1" dirty="0" smtClean="0"/>
              <a:t>aggregate supply</a:t>
            </a:r>
            <a:r>
              <a:rPr lang="en-US" sz="1600" dirty="0" smtClean="0"/>
              <a:t> in a nation, and thereby meant to promote long-run economic growth. Examples include:</a:t>
            </a:r>
          </a:p>
          <a:p>
            <a:endParaRPr lang="en-US" sz="1600" dirty="0" smtClean="0"/>
          </a:p>
          <a:p>
            <a:pPr marL="285750" indent="-285750">
              <a:buFont typeface="Arial" pitchFamily="34" charset="0"/>
              <a:buChar char="•"/>
            </a:pPr>
            <a:r>
              <a:rPr lang="en-US" sz="1600" dirty="0" smtClean="0"/>
              <a:t>Lower business and income taxes</a:t>
            </a:r>
          </a:p>
          <a:p>
            <a:pPr marL="285750" indent="-285750">
              <a:buFont typeface="Arial" pitchFamily="34" charset="0"/>
              <a:buChar char="•"/>
            </a:pPr>
            <a:r>
              <a:rPr lang="en-US" sz="1600" dirty="0"/>
              <a:t>E</a:t>
            </a:r>
            <a:r>
              <a:rPr lang="en-US" sz="1600" dirty="0" smtClean="0"/>
              <a:t>limination of a minimum wage</a:t>
            </a:r>
          </a:p>
          <a:p>
            <a:pPr marL="285750" indent="-285750">
              <a:buFont typeface="Arial" pitchFamily="34" charset="0"/>
              <a:buChar char="•"/>
            </a:pPr>
            <a:r>
              <a:rPr lang="en-US" sz="1600" dirty="0" smtClean="0"/>
              <a:t>Reducing labor union power</a:t>
            </a:r>
          </a:p>
          <a:p>
            <a:pPr marL="285750" indent="-285750">
              <a:buFont typeface="Arial" pitchFamily="34" charset="0"/>
              <a:buChar char="•"/>
            </a:pPr>
            <a:r>
              <a:rPr lang="en-US" sz="1600" dirty="0" smtClean="0"/>
              <a:t>Reducing unemployment benefits</a:t>
            </a:r>
          </a:p>
          <a:p>
            <a:pPr marL="285750" indent="-285750">
              <a:buFont typeface="Arial" pitchFamily="34" charset="0"/>
              <a:buChar char="•"/>
            </a:pPr>
            <a:r>
              <a:rPr lang="en-US" sz="1600" dirty="0" smtClean="0"/>
              <a:t>Deregulation</a:t>
            </a:r>
          </a:p>
          <a:p>
            <a:pPr marL="285750" indent="-285750">
              <a:buFont typeface="Arial" pitchFamily="34" charset="0"/>
              <a:buChar char="•"/>
            </a:pPr>
            <a:r>
              <a:rPr lang="en-US" sz="1600" dirty="0" smtClean="0"/>
              <a:t>Trade liberalization</a:t>
            </a:r>
          </a:p>
          <a:p>
            <a:pPr marL="285750" indent="-285750">
              <a:buFont typeface="Arial" pitchFamily="34" charset="0"/>
              <a:buChar char="•"/>
            </a:pPr>
            <a:r>
              <a:rPr lang="en-US" sz="1600" dirty="0" smtClean="0"/>
              <a:t>Investments in human capital</a:t>
            </a:r>
          </a:p>
          <a:p>
            <a:pPr marL="285750" indent="-285750">
              <a:buFont typeface="Arial" pitchFamily="34" charset="0"/>
              <a:buChar char="•"/>
            </a:pPr>
            <a:r>
              <a:rPr lang="en-US" sz="1600" dirty="0" smtClean="0"/>
              <a:t>Investments in physical capital</a:t>
            </a:r>
            <a:endParaRPr lang="en-US" sz="1600" dirty="0"/>
          </a:p>
        </p:txBody>
      </p:sp>
      <p:sp>
        <p:nvSpPr>
          <p:cNvPr id="73" name="TextBox 72"/>
          <p:cNvSpPr txBox="1"/>
          <p:nvPr/>
        </p:nvSpPr>
        <p:spPr>
          <a:xfrm rot="10800000" flipV="1">
            <a:off x="0" y="1135196"/>
            <a:ext cx="7452320" cy="646331"/>
          </a:xfrm>
          <a:prstGeom prst="rect">
            <a:avLst/>
          </a:prstGeom>
          <a:solidFill>
            <a:schemeClr val="accent2">
              <a:lumMod val="20000"/>
              <a:lumOff val="80000"/>
            </a:schemeClr>
          </a:solidFill>
        </p:spPr>
        <p:txBody>
          <a:bodyPr wrap="square" rtlCol="0">
            <a:spAutoFit/>
          </a:bodyPr>
          <a:lstStyle/>
          <a:p>
            <a:r>
              <a:rPr lang="en-US" dirty="0" smtClean="0"/>
              <a:t>Supply-side policies increase productivity and reduce production costs, shifting AS outwards. Output increases and the average price level decreases</a:t>
            </a:r>
            <a:endParaRPr lang="en-US" dirty="0"/>
          </a:p>
        </p:txBody>
      </p:sp>
    </p:spTree>
    <p:extLst>
      <p:ext uri="{BB962C8B-B14F-4D97-AF65-F5344CB8AC3E}">
        <p14:creationId xmlns="" xmlns:p14="http://schemas.microsoft.com/office/powerpoint/2010/main" val="3092340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p:nvPr/>
        </p:nvPicPr>
        <p:blipFill>
          <a:blip r:embed="rId2" cstate="print"/>
          <a:stretch>
            <a:fillRect/>
          </a:stretch>
        </p:blipFill>
        <p:spPr>
          <a:xfrm>
            <a:off x="4876800" y="3717778"/>
            <a:ext cx="3522240" cy="3085997"/>
          </a:xfrm>
          <a:prstGeom prst="rect">
            <a:avLst/>
          </a:prstGeom>
          <a:solidFill>
            <a:srgbClr val="FFFFFF"/>
          </a:solidFill>
          <a:ln>
            <a:noFill/>
            <a:prstDash/>
          </a:ln>
        </p:spPr>
      </p:pic>
      <p:sp>
        <p:nvSpPr>
          <p:cNvPr id="3" name="TextBox 2"/>
          <p:cNvSpPr txBox="1"/>
          <p:nvPr/>
        </p:nvSpPr>
        <p:spPr>
          <a:xfrm>
            <a:off x="0" y="0"/>
            <a:ext cx="9144000" cy="2985433"/>
          </a:xfrm>
          <a:prstGeom prst="rect">
            <a:avLst/>
          </a:prstGeom>
          <a:noFill/>
        </p:spPr>
        <p:txBody>
          <a:bodyPr wrap="square" rtlCol="0">
            <a:spAutoFit/>
          </a:bodyPr>
          <a:lstStyle/>
          <a:p>
            <a:r>
              <a:rPr lang="en-US" sz="2400" dirty="0" smtClean="0">
                <a:solidFill>
                  <a:srgbClr val="FF0000"/>
                </a:solidFill>
              </a:rPr>
              <a:t>Supply-side Policies - Tax Reform</a:t>
            </a:r>
          </a:p>
          <a:p>
            <a:r>
              <a:rPr lang="en-US" dirty="0" smtClean="0"/>
              <a:t>Reducing business and personal income taxes can positively impact aggregate supply in two ways:</a:t>
            </a:r>
            <a:endParaRPr lang="en-US" dirty="0"/>
          </a:p>
          <a:p>
            <a:pPr marL="285750" indent="-285750">
              <a:buFont typeface="Arial" pitchFamily="34" charset="0"/>
              <a:buChar char="•"/>
            </a:pPr>
            <a:r>
              <a:rPr lang="en-US" sz="1600" b="1" dirty="0" smtClean="0">
                <a:solidFill>
                  <a:srgbClr val="0000CC"/>
                </a:solidFill>
              </a:rPr>
              <a:t>Business taxes are a cost of production: </a:t>
            </a:r>
            <a:r>
              <a:rPr lang="en-US" sz="1600" dirty="0" smtClean="0"/>
              <a:t>Lowering taxes on firms reduces the cost of doing business. Allowing business owners to keep a larger share of their earned revenues should incentivize new investments in capital and technology, which increase the productivity of labor and reduce costs, shifting AS outwards.</a:t>
            </a:r>
          </a:p>
          <a:p>
            <a:pPr marL="285750" indent="-285750">
              <a:buFont typeface="Arial" pitchFamily="34" charset="0"/>
              <a:buChar char="•"/>
            </a:pPr>
            <a:endParaRPr lang="en-US" sz="1600" dirty="0" smtClean="0"/>
          </a:p>
          <a:p>
            <a:pPr marL="285750" indent="-285750">
              <a:buFont typeface="Arial" pitchFamily="34" charset="0"/>
              <a:buChar char="•"/>
            </a:pPr>
            <a:r>
              <a:rPr lang="en-US" sz="1600" b="1" dirty="0" smtClean="0">
                <a:solidFill>
                  <a:srgbClr val="0000CC"/>
                </a:solidFill>
              </a:rPr>
              <a:t>Income taxes serve as a disincentive to work: </a:t>
            </a:r>
            <a:r>
              <a:rPr lang="en-US" sz="1600" dirty="0" smtClean="0"/>
              <a:t>One argument against high marginal income taxes on households goes that </a:t>
            </a:r>
            <a:r>
              <a:rPr lang="en-US" sz="1600" i="1" dirty="0" smtClean="0"/>
              <a:t>if you tax higher income at higher rates, households have a disincentive to work hard and earn higher incomes. </a:t>
            </a:r>
            <a:endParaRPr lang="en-US" sz="1600" dirty="0" smtClean="0"/>
          </a:p>
        </p:txBody>
      </p:sp>
      <p:sp>
        <p:nvSpPr>
          <p:cNvPr id="4" name="Rectangle 3"/>
          <p:cNvSpPr/>
          <p:nvPr/>
        </p:nvSpPr>
        <p:spPr>
          <a:xfrm>
            <a:off x="0" y="3977641"/>
            <a:ext cx="4724400" cy="2677656"/>
          </a:xfrm>
          <a:prstGeom prst="rect">
            <a:avLst/>
          </a:prstGeom>
        </p:spPr>
        <p:txBody>
          <a:bodyPr wrap="square">
            <a:spAutoFit/>
          </a:bodyPr>
          <a:lstStyle/>
          <a:p>
            <a:pPr marL="742950" lvl="1" indent="-285750">
              <a:buFont typeface="Wingdings" pitchFamily="2" charset="2"/>
              <a:buChar char="Ø"/>
            </a:pPr>
            <a:r>
              <a:rPr lang="en-US" sz="1400" dirty="0"/>
              <a:t>This theory argues that at a certain point, an increase in tax rates will lead to a decrease in tax revenues, if the tax rate is so high that less output is produced</a:t>
            </a:r>
            <a:r>
              <a:rPr lang="en-US" sz="1400" dirty="0" smtClean="0"/>
              <a:t>.</a:t>
            </a:r>
          </a:p>
          <a:p>
            <a:pPr marL="742950" lvl="1" indent="-285750">
              <a:buFont typeface="Wingdings" pitchFamily="2" charset="2"/>
              <a:buChar char="Ø"/>
            </a:pPr>
            <a:endParaRPr lang="en-US" sz="1400" dirty="0"/>
          </a:p>
          <a:p>
            <a:pPr marL="742950" lvl="1" indent="-285750">
              <a:buFont typeface="Wingdings" pitchFamily="2" charset="2"/>
              <a:buChar char="Ø"/>
            </a:pPr>
            <a:r>
              <a:rPr lang="en-US" sz="1400" dirty="0"/>
              <a:t>In contrast, if tax rates are lowered below this level, then tax revenues may actually increase. </a:t>
            </a:r>
            <a:endParaRPr lang="en-US" sz="1400" dirty="0" smtClean="0"/>
          </a:p>
          <a:p>
            <a:pPr marL="742950" lvl="1" indent="-285750">
              <a:buFont typeface="Wingdings" pitchFamily="2" charset="2"/>
              <a:buChar char="Ø"/>
            </a:pPr>
            <a:endParaRPr lang="en-US" sz="1400" dirty="0" smtClean="0"/>
          </a:p>
          <a:p>
            <a:pPr marL="742950" lvl="1" indent="-285750">
              <a:buFont typeface="Wingdings" pitchFamily="2" charset="2"/>
              <a:buChar char="Ø"/>
            </a:pPr>
            <a:r>
              <a:rPr lang="en-US" sz="1400" b="1" dirty="0" smtClean="0"/>
              <a:t>The </a:t>
            </a:r>
            <a:r>
              <a:rPr lang="en-US" sz="1400" b="1" dirty="0" err="1" smtClean="0"/>
              <a:t>Laffer</a:t>
            </a:r>
            <a:r>
              <a:rPr lang="en-US" sz="1400" b="1" dirty="0" smtClean="0"/>
              <a:t> Curve: </a:t>
            </a:r>
            <a:r>
              <a:rPr lang="en-US" sz="1400" dirty="0" smtClean="0"/>
              <a:t>Shows the theoretical relationship between the tax rate and tax revenues. Commonly used to support the supply-side argument for lowering taxes</a:t>
            </a:r>
            <a:endParaRPr lang="en-US" sz="1400" b="1" dirty="0"/>
          </a:p>
        </p:txBody>
      </p:sp>
      <p:sp>
        <p:nvSpPr>
          <p:cNvPr id="5" name="AutoShape 2" descr="https://docs.google.com/drawings/image?id=s7rPF52OZHZYFhdcbXiU17A&amp;w=400&amp;h=292&amp;rev=1&amp;ac=1"/>
          <p:cNvSpPr>
            <a:spLocks noChangeAspect="1" noChangeArrowheads="1"/>
          </p:cNvSpPr>
          <p:nvPr/>
        </p:nvSpPr>
        <p:spPr bwMode="auto">
          <a:xfrm>
            <a:off x="149225" y="100966"/>
            <a:ext cx="304800" cy="36576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3955194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700808"/>
            <a:ext cx="4860032" cy="5170646"/>
          </a:xfrm>
          <a:prstGeom prst="rect">
            <a:avLst/>
          </a:prstGeom>
          <a:noFill/>
        </p:spPr>
        <p:txBody>
          <a:bodyPr wrap="square" rtlCol="0">
            <a:spAutoFit/>
          </a:bodyPr>
          <a:lstStyle/>
          <a:p>
            <a:endParaRPr lang="en-US" sz="1000" dirty="0" smtClean="0"/>
          </a:p>
          <a:p>
            <a:pPr marL="285750" indent="-285750">
              <a:buFont typeface="Arial" pitchFamily="34" charset="0"/>
              <a:buChar char="•"/>
            </a:pPr>
            <a:r>
              <a:rPr lang="en-US" sz="1600" b="1" dirty="0" smtClean="0">
                <a:solidFill>
                  <a:srgbClr val="0000CC"/>
                </a:solidFill>
              </a:rPr>
              <a:t>Reducing or eliminating the minimum wage: </a:t>
            </a:r>
            <a:r>
              <a:rPr lang="en-US" sz="1600" dirty="0" smtClean="0"/>
              <a:t>Minimum wage laws increase the cost of hiring workers in certain industries (typically the low- skilled sectors). Reducing or eliminating minimum wages may lead firms to hire more workers and thereby produce more output at a lower per unit cost</a:t>
            </a:r>
          </a:p>
          <a:p>
            <a:pPr marL="285750" indent="-285750">
              <a:buFont typeface="Arial" pitchFamily="34" charset="0"/>
              <a:buChar char="•"/>
            </a:pPr>
            <a:endParaRPr lang="en-US" sz="1600" b="1" dirty="0" smtClean="0"/>
          </a:p>
          <a:p>
            <a:pPr marL="285750" indent="-285750">
              <a:buFont typeface="Arial" pitchFamily="34" charset="0"/>
              <a:buChar char="•"/>
            </a:pPr>
            <a:r>
              <a:rPr lang="en-US" sz="1600" b="1" dirty="0" smtClean="0">
                <a:solidFill>
                  <a:srgbClr val="0000CC"/>
                </a:solidFill>
              </a:rPr>
              <a:t>Reducing labor union power: </a:t>
            </a:r>
            <a:r>
              <a:rPr lang="en-US" sz="1600" dirty="0" smtClean="0"/>
              <a:t>Labor unions are organizations of workers in particular industries that negotiate with employers for better worker benefits, such as higher wages, more paid vacation, better health care and so on. Such benefits add to firms' production costs.</a:t>
            </a:r>
          </a:p>
          <a:p>
            <a:pPr marL="285750" indent="-285750">
              <a:buFont typeface="Arial" pitchFamily="34" charset="0"/>
              <a:buChar char="•"/>
            </a:pPr>
            <a:endParaRPr lang="en-US" sz="1600" b="1" dirty="0" smtClean="0"/>
          </a:p>
          <a:p>
            <a:pPr marL="285750" indent="-285750">
              <a:buFont typeface="Arial" pitchFamily="34" charset="0"/>
              <a:buChar char="•"/>
            </a:pPr>
            <a:r>
              <a:rPr lang="en-US" sz="1600" b="1" dirty="0" smtClean="0">
                <a:solidFill>
                  <a:srgbClr val="0000CC"/>
                </a:solidFill>
              </a:rPr>
              <a:t>Reducing government spending on unemployment benefits: </a:t>
            </a:r>
            <a:r>
              <a:rPr lang="en-US" sz="1600" dirty="0" smtClean="0"/>
              <a:t>Reducing these benefits would create an incentive for unemployed workers to accept a new job more quickly and at a lower wage rate than they otherwise might accept. </a:t>
            </a:r>
            <a:endParaRPr lang="en-US" sz="1600" b="1" dirty="0"/>
          </a:p>
        </p:txBody>
      </p:sp>
      <p:sp>
        <p:nvSpPr>
          <p:cNvPr id="5" name="AutoShape 2" descr="https://docs.google.com/drawings/image?id=s7rPF52OZHZYFhdcbXiU17A&amp;w=400&amp;h=292&amp;rev=1&amp;ac=1"/>
          <p:cNvSpPr>
            <a:spLocks noChangeAspect="1" noChangeArrowheads="1"/>
          </p:cNvSpPr>
          <p:nvPr/>
        </p:nvSpPr>
        <p:spPr bwMode="auto">
          <a:xfrm>
            <a:off x="149225" y="100966"/>
            <a:ext cx="304800" cy="36576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70" name="AutoShape 2" descr="data:image/jpeg;base64,/9j/4AAQSkZJRgABAQAAAQABAAD/2wCEAAkGBhQSEBAQEBIQEBUUFRIXFxcXEBIYGBgWFRUaFRkXGBcYGyYeGRkjGxMZIi8gIycpLCwsGyExNTEqNSYrLCkBCQoKDQwOGg8PFCkdHiA1LC8sKjUsNTAyKSkqNTYsKTUpKSk0KSkqKiwtNSkpKSw1LCkpKSkpLCksLCkpKSwsLP/AABEIALkBBQMBIgACEQEDEQH/xAAcAAEAAgIDAQAAAAAAAAAAAAAABQYEBwIDCAH/xABJEAACAQIDAwQNCQYGAwEBAAABAgMAEQQSIQUGExciMUEHMjVRU1RhcpOksrPSCBQWIzRxc3SxM1JikZTRJEKBkqHCQ8HiRCX/xAAbAQEAAwEBAQEAAAAAAAAAAAAABAUGAQIDB//EACsRAQACAQIGAQMDBQAAAAAAAAABAgMEEQUSMTNxgTRBUcEGFSEiMlKRof/aAAwDAQACEQMRAD8A7OxZ2LsDjtmQYnExyNIzSglZWUWWQqNB5BVt5DNl+Cm9O9OwT3Ew/n4j3rVsCg1/yGbL8FN6d6chmy/BTenerRvVthsNhjJEFaRpIY4wwJUvLIqC9iD/AJuo1gYzfHhYueFkLRx/NYwEUtI02ILEKNbWCrc0ENyGbL8FN6d6chmy/BTenepdt+4zwW1hW+LMwkjOZVwvNcDK1gc7KB031A1rt+ncIEmeLExMhgHDaIB2+cNljKqCb3IOnSO9QQfIZsvwU3p3pyGbL8FN6d6tOD3lSTD4jEZJk4BlWRGUZw0S5mAAJBNrdBrCxG/2HVc1pCLYfWygZ8QudI7swAbKMxubAW11oIPkM2X4Kb0705DNl+Cm9O9WPam8uTZ8mNSNwQhKJIpBzk5FDAHoLEdB1HQeuonCb/3MfFQIFgZp1VWZxiOP82WGMA6kyJILak6UGFyGbL8FN6d6chmy/BTenep0b8RWAMWJEnG4HB4a8TicMy9AbLbIL3vauyPfXDthmnDqpEUsnCdkWW0WbNzL3IvG2o00oK9yGbL8FN6d6chmy/BTenepGXfJ4lwTTrGM+FmxOIyq3NWONTaMFukvIAL3rum33VgyRpJFKJcLEBNEbf4g3U2Vr2yhj0i1taCI5DNl+Cm9O9OQzZfgpvTvU19P8PqxWdY+HNJHIY7JKsAu/DN7nTouBfqvWfsfeRMS0saRzRtGsbESIBdZASpFie8dDY0FW5DNl+Cm9O9OQzZfgpvTvTD9kl7QPJHHl4MzTFQ1xKoYxxIC3SQg0N+3Xv1L4TfdUaKDGK0UxRjIwW0SukRmcDMxfKqg8+1iR09VBEchmy/BTenenIZsvwU3p3qY5Q8OL548TF9Wki54rF1kcJHlF9S5vYG1rG9q+HsiYfIhCTF2eVOFaPOGhClxq+VjZ1sFJJvpegiOQzZfgpvTvTkM2X4Kb071fI5gyB7MAQDYqQRcXsV6QfJVUxfZBUxT8COTjJwMiyKAG48oiQ2VrjW5ynK1h0CgjuQzZfgpvTvTkM2X4Kb071PYbeZjhcdinCBIJMUI7X5yQC2Y69bK3RURsbfiUxtiMS2HZFWLMkOHxSyCSZ1RFBlOVtWN7XoOjkM2X4Kb0705DNl+Cm9O9TmE37hkkWPhYmMmSeO7xqFEkCl3UkMf8qk3GlYmK7IsfAlkiimV/mxnhEseVZRdUWxBvbPIg6r5rjv0EdyGbL8FN6d6chmy/BTenep36bRK6xskxu5hMqx/VGdVLGJSWuTdSL2tcWvXE7/4bIjjikPHA4AUXvPfhxam3EIVja9gFJJtaghOQzZfgpvTvTkM2X4Kb071Ky9knDLGHyzE2lLoFTNGsTZHLc6xsepSSeq9Z2G3xhkxJw0ayyEEKzKoKqSmfnC+YCxAzZct9L0Fc5DNl+Cm9O9OQzZfgpvTvWwKUHlXswbswYDaC4fCqypwY31YsczMwOp80UqV+UL3XX8tD7T0oNq9gnuJh/PxHvWrYFa/7BPcTD+fiPetWwKCO27sNMVGsbtJGUdJEeNgGV0N1YXBB+4gisLCbnRI0bl5pXSYzs7spaSThmIF7KBZVbQAACp6oHfrEMuz8VkF2dDGo6y0pEY9ugx23Bw5Ro2aZg0UkZ563+sm+cM9wvbl7a9FgNK74dzYgyyPJPNIJYpWkdlLO0SlY1aygBVzEgKBrrVQOxZNnFZBwcM84iwyjDqcnNJkaWR5FIEjBMoORjroCTWZu/tfF4gQ555USPDPPIyxRl3zTNw0N0tm4cWpCi9+gXoLns7YqQxSRLmZZHmdixBJMzFm6ANOdYeQCoqPcWFcNHhY5J0VGLE3jcyEjKeKHQq+gAGmlha1qgNk4zFQ7IMi3kDYeaZpjL9Ykz5myLFwtVzkak9Z7wrD2e80bRRQOxYDZ2FSYxqzZZM2JnIJXUBABY+S+tBd/otD81gwi51ihaJgA2p4ThwGJGoJGv8A6rDxG4cDPiJA00bzywzZlZbpJCSysl1I6WJINwTVZw+38bGqS8WXEXj2lII2hjsY4HyQscig5mJB06VBAA62zttY2URqmJz8eeBFlyI2Uqjyz5bRqpTKosNbHS96C3YTdGKN45A0rOjTOWZlJeSZAjSPp2wVbC1gB1V9TdDDjCjCFMy8Iw5zbilSLHngXvreqvs7eeZca4mxEjwRcYsRGpCxxLl+uThq8chbUMCQ3QFtrUjv475tmzQKWcTuqc3oafDSRKx7wDOCfIKDLG4URSRZZsTOXSOPO7pmEUbiQRrlQKFJXXS579Zj7pxNMZ2aQsZhMRmFiywmBR0XyqpJGt79da+wkcmHjVgWiiwmJlw6StHmyGed2lxJBBuRGVUE6XkapQbcxZBUTziNRj5lm4MYkfDwxqI7gpa7SO1jlBIXo6KCfj7HkHC4LS4mRRHwo80ifVRZlYxpZQLHhqCTc2Fr1N4LY6RS4iZSxacxlrkWHDQIoUAaAAf81r+feLHQo2eZmvFgBI7RRqsMk5ZpCCEsAEVRdr2ZrnvV3ptnGGOzYiRVTD4zEGRY0MjRggQKc0YGYlZNQouALDW9BYcP2P8ADIIAOIRDiJMQLsOdI/7+mqrZbD+EdNYuL7HseSYozzOy4oBZXUKfnVxJmdEzk2YgMSSAbdFY29k0wwOzZmTjTpPhHIC9MhRh0dQzEVWosPLhxORfLgsSx4rRlgZ8QURpyv8AmEScRvvde9QWbZ3Y/Z1lbGSSZmOG4dpVlaMYcNluzRhGuXY5clrHrNzUjjNwIJY1heSbIFKuv1NnzG5Yjh81+rMmU206qhMJtPFyyJBDiZTFLiG4eIaGPOYI8PmkNsgUqZWCq1v51G4fbmJjlx8yhgH+dTxHJmM5w5XDKshtcKgXNlGrC/QBqF+i2ITBiYJJZCsxlAs1jFG65AkbW0sBcadJ66j8HuFBGVYPMxD4d/8AxAXw4bhiyIAFu1yB11XdnbYxsvCjTE5hPPGqy5I3yrHE8k9rRqpXRbaGxuLmszdrbmIl2gYmmeWNeN0ItgqWRRMpRXilza3uwbWwA1oLC26cXzFsAGlEbBgWDLnOaQyMb5bakm+nXXBN0gQglxOLxASWKUCR4yA0RJA5qDmkkEjyCp6lBVdp7krwHEDMZguMyF2FuJi7h3ay6kA2Hkrsh3ChChXkxEpAgUFnU5Y4HWRYlso5mZFJ6zYXNWalBWxugkTNLGZZyjyywwSTBYllkvcghLi5ZtWzWubCsTZvY8jXBw4eR2EiyCYyJlP1gUoABIrBkVDkAI6AOirfSgrL7gQF43DSgqiowtCRIFYuM14zY3Y3KZbg2pidyEMjzpLNxbS8JmKfVGVSpKsEzsFB5qsSB1WqzUoOEMeVVUktYAXPSbC1z5a50pQeavlC911/LQ+09KfKF7rr+Wh9p6UG1ewT3Ew/n4j3rVsCtf8AYJ7iYfz8R71q2BQKUrG2lO6RO8MfGcDmpmC5j1AsegeWgyaVTsLvjPKUghiw7SmTELn4r8Blw4jLMjBcxu0wXyFW1NqmtmbyxSYbD4mRkgEyBgHkUa9YBNr2NBL0rDw22IZGyxzQyNYmyyoxsOuwN6zKBSlKDrmgV1KuMwPSD0HrsfJ5K7KUoFKUoFKUoFKUoFKUoFKUoFKUoFKUoFKUoFKUoFKUoPNXyhe66/lofaelPlC911/LQ+09KDavYJ7iYfz8R71q2BWv+wT3Ew/n4j3rVsCgVi7U2cs8MkDl1WRSpKNlax6bHq71ZVKCvruXEI404uKvEW4biYh0VlVGjUqBZCFGlunWpfB7PjiiSGNQqRqFUdNgBbpPT99dGJ3hw8ah5MRCil2QEyKBnS4Zb98WNx1WrNSQMoZSCCAQR0EHUGgjt2kHzTDmw7QdVSlRu7f2TD+YtSVAqJ2pvLHA4jcOTYNoBaxJHf8AJUtVD33+0j8Nfaaomsy2xY+avVO0OCmbLyX6Jr6cQ/uy/wC0f3qwq1wD361KK2xD2q/cP0r4aHU3zc3P9NkjiOkx6fl5Pru50pSrJUlKUoFK6cVjEjXNIwQXtc981ifSHD+Gj/3V4tkpWdptEPpXFe0b1rM+kjSurDYpZFzRsHGouPJXbXqJif5h4mJidpKUpXXClK+M1gT3qD7SoP6ZYf8Aef8A2GsrZ28EU7lIyxIBbVSNAQP/AGK+NdRitO0XhItps1Y3tSYjwkqUpX2RylKUClKUHmr5Qvddfy0PtPSnyhe66/lofaelBtXsE9xMP5+I961bArX/AGCe4mH8/Ee9atgUEHHt1xiTh3RbGQqjfWjTLmtrHlJ0PQ39qmpIwylWFwQQR3wRY1WGmDY0ZgzAT5AhxD5lcRk8Thdrkt+t6tNBr991p48OqQQyK6TbQMXCxKR8MTSMYmN75kta4vcd49FXF8LMYohxgjhRnYRKwZsouQD0C9zWfXw0EFurhpRBAzTZ14Y5vCQfdzhrU9Ubu39kw/mLUlQKoe+/2kfhr7TVfKoe+/2kfhr7TVX8R7PuFpwrv+pQArZL7ew8dklxGHjYBbq00asLgEXBN+g1rYVF9kE//wBCXzIPdLXjgmKMl7xM/ZM4x0p7/Dbi7zYQkAYrCknQD5xF8VSdedMAfrYvPT2hXosVeZ8MYttp6s+UpSowr++/2YfiJ+hqh1fN9/sw/ET9DVDrO8R73qGp4V2Pcr/uZ9lHnP8ArU7UFuZ9lHnP+tTtXWm7NfEKDV9+/mSlKVIRSuE/at9x/SudcJ+1b7j+lcno7HVqarDuP9pb8J/aSq9Vh3IP+Jb8J/aSsvpO9Xy2Ot+PfwvdK48Ud8fzFfVcHoIP+taljX2lKUClKUHmr5Qvddfy0PtPSnyhe66/lofaelBtXsE9xMP5+I961XydiEYqMzAEgXtc20F/KaofYJ7iYfz8R71qv7C4I6KCq7MhJxXFmSESMxILSTrIFy9oisgV1B7xI179WmS9jlsTY2uSBfquR1VWsDurJG8DGZnMbC7Z2B4aLbLl1zM7MWY3Hk6BVnoKJgtuYqbgQNOkDyS7SzyLEjADCyhFRQ4taz3udSE/1qe2LvCZMFhcRKkhaWME8OGRxe2psoNgekX79ZuI3ew0icN8PC6Z2kymNSM7klmt3yWNz13rNSIKoVQFAAAAFgANAAOoUELurtJWw8EYSYHhjVoJVXT+Mrl/5qdqM3b+yYfzFqToFUPff7SPw19pqvlUPff7SPw19pqr+I9n3C04V3/UoAVFdkLuhL5kHulqVFRXZC7oS+ZB7pa9/p/uX8QmcY6U9/hB4D9rF56e0K9GCvOeA/axeentCvRgq91vWqgkpSlV7iv77/Zh+In6GqHV833+zD8RP0NUOs7xHveoanhXY9yv+5n2Uec/61O1qveLHSRbOwxikeMmeQEqxFxY6aVUfpDifGcR6V/71pdDppyaelt/ooNX37+ZegqVA7i4hn2fhndmdiHuWJJP1jDUmp6uWjlmY+yKVwn7VvuP6VzrhP2rfcf0rxPR2OrU1SWx+1xf5Wf/AK1G1JbH7XF/lZ/+tZnRfIp5hsdb8e/hrcMe+f51sDsPn6/Ffhx+0a18K2B2H/2+K/Dj9o1+g6ntyxzadKUqlcKUpQeavlC911/LQ+09KfKF7rr+Wh9p6UG1ewT3Ew/n4j3rVsCtf9gnuJh/PxHvWrYFApSlBH7W22mH4YdZXMhYKscTyMcouTlUE2A66zUkuobUXANiLHUX1B6DUDvfu62LRAi4diBKt5RJdDIoUSRlDoy2vYjXqK1JPskNFFG8k7GNQMyzyxsxCgEsY2FybX1oOvds/wCEw/mLUnUDurstVggkDTkmMaNiZ2XX+BnK/wDFT1Aqh77/AGkfhr7TVfKoe+/2kfhr7TVX8R7PuFpwrv8AqUAKiuyF3Ql8yD3S1Kiorshd0JfMg90te/0/3L+ITOMdKe/wg8B+1i89PaFejBXnPAftYvPT2hXowVe63rVQSUpSq9xX99/sw/ET9DVDq+b7/Zh+In6GqHWd4j3vUNTwrse5fd7O5uF/Hk9k1R6vG9nc3C/jyeyao9bLhfxaeFDq+/fzLePY+7m4XzX941WKq72Pu5uF81/eNViqHl/vt5lEK4T9q33H9K51wn7VvuP6V8p6Ox1amqS2P2uL/Kz/APWo2pLY/a4v8rP/ANazOi+RTzDY6349/DWwrYHYf/b4r8OP2jWvxWwOw/8At8V+HH7Rr9B1Pbljm06UpVK4UpSg81fKF7rr+Wh9p6U+UL3XX8tD7T0oNq9gnuJh/PxHvWrYFa/7BPcTD+fiPetWwKBSlKBXw19oaCN3b+yYfzFqSqB2Y+Jihji+bKcigX+crrbr7Wsr59ifFV/qV+GglKoe+/2kfhr7TVaPn2J8VX+pX4ar239j4vESiRYI1soWxxI6iT+55aha3HbJi5axvKfw/LTFm5rztGysiorshd0JfMg90tWn6JYzwUX9QPgrD3l3FxuJxLzrHCgYRixxGvNQL1J5K9cGpbBe05Y23hK4nqMWbl5Lb7b/AIUbAftYvPT2hXowVp3D9jPHK6NkgOVlP7fvG/7lbO+fYnxVf6lfhq31WSt9uWd1PKUpUX8+xPiq/wBSvw0+fYnxVf6lfhqG4w99/sw/ET9DVDq7behxWIi4a4dFOYG5xK9V/wCHy1XvoljPBRf1A+CqXW6fLky81a7w0HD9VhxYeW9tp3Re9nc3C/jyeyao9bM2xuljJsLFhxFEpSRnucQLEMLW7SoDkux37sHp/wD5rT8PvXHp60vO0wp9Tet8trVn+JmWxOx93Nwvmv7xqsVVjduDFYbCxYdsOjlAwuMQtjdi3WvlqT+fYnxVf6lfhqLkmJtMwjpSuE/at9x/So759ifFV/qV+GuMmMxJBHzVdQR9pX4a+c9HY6tc1JbH7XF/lZ/+tc/oljPBRf1A+CsrBbu4tBMDDGeJDJGP8QNC9tTzOjSqHS6XNTNW1q7REtNqtbgvhtWt95mGqRWwOw/+3xX4cftGosdi7HfuQen/APirLuTuxjMDJM7wxSZ1VRlxA0sSetPLWzz5sdscxEsy2FSsXBTyNm4sQita1pQ9+/0AWrKqrcKUpQeavlC911/LQ+09KfKF7rr+Wh9p6UG1ewT3Ew/n4j3rVsCtf9gnuJh/PxHvWrYFApSlApSlApSlBWdubztDjMPCoBj5nHORjl478KLnjmpzgSc3VWHBvROcHi5jkzxJGy8zS7C5uCdf5irgUGug16dO9ThixFhY9OgoKx9KnThJkE7Pa7GSJbZ8QmHUfVZ1POlUnXQX69KwpeyCzxSmOJUYJIVvJnIZIVluyWHM59s1+kdGtXNYFGgVR9wH3/8AquqHARoZGVFBkOZtOk5VT9EUW8lBW59/QgdjAxVSRdXuQSZFRXGXmOzxBcuts41r5Pv5lMinDtdHyftLC4LA5zl5g5hsdQdOi9WXEYBJModQbOrjpHPQ3Um3TYgHXrA71dphU3uoN7X0Gtui/foIXYu9IxE7w8Mx5UDAl7k6LcGwyixe3bX06BU7XEILk2Fz0m3TauVBAb0bSnjfDx4YXaTjaBEYkol1HOdQBc6m9YUO/DNIYRAGkDomkpCli7RtclNAGQ9F7iuOF3lkzTs2WUrOYkjvCvbYsYZTcM0gsGBJKAHq6q6G39y5S2GRSyNJrOBcKH0ByauTCQB13GvVQZkG9kjQ4VzGoaWVUftwgUvInNe1i/1YuvUTasePftsgbgZwEzFuKFJy4eLEPzcpHazgDXUjqrnht7W4jQtCrnjOq6hCbzyRplSxzZcl3NxlBvrXCHftW4RXDNlkJANwCbFI3CjLZmV2Zctx+zPfAoJjd7eL51xfqzGEta7XJBLCzCwKtzdRr09JqZqn4bf0HhH5vk4sgB+svYNk1sEzFvrLEEAC3TrVwoFKVXtu7YkjxUEKuER0ZibQ3uHRemR10sx0W58lBGbw704iDEyQoFKjIwPDJ0nTgxC9+kYga/wkffWTFvqxWwhDPdB+1t0iW+fmnI44B5muhGtdeJ35Kh3bDAqvXxtSOJLGumT96Enp0BB8lcfpkcwPCjy84GzgoXL4dVfjZdEAxBDHLoVI6qDsh38JkjjOHYF+GT9YCMsixstjlAL2l1XTo6TepXd3eA4pWJj4RCwuBnzXWZM662FjbpH/ADUO2/IH/wCVrhBKNdMhIjDhsva5za/7ozeSvq7+AX/wxFoy5+sUXKq5GUkAFPq7Zr/5hp02C30rB2JtT5xAk2XJmzC1ybFXKHUqD0r3hWdQKUpQeavlC911/LQ+09KfKF7rr+Wh9p6UG1ewT3Ew/n4j3rVsCtf9gnuJh/PxHvWq0bx7abDrGUVWzEg3v1C/VXjJkrjrNrdIfTFjtltFK9ZTFKpX06l8FH/NqfTqXwUf82qH+4YPv/xO/bNT9o/2utKg13gPzfDzuEUSSBXJJCopzDNc9GoA179YkO+fNjzwupYKSQAQTkR3CrfNccRbXGutTa2i0RaPqr71mlprPWFnpUBhN7VkeNRFJzyFLZoyoJJUahucCR0re3+ldL77LndBBOckhS9kAIW9yMxH7vR02Knr09PKy0qrtvuCyosTBi0Cm7IbZ5Y0bRTm0DmzWtcDv19XfuPKG4M+uciwVickYmYaE84I18vSCCvT0hZ6VVk3+Q/+DEA8Mv2otfMUAvfUEr2w7469KsWBxYljjlW4DqGF+nUXoO+lKUClKUHAQre+VbnrsL9+uqTARs6OyKWS+U97N0/pWRSg4mMd4df/AD011YXApGiRxqFVO1HTa/SbnW5udfLXfSg4cId4dN+gdPf++udKUCuDxKbZlBt3wDXOlB04jCI6MjqCrAgjvg9PR95rmsCgBQoAAta3V3q50oOhcCgkaXKMzKqE6nmrchbHQDnHQV28Md4dFugdHe+6uVKD4qgCwFgK+0pQKUpQeavlC911/LQ+09KfKF7rr+Wh9p6UG1ewT3Ew/n4j3rVYd7d6lwSxM8bS52YCxAtYX66r3YJ7iYfz8R71quuP2VDOFE8UcoUkjOoNie9evVeXf+qN4FG5XIvFZP8Aen9qcrkXisn+9P7VbPohg/FMP6Jf7U+iGD8Uw/ol/tUjm0/+Eu7sVN7UOEgxRibJK+VluCUXnZnItqFCEkDqv3q54ffCBlRiJMzWsFid7tpdVIWzEXW9ui9S0Gzo0RI0jRVQ3VQosp11A6jqf5muEWxoFIKwQqQFAIiQWCdqNB0Dq71Rp23/AIcYn0kw4CkPcFVYWRtAzRgX00/bp/OumPemEkELIcwvbgy8QnTTh5LnmnNfvVJSbKhYRhoYWEYAQGNDkAtotxzRzR0d4d6vkmx4GBVoISCACDEhBAtYWt/Cv8h3q4MDC7dwpE8yXAVeI78JwGRRbMptzwMnV5K6U3mwryI2WTMpKgnDyjIZCgYEleaect71MjARjMBHGMwIbmLqGJJB01BJJt5a602PAAAsMKgWsBEgta1rafwr/Id6gi13rgLKoRyChsOC+Y3KZVVMt2DB7gjTmmubb54UC4dzawssUhOtyNAL6qpb7hWXBu7h0j4QghK2IN40Oa9ic1xqTlW9+8O9XIbBgvIWiR+IyMQyKwvGoRLAiwChdP8AWgxcNvfh5GVUZznfIv1UgBJ6Dci2UnQN0GpqsNdjwAgiGEEOXB4SXzn/AD9HbaDXprMoFRm2Wk5ixlhcNfKOsFdDqNMuboIPe1tUnSggYcTilCjh3AK3uCbx5xma5ObNlvZCCei5JvXxMbjOHcxLnIkIXKLXHaqxzaAjW/8Apap+lBESvO2HN7q917VT2vEOvSG1QAkCzC+mthWFFicYBlKMb21IU5QYoxcEDnHOXOv/ACKslKCtLicZlsVI7U3yakcYA3BPWmbosRboGhrJw+LxV4g0drlQ4y9H71nzHMANbkC/QCTpU5SggsRNiF4jIkjveS12HDy5/q7DrOTpt0G+bqI4yY/FgAiINctpa2WzsADqb3UKb6feKn6UFeTG4oS3MZKHhX5ui6kSBQLk2BvfS9ha9Zu0hMTeJpEAjY6JGbsdFGVhe4uSRcdA8oMpSghMVLiuGmQZWyNbVSDJpl4nNGVO2Jtr5b2v2YVsRmUnOV+s0cICeYmXMVGnPzgWHR39Kl6UFekhxLPILuEMi5OeRZM31mYqQ3Tquva28or5Cs0bOHeR2DwqptJlYWiVja+QAnP1XGtWKlApSlB5q+UL3XX8tD7T0p8oXuuv5aH2npQWzsUdk3Z+C2XBhsViOHKrSkrwpmsGkLDVVI6DVv5bdkeN+r4j4K8r0oPVHLbsjxv1fEfBTlt2R436viPgryvSg9UctuyPG/V8R8FOW3ZHjfq+I+CvK9KD1Ry27I8b9XxHwU5bdkeN+r4j4K8r0oPVHLbsjxv1fEfBTlt2R436viPgryvSg9UctuyPG/V8R8FOW3ZHjfq+I+CvK9KD1Ry27I8b9XxHwU5bdkeN+r4j4K8r0oPVHLbsjxv1fEfBTlt2R436viPgryvSg9UctuyPG/V8R8FOW3ZHjfq+I+CvK9KD1Ry27I8b9XxHwU5bdkeN+r4j4K8r0oPVHLbsjxv1fEfBTlt2R436viPgryvSg9UctuyPG/V8R8FOW3ZHjfq+I+CvK9KD1Ry27I8b9XxHwU5bdkeN+r4j4K8r0oPVHLbsjxv1fEfBTlt2R436viPgryvSg9UctuyPG/V8R8FOW3ZHjfq+I+CvK9KD1Ry27I8b9XxHwU5bdkeN+r4j4K8r0oLz2ZN5MPjtoriMJJxY+BGl8rrzlZyRZgD/AJhX2qKa+UH/2Q=="/>
          <p:cNvSpPr>
            <a:spLocks noChangeAspect="1" noChangeArrowheads="1"/>
          </p:cNvSpPr>
          <p:nvPr/>
        </p:nvSpPr>
        <p:spPr bwMode="auto">
          <a:xfrm>
            <a:off x="0" y="-846138"/>
            <a:ext cx="2486025" cy="17621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2" name="AutoShape 4" descr="data:image/jpeg;base64,/9j/4AAQSkZJRgABAQAAAQABAAD/2wCEAAkGBhQSEBAQEBIQEBUUFRIXFxcXEBIYGBgWFRUaFRkXGBcYGyYeGRkjGxMZIi8gIycpLCwsGyExNTEqNSYrLCkBCQoKDQwOGg8PFCkdHiA1LC8sKjUsNTAyKSkqNTYsKTUpKSk0KSkqKiwtNSkpKSw1LCkpKSkpLCksLCkpKSwsLP/AABEIALkBBQMBIgACEQEDEQH/xAAcAAEAAgIDAQAAAAAAAAAAAAAABQYEBwIDCAH/xABJEAACAQIDAwQNCQYGAwEBAAABAgMAEQQSIQUGExciMUEHMjVRU1RhcpOksrPSCBQWIzRxc3SxM1JikZTRJEKBkqHCQ8HiRCX/xAAbAQEAAwEBAQEAAAAAAAAAAAAABAUGAQIDB//EACsRAQACAQIGAQMDBQAAAAAAAAABAgMEEQUSMTNxgTRBUcEGFSEiMlKRof/aAAwDAQACEQMRAD8A7OxZ2LsDjtmQYnExyNIzSglZWUWWQqNB5BVt5DNl+Cm9O9OwT3Ew/n4j3rVsCg1/yGbL8FN6d6chmy/BTenerRvVthsNhjJEFaRpIY4wwJUvLIqC9iD/AJuo1gYzfHhYueFkLRx/NYwEUtI02ILEKNbWCrc0ENyGbL8FN6d6chmy/BTenepdt+4zwW1hW+LMwkjOZVwvNcDK1gc7KB031A1rt+ncIEmeLExMhgHDaIB2+cNljKqCb3IOnSO9QQfIZsvwU3p3pyGbL8FN6d6tOD3lSTD4jEZJk4BlWRGUZw0S5mAAJBNrdBrCxG/2HVc1pCLYfWygZ8QudI7swAbKMxubAW11oIPkM2X4Kb0705DNl+Cm9O9WPam8uTZ8mNSNwQhKJIpBzk5FDAHoLEdB1HQeuonCb/3MfFQIFgZp1VWZxiOP82WGMA6kyJILak6UGFyGbL8FN6d6chmy/BTenep0b8RWAMWJEnG4HB4a8TicMy9AbLbIL3vauyPfXDthmnDqpEUsnCdkWW0WbNzL3IvG2o00oK9yGbL8FN6d6chmy/BTenepGXfJ4lwTTrGM+FmxOIyq3NWONTaMFukvIAL3rum33VgyRpJFKJcLEBNEbf4g3U2Vr2yhj0i1taCI5DNl+Cm9O9OQzZfgpvTvU19P8PqxWdY+HNJHIY7JKsAu/DN7nTouBfqvWfsfeRMS0saRzRtGsbESIBdZASpFie8dDY0FW5DNl+Cm9O9OQzZfgpvTvTD9kl7QPJHHl4MzTFQ1xKoYxxIC3SQg0N+3Xv1L4TfdUaKDGK0UxRjIwW0SukRmcDMxfKqg8+1iR09VBEchmy/BTenenIZsvwU3p3qY5Q8OL548TF9Wki54rF1kcJHlF9S5vYG1rG9q+HsiYfIhCTF2eVOFaPOGhClxq+VjZ1sFJJvpegiOQzZfgpvTvTkM2X4Kb071fI5gyB7MAQDYqQRcXsV6QfJVUxfZBUxT8COTjJwMiyKAG48oiQ2VrjW5ynK1h0CgjuQzZfgpvTvTkM2X4Kb071PYbeZjhcdinCBIJMUI7X5yQC2Y69bK3RURsbfiUxtiMS2HZFWLMkOHxSyCSZ1RFBlOVtWN7XoOjkM2X4Kb0705DNl+Cm9O9TmE37hkkWPhYmMmSeO7xqFEkCl3UkMf8qk3GlYmK7IsfAlkiimV/mxnhEseVZRdUWxBvbPIg6r5rjv0EdyGbL8FN6d6chmy/BTenep36bRK6xskxu5hMqx/VGdVLGJSWuTdSL2tcWvXE7/4bIjjikPHA4AUXvPfhxam3EIVja9gFJJtaghOQzZfgpvTvTkM2X4Kb071Ky9knDLGHyzE2lLoFTNGsTZHLc6xsepSSeq9Z2G3xhkxJw0ayyEEKzKoKqSmfnC+YCxAzZct9L0Fc5DNl+Cm9O9OQzZfgpvTvWwKUHlXswbswYDaC4fCqypwY31YsczMwOp80UqV+UL3XX8tD7T0oNq9gnuJh/PxHvWrYFa/7BPcTD+fiPetWwKCO27sNMVGsbtJGUdJEeNgGV0N1YXBB+4gisLCbnRI0bl5pXSYzs7spaSThmIF7KBZVbQAACp6oHfrEMuz8VkF2dDGo6y0pEY9ugx23Bw5Ro2aZg0UkZ563+sm+cM9wvbl7a9FgNK74dzYgyyPJPNIJYpWkdlLO0SlY1aygBVzEgKBrrVQOxZNnFZBwcM84iwyjDqcnNJkaWR5FIEjBMoORjroCTWZu/tfF4gQ555USPDPPIyxRl3zTNw0N0tm4cWpCi9+gXoLns7YqQxSRLmZZHmdixBJMzFm6ANOdYeQCoqPcWFcNHhY5J0VGLE3jcyEjKeKHQq+gAGmlha1qgNk4zFQ7IMi3kDYeaZpjL9Ykz5myLFwtVzkak9Z7wrD2e80bRRQOxYDZ2FSYxqzZZM2JnIJXUBABY+S+tBd/otD81gwi51ihaJgA2p4ThwGJGoJGv8A6rDxG4cDPiJA00bzywzZlZbpJCSysl1I6WJINwTVZw+38bGqS8WXEXj2lII2hjsY4HyQscig5mJB06VBAA62zttY2URqmJz8eeBFlyI2Uqjyz5bRqpTKosNbHS96C3YTdGKN45A0rOjTOWZlJeSZAjSPp2wVbC1gB1V9TdDDjCjCFMy8Iw5zbilSLHngXvreqvs7eeZca4mxEjwRcYsRGpCxxLl+uThq8chbUMCQ3QFtrUjv475tmzQKWcTuqc3oafDSRKx7wDOCfIKDLG4URSRZZsTOXSOPO7pmEUbiQRrlQKFJXXS579Zj7pxNMZ2aQsZhMRmFiywmBR0XyqpJGt79da+wkcmHjVgWiiwmJlw6StHmyGed2lxJBBuRGVUE6XkapQbcxZBUTziNRj5lm4MYkfDwxqI7gpa7SO1jlBIXo6KCfj7HkHC4LS4mRRHwo80ifVRZlYxpZQLHhqCTc2Fr1N4LY6RS4iZSxacxlrkWHDQIoUAaAAf81r+feLHQo2eZmvFgBI7RRqsMk5ZpCCEsAEVRdr2ZrnvV3ptnGGOzYiRVTD4zEGRY0MjRggQKc0YGYlZNQouALDW9BYcP2P8ADIIAOIRDiJMQLsOdI/7+mqrZbD+EdNYuL7HseSYozzOy4oBZXUKfnVxJmdEzk2YgMSSAbdFY29k0wwOzZmTjTpPhHIC9MhRh0dQzEVWosPLhxORfLgsSx4rRlgZ8QURpyv8AmEScRvvde9QWbZ3Y/Z1lbGSSZmOG4dpVlaMYcNluzRhGuXY5clrHrNzUjjNwIJY1heSbIFKuv1NnzG5Yjh81+rMmU206qhMJtPFyyJBDiZTFLiG4eIaGPOYI8PmkNsgUqZWCq1v51G4fbmJjlx8yhgH+dTxHJmM5w5XDKshtcKgXNlGrC/QBqF+i2ITBiYJJZCsxlAs1jFG65AkbW0sBcadJ66j8HuFBGVYPMxD4d/8AxAXw4bhiyIAFu1yB11XdnbYxsvCjTE5hPPGqy5I3yrHE8k9rRqpXRbaGxuLmszdrbmIl2gYmmeWNeN0ItgqWRRMpRXilza3uwbWwA1oLC26cXzFsAGlEbBgWDLnOaQyMb5bakm+nXXBN0gQglxOLxASWKUCR4yA0RJA5qDmkkEjyCp6lBVdp7krwHEDMZguMyF2FuJi7h3ay6kA2Hkrsh3ChChXkxEpAgUFnU5Y4HWRYlso5mZFJ6zYXNWalBWxugkTNLGZZyjyywwSTBYllkvcghLi5ZtWzWubCsTZvY8jXBw4eR2EiyCYyJlP1gUoABIrBkVDkAI6AOirfSgrL7gQF43DSgqiowtCRIFYuM14zY3Y3KZbg2pidyEMjzpLNxbS8JmKfVGVSpKsEzsFB5qsSB1WqzUoOEMeVVUktYAXPSbC1z5a50pQeavlC911/LQ+09KfKF7rr+Wh9p6UG1ewT3Ew/n4j3rVsCtf8AYJ7iYfz8R71q2BQKUrG2lO6RO8MfGcDmpmC5j1AsegeWgyaVTsLvjPKUghiw7SmTELn4r8Blw4jLMjBcxu0wXyFW1NqmtmbyxSYbD4mRkgEyBgHkUa9YBNr2NBL0rDw22IZGyxzQyNYmyyoxsOuwN6zKBSlKDrmgV1KuMwPSD0HrsfJ5K7KUoFKUoFKUoFKUoFKUoFKUoFKUoFKUoFKUoFKUoFKUoPNXyhe66/lofaelPlC911/LQ+09KDavYJ7iYfz8R71q2BWv+wT3Ew/n4j3rVsCgVi7U2cs8MkDl1WRSpKNlax6bHq71ZVKCvruXEI404uKvEW4biYh0VlVGjUqBZCFGlunWpfB7PjiiSGNQqRqFUdNgBbpPT99dGJ3hw8ah5MRCil2QEyKBnS4Zb98WNx1WrNSQMoZSCCAQR0EHUGgjt2kHzTDmw7QdVSlRu7f2TD+YtSVAqJ2pvLHA4jcOTYNoBaxJHf8AJUtVD33+0j8Nfaaomsy2xY+avVO0OCmbLyX6Jr6cQ/uy/wC0f3qwq1wD361KK2xD2q/cP0r4aHU3zc3P9NkjiOkx6fl5Pru50pSrJUlKUoFK6cVjEjXNIwQXtc981ifSHD+Gj/3V4tkpWdptEPpXFe0b1rM+kjSurDYpZFzRsHGouPJXbXqJif5h4mJidpKUpXXClK+M1gT3qD7SoP6ZYf8Aef8A2GsrZ28EU7lIyxIBbVSNAQP/AGK+NdRitO0XhItps1Y3tSYjwkqUpX2RylKUClKUHmr5Qvddfy0PtPSnyhe66/lofaelBtXsE9xMP5+I961bArX/AGCe4mH8/Ee9atgUEHHt1xiTh3RbGQqjfWjTLmtrHlJ0PQ39qmpIwylWFwQQR3wRY1WGmDY0ZgzAT5AhxD5lcRk8Thdrkt+t6tNBr991p48OqQQyK6TbQMXCxKR8MTSMYmN75kta4vcd49FXF8LMYohxgjhRnYRKwZsouQD0C9zWfXw0EFurhpRBAzTZ14Y5vCQfdzhrU9Ubu39kw/mLUlQKoe+/2kfhr7TVfKoe+/2kfhr7TVX8R7PuFpwrv+pQArZL7ew8dklxGHjYBbq00asLgEXBN+g1rYVF9kE//wBCXzIPdLXjgmKMl7xM/ZM4x0p7/Dbi7zYQkAYrCknQD5xF8VSdedMAfrYvPT2hXosVeZ8MYttp6s+UpSowr++/2YfiJ+hqh1fN9/sw/ET9DVDrO8R73qGp4V2Pcr/uZ9lHnP8ArU7UFuZ9lHnP+tTtXWm7NfEKDV9+/mSlKVIRSuE/at9x/SudcJ+1b7j+lcno7HVqarDuP9pb8J/aSq9Vh3IP+Jb8J/aSsvpO9Xy2Ot+PfwvdK48Ud8fzFfVcHoIP+taljX2lKUClKUHmr5Qvddfy0PtPSnyhe66/lofaelBtXsE9xMP5+I961XydiEYqMzAEgXtc20F/KaofYJ7iYfz8R71qv7C4I6KCq7MhJxXFmSESMxILSTrIFy9oisgV1B7xI179WmS9jlsTY2uSBfquR1VWsDurJG8DGZnMbC7Z2B4aLbLl1zM7MWY3Hk6BVnoKJgtuYqbgQNOkDyS7SzyLEjADCyhFRQ4taz3udSE/1qe2LvCZMFhcRKkhaWME8OGRxe2psoNgekX79ZuI3ew0icN8PC6Z2kymNSM7klmt3yWNz13rNSIKoVQFAAAAFgANAAOoUELurtJWw8EYSYHhjVoJVXT+Mrl/5qdqM3b+yYfzFqToFUPff7SPw19pqvlUPff7SPw19pqr+I9n3C04V3/UoAVFdkLuhL5kHulqVFRXZC7oS+ZB7pa9/p/uX8QmcY6U9/hB4D9rF56e0K9GCvOeA/axeentCvRgq91vWqgkpSlV7iv77/Zh+In6GqHV833+zD8RP0NUOs7xHveoanhXY9yv+5n2Uec/61O1qveLHSRbOwxikeMmeQEqxFxY6aVUfpDifGcR6V/71pdDppyaelt/ooNX37+ZegqVA7i4hn2fhndmdiHuWJJP1jDUmp6uWjlmY+yKVwn7VvuP6VzrhP2rfcf0rxPR2OrU1SWx+1xf5Wf/AK1G1JbH7XF/lZ/+tZnRfIp5hsdb8e/hrcMe+f51sDsPn6/Ffhx+0a18K2B2H/2+K/Dj9o1+g6ntyxzadKUqlcKUpQeavlC911/LQ+09KfKF7rr+Wh9p6UG1ewT3Ew/n4j3rVsCtf9gnuJh/PxHvWrYFApSlBH7W22mH4YdZXMhYKscTyMcouTlUE2A66zUkuobUXANiLHUX1B6DUDvfu62LRAi4diBKt5RJdDIoUSRlDoy2vYjXqK1JPskNFFG8k7GNQMyzyxsxCgEsY2FybX1oOvds/wCEw/mLUnUDurstVggkDTkmMaNiZ2XX+BnK/wDFT1Aqh77/AGkfhr7TVfKoe+/2kfhr7TVX8R7PuFpwrv8AqUAKiuyF3Ql8yD3S1Kiorshd0JfMg90te/0/3L+ITOMdKe/wg8B+1i89PaFejBXnPAftYvPT2hXowVe63rVQSUpSq9xX99/sw/ET9DVDq+b7/Zh+In6GqHWd4j3vUNTwrse5fd7O5uF/Hk9k1R6vG9nc3C/jyeyao9bLhfxaeFDq+/fzLePY+7m4XzX941WKq72Pu5uF81/eNViqHl/vt5lEK4T9q33H9K51wn7VvuP6V8p6Ox1amqS2P2uL/Kz/APWo2pLY/a4v8rP/ANazOi+RTzDY6349/DWwrYHYf/b4r8OP2jWvxWwOw/8At8V+HH7Rr9B1Pbljm06UpVK4UpSg81fKF7rr+Wh9p6U+UL3XX8tD7T0oNq9gnuJh/PxHvWrYFa/7BPcTD+fiPetWwKBSlKBXw19oaCN3b+yYfzFqSqB2Y+Jihji+bKcigX+crrbr7Wsr59ifFV/qV+GglKoe+/2kfhr7TVaPn2J8VX+pX4ar239j4vESiRYI1soWxxI6iT+55aha3HbJi5axvKfw/LTFm5rztGysiorshd0JfMg90tWn6JYzwUX9QPgrD3l3FxuJxLzrHCgYRixxGvNQL1J5K9cGpbBe05Y23hK4nqMWbl5Lb7b/AIUbAftYvPT2hXowVp3D9jPHK6NkgOVlP7fvG/7lbO+fYnxVf6lfhq31WSt9uWd1PKUpUX8+xPiq/wBSvw0+fYnxVf6lfhqG4w99/sw/ET9DVDq7behxWIi4a4dFOYG5xK9V/wCHy1XvoljPBRf1A+CqXW6fLky81a7w0HD9VhxYeW9tp3Re9nc3C/jyeyao9bM2xuljJsLFhxFEpSRnucQLEMLW7SoDkux37sHp/wD5rT8PvXHp60vO0wp9Tet8trVn+JmWxOx93Nwvmv7xqsVVjduDFYbCxYdsOjlAwuMQtjdi3WvlqT+fYnxVf6lfhqLkmJtMwjpSuE/at9x/So759ifFV/qV+GuMmMxJBHzVdQR9pX4a+c9HY6tc1JbH7XF/lZ/+tc/oljPBRf1A+CsrBbu4tBMDDGeJDJGP8QNC9tTzOjSqHS6XNTNW1q7REtNqtbgvhtWt95mGqRWwOw/+3xX4cftGosdi7HfuQen/APirLuTuxjMDJM7wxSZ1VRlxA0sSetPLWzz5sdscxEsy2FSsXBTyNm4sQita1pQ9+/0AWrKqrcKUpQeavlC911/LQ+09KfKF7rr+Wh9p6UG1ewT3Ew/n4j3rVsCtf9gnuJh/PxHvWrYFApSlApSlApSlBWdubztDjMPCoBj5nHORjl478KLnjmpzgSc3VWHBvROcHi5jkzxJGy8zS7C5uCdf5irgUGug16dO9ThixFhY9OgoKx9KnThJkE7Pa7GSJbZ8QmHUfVZ1POlUnXQX69KwpeyCzxSmOJUYJIVvJnIZIVluyWHM59s1+kdGtXNYFGgVR9wH3/8AquqHARoZGVFBkOZtOk5VT9EUW8lBW59/QgdjAxVSRdXuQSZFRXGXmOzxBcuts41r5Pv5lMinDtdHyftLC4LA5zl5g5hsdQdOi9WXEYBJModQbOrjpHPQ3Um3TYgHXrA71dphU3uoN7X0Gtui/foIXYu9IxE7w8Mx5UDAl7k6LcGwyixe3bX06BU7XEILk2Fz0m3TauVBAb0bSnjfDx4YXaTjaBEYkol1HOdQBc6m9YUO/DNIYRAGkDomkpCli7RtclNAGQ9F7iuOF3lkzTs2WUrOYkjvCvbYsYZTcM0gsGBJKAHq6q6G39y5S2GRSyNJrOBcKH0ByauTCQB13GvVQZkG9kjQ4VzGoaWVUftwgUvInNe1i/1YuvUTasePftsgbgZwEzFuKFJy4eLEPzcpHazgDXUjqrnht7W4jQtCrnjOq6hCbzyRplSxzZcl3NxlBvrXCHftW4RXDNlkJANwCbFI3CjLZmV2Zctx+zPfAoJjd7eL51xfqzGEta7XJBLCzCwKtzdRr09JqZqn4bf0HhH5vk4sgB+svYNk1sEzFvrLEEAC3TrVwoFKVXtu7YkjxUEKuER0ZibQ3uHRemR10sx0W58lBGbw704iDEyQoFKjIwPDJ0nTgxC9+kYga/wkffWTFvqxWwhDPdB+1t0iW+fmnI44B5muhGtdeJ35Kh3bDAqvXxtSOJLGumT96Enp0BB8lcfpkcwPCjy84GzgoXL4dVfjZdEAxBDHLoVI6qDsh38JkjjOHYF+GT9YCMsixstjlAL2l1XTo6TepXd3eA4pWJj4RCwuBnzXWZM662FjbpH/ADUO2/IH/wCVrhBKNdMhIjDhsva5za/7ozeSvq7+AX/wxFoy5+sUXKq5GUkAFPq7Zr/5hp02C30rB2JtT5xAk2XJmzC1ybFXKHUqD0r3hWdQKUpQeavlC911/LQ+09KfKF7rr+Wh9p6UG1ewT3Ew/n4j3rVsCtf9gnuJh/PxHvWq0bx7abDrGUVWzEg3v1C/VXjJkrjrNrdIfTFjtltFK9ZTFKpX06l8FH/NqfTqXwUf82qH+4YPv/xO/bNT9o/2utKg13gPzfDzuEUSSBXJJCopzDNc9GoA179YkO+fNjzwupYKSQAQTkR3CrfNccRbXGutTa2i0RaPqr71mlprPWFnpUBhN7VkeNRFJzyFLZoyoJJUahucCR0re3+ldL77LndBBOckhS9kAIW9yMxH7vR02Knr09PKy0qrtvuCyosTBi0Cm7IbZ5Y0bRTm0DmzWtcDv19XfuPKG4M+uciwVickYmYaE84I18vSCCvT0hZ6VVk3+Q/+DEA8Mv2otfMUAvfUEr2w7469KsWBxYljjlW4DqGF+nUXoO+lKUClKUHAQre+VbnrsL9+uqTARs6OyKWS+U97N0/pWRSg4mMd4df/AD011YXApGiRxqFVO1HTa/SbnW5udfLXfSg4cId4dN+gdPf++udKUCuDxKbZlBt3wDXOlB04jCI6MjqCrAgjvg9PR95rmsCgBQoAAta3V3q50oOhcCgkaXKMzKqE6nmrchbHQDnHQV28Md4dFugdHe+6uVKD4qgCwFgK+0pQKUpQeavlC911/LQ+09KfKF7rr+Wh9p6UG1ewT3Ew/n4j3rVYd7d6lwSxM8bS52YCxAtYX66r3YJ7iYfz8R71quuP2VDOFE8UcoUkjOoNie9evVeXf+qN4FG5XIvFZP8Aen9qcrkXisn+9P7VbPohg/FMP6Jf7U+iGD8Uw/ol/tUjm0/+Eu7sVN7UOEgxRibJK+VluCUXnZnItqFCEkDqv3q54ffCBlRiJMzWsFid7tpdVIWzEXW9ui9S0Gzo0RI0jRVQ3VQosp11A6jqf5muEWxoFIKwQqQFAIiQWCdqNB0Dq71Rp23/AIcYn0kw4CkPcFVYWRtAzRgX00/bp/OumPemEkELIcwvbgy8QnTTh5LnmnNfvVJSbKhYRhoYWEYAQGNDkAtotxzRzR0d4d6vkmx4GBVoISCACDEhBAtYWt/Cv8h3q4MDC7dwpE8yXAVeI78JwGRRbMptzwMnV5K6U3mwryI2WTMpKgnDyjIZCgYEleaect71MjARjMBHGMwIbmLqGJJB01BJJt5a602PAAAsMKgWsBEgta1rafwr/Id6gi13rgLKoRyChsOC+Y3KZVVMt2DB7gjTmmubb54UC4dzawssUhOtyNAL6qpb7hWXBu7h0j4QghK2IN40Oa9ic1xqTlW9+8O9XIbBgvIWiR+IyMQyKwvGoRLAiwChdP8AWgxcNvfh5GVUZznfIv1UgBJ6Dci2UnQN0GpqsNdjwAgiGEEOXB4SXzn/AD9HbaDXprMoFRm2Wk5ixlhcNfKOsFdDqNMuboIPe1tUnSggYcTilCjh3AK3uCbx5xma5ObNlvZCCei5JvXxMbjOHcxLnIkIXKLXHaqxzaAjW/8Apap+lBESvO2HN7q917VT2vEOvSG1QAkCzC+mthWFFicYBlKMb21IU5QYoxcEDnHOXOv/ACKslKCtLicZlsVI7U3yakcYA3BPWmbosRboGhrJw+LxV4g0drlQ4y9H71nzHMANbkC/QCTpU5SggsRNiF4jIkjveS12HDy5/q7DrOTpt0G+bqI4yY/FgAiINctpa2WzsADqb3UKb6feKn6UFeTG4oS3MZKHhX5ui6kSBQLk2BvfS9ha9Zu0hMTeJpEAjY6JGbsdFGVhe4uSRcdA8oMpSghMVLiuGmQZWyNbVSDJpl4nNGVO2Jtr5b2v2YVsRmUnOV+s0cICeYmXMVGnPzgWHR39Kl6UFekhxLPILuEMi5OeRZM31mYqQ3Tquva28or5Cs0bOHeR2DwqptJlYWiVja+QAnP1XGtWKlApSlB5q+UL3XX8tD7T0p8oXuuv5aH2npQWzsUdk3Z+C2XBhsViOHKrSkrwpmsGkLDVVI6DVv5bdkeN+r4j4K8r0oPVHLbsjxv1fEfBTlt2R436viPgryvSg9UctuyPG/V8R8FOW3ZHjfq+I+CvK9KD1Ry27I8b9XxHwU5bdkeN+r4j4K8r0oPVHLbsjxv1fEfBTlt2R436viPgryvSg9UctuyPG/V8R8FOW3ZHjfq+I+CvK9KD1Ry27I8b9XxHwU5bdkeN+r4j4K8r0oPVHLbsjxv1fEfBTlt2R436viPgryvSg9UctuyPG/V8R8FOW3ZHjfq+I+CvK9KD1Ry27I8b9XxHwU5bdkeN+r4j4K8r0oPVHLbsjxv1fEfBTlt2R436viPgryvSg9UctuyPG/V8R8FOW3ZHjfq+I+CvK9KD1Ry27I8b9XxHwU5bdkeN+r4j4K8r0oPVHLbsjxv1fEfBTlt2R436viPgryvSg9UctuyPG/V8R8FOW3ZHjfq+I+CvK9KD1Ry27I8b9XxHwU5bdkeN+r4j4K8r0oLz2ZN5MPjtoriMJJxY+BGl8rrzlZyRZgD/AJhX2qKa+UH/2Q=="/>
          <p:cNvSpPr>
            <a:spLocks noChangeAspect="1" noChangeArrowheads="1"/>
          </p:cNvSpPr>
          <p:nvPr/>
        </p:nvSpPr>
        <p:spPr bwMode="auto">
          <a:xfrm>
            <a:off x="0" y="-846138"/>
            <a:ext cx="2486025" cy="17621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4" name="AutoShape 6" descr="data:image/jpeg;base64,/9j/4AAQSkZJRgABAQAAAQABAAD/2wCEAAkGBhQSEBAQEBIQEBUUFRIXFxcXEBIYGBgWFRUaFRkXGBcYGyYeGRkjGxMZIi8gIycpLCwsGyExNTEqNSYrLCkBCQoKDQwOGg8PFCkdHiA1LC8sKjUsNTAyKSkqNTYsKTUpKSk0KSkqKiwtNSkpKSw1LCkpKSkpLCksLCkpKSwsLP/AABEIALkBBQMBIgACEQEDEQH/xAAcAAEAAgIDAQAAAAAAAAAAAAAABQYEBwIDCAH/xABJEAACAQIDAwQNCQYGAwEBAAABAgMAEQQSIQUGExciMUEHMjVRU1RhcpOksrPSCBQWIzRxc3SxM1JikZTRJEKBkqHCQ8HiRCX/xAAbAQEAAwEBAQEAAAAAAAAAAAAABAUGAQIDB//EACsRAQACAQIGAQMDBQAAAAAAAAABAgMEEQUSMTNxgTRBUcEGFSEiMlKRof/aAAwDAQACEQMRAD8A7OxZ2LsDjtmQYnExyNIzSglZWUWWQqNB5BVt5DNl+Cm9O9OwT3Ew/n4j3rVsCg1/yGbL8FN6d6chmy/BTenerRvVthsNhjJEFaRpIY4wwJUvLIqC9iD/AJuo1gYzfHhYueFkLRx/NYwEUtI02ILEKNbWCrc0ENyGbL8FN6d6chmy/BTenepdt+4zwW1hW+LMwkjOZVwvNcDK1gc7KB031A1rt+ncIEmeLExMhgHDaIB2+cNljKqCb3IOnSO9QQfIZsvwU3p3pyGbL8FN6d6tOD3lSTD4jEZJk4BlWRGUZw0S5mAAJBNrdBrCxG/2HVc1pCLYfWygZ8QudI7swAbKMxubAW11oIPkM2X4Kb0705DNl+Cm9O9WPam8uTZ8mNSNwQhKJIpBzk5FDAHoLEdB1HQeuonCb/3MfFQIFgZp1VWZxiOP82WGMA6kyJILak6UGFyGbL8FN6d6chmy/BTenep0b8RWAMWJEnG4HB4a8TicMy9AbLbIL3vauyPfXDthmnDqpEUsnCdkWW0WbNzL3IvG2o00oK9yGbL8FN6d6chmy/BTenepGXfJ4lwTTrGM+FmxOIyq3NWONTaMFukvIAL3rum33VgyRpJFKJcLEBNEbf4g3U2Vr2yhj0i1taCI5DNl+Cm9O9OQzZfgpvTvU19P8PqxWdY+HNJHIY7JKsAu/DN7nTouBfqvWfsfeRMS0saRzRtGsbESIBdZASpFie8dDY0FW5DNl+Cm9O9OQzZfgpvTvTD9kl7QPJHHl4MzTFQ1xKoYxxIC3SQg0N+3Xv1L4TfdUaKDGK0UxRjIwW0SukRmcDMxfKqg8+1iR09VBEchmy/BTenenIZsvwU3p3qY5Q8OL548TF9Wki54rF1kcJHlF9S5vYG1rG9q+HsiYfIhCTF2eVOFaPOGhClxq+VjZ1sFJJvpegiOQzZfgpvTvTkM2X4Kb071fI5gyB7MAQDYqQRcXsV6QfJVUxfZBUxT8COTjJwMiyKAG48oiQ2VrjW5ynK1h0CgjuQzZfgpvTvTkM2X4Kb071PYbeZjhcdinCBIJMUI7X5yQC2Y69bK3RURsbfiUxtiMS2HZFWLMkOHxSyCSZ1RFBlOVtWN7XoOjkM2X4Kb0705DNl+Cm9O9TmE37hkkWPhYmMmSeO7xqFEkCl3UkMf8qk3GlYmK7IsfAlkiimV/mxnhEseVZRdUWxBvbPIg6r5rjv0EdyGbL8FN6d6chmy/BTenep36bRK6xskxu5hMqx/VGdVLGJSWuTdSL2tcWvXE7/4bIjjikPHA4AUXvPfhxam3EIVja9gFJJtaghOQzZfgpvTvTkM2X4Kb071Ky9knDLGHyzE2lLoFTNGsTZHLc6xsepSSeq9Z2G3xhkxJw0ayyEEKzKoKqSmfnC+YCxAzZct9L0Fc5DNl+Cm9O9OQzZfgpvTvWwKUHlXswbswYDaC4fCqypwY31YsczMwOp80UqV+UL3XX8tD7T0oNq9gnuJh/PxHvWrYFa/7BPcTD+fiPetWwKCO27sNMVGsbtJGUdJEeNgGV0N1YXBB+4gisLCbnRI0bl5pXSYzs7spaSThmIF7KBZVbQAACp6oHfrEMuz8VkF2dDGo6y0pEY9ugx23Bw5Ro2aZg0UkZ563+sm+cM9wvbl7a9FgNK74dzYgyyPJPNIJYpWkdlLO0SlY1aygBVzEgKBrrVQOxZNnFZBwcM84iwyjDqcnNJkaWR5FIEjBMoORjroCTWZu/tfF4gQ555USPDPPIyxRl3zTNw0N0tm4cWpCi9+gXoLns7YqQxSRLmZZHmdixBJMzFm6ANOdYeQCoqPcWFcNHhY5J0VGLE3jcyEjKeKHQq+gAGmlha1qgNk4zFQ7IMi3kDYeaZpjL9Ykz5myLFwtVzkak9Z7wrD2e80bRRQOxYDZ2FSYxqzZZM2JnIJXUBABY+S+tBd/otD81gwi51ihaJgA2p4ThwGJGoJGv8A6rDxG4cDPiJA00bzywzZlZbpJCSysl1I6WJINwTVZw+38bGqS8WXEXj2lII2hjsY4HyQscig5mJB06VBAA62zttY2URqmJz8eeBFlyI2Uqjyz5bRqpTKosNbHS96C3YTdGKN45A0rOjTOWZlJeSZAjSPp2wVbC1gB1V9TdDDjCjCFMy8Iw5zbilSLHngXvreqvs7eeZca4mxEjwRcYsRGpCxxLl+uThq8chbUMCQ3QFtrUjv475tmzQKWcTuqc3oafDSRKx7wDOCfIKDLG4URSRZZsTOXSOPO7pmEUbiQRrlQKFJXXS579Zj7pxNMZ2aQsZhMRmFiywmBR0XyqpJGt79da+wkcmHjVgWiiwmJlw6StHmyGed2lxJBBuRGVUE6XkapQbcxZBUTziNRj5lm4MYkfDwxqI7gpa7SO1jlBIXo6KCfj7HkHC4LS4mRRHwo80ifVRZlYxpZQLHhqCTc2Fr1N4LY6RS4iZSxacxlrkWHDQIoUAaAAf81r+feLHQo2eZmvFgBI7RRqsMk5ZpCCEsAEVRdr2ZrnvV3ptnGGOzYiRVTD4zEGRY0MjRggQKc0YGYlZNQouALDW9BYcP2P8ADIIAOIRDiJMQLsOdI/7+mqrZbD+EdNYuL7HseSYozzOy4oBZXUKfnVxJmdEzk2YgMSSAbdFY29k0wwOzZmTjTpPhHIC9MhRh0dQzEVWosPLhxORfLgsSx4rRlgZ8QURpyv8AmEScRvvde9QWbZ3Y/Z1lbGSSZmOG4dpVlaMYcNluzRhGuXY5clrHrNzUjjNwIJY1heSbIFKuv1NnzG5Yjh81+rMmU206qhMJtPFyyJBDiZTFLiG4eIaGPOYI8PmkNsgUqZWCq1v51G4fbmJjlx8yhgH+dTxHJmM5w5XDKshtcKgXNlGrC/QBqF+i2ITBiYJJZCsxlAs1jFG65AkbW0sBcadJ66j8HuFBGVYPMxD4d/8AxAXw4bhiyIAFu1yB11XdnbYxsvCjTE5hPPGqy5I3yrHE8k9rRqpXRbaGxuLmszdrbmIl2gYmmeWNeN0ItgqWRRMpRXilza3uwbWwA1oLC26cXzFsAGlEbBgWDLnOaQyMb5bakm+nXXBN0gQglxOLxASWKUCR4yA0RJA5qDmkkEjyCp6lBVdp7krwHEDMZguMyF2FuJi7h3ay6kA2Hkrsh3ChChXkxEpAgUFnU5Y4HWRYlso5mZFJ6zYXNWalBWxugkTNLGZZyjyywwSTBYllkvcghLi5ZtWzWubCsTZvY8jXBw4eR2EiyCYyJlP1gUoABIrBkVDkAI6AOirfSgrL7gQF43DSgqiowtCRIFYuM14zY3Y3KZbg2pidyEMjzpLNxbS8JmKfVGVSpKsEzsFB5qsSB1WqzUoOEMeVVUktYAXPSbC1z5a50pQeavlC911/LQ+09KfKF7rr+Wh9p6UG1ewT3Ew/n4j3rVsCtf8AYJ7iYfz8R71q2BQKUrG2lO6RO8MfGcDmpmC5j1AsegeWgyaVTsLvjPKUghiw7SmTELn4r8Blw4jLMjBcxu0wXyFW1NqmtmbyxSYbD4mRkgEyBgHkUa9YBNr2NBL0rDw22IZGyxzQyNYmyyoxsOuwN6zKBSlKDrmgV1KuMwPSD0HrsfJ5K7KUoFKUoFKUoFKUoFKUoFKUoFKUoFKUoFKUoFKUoFKUoPNXyhe66/lofaelPlC911/LQ+09KDavYJ7iYfz8R71q2BWv+wT3Ew/n4j3rVsCgVi7U2cs8MkDl1WRSpKNlax6bHq71ZVKCvruXEI404uKvEW4biYh0VlVGjUqBZCFGlunWpfB7PjiiSGNQqRqFUdNgBbpPT99dGJ3hw8ah5MRCil2QEyKBnS4Zb98WNx1WrNSQMoZSCCAQR0EHUGgjt2kHzTDmw7QdVSlRu7f2TD+YtSVAqJ2pvLHA4jcOTYNoBaxJHf8AJUtVD33+0j8Nfaaomsy2xY+avVO0OCmbLyX6Jr6cQ/uy/wC0f3qwq1wD361KK2xD2q/cP0r4aHU3zc3P9NkjiOkx6fl5Pru50pSrJUlKUoFK6cVjEjXNIwQXtc981ifSHD+Gj/3V4tkpWdptEPpXFe0b1rM+kjSurDYpZFzRsHGouPJXbXqJif5h4mJidpKUpXXClK+M1gT3qD7SoP6ZYf8Aef8A2GsrZ28EU7lIyxIBbVSNAQP/AGK+NdRitO0XhItps1Y3tSYjwkqUpX2RylKUClKUHmr5Qvddfy0PtPSnyhe66/lofaelBtXsE9xMP5+I961bArX/AGCe4mH8/Ee9atgUEHHt1xiTh3RbGQqjfWjTLmtrHlJ0PQ39qmpIwylWFwQQR3wRY1WGmDY0ZgzAT5AhxD5lcRk8Thdrkt+t6tNBr991p48OqQQyK6TbQMXCxKR8MTSMYmN75kta4vcd49FXF8LMYohxgjhRnYRKwZsouQD0C9zWfXw0EFurhpRBAzTZ14Y5vCQfdzhrU9Ubu39kw/mLUlQKoe+/2kfhr7TVfKoe+/2kfhr7TVX8R7PuFpwrv+pQArZL7ew8dklxGHjYBbq00asLgEXBN+g1rYVF9kE//wBCXzIPdLXjgmKMl7xM/ZM4x0p7/Dbi7zYQkAYrCknQD5xF8VSdedMAfrYvPT2hXosVeZ8MYttp6s+UpSowr++/2YfiJ+hqh1fN9/sw/ET9DVDrO8R73qGp4V2Pcr/uZ9lHnP8ArU7UFuZ9lHnP+tTtXWm7NfEKDV9+/mSlKVIRSuE/at9x/SudcJ+1b7j+lcno7HVqarDuP9pb8J/aSq9Vh3IP+Jb8J/aSsvpO9Xy2Ot+PfwvdK48Ud8fzFfVcHoIP+taljX2lKUClKUHmr5Qvddfy0PtPSnyhe66/lofaelBtXsE9xMP5+I961XydiEYqMzAEgXtc20F/KaofYJ7iYfz8R71qv7C4I6KCq7MhJxXFmSESMxILSTrIFy9oisgV1B7xI179WmS9jlsTY2uSBfquR1VWsDurJG8DGZnMbC7Z2B4aLbLl1zM7MWY3Hk6BVnoKJgtuYqbgQNOkDyS7SzyLEjADCyhFRQ4taz3udSE/1qe2LvCZMFhcRKkhaWME8OGRxe2psoNgekX79ZuI3ew0icN8PC6Z2kymNSM7klmt3yWNz13rNSIKoVQFAAAAFgANAAOoUELurtJWw8EYSYHhjVoJVXT+Mrl/5qdqM3b+yYfzFqToFUPff7SPw19pqvlUPff7SPw19pqr+I9n3C04V3/UoAVFdkLuhL5kHulqVFRXZC7oS+ZB7pa9/p/uX8QmcY6U9/hB4D9rF56e0K9GCvOeA/axeentCvRgq91vWqgkpSlV7iv77/Zh+In6GqHV833+zD8RP0NUOs7xHveoanhXY9yv+5n2Uec/61O1qveLHSRbOwxikeMmeQEqxFxY6aVUfpDifGcR6V/71pdDppyaelt/ooNX37+ZegqVA7i4hn2fhndmdiHuWJJP1jDUmp6uWjlmY+yKVwn7VvuP6VzrhP2rfcf0rxPR2OrU1SWx+1xf5Wf/AK1G1JbH7XF/lZ/+tZnRfIp5hsdb8e/hrcMe+f51sDsPn6/Ffhx+0a18K2B2H/2+K/Dj9o1+g6ntyxzadKUqlcKUpQeavlC911/LQ+09KfKF7rr+Wh9p6UG1ewT3Ew/n4j3rVsCtf9gnuJh/PxHvWrYFApSlBH7W22mH4YdZXMhYKscTyMcouTlUE2A66zUkuobUXANiLHUX1B6DUDvfu62LRAi4diBKt5RJdDIoUSRlDoy2vYjXqK1JPskNFFG8k7GNQMyzyxsxCgEsY2FybX1oOvds/wCEw/mLUnUDurstVggkDTkmMaNiZ2XX+BnK/wDFT1Aqh77/AGkfhr7TVfKoe+/2kfhr7TVX8R7PuFpwrv8AqUAKiuyF3Ql8yD3S1Kiorshd0JfMg90te/0/3L+ITOMdKe/wg8B+1i89PaFejBXnPAftYvPT2hXowVe63rVQSUpSq9xX99/sw/ET9DVDq+b7/Zh+In6GqHWd4j3vUNTwrse5fd7O5uF/Hk9k1R6vG9nc3C/jyeyao9bLhfxaeFDq+/fzLePY+7m4XzX941WKq72Pu5uF81/eNViqHl/vt5lEK4T9q33H9K51wn7VvuP6V8p6Ox1amqS2P2uL/Kz/APWo2pLY/a4v8rP/ANazOi+RTzDY6349/DWwrYHYf/b4r8OP2jWvxWwOw/8At8V+HH7Rr9B1Pbljm06UpVK4UpSg81fKF7rr+Wh9p6U+UL3XX8tD7T0oNq9gnuJh/PxHvWrYFa/7BPcTD+fiPetWwKBSlKBXw19oaCN3b+yYfzFqSqB2Y+Jihji+bKcigX+crrbr7Wsr59ifFV/qV+GglKoe+/2kfhr7TVaPn2J8VX+pX4ar239j4vESiRYI1soWxxI6iT+55aha3HbJi5axvKfw/LTFm5rztGysiorshd0JfMg90tWn6JYzwUX9QPgrD3l3FxuJxLzrHCgYRixxGvNQL1J5K9cGpbBe05Y23hK4nqMWbl5Lb7b/AIUbAftYvPT2hXowVp3D9jPHK6NkgOVlP7fvG/7lbO+fYnxVf6lfhq31WSt9uWd1PKUpUX8+xPiq/wBSvw0+fYnxVf6lfhqG4w99/sw/ET9DVDq7behxWIi4a4dFOYG5xK9V/wCHy1XvoljPBRf1A+CqXW6fLky81a7w0HD9VhxYeW9tp3Re9nc3C/jyeyao9bM2xuljJsLFhxFEpSRnucQLEMLW7SoDkux37sHp/wD5rT8PvXHp60vO0wp9Tet8trVn+JmWxOx93Nwvmv7xqsVVjduDFYbCxYdsOjlAwuMQtjdi3WvlqT+fYnxVf6lfhqLkmJtMwjpSuE/at9x/So759ifFV/qV+GuMmMxJBHzVdQR9pX4a+c9HY6tc1JbH7XF/lZ/+tc/oljPBRf1A+CsrBbu4tBMDDGeJDJGP8QNC9tTzOjSqHS6XNTNW1q7REtNqtbgvhtWt95mGqRWwOw/+3xX4cftGosdi7HfuQen/APirLuTuxjMDJM7wxSZ1VRlxA0sSetPLWzz5sdscxEsy2FSsXBTyNm4sQita1pQ9+/0AWrKqrcKUpQeavlC911/LQ+09KfKF7rr+Wh9p6UG1ewT3Ew/n4j3rVsCtf9gnuJh/PxHvWrYFApSlApSlApSlBWdubztDjMPCoBj5nHORjl478KLnjmpzgSc3VWHBvROcHi5jkzxJGy8zS7C5uCdf5irgUGug16dO9ThixFhY9OgoKx9KnThJkE7Pa7GSJbZ8QmHUfVZ1POlUnXQX69KwpeyCzxSmOJUYJIVvJnIZIVluyWHM59s1+kdGtXNYFGgVR9wH3/8AquqHARoZGVFBkOZtOk5VT9EUW8lBW59/QgdjAxVSRdXuQSZFRXGXmOzxBcuts41r5Pv5lMinDtdHyftLC4LA5zl5g5hsdQdOi9WXEYBJModQbOrjpHPQ3Um3TYgHXrA71dphU3uoN7X0Gtui/foIXYu9IxE7w8Mx5UDAl7k6LcGwyixe3bX06BU7XEILk2Fz0m3TauVBAb0bSnjfDx4YXaTjaBEYkol1HOdQBc6m9YUO/DNIYRAGkDomkpCli7RtclNAGQ9F7iuOF3lkzTs2WUrOYkjvCvbYsYZTcM0gsGBJKAHq6q6G39y5S2GRSyNJrOBcKH0ByauTCQB13GvVQZkG9kjQ4VzGoaWVUftwgUvInNe1i/1YuvUTasePftsgbgZwEzFuKFJy4eLEPzcpHazgDXUjqrnht7W4jQtCrnjOq6hCbzyRplSxzZcl3NxlBvrXCHftW4RXDNlkJANwCbFI3CjLZmV2Zctx+zPfAoJjd7eL51xfqzGEta7XJBLCzCwKtzdRr09JqZqn4bf0HhH5vk4sgB+svYNk1sEzFvrLEEAC3TrVwoFKVXtu7YkjxUEKuER0ZibQ3uHRemR10sx0W58lBGbw704iDEyQoFKjIwPDJ0nTgxC9+kYga/wkffWTFvqxWwhDPdB+1t0iW+fmnI44B5muhGtdeJ35Kh3bDAqvXxtSOJLGumT96Enp0BB8lcfpkcwPCjy84GzgoXL4dVfjZdEAxBDHLoVI6qDsh38JkjjOHYF+GT9YCMsixstjlAL2l1XTo6TepXd3eA4pWJj4RCwuBnzXWZM662FjbpH/ADUO2/IH/wCVrhBKNdMhIjDhsva5za/7ozeSvq7+AX/wxFoy5+sUXKq5GUkAFPq7Zr/5hp02C30rB2JtT5xAk2XJmzC1ybFXKHUqD0r3hWdQKUpQeavlC911/LQ+09KfKF7rr+Wh9p6UG1ewT3Ew/n4j3rVsCtf9gnuJh/PxHvWq0bx7abDrGUVWzEg3v1C/VXjJkrjrNrdIfTFjtltFK9ZTFKpX06l8FH/NqfTqXwUf82qH+4YPv/xO/bNT9o/2utKg13gPzfDzuEUSSBXJJCopzDNc9GoA179YkO+fNjzwupYKSQAQTkR3CrfNccRbXGutTa2i0RaPqr71mlprPWFnpUBhN7VkeNRFJzyFLZoyoJJUahucCR0re3+ldL77LndBBOckhS9kAIW9yMxH7vR02Knr09PKy0qrtvuCyosTBi0Cm7IbZ5Y0bRTm0DmzWtcDv19XfuPKG4M+uciwVickYmYaE84I18vSCCvT0hZ6VVk3+Q/+DEA8Mv2otfMUAvfUEr2w7469KsWBxYljjlW4DqGF+nUXoO+lKUClKUHAQre+VbnrsL9+uqTARs6OyKWS+U97N0/pWRSg4mMd4df/AD011YXApGiRxqFVO1HTa/SbnW5udfLXfSg4cId4dN+gdPf++udKUCuDxKbZlBt3wDXOlB04jCI6MjqCrAgjvg9PR95rmsCgBQoAAta3V3q50oOhcCgkaXKMzKqE6nmrchbHQDnHQV28Md4dFugdHe+6uVKD4qgCwFgK+0pQKUpQeavlC911/LQ+09KfKF7rr+Wh9p6UG1ewT3Ew/n4j3rVYd7d6lwSxM8bS52YCxAtYX66r3YJ7iYfz8R71quuP2VDOFE8UcoUkjOoNie9evVeXf+qN4FG5XIvFZP8Aen9qcrkXisn+9P7VbPohg/FMP6Jf7U+iGD8Uw/ol/tUjm0/+Eu7sVN7UOEgxRibJK+VluCUXnZnItqFCEkDqv3q54ffCBlRiJMzWsFid7tpdVIWzEXW9ui9S0Gzo0RI0jRVQ3VQosp11A6jqf5muEWxoFIKwQqQFAIiQWCdqNB0Dq71Rp23/AIcYn0kw4CkPcFVYWRtAzRgX00/bp/OumPemEkELIcwvbgy8QnTTh5LnmnNfvVJSbKhYRhoYWEYAQGNDkAtotxzRzR0d4d6vkmx4GBVoISCACDEhBAtYWt/Cv8h3q4MDC7dwpE8yXAVeI78JwGRRbMptzwMnV5K6U3mwryI2WTMpKgnDyjIZCgYEleaect71MjARjMBHGMwIbmLqGJJB01BJJt5a602PAAAsMKgWsBEgta1rafwr/Id6gi13rgLKoRyChsOC+Y3KZVVMt2DB7gjTmmubb54UC4dzawssUhOtyNAL6qpb7hWXBu7h0j4QghK2IN40Oa9ic1xqTlW9+8O9XIbBgvIWiR+IyMQyKwvGoRLAiwChdP8AWgxcNvfh5GVUZznfIv1UgBJ6Dci2UnQN0GpqsNdjwAgiGEEOXB4SXzn/AD9HbaDXprMoFRm2Wk5ixlhcNfKOsFdDqNMuboIPe1tUnSggYcTilCjh3AK3uCbx5xma5ObNlvZCCei5JvXxMbjOHcxLnIkIXKLXHaqxzaAjW/8Apap+lBESvO2HN7q917VT2vEOvSG1QAkCzC+mthWFFicYBlKMb21IU5QYoxcEDnHOXOv/ACKslKCtLicZlsVI7U3yakcYA3BPWmbosRboGhrJw+LxV4g0drlQ4y9H71nzHMANbkC/QCTpU5SggsRNiF4jIkjveS12HDy5/q7DrOTpt0G+bqI4yY/FgAiINctpa2WzsADqb3UKb6feKn6UFeTG4oS3MZKHhX5ui6kSBQLk2BvfS9ha9Zu0hMTeJpEAjY6JGbsdFGVhe4uSRcdA8oMpSghMVLiuGmQZWyNbVSDJpl4nNGVO2Jtr5b2v2YVsRmUnOV+s0cICeYmXMVGnPzgWHR39Kl6UFekhxLPILuEMi5OeRZM31mYqQ3Tquva28or5Cs0bOHeR2DwqptJlYWiVja+QAnP1XGtWKlApSlB5q+UL3XX8tD7T0p8oXuuv5aH2npQWzsUdk3Z+C2XBhsViOHKrSkrwpmsGkLDVVI6DVv5bdkeN+r4j4K8r0oPVHLbsjxv1fEfBTlt2R436viPgryvSg9UctuyPG/V8R8FOW3ZHjfq+I+CvK9KD1Ry27I8b9XxHwU5bdkeN+r4j4K8r0oPVHLbsjxv1fEfBTlt2R436viPgryvSg9UctuyPG/V8R8FOW3ZHjfq+I+CvK9KD1Ry27I8b9XxHwU5bdkeN+r4j4K8r0oPVHLbsjxv1fEfBTlt2R436viPgryvSg9UctuyPG/V8R8FOW3ZHjfq+I+CvK9KD1Ry27I8b9XxHwU5bdkeN+r4j4K8r0oPVHLbsjxv1fEfBTlt2R436viPgryvSg9UctuyPG/V8R8FOW3ZHjfq+I+CvK9KD1Ry27I8b9XxHwU5bdkeN+r4j4K8r0oPVHLbsjxv1fEfBTlt2R436viPgryvSg9UctuyPG/V8R8FOW3ZHjfq+I+CvK9KD1Ry27I8b9XxHwU5bdkeN+r4j4K8r0oLz2ZN5MPjtoriMJJxY+BGl8rrzlZyRZgD/AJhX2qKa+UH/2Q=="/>
          <p:cNvSpPr>
            <a:spLocks noChangeAspect="1" noChangeArrowheads="1"/>
          </p:cNvSpPr>
          <p:nvPr/>
        </p:nvSpPr>
        <p:spPr bwMode="auto">
          <a:xfrm>
            <a:off x="0" y="-846138"/>
            <a:ext cx="2486025" cy="17621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176" name="Picture 8" descr="http://www.gounion.ca/images/graph-1.gif"/>
          <p:cNvPicPr>
            <a:picLocks noChangeAspect="1" noChangeArrowheads="1"/>
          </p:cNvPicPr>
          <p:nvPr/>
        </p:nvPicPr>
        <p:blipFill>
          <a:blip r:embed="rId2" cstate="print"/>
          <a:srcRect/>
          <a:stretch>
            <a:fillRect/>
          </a:stretch>
        </p:blipFill>
        <p:spPr bwMode="auto">
          <a:xfrm>
            <a:off x="4823520" y="3792704"/>
            <a:ext cx="4320480" cy="3065296"/>
          </a:xfrm>
          <a:prstGeom prst="rect">
            <a:avLst/>
          </a:prstGeom>
          <a:noFill/>
        </p:spPr>
      </p:pic>
      <p:sp>
        <p:nvSpPr>
          <p:cNvPr id="8" name="TextBox 7"/>
          <p:cNvSpPr txBox="1"/>
          <p:nvPr/>
        </p:nvSpPr>
        <p:spPr>
          <a:xfrm>
            <a:off x="395536" y="0"/>
            <a:ext cx="8748464" cy="1846659"/>
          </a:xfrm>
          <a:prstGeom prst="rect">
            <a:avLst/>
          </a:prstGeom>
          <a:noFill/>
        </p:spPr>
        <p:txBody>
          <a:bodyPr wrap="square" rtlCol="0">
            <a:spAutoFit/>
          </a:bodyPr>
          <a:lstStyle/>
          <a:p>
            <a:r>
              <a:rPr lang="en-US" sz="2400" dirty="0" smtClean="0">
                <a:solidFill>
                  <a:srgbClr val="FF0000"/>
                </a:solidFill>
              </a:rPr>
              <a:t>Supply-side Policies - Labor Market Reforms</a:t>
            </a:r>
          </a:p>
          <a:p>
            <a:r>
              <a:rPr lang="en-US" dirty="0" smtClean="0"/>
              <a:t>Labor is the most important (and the most costly) resource for most nations' producers. Reforms of the labor market that bring down the cost of labor will increase a nation's aggregate supply and lead to growth in national output. Supply-side Labor Market Reforms include:</a:t>
            </a:r>
          </a:p>
          <a:p>
            <a:endParaRPr lang="en-GB" dirty="0"/>
          </a:p>
        </p:txBody>
      </p:sp>
    </p:spTree>
    <p:extLst>
      <p:ext uri="{BB962C8B-B14F-4D97-AF65-F5344CB8AC3E}">
        <p14:creationId xmlns="" xmlns:p14="http://schemas.microsoft.com/office/powerpoint/2010/main" val="4073629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60648"/>
            <a:ext cx="9144000" cy="2123658"/>
          </a:xfrm>
          <a:prstGeom prst="rect">
            <a:avLst/>
          </a:prstGeom>
          <a:noFill/>
        </p:spPr>
        <p:txBody>
          <a:bodyPr wrap="square" rtlCol="0">
            <a:spAutoFit/>
          </a:bodyPr>
          <a:lstStyle/>
          <a:p>
            <a:r>
              <a:rPr lang="en-US" sz="2400" dirty="0" smtClean="0">
                <a:solidFill>
                  <a:srgbClr val="FF0000"/>
                </a:solidFill>
              </a:rPr>
              <a:t>Supply-side Policies </a:t>
            </a:r>
            <a:r>
              <a:rPr lang="en-US" sz="2400" dirty="0" smtClean="0">
                <a:solidFill>
                  <a:srgbClr val="FF0000"/>
                </a:solidFill>
              </a:rPr>
              <a:t>– </a:t>
            </a:r>
            <a:r>
              <a:rPr lang="en-US" sz="2400" dirty="0" smtClean="0">
                <a:solidFill>
                  <a:srgbClr val="FF0000"/>
                </a:solidFill>
              </a:rPr>
              <a:t>Deregulation</a:t>
            </a:r>
          </a:p>
          <a:p>
            <a:r>
              <a:rPr lang="en-US" dirty="0" smtClean="0"/>
              <a:t>The </a:t>
            </a:r>
            <a:r>
              <a:rPr lang="en-US" dirty="0" smtClean="0"/>
              <a:t>goals of regulation are often to reduce the impact of negative externalities arising from the production or consumption of certain goods.</a:t>
            </a:r>
          </a:p>
          <a:p>
            <a:endParaRPr lang="en-US" b="1" dirty="0" smtClean="0"/>
          </a:p>
          <a:p>
            <a:r>
              <a:rPr lang="en-US" b="1" dirty="0" smtClean="0">
                <a:solidFill>
                  <a:srgbClr val="0000CC"/>
                </a:solidFill>
              </a:rPr>
              <a:t>Example: </a:t>
            </a:r>
            <a:r>
              <a:rPr lang="en-US" dirty="0" smtClean="0"/>
              <a:t>The United States Environmental Protection Agency is often accused of imposing harmful regulations on producers of good ranging from automobiles to electricity to agricultural products. </a:t>
            </a:r>
          </a:p>
        </p:txBody>
      </p:sp>
      <p:sp>
        <p:nvSpPr>
          <p:cNvPr id="5" name="AutoShape 2" descr="https://docs.google.com/drawings/image?id=s7rPF52OZHZYFhdcbXiU17A&amp;w=400&amp;h=292&amp;rev=1&amp;ac=1"/>
          <p:cNvSpPr>
            <a:spLocks noChangeAspect="1" noChangeArrowheads="1"/>
          </p:cNvSpPr>
          <p:nvPr/>
        </p:nvSpPr>
        <p:spPr bwMode="auto">
          <a:xfrm>
            <a:off x="149225" y="100966"/>
            <a:ext cx="304800" cy="36576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6" name="Picture 2" descr="http://www.sitnews.us/BillSteigerwald/092208_matson.jpg"/>
          <p:cNvPicPr>
            <a:picLocks noChangeAspect="1" noChangeArrowheads="1"/>
          </p:cNvPicPr>
          <p:nvPr/>
        </p:nvPicPr>
        <p:blipFill>
          <a:blip r:embed="rId2" cstate="print"/>
          <a:srcRect/>
          <a:stretch>
            <a:fillRect/>
          </a:stretch>
        </p:blipFill>
        <p:spPr bwMode="auto">
          <a:xfrm>
            <a:off x="5194162" y="3573016"/>
            <a:ext cx="3949838" cy="2764887"/>
          </a:xfrm>
          <a:prstGeom prst="rect">
            <a:avLst/>
          </a:prstGeom>
          <a:noFill/>
        </p:spPr>
      </p:pic>
      <p:sp>
        <p:nvSpPr>
          <p:cNvPr id="6" name="TextBox 5"/>
          <p:cNvSpPr txBox="1"/>
          <p:nvPr/>
        </p:nvSpPr>
        <p:spPr>
          <a:xfrm>
            <a:off x="0" y="2924944"/>
            <a:ext cx="5256584" cy="3416320"/>
          </a:xfrm>
          <a:prstGeom prst="rect">
            <a:avLst/>
          </a:prstGeom>
          <a:noFill/>
        </p:spPr>
        <p:txBody>
          <a:bodyPr wrap="square" rtlCol="0">
            <a:spAutoFit/>
          </a:bodyPr>
          <a:lstStyle/>
          <a:p>
            <a:endParaRPr lang="en-US" dirty="0" smtClean="0"/>
          </a:p>
          <a:p>
            <a:pPr marL="285750" indent="-285750">
              <a:buFont typeface="Arial" pitchFamily="34" charset="0"/>
              <a:buChar char="•"/>
            </a:pPr>
            <a:r>
              <a:rPr lang="en-US" b="1" dirty="0" smtClean="0">
                <a:solidFill>
                  <a:srgbClr val="FF0000"/>
                </a:solidFill>
              </a:rPr>
              <a:t>The benefit of environmental regulations </a:t>
            </a:r>
            <a:r>
              <a:rPr lang="en-US" dirty="0" smtClean="0"/>
              <a:t>is the reduced emissions of harmful toxins that affect human health and the environment.</a:t>
            </a:r>
          </a:p>
          <a:p>
            <a:pPr marL="285750" indent="-285750">
              <a:buFont typeface="Arial" pitchFamily="34" charset="0"/>
              <a:buChar char="•"/>
            </a:pPr>
            <a:endParaRPr lang="en-US" dirty="0" smtClean="0"/>
          </a:p>
          <a:p>
            <a:pPr marL="285750" indent="-285750">
              <a:buFont typeface="Arial" pitchFamily="34" charset="0"/>
              <a:buChar char="•"/>
            </a:pPr>
            <a:r>
              <a:rPr lang="en-US" b="1" dirty="0" smtClean="0">
                <a:solidFill>
                  <a:srgbClr val="FF0000"/>
                </a:solidFill>
              </a:rPr>
              <a:t>The cost of environmental regulations</a:t>
            </a:r>
            <a:r>
              <a:rPr lang="en-US" dirty="0" smtClean="0">
                <a:solidFill>
                  <a:srgbClr val="FF0000"/>
                </a:solidFill>
              </a:rPr>
              <a:t> </a:t>
            </a:r>
            <a:r>
              <a:rPr lang="en-US" dirty="0" smtClean="0"/>
              <a:t>is the impact they have on employment and the price level. Reducing them will lead to </a:t>
            </a:r>
            <a:r>
              <a:rPr lang="en-US" i="1" dirty="0" smtClean="0"/>
              <a:t>more output and lower prices </a:t>
            </a:r>
            <a:r>
              <a:rPr lang="en-US" dirty="0" smtClean="0"/>
              <a:t>in the regulated industries, </a:t>
            </a:r>
            <a:r>
              <a:rPr lang="en-US" i="1" dirty="0" smtClean="0"/>
              <a:t>however the tradeoff may be increased environmental degradation and reduced human health</a:t>
            </a:r>
            <a:endParaRPr lang="en-US" b="1" dirty="0" smtClean="0"/>
          </a:p>
          <a:p>
            <a:endParaRPr lang="en-GB" dirty="0"/>
          </a:p>
        </p:txBody>
      </p:sp>
    </p:spTree>
    <p:extLst>
      <p:ext uri="{BB962C8B-B14F-4D97-AF65-F5344CB8AC3E}">
        <p14:creationId xmlns="" xmlns:p14="http://schemas.microsoft.com/office/powerpoint/2010/main" val="3467876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4524315"/>
          </a:xfrm>
          <a:prstGeom prst="rect">
            <a:avLst/>
          </a:prstGeom>
          <a:noFill/>
        </p:spPr>
        <p:txBody>
          <a:bodyPr wrap="square" rtlCol="0">
            <a:spAutoFit/>
          </a:bodyPr>
          <a:lstStyle/>
          <a:p>
            <a:r>
              <a:rPr lang="en-US" sz="2400" dirty="0" smtClean="0">
                <a:solidFill>
                  <a:srgbClr val="FF0000"/>
                </a:solidFill>
              </a:rPr>
              <a:t>Supply-side Policies - Trade Liberalization </a:t>
            </a:r>
          </a:p>
          <a:p>
            <a:endParaRPr lang="en-US" sz="1200" dirty="0" smtClean="0"/>
          </a:p>
          <a:p>
            <a:r>
              <a:rPr lang="en-US" b="1" dirty="0" smtClean="0">
                <a:solidFill>
                  <a:srgbClr val="0000CC"/>
                </a:solidFill>
              </a:rPr>
              <a:t>Protectionism: </a:t>
            </a:r>
            <a:r>
              <a:rPr lang="en-US" dirty="0" smtClean="0"/>
              <a:t>The use of tariffs, quotas or other measures aimed at making domestic producers more competitive with foreign producers by limiting the quantity of imports into the nation.</a:t>
            </a:r>
          </a:p>
          <a:p>
            <a:endParaRPr lang="en-US" dirty="0" smtClean="0"/>
          </a:p>
          <a:p>
            <a:pPr marL="285750" indent="-285750">
              <a:buFont typeface="Arial" pitchFamily="34" charset="0"/>
              <a:buChar char="•"/>
            </a:pPr>
            <a:r>
              <a:rPr lang="en-US" b="1" dirty="0" smtClean="0">
                <a:solidFill>
                  <a:srgbClr val="0000CC"/>
                </a:solidFill>
              </a:rPr>
              <a:t>Tariffs: </a:t>
            </a:r>
            <a:r>
              <a:rPr lang="en-US" dirty="0" smtClean="0"/>
              <a:t>Taxes place on imported goods, services or resources</a:t>
            </a:r>
          </a:p>
          <a:p>
            <a:pPr marL="285750" indent="-285750">
              <a:buFont typeface="Arial" pitchFamily="34" charset="0"/>
              <a:buChar char="•"/>
            </a:pPr>
            <a:r>
              <a:rPr lang="en-US" b="1" dirty="0" smtClean="0">
                <a:solidFill>
                  <a:srgbClr val="0000CC"/>
                </a:solidFill>
              </a:rPr>
              <a:t>Quotas: </a:t>
            </a:r>
            <a:r>
              <a:rPr lang="en-US" dirty="0" smtClean="0"/>
              <a:t>A physical limit on the quantity of a good, service or resource that may be imported</a:t>
            </a:r>
            <a:endParaRPr lang="en-US" b="1" dirty="0"/>
          </a:p>
          <a:p>
            <a:endParaRPr lang="en-US" sz="1400" b="1" dirty="0" smtClean="0"/>
          </a:p>
          <a:p>
            <a:r>
              <a:rPr lang="en-US" b="1" dirty="0" smtClean="0">
                <a:solidFill>
                  <a:srgbClr val="FF0000"/>
                </a:solidFill>
              </a:rPr>
              <a:t>The supply-side effects of trade liberalization:</a:t>
            </a:r>
          </a:p>
          <a:p>
            <a:pPr marL="285750" indent="-285750">
              <a:buFont typeface="Arial" pitchFamily="34" charset="0"/>
              <a:buChar char="•"/>
            </a:pPr>
            <a:r>
              <a:rPr lang="en-US" sz="1600" dirty="0" smtClean="0"/>
              <a:t>Reducing protectionism will allow some producers in a nation to import raw materials and other imported factors of production more cheaply, lower their average production costs</a:t>
            </a:r>
          </a:p>
          <a:p>
            <a:pPr marL="285750" indent="-285750">
              <a:buFont typeface="Arial" pitchFamily="34" charset="0"/>
              <a:buChar char="•"/>
            </a:pPr>
            <a:r>
              <a:rPr lang="en-US" sz="1600" dirty="0" smtClean="0"/>
              <a:t>More competition from foreign producers will force domestic firms to use their resources in a more efficient manner, since they will either have to reduce their production costs or lose out to foreign competition.</a:t>
            </a:r>
          </a:p>
          <a:p>
            <a:pPr marL="285750" indent="-285750">
              <a:buFont typeface="Arial" pitchFamily="34" charset="0"/>
              <a:buChar char="•"/>
            </a:pPr>
            <a:r>
              <a:rPr lang="en-US" sz="1600" dirty="0" smtClean="0"/>
              <a:t>Both lower production costs and increased competition lead to an increase in the nation's aggregate supply and contribute to long-run economic growth.</a:t>
            </a:r>
          </a:p>
        </p:txBody>
      </p:sp>
      <p:sp>
        <p:nvSpPr>
          <p:cNvPr id="5" name="AutoShape 2" descr="https://docs.google.com/drawings/image?id=s7rPF52OZHZYFhdcbXiU17A&amp;w=400&amp;h=292&amp;rev=1&amp;ac=1"/>
          <p:cNvSpPr>
            <a:spLocks noChangeAspect="1" noChangeArrowheads="1"/>
          </p:cNvSpPr>
          <p:nvPr/>
        </p:nvSpPr>
        <p:spPr bwMode="auto">
          <a:xfrm>
            <a:off x="149225" y="100966"/>
            <a:ext cx="304800" cy="36576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2" name="Picture 2" descr="http://freeassociationdesign.files.wordpress.com/2010/05/ship-evolution.jpg"/>
          <p:cNvPicPr>
            <a:picLocks noChangeAspect="1" noChangeArrowheads="1"/>
          </p:cNvPicPr>
          <p:nvPr/>
        </p:nvPicPr>
        <p:blipFill>
          <a:blip r:embed="rId2" cstate="print"/>
          <a:srcRect/>
          <a:stretch>
            <a:fillRect/>
          </a:stretch>
        </p:blipFill>
        <p:spPr bwMode="auto">
          <a:xfrm>
            <a:off x="3275856" y="4462130"/>
            <a:ext cx="5868144" cy="2395869"/>
          </a:xfrm>
          <a:prstGeom prst="rect">
            <a:avLst/>
          </a:prstGeom>
          <a:noFill/>
        </p:spPr>
      </p:pic>
    </p:spTree>
    <p:extLst>
      <p:ext uri="{BB962C8B-B14F-4D97-AF65-F5344CB8AC3E}">
        <p14:creationId xmlns="" xmlns:p14="http://schemas.microsoft.com/office/powerpoint/2010/main" val="1184660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892552"/>
          </a:xfrm>
          <a:prstGeom prst="rect">
            <a:avLst/>
          </a:prstGeom>
          <a:noFill/>
        </p:spPr>
        <p:txBody>
          <a:bodyPr wrap="square" rtlCol="0">
            <a:spAutoFit/>
          </a:bodyPr>
          <a:lstStyle/>
          <a:p>
            <a:r>
              <a:rPr lang="en-US" sz="2400" dirty="0" smtClean="0">
                <a:solidFill>
                  <a:srgbClr val="FF0000"/>
                </a:solidFill>
              </a:rPr>
              <a:t>Supply-side Policies - Investments in Human and Physical Capital</a:t>
            </a:r>
          </a:p>
          <a:p>
            <a:pPr marL="285750" indent="-285750">
              <a:buFont typeface="Arial" pitchFamily="34" charset="0"/>
              <a:buChar char="•"/>
            </a:pPr>
            <a:endParaRPr lang="en-US" sz="1400" dirty="0" smtClean="0"/>
          </a:p>
          <a:p>
            <a:pPr marL="285750" indent="-285750">
              <a:buFont typeface="Arial" pitchFamily="34" charset="0"/>
              <a:buChar char="•"/>
            </a:pPr>
            <a:endParaRPr lang="en-US" sz="1400" dirty="0" smtClean="0"/>
          </a:p>
        </p:txBody>
      </p:sp>
      <p:sp>
        <p:nvSpPr>
          <p:cNvPr id="5" name="AutoShape 2" descr="https://docs.google.com/drawings/image?id=s7rPF52OZHZYFhdcbXiU17A&amp;w=400&amp;h=292&amp;rev=1&amp;ac=1"/>
          <p:cNvSpPr>
            <a:spLocks noChangeAspect="1" noChangeArrowheads="1"/>
          </p:cNvSpPr>
          <p:nvPr/>
        </p:nvSpPr>
        <p:spPr bwMode="auto">
          <a:xfrm>
            <a:off x="149225" y="100966"/>
            <a:ext cx="304800" cy="36576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098" name="Picture 2" descr="http://www.accountancyage.com/IMG/368/258368/infrastructure-growth-370x229.jpg?1368616577"/>
          <p:cNvPicPr>
            <a:picLocks noChangeAspect="1" noChangeArrowheads="1"/>
          </p:cNvPicPr>
          <p:nvPr/>
        </p:nvPicPr>
        <p:blipFill>
          <a:blip r:embed="rId2" cstate="print"/>
          <a:srcRect l="26562" r="28487" b="962"/>
          <a:stretch>
            <a:fillRect/>
          </a:stretch>
        </p:blipFill>
        <p:spPr bwMode="auto">
          <a:xfrm>
            <a:off x="6084168" y="1628800"/>
            <a:ext cx="2808312" cy="3829516"/>
          </a:xfrm>
          <a:prstGeom prst="rect">
            <a:avLst/>
          </a:prstGeom>
          <a:noFill/>
        </p:spPr>
      </p:pic>
      <p:sp>
        <p:nvSpPr>
          <p:cNvPr id="6" name="TextBox 5"/>
          <p:cNvSpPr txBox="1"/>
          <p:nvPr/>
        </p:nvSpPr>
        <p:spPr>
          <a:xfrm>
            <a:off x="0" y="692696"/>
            <a:ext cx="6120680" cy="6432530"/>
          </a:xfrm>
          <a:prstGeom prst="rect">
            <a:avLst/>
          </a:prstGeom>
          <a:noFill/>
        </p:spPr>
        <p:txBody>
          <a:bodyPr wrap="square" rtlCol="0">
            <a:spAutoFit/>
          </a:bodyPr>
          <a:lstStyle/>
          <a:p>
            <a:pPr marL="285750" indent="-285750">
              <a:buFont typeface="Arial" pitchFamily="34" charset="0"/>
              <a:buChar char="•"/>
            </a:pPr>
            <a:endParaRPr lang="en-US" sz="1600" dirty="0" smtClean="0"/>
          </a:p>
          <a:p>
            <a:r>
              <a:rPr lang="en-US" b="1" dirty="0" smtClean="0">
                <a:solidFill>
                  <a:srgbClr val="FF0000"/>
                </a:solidFill>
              </a:rPr>
              <a:t>Education as a merit good: </a:t>
            </a:r>
            <a:r>
              <a:rPr lang="en-US" dirty="0" smtClean="0"/>
              <a:t>Because the benefits of having an educated population are</a:t>
            </a:r>
            <a:r>
              <a:rPr lang="en-US" i="1" dirty="0" smtClean="0"/>
              <a:t> social in nature</a:t>
            </a:r>
            <a:r>
              <a:rPr lang="en-US" dirty="0" smtClean="0"/>
              <a:t>, it is often up to the government to promote education through public schools.</a:t>
            </a:r>
          </a:p>
          <a:p>
            <a:pPr marL="285750" indent="-285750">
              <a:buFont typeface="Wingdings" pitchFamily="2" charset="2"/>
              <a:buChar char="Ø"/>
            </a:pPr>
            <a:r>
              <a:rPr lang="en-US" dirty="0" smtClean="0"/>
              <a:t>A better educated workforce is more productive, and provides firms with higher skilled workers to produce more and better output</a:t>
            </a:r>
          </a:p>
          <a:p>
            <a:pPr marL="285750" indent="-285750">
              <a:buFont typeface="Wingdings" pitchFamily="2" charset="2"/>
              <a:buChar char="Ø"/>
            </a:pPr>
            <a:r>
              <a:rPr lang="en-US" dirty="0" smtClean="0"/>
              <a:t>A better educated workforce will earn higher incomes and thus pay more in taxes, allowing government to earn more revenues with which it can provide other merit and public goods</a:t>
            </a:r>
          </a:p>
          <a:p>
            <a:pPr marL="285750" indent="-285750">
              <a:buFont typeface="Wingdings" pitchFamily="2" charset="2"/>
              <a:buChar char="Ø"/>
            </a:pPr>
            <a:endParaRPr lang="en-US" dirty="0" smtClean="0"/>
          </a:p>
          <a:p>
            <a:r>
              <a:rPr lang="en-US" b="1" dirty="0" smtClean="0">
                <a:solidFill>
                  <a:srgbClr val="FF0000"/>
                </a:solidFill>
              </a:rPr>
              <a:t>Infrastructure as a public good: </a:t>
            </a:r>
            <a:r>
              <a:rPr lang="en-US" dirty="0" smtClean="0"/>
              <a:t>Due to the fact that is non-excludable, certain types of infrastructure (roads, sanitation, electricity grids, communication infrastructure) may need to be provided by the government</a:t>
            </a:r>
          </a:p>
          <a:p>
            <a:pPr marL="285750" indent="-285750">
              <a:buFont typeface="Wingdings" pitchFamily="2" charset="2"/>
              <a:buChar char="Ø"/>
            </a:pPr>
            <a:r>
              <a:rPr lang="en-US" dirty="0" smtClean="0"/>
              <a:t>Better infrastructure reduces the costs for private businesses and allows them to operate more efficiently</a:t>
            </a:r>
          </a:p>
          <a:p>
            <a:pPr marL="285750" indent="-285750">
              <a:buFont typeface="Wingdings" pitchFamily="2" charset="2"/>
              <a:buChar char="Ø"/>
            </a:pPr>
            <a:r>
              <a:rPr lang="en-US" dirty="0" smtClean="0"/>
              <a:t>Because private firms do not have to build their own roads or railways, they are able to produce and sell their products at lower costs. A modern, efficient infrastructure allows for AS to increase over time.</a:t>
            </a:r>
          </a:p>
          <a:p>
            <a:endParaRPr lang="en-GB" dirty="0"/>
          </a:p>
        </p:txBody>
      </p:sp>
    </p:spTree>
    <p:extLst>
      <p:ext uri="{BB962C8B-B14F-4D97-AF65-F5344CB8AC3E}">
        <p14:creationId xmlns="" xmlns:p14="http://schemas.microsoft.com/office/powerpoint/2010/main" val="1509431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5909310"/>
          </a:xfrm>
          <a:prstGeom prst="rect">
            <a:avLst/>
          </a:prstGeom>
          <a:noFill/>
        </p:spPr>
        <p:txBody>
          <a:bodyPr wrap="square" rtlCol="0">
            <a:spAutoFit/>
          </a:bodyPr>
          <a:lstStyle/>
          <a:p>
            <a:r>
              <a:rPr lang="en-US" sz="2400" dirty="0" smtClean="0">
                <a:solidFill>
                  <a:srgbClr val="FF0000"/>
                </a:solidFill>
              </a:rPr>
              <a:t>Evaluation of Supply-side Policies</a:t>
            </a:r>
          </a:p>
          <a:p>
            <a:r>
              <a:rPr lang="en-US" dirty="0" smtClean="0"/>
              <a:t>A policy that increases aggregate supply appears to be overwhelmingly beneficial for a nation's economy.</a:t>
            </a:r>
          </a:p>
          <a:p>
            <a:pPr marL="285750" indent="-285750">
              <a:buFont typeface="Arial" pitchFamily="34" charset="0"/>
              <a:buChar char="•"/>
            </a:pPr>
            <a:r>
              <a:rPr lang="en-US" sz="1600" dirty="0" smtClean="0"/>
              <a:t>The average price level of goods and services decreases, while...</a:t>
            </a:r>
          </a:p>
          <a:p>
            <a:pPr marL="285750" indent="-285750">
              <a:buFont typeface="Arial" pitchFamily="34" charset="0"/>
              <a:buChar char="•"/>
            </a:pPr>
            <a:r>
              <a:rPr lang="en-US" sz="1600" dirty="0" smtClean="0"/>
              <a:t>Output increase, and...</a:t>
            </a:r>
          </a:p>
          <a:p>
            <a:pPr marL="285750" indent="-285750">
              <a:buFont typeface="Arial" pitchFamily="34" charset="0"/>
              <a:buChar char="•"/>
            </a:pPr>
            <a:r>
              <a:rPr lang="en-US" sz="1600" dirty="0" smtClean="0"/>
              <a:t>Employment increases...</a:t>
            </a:r>
          </a:p>
          <a:p>
            <a:pPr marL="285750" indent="-285750">
              <a:buFont typeface="Arial" pitchFamily="34" charset="0"/>
              <a:buChar char="•"/>
            </a:pPr>
            <a:endParaRPr lang="en-US" sz="1400" dirty="0"/>
          </a:p>
          <a:p>
            <a:r>
              <a:rPr lang="en-US" sz="1600" b="1" dirty="0" smtClean="0">
                <a:solidFill>
                  <a:srgbClr val="0000CC"/>
                </a:solidFill>
              </a:rPr>
              <a:t>However, such policies are often difficult to undertake and may have some undesirable consequences:</a:t>
            </a:r>
          </a:p>
          <a:p>
            <a:endParaRPr lang="en-US" sz="1600" b="1" dirty="0" smtClean="0">
              <a:solidFill>
                <a:srgbClr val="0000CC"/>
              </a:solidFill>
            </a:endParaRPr>
          </a:p>
          <a:p>
            <a:pPr marL="285750" indent="-285750">
              <a:buFont typeface="Arial" pitchFamily="34" charset="0"/>
              <a:buChar char="•"/>
            </a:pPr>
            <a:r>
              <a:rPr lang="en-US" sz="1600" b="1" dirty="0" smtClean="0">
                <a:solidFill>
                  <a:srgbClr val="FF0000"/>
                </a:solidFill>
              </a:rPr>
              <a:t>Increased inequality: </a:t>
            </a:r>
          </a:p>
          <a:p>
            <a:pPr marL="742950" lvl="1" indent="-285750">
              <a:buFont typeface="Wingdings" pitchFamily="2" charset="2"/>
              <a:buChar char="Ø"/>
            </a:pPr>
            <a:r>
              <a:rPr lang="en-US" sz="1600" dirty="0" smtClean="0"/>
              <a:t>Supply-side labor market reforms often result in lower incomes for the working class in a nation, as unemployment benefits, labor union power and minimum wages are all reduced.</a:t>
            </a:r>
          </a:p>
          <a:p>
            <a:pPr marL="742950" lvl="1" indent="-285750">
              <a:buFont typeface="Wingdings" pitchFamily="2" charset="2"/>
              <a:buChar char="Ø"/>
            </a:pPr>
            <a:r>
              <a:rPr lang="en-US" sz="1600" dirty="0" smtClean="0"/>
              <a:t>Supply-side tax reforms  may also redistribute the total burden of taxes in a nation away from the higher income earners and more onto the middle and lower income earners</a:t>
            </a:r>
          </a:p>
          <a:p>
            <a:pPr marL="742950" lvl="1" indent="-285750">
              <a:buFont typeface="Wingdings" pitchFamily="2" charset="2"/>
              <a:buChar char="Ø"/>
            </a:pPr>
            <a:endParaRPr lang="en-US" sz="1600" dirty="0" smtClean="0"/>
          </a:p>
          <a:p>
            <a:pPr marL="285750" indent="-285750">
              <a:buFont typeface="Arial" pitchFamily="34" charset="0"/>
              <a:buChar char="•"/>
            </a:pPr>
            <a:r>
              <a:rPr lang="en-US" sz="1600" b="1" dirty="0" smtClean="0">
                <a:solidFill>
                  <a:srgbClr val="FF0000"/>
                </a:solidFill>
              </a:rPr>
              <a:t>Environmental concerns: </a:t>
            </a:r>
          </a:p>
          <a:p>
            <a:pPr marL="742950" lvl="1" indent="-285750">
              <a:buFont typeface="Wingdings" pitchFamily="2" charset="2"/>
              <a:buChar char="Ø"/>
            </a:pPr>
            <a:r>
              <a:rPr lang="en-US" sz="1600" dirty="0" smtClean="0"/>
              <a:t>Decreased regulation of the private sector may lead firms to find new ways to externalize costs on third parties, often times meaning increased environmental damage</a:t>
            </a:r>
          </a:p>
          <a:p>
            <a:pPr marL="742950" lvl="1" indent="-285750">
              <a:buFont typeface="Wingdings" pitchFamily="2" charset="2"/>
              <a:buChar char="Ø"/>
            </a:pPr>
            <a:endParaRPr lang="en-US" sz="1600" dirty="0" smtClean="0"/>
          </a:p>
          <a:p>
            <a:pPr marL="285750" indent="-285750">
              <a:buFont typeface="Arial" pitchFamily="34" charset="0"/>
              <a:buChar char="•"/>
            </a:pPr>
            <a:r>
              <a:rPr lang="en-US" sz="1600" b="1" dirty="0" smtClean="0">
                <a:solidFill>
                  <a:srgbClr val="FF0000"/>
                </a:solidFill>
              </a:rPr>
              <a:t>Political realities:</a:t>
            </a:r>
          </a:p>
          <a:p>
            <a:pPr marL="742950" lvl="1" indent="-285750">
              <a:buFont typeface="Wingdings" pitchFamily="2" charset="2"/>
              <a:buChar char="Ø"/>
            </a:pPr>
            <a:r>
              <a:rPr lang="en-US" sz="1600" dirty="0" smtClean="0"/>
              <a:t>Increasing spending on education and infrastructure is often times politically difficult due to the fact that the payoff from such investments are often not seen for years or even decades, long after the members of the current government are out of office</a:t>
            </a:r>
          </a:p>
        </p:txBody>
      </p:sp>
      <p:sp>
        <p:nvSpPr>
          <p:cNvPr id="5" name="AutoShape 2" descr="https://docs.google.com/drawings/image?id=s7rPF52OZHZYFhdcbXiU17A&amp;w=400&amp;h=292&amp;rev=1&amp;ac=1"/>
          <p:cNvSpPr>
            <a:spLocks noChangeAspect="1" noChangeArrowheads="1"/>
          </p:cNvSpPr>
          <p:nvPr/>
        </p:nvSpPr>
        <p:spPr bwMode="auto">
          <a:xfrm>
            <a:off x="149225" y="100966"/>
            <a:ext cx="304800" cy="36576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540415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ChangeAspect="1" noChangeArrowheads="1"/>
          </p:cNvPicPr>
          <p:nvPr/>
        </p:nvPicPr>
        <p:blipFill>
          <a:blip r:embed="rId2" cstate="print"/>
          <a:srcRect l="32110" t="26203" r="9567" b="19657"/>
          <a:stretch>
            <a:fillRect/>
          </a:stretch>
        </p:blipFill>
        <p:spPr bwMode="auto">
          <a:xfrm>
            <a:off x="0" y="0"/>
            <a:ext cx="9144000" cy="659735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ChangeAspect="1" noChangeArrowheads="1"/>
          </p:cNvPicPr>
          <p:nvPr/>
        </p:nvPicPr>
        <p:blipFill>
          <a:blip r:embed="rId2" cstate="print"/>
          <a:srcRect l="31371" t="26203" r="8090" b="16704"/>
          <a:stretch>
            <a:fillRect/>
          </a:stretch>
        </p:blipFill>
        <p:spPr bwMode="auto">
          <a:xfrm>
            <a:off x="223927" y="0"/>
            <a:ext cx="8920073" cy="630932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1156</Words>
  <Application>Microsoft Office PowerPoint</Application>
  <PresentationFormat>On-screen Show (4:3)</PresentationFormat>
  <Paragraphs>86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khurley</dc:creator>
  <cp:lastModifiedBy>khurley</cp:lastModifiedBy>
  <cp:revision>10</cp:revision>
  <dcterms:created xsi:type="dcterms:W3CDTF">2013-03-05T06:06:37Z</dcterms:created>
  <dcterms:modified xsi:type="dcterms:W3CDTF">2013-06-07T04:11:46Z</dcterms:modified>
</cp:coreProperties>
</file>