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3" r:id="rId2"/>
    <p:sldId id="323" r:id="rId3"/>
    <p:sldId id="332" r:id="rId4"/>
    <p:sldId id="339" r:id="rId5"/>
    <p:sldId id="333" r:id="rId6"/>
    <p:sldId id="334" r:id="rId7"/>
    <p:sldId id="335" r:id="rId8"/>
    <p:sldId id="336" r:id="rId9"/>
    <p:sldId id="337" r:id="rId10"/>
    <p:sldId id="338" r:id="rId11"/>
    <p:sldId id="340" r:id="rId12"/>
    <p:sldId id="341" r:id="rId13"/>
    <p:sldId id="342" r:id="rId14"/>
    <p:sldId id="343" r:id="rId15"/>
    <p:sldId id="344" r:id="rId16"/>
    <p:sldId id="305" r:id="rId17"/>
    <p:sldId id="307" r:id="rId18"/>
    <p:sldId id="306" r:id="rId19"/>
    <p:sldId id="309" r:id="rId20"/>
    <p:sldId id="308" r:id="rId21"/>
    <p:sldId id="311" r:id="rId22"/>
    <p:sldId id="312" r:id="rId23"/>
    <p:sldId id="313" r:id="rId24"/>
    <p:sldId id="345" r:id="rId25"/>
    <p:sldId id="314" r:id="rId26"/>
    <p:sldId id="346" r:id="rId27"/>
    <p:sldId id="347" r:id="rId28"/>
    <p:sldId id="351" r:id="rId29"/>
    <p:sldId id="350" r:id="rId30"/>
    <p:sldId id="331" r:id="rId31"/>
    <p:sldId id="353" r:id="rId32"/>
    <p:sldId id="354" r:id="rId33"/>
    <p:sldId id="348" r:id="rId34"/>
    <p:sldId id="330" r:id="rId35"/>
    <p:sldId id="349" r:id="rId36"/>
    <p:sldId id="318" r:id="rId37"/>
    <p:sldId id="319" r:id="rId38"/>
    <p:sldId id="321" r:id="rId39"/>
    <p:sldId id="355" r:id="rId40"/>
    <p:sldId id="322" r:id="rId41"/>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FF0000"/>
    <a:srgbClr val="ED3623"/>
    <a:srgbClr val="BD45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94660" autoAdjust="0"/>
  </p:normalViewPr>
  <p:slideViewPr>
    <p:cSldViewPr>
      <p:cViewPr>
        <p:scale>
          <a:sx n="80" d="100"/>
          <a:sy n="80" d="100"/>
        </p:scale>
        <p:origin x="-870" y="-100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1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89BBA1-0C5C-4789-95A7-DEA137660340}" type="datetimeFigureOut">
              <a:rPr lang="en-GB" smtClean="0"/>
              <a:pPr/>
              <a:t>23/04/2014</a:t>
            </a:fld>
            <a:endParaRPr lang="en-GB"/>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E0617-6254-4BAA-AA42-4C11C5D8613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5B8B8B1-7EBB-4E17-BC0F-8EF37CEEF837}" type="slidenum">
              <a:rPr lang="en-US" smtClean="0"/>
              <a:pPr/>
              <a:t>4</a:t>
            </a:fld>
            <a:endParaRPr lang="en-US" smtClean="0"/>
          </a:p>
        </p:txBody>
      </p:sp>
      <p:sp>
        <p:nvSpPr>
          <p:cNvPr id="2867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noFill/>
          <a:ln/>
        </p:spPr>
        <p:txBody>
          <a:bodyPr/>
          <a:lstStyle/>
          <a:p>
            <a:pPr defTabSz="457200" eaLnBrk="1" hangingPunct="1">
              <a:spcBef>
                <a:spcPct val="0"/>
              </a:spcBef>
            </a:pPr>
            <a:r>
              <a:rPr lang="en-US" smtClean="0"/>
              <a:t>Double coincidence of wants…</a:t>
            </a:r>
          </a:p>
          <a:p>
            <a:pPr defTabSz="457200" eaLnBrk="1" hangingPunct="1">
              <a:spcBef>
                <a:spcPct val="0"/>
              </a:spcBef>
            </a:pPr>
            <a:r>
              <a:rPr lang="en-US" smtClean="0"/>
              <a:t>You have a pig to sell – need to find someone who wants it at the right price</a:t>
            </a:r>
          </a:p>
          <a:p>
            <a:pPr defTabSz="457200" eaLnBrk="1" hangingPunct="1">
              <a:spcBef>
                <a:spcPct val="0"/>
              </a:spcBef>
            </a:pPr>
            <a:r>
              <a:rPr lang="en-US" smtClean="0"/>
              <a:t>You want to buy a TV – need to find someone who has it to sell at the right price</a:t>
            </a:r>
          </a:p>
          <a:p>
            <a:pPr defTabSz="457200" eaLnBrk="1" hangingPunct="1">
              <a:spcBef>
                <a:spcPct val="0"/>
              </a:spcBef>
            </a:pPr>
            <a:r>
              <a:rPr lang="en-US" smtClean="0"/>
              <a:t>What are the chance of you finding both at once?</a:t>
            </a:r>
          </a:p>
          <a:p>
            <a:pPr defTabSz="457200" eaLnBrk="1" hangingPunct="1">
              <a:spcBef>
                <a:spcPct val="0"/>
              </a:spcBef>
            </a:pPr>
            <a:r>
              <a:rPr lang="en-US" smtClean="0"/>
              <a:t>Barter = high level of self sufficiency and low level of voluntary trade</a:t>
            </a:r>
          </a:p>
          <a:p>
            <a:pPr defTabSz="457200" eaLnBrk="1" hangingPunct="1">
              <a:spcBef>
                <a:spcPct val="0"/>
              </a:spcBef>
            </a:pPr>
            <a:endParaRPr lang="en-US" smtClean="0"/>
          </a:p>
        </p:txBody>
      </p:sp>
      <p:sp>
        <p:nvSpPr>
          <p:cNvPr id="2867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C6FF1A7A-E6D0-49F0-9C09-CDE9045643EE}" type="slidenum">
              <a:rPr lang="en-US" sz="1200">
                <a:latin typeface="Calibri" pitchFamily="34" charset="0"/>
              </a:rPr>
              <a:pPr algn="r" defTabSz="457200"/>
              <a:t>4</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67D10C7-7C39-424C-BDF8-9469CF4968D8}" type="slidenum">
              <a:rPr lang="en-US" smtClean="0"/>
              <a:pPr/>
              <a:t>24</a:t>
            </a:fld>
            <a:endParaRPr lang="en-US" smtClean="0"/>
          </a:p>
        </p:txBody>
      </p:sp>
      <p:sp>
        <p:nvSpPr>
          <p:cNvPr id="32771" name="Slide Image Placeholder 1"/>
          <p:cNvSpPr>
            <a:spLocks noGrp="1" noRot="1" noChangeAspect="1" noTextEdit="1"/>
          </p:cNvSpPr>
          <p:nvPr>
            <p:ph type="sldImg"/>
          </p:nvPr>
        </p:nvSpPr>
        <p:spPr>
          <a:ln/>
        </p:spPr>
      </p:sp>
      <p:sp>
        <p:nvSpPr>
          <p:cNvPr id="32772" name="Notes Placeholder 2"/>
          <p:cNvSpPr>
            <a:spLocks noGrp="1"/>
          </p:cNvSpPr>
          <p:nvPr>
            <p:ph type="body" idx="1"/>
          </p:nvPr>
        </p:nvSpPr>
        <p:spPr>
          <a:noFill/>
          <a:ln/>
        </p:spPr>
        <p:txBody>
          <a:bodyPr/>
          <a:lstStyle/>
          <a:p>
            <a:pPr defTabSz="457200" eaLnBrk="1" hangingPunct="1">
              <a:spcBef>
                <a:spcPct val="0"/>
              </a:spcBef>
            </a:pPr>
            <a:r>
              <a:rPr lang="en-US" smtClean="0"/>
              <a:t>Financial intermediation</a:t>
            </a:r>
          </a:p>
          <a:p>
            <a:pPr defTabSz="457200" eaLnBrk="1" hangingPunct="1">
              <a:spcBef>
                <a:spcPct val="0"/>
              </a:spcBef>
            </a:pPr>
            <a:r>
              <a:rPr lang="en-US" smtClean="0"/>
              <a:t>Savers can lend directly to investors – this does happen in certain markets (equity, government bonds, corporate bond, </a:t>
            </a:r>
            <a:r>
              <a:rPr lang="zh-CN" altLang="en-US" smtClean="0"/>
              <a:t>会</a:t>
            </a:r>
            <a:r>
              <a:rPr lang="en-US" smtClean="0"/>
              <a:t> systems, etc.</a:t>
            </a:r>
          </a:p>
          <a:p>
            <a:pPr defTabSz="457200" eaLnBrk="1" hangingPunct="1">
              <a:spcBef>
                <a:spcPct val="0"/>
              </a:spcBef>
            </a:pPr>
            <a:r>
              <a:rPr lang="en-US" smtClean="0"/>
              <a:t>Problem? 1) lenders lose liquidity, 2) lenders may not be skilled enough to lend to anything other than friends/neighbors or large, well known corporations/government</a:t>
            </a:r>
          </a:p>
          <a:p>
            <a:pPr defTabSz="457200" eaLnBrk="1" hangingPunct="1">
              <a:spcBef>
                <a:spcPct val="0"/>
              </a:spcBef>
            </a:pPr>
            <a:r>
              <a:rPr lang="en-US" smtClean="0"/>
              <a:t>How do you get financing for smaller businesses?</a:t>
            </a:r>
          </a:p>
          <a:p>
            <a:pPr defTabSz="457200" eaLnBrk="1" hangingPunct="1">
              <a:spcBef>
                <a:spcPct val="0"/>
              </a:spcBef>
            </a:pPr>
            <a:r>
              <a:rPr lang="en-US" smtClean="0"/>
              <a:t>Banks provide two services: credit assessment/enforcement; liquidity bridging (borrow short, lend long)</a:t>
            </a:r>
          </a:p>
        </p:txBody>
      </p:sp>
      <p:sp>
        <p:nvSpPr>
          <p:cNvPr id="3277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45A400D2-119F-4561-9BBF-7C00177D6EC0}" type="slidenum">
              <a:rPr lang="en-US" sz="1200">
                <a:latin typeface="Calibri" pitchFamily="34" charset="0"/>
              </a:rPr>
              <a:pPr algn="r" defTabSz="457200"/>
              <a:t>24</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83D6794-FAAB-4833-86FE-3D96F4127B74}" type="slidenum">
              <a:rPr lang="en-US" smtClean="0"/>
              <a:pPr/>
              <a:t>26</a:t>
            </a:fld>
            <a:endParaRPr lang="en-US" smtClean="0"/>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noFill/>
          <a:ln/>
        </p:spPr>
        <p:txBody>
          <a:bodyPr/>
          <a:lstStyle/>
          <a:p>
            <a:pPr defTabSz="457200" eaLnBrk="1" hangingPunct="1">
              <a:spcBef>
                <a:spcPct val="0"/>
              </a:spcBef>
            </a:pPr>
            <a:r>
              <a:rPr lang="en-US" smtClean="0"/>
              <a:t>The banking systems “creates money” if money is defined broadly as potential spending power</a:t>
            </a:r>
          </a:p>
          <a:p>
            <a:pPr defTabSz="457200" eaLnBrk="1" hangingPunct="1">
              <a:spcBef>
                <a:spcPct val="0"/>
              </a:spcBef>
            </a:pPr>
            <a:r>
              <a:rPr lang="en-US" smtClean="0"/>
              <a:t>The system doesn’t create wealth</a:t>
            </a:r>
          </a:p>
          <a:p>
            <a:pPr defTabSz="457200" eaLnBrk="1" hangingPunct="1">
              <a:spcBef>
                <a:spcPct val="0"/>
              </a:spcBef>
            </a:pPr>
            <a:r>
              <a:rPr lang="en-US" smtClean="0"/>
              <a:t>Banks aren’t getting money for free – they are paying depositors for it, they are taking risk (credit, inflation, etc.)</a:t>
            </a:r>
          </a:p>
          <a:p>
            <a:pPr defTabSz="457200" eaLnBrk="1" hangingPunct="1">
              <a:spcBef>
                <a:spcPct val="0"/>
              </a:spcBef>
            </a:pPr>
            <a:r>
              <a:rPr lang="en-US" smtClean="0"/>
              <a:t>Repayments contract money supply until money is relent</a:t>
            </a:r>
          </a:p>
          <a:p>
            <a:pPr defTabSz="457200" eaLnBrk="1" hangingPunct="1">
              <a:spcBef>
                <a:spcPct val="0"/>
              </a:spcBef>
            </a:pPr>
            <a:r>
              <a:rPr lang="en-US" smtClean="0"/>
              <a:t>Note: banks don’t lend 100% of loanable funds; households don’t put 100% of their money in the bank</a:t>
            </a:r>
          </a:p>
        </p:txBody>
      </p:sp>
      <p:sp>
        <p:nvSpPr>
          <p:cNvPr id="3379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EA32536A-8898-4C40-A8D7-DC32834D849D}" type="slidenum">
              <a:rPr lang="en-US" sz="1200">
                <a:latin typeface="Calibri" pitchFamily="34" charset="0"/>
              </a:rPr>
              <a:pPr algn="r" defTabSz="457200"/>
              <a:t>26</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BCD9CC9-BE69-4007-92F7-C0BD5E1D0C06}" type="slidenum">
              <a:rPr lang="en-US" smtClean="0"/>
              <a:pPr/>
              <a:t>27</a:t>
            </a:fld>
            <a:endParaRPr lang="en-US" smtClean="0"/>
          </a:p>
        </p:txBody>
      </p:sp>
      <p:sp>
        <p:nvSpPr>
          <p:cNvPr id="34819" name="Slide Image Placeholder 1"/>
          <p:cNvSpPr>
            <a:spLocks noGrp="1" noRot="1" noChangeAspect="1" noTextEdit="1"/>
          </p:cNvSpPr>
          <p:nvPr>
            <p:ph type="sldImg"/>
          </p:nvPr>
        </p:nvSpPr>
        <p:spPr>
          <a:ln/>
        </p:spPr>
      </p:sp>
      <p:sp>
        <p:nvSpPr>
          <p:cNvPr id="34820" name="Notes Placeholder 2"/>
          <p:cNvSpPr>
            <a:spLocks noGrp="1"/>
          </p:cNvSpPr>
          <p:nvPr>
            <p:ph type="body" idx="1"/>
          </p:nvPr>
        </p:nvSpPr>
        <p:spPr>
          <a:noFill/>
          <a:ln/>
        </p:spPr>
        <p:txBody>
          <a:bodyPr/>
          <a:lstStyle/>
          <a:p>
            <a:pPr defTabSz="457200" eaLnBrk="1" hangingPunct="1">
              <a:spcBef>
                <a:spcPct val="0"/>
              </a:spcBef>
            </a:pPr>
            <a:r>
              <a:rPr lang="en-US" smtClean="0"/>
              <a:t>Illustration of how $10K of “base money” can multiply into $100K of broad money (M2)</a:t>
            </a:r>
          </a:p>
        </p:txBody>
      </p:sp>
      <p:sp>
        <p:nvSpPr>
          <p:cNvPr id="3482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391D1BE9-06E7-4DFF-982C-45AB6FE3E2FA}" type="slidenum">
              <a:rPr lang="en-US" sz="1200">
                <a:latin typeface="Calibri" pitchFamily="34" charset="0"/>
              </a:rPr>
              <a:pPr algn="r" defTabSz="457200"/>
              <a:t>27</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073F9A-828F-4DCC-8DC6-6298329E7C0B}" type="slidenum">
              <a:rPr lang="en-US"/>
              <a:pPr fontAlgn="base">
                <a:spcBef>
                  <a:spcPct val="0"/>
                </a:spcBef>
                <a:spcAft>
                  <a:spcPct val="0"/>
                </a:spcAft>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Current discount rate is 0.75% pa</a:t>
            </a:r>
          </a:p>
          <a:p>
            <a:pPr>
              <a:spcBef>
                <a:spcPct val="0"/>
              </a:spcBef>
            </a:pPr>
            <a:r>
              <a:rPr lang="en-US" smtClean="0"/>
              <a:t>Current fed funds rate is 0.25% pa</a:t>
            </a:r>
          </a:p>
          <a:p>
            <a:pPr>
              <a:spcBef>
                <a:spcPct val="0"/>
              </a:spcBef>
            </a:pPr>
            <a:r>
              <a:rPr lang="en-US" smtClean="0"/>
              <a:t>So, “penalty” is 0.50% pa</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DA18DD-F183-4F16-AB82-E3262F0C5A82}" type="slidenum">
              <a:rPr lang="en-US"/>
              <a:pPr fontAlgn="base">
                <a:spcBef>
                  <a:spcPct val="0"/>
                </a:spcBef>
                <a:spcAft>
                  <a:spcPct val="0"/>
                </a:spcAft>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Fed funds rate is the rate on overnight loans between banks (now at 0.25% pa)</a:t>
            </a:r>
          </a:p>
          <a:p>
            <a:pPr marL="171450" indent="-171450">
              <a:spcBef>
                <a:spcPct val="0"/>
              </a:spcBef>
              <a:buFontTx/>
              <a:buChar char="•"/>
            </a:pPr>
            <a:r>
              <a:rPr lang="en-US" smtClean="0"/>
              <a:t>Why do banks lend to each other overnight? Because some have excess reserves and don’t want them to sit around not earning interest while others have short falls and need cash to deposit into reserve accounts at Fed; typically, banks that collect deposits (smaller regional banks) have surpluses where banks that focus on loans (big NYC banks) have shortfalls.</a:t>
            </a:r>
          </a:p>
          <a:p>
            <a:pPr marL="171450" indent="-171450">
              <a:spcBef>
                <a:spcPct val="0"/>
              </a:spcBef>
              <a:buFontTx/>
              <a:buChar char="•"/>
            </a:pPr>
            <a:r>
              <a:rPr lang="en-US" smtClean="0"/>
              <a:t>When buying (selling) T-bonds, the Fed credits (debits) banks’ reserve accounts; that changes supply of reserves which then changes the Fed Funds rate.</a:t>
            </a:r>
          </a:p>
          <a:p>
            <a:pPr marL="171450" indent="-171450">
              <a:spcBef>
                <a:spcPct val="0"/>
              </a:spcBef>
              <a:buFontTx/>
              <a:buChar char="•"/>
            </a:pPr>
            <a:r>
              <a:rPr lang="en-US" smtClean="0"/>
              <a:t>Other short term rates are effected by Fed Funds rate</a:t>
            </a:r>
          </a:p>
          <a:p>
            <a:pPr marL="171450" indent="-171450">
              <a:spcBef>
                <a:spcPct val="0"/>
              </a:spcBef>
              <a:buFontTx/>
              <a:buChar char="•"/>
            </a:pPr>
            <a:r>
              <a:rPr lang="en-US" smtClean="0"/>
              <a:t>Long term rates (e.g. fixed mortgage rates) are not directly effected by the Fed Funds rate but that’s a more complicated subject</a:t>
            </a:r>
          </a:p>
          <a:p>
            <a:pPr marL="171450" indent="-171450">
              <a:spcBef>
                <a:spcPct val="0"/>
              </a:spcBef>
              <a:buFontTx/>
              <a:buChar char="•"/>
            </a:pPr>
            <a:r>
              <a:rPr lang="en-US" smtClean="0"/>
              <a:t>NOTE: the Fed doesn’t “set” the Fed Funds rate per se – it  is freely negotiated between the banks – but it can guide it to where it wants via OMOs</a:t>
            </a:r>
          </a:p>
          <a:p>
            <a:pPr marL="171450" indent="-171450">
              <a:spcBef>
                <a:spcPct val="0"/>
              </a:spcBef>
              <a:buFontTx/>
              <a:buChar char="•"/>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7CFE7F-BCCC-4FC0-88B3-D08DFA1D76AD}" type="slidenum">
              <a:rPr lang="en-US"/>
              <a:pPr fontAlgn="base">
                <a:spcBef>
                  <a:spcPct val="0"/>
                </a:spcBef>
                <a:spcAft>
                  <a:spcPct val="0"/>
                </a:spcAft>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871D99C-10BE-4CB1-839C-D8BCFC8BD73D}" type="slidenum">
              <a:rPr lang="en-US" smtClean="0"/>
              <a:pPr/>
              <a:t>5</a:t>
            </a:fld>
            <a:endParaRPr lang="en-US" dirty="0" smtClean="0"/>
          </a:p>
        </p:txBody>
      </p:sp>
      <p:sp>
        <p:nvSpPr>
          <p:cNvPr id="23555" name="Slide Image Placeholder 1"/>
          <p:cNvSpPr>
            <a:spLocks noGrp="1" noRot="1" noChangeAspect="1" noTextEdit="1"/>
          </p:cNvSpPr>
          <p:nvPr>
            <p:ph type="sldImg"/>
          </p:nvPr>
        </p:nvSpPr>
        <p:spPr>
          <a:ln/>
        </p:spPr>
      </p:sp>
      <p:sp>
        <p:nvSpPr>
          <p:cNvPr id="23556" name="Notes Placeholder 2"/>
          <p:cNvSpPr>
            <a:spLocks noGrp="1"/>
          </p:cNvSpPr>
          <p:nvPr>
            <p:ph type="body" idx="1"/>
          </p:nvPr>
        </p:nvSpPr>
        <p:spPr>
          <a:noFill/>
          <a:ln/>
        </p:spPr>
        <p:txBody>
          <a:bodyPr/>
          <a:lstStyle/>
          <a:p>
            <a:pPr defTabSz="457200" eaLnBrk="1" hangingPunct="1">
              <a:spcBef>
                <a:spcPct val="0"/>
              </a:spcBef>
            </a:pPr>
            <a:r>
              <a:rPr lang="en-US" dirty="0" smtClean="0"/>
              <a:t>All have been used as money in the past</a:t>
            </a:r>
          </a:p>
          <a:p>
            <a:pPr defTabSz="457200" eaLnBrk="1" hangingPunct="1">
              <a:spcBef>
                <a:spcPct val="0"/>
              </a:spcBef>
            </a:pPr>
            <a:r>
              <a:rPr lang="en-US" dirty="0" smtClean="0"/>
              <a:t>We call it “commodity money” because it consists of items which have intrinsic value (as a consumption item)</a:t>
            </a:r>
          </a:p>
          <a:p>
            <a:pPr lvl="1" defTabSz="457200" eaLnBrk="1" hangingPunct="1">
              <a:spcBef>
                <a:spcPct val="0"/>
              </a:spcBef>
            </a:pPr>
            <a:r>
              <a:rPr lang="en-US" dirty="0" smtClean="0"/>
              <a:t>Cows</a:t>
            </a:r>
          </a:p>
          <a:p>
            <a:pPr lvl="1" defTabSz="457200" eaLnBrk="1" hangingPunct="1">
              <a:spcBef>
                <a:spcPct val="0"/>
              </a:spcBef>
            </a:pPr>
            <a:r>
              <a:rPr lang="en-US" dirty="0" smtClean="0"/>
              <a:t>Salt</a:t>
            </a:r>
          </a:p>
          <a:p>
            <a:pPr lvl="1" defTabSz="457200" eaLnBrk="1" hangingPunct="1">
              <a:spcBef>
                <a:spcPct val="0"/>
              </a:spcBef>
            </a:pPr>
            <a:r>
              <a:rPr lang="en-US" dirty="0" smtClean="0"/>
              <a:t>Bronze arrowheads</a:t>
            </a:r>
          </a:p>
          <a:p>
            <a:pPr lvl="1" defTabSz="457200" eaLnBrk="1" hangingPunct="1">
              <a:spcBef>
                <a:spcPct val="0"/>
              </a:spcBef>
            </a:pPr>
            <a:r>
              <a:rPr lang="en-US" dirty="0" smtClean="0"/>
              <a:t>Wheat and barley</a:t>
            </a:r>
          </a:p>
          <a:p>
            <a:pPr lvl="1" defTabSz="457200" eaLnBrk="1" hangingPunct="1">
              <a:spcBef>
                <a:spcPct val="0"/>
              </a:spcBef>
            </a:pPr>
            <a:r>
              <a:rPr lang="en-US" dirty="0" smtClean="0"/>
              <a:t>Cigarettes</a:t>
            </a:r>
          </a:p>
          <a:p>
            <a:pPr lvl="1" defTabSz="457200" eaLnBrk="1" hangingPunct="1">
              <a:spcBef>
                <a:spcPct val="0"/>
              </a:spcBef>
            </a:pPr>
            <a:r>
              <a:rPr lang="en-US" dirty="0" smtClean="0"/>
              <a:t>Beaver Pelts</a:t>
            </a:r>
          </a:p>
          <a:p>
            <a:pPr lvl="1" defTabSz="457200" eaLnBrk="1" hangingPunct="1">
              <a:spcBef>
                <a:spcPct val="0"/>
              </a:spcBef>
            </a:pPr>
            <a:r>
              <a:rPr lang="en-US" dirty="0" smtClean="0"/>
              <a:t>Gold / Silver / Copper (?)</a:t>
            </a:r>
          </a:p>
          <a:p>
            <a:pPr lvl="1" defTabSz="457200" eaLnBrk="1" hangingPunct="1">
              <a:spcBef>
                <a:spcPct val="0"/>
              </a:spcBef>
            </a:pPr>
            <a:r>
              <a:rPr lang="en-US" dirty="0" err="1" smtClean="0"/>
              <a:t>Cowrie</a:t>
            </a:r>
            <a:r>
              <a:rPr lang="en-US" smtClean="0"/>
              <a:t> Shells (?)</a:t>
            </a:r>
          </a:p>
          <a:p>
            <a:pPr defTabSz="457200" eaLnBrk="1" hangingPunct="1">
              <a:spcBef>
                <a:spcPct val="0"/>
              </a:spcBef>
            </a:pPr>
            <a:endParaRPr lang="en-US" smtClean="0"/>
          </a:p>
        </p:txBody>
      </p:sp>
      <p:sp>
        <p:nvSpPr>
          <p:cNvPr id="2355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97E144D0-8CF1-4276-963C-1DDC42C5F70B}" type="slidenum">
              <a:rPr lang="en-US" sz="1200">
                <a:latin typeface="Calibri" pitchFamily="34" charset="0"/>
              </a:rPr>
              <a:pPr algn="r" defTabSz="457200"/>
              <a:t>5</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820FE5E-BBAF-41CC-98BF-A7CC4DBDD978}" type="slidenum">
              <a:rPr lang="en-US" smtClean="0"/>
              <a:pPr/>
              <a:t>7</a:t>
            </a:fld>
            <a:endParaRPr lang="en-US" smtClean="0"/>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p:spPr>
        <p:txBody>
          <a:bodyPr/>
          <a:lstStyle/>
          <a:p>
            <a:pPr defTabSz="457200" eaLnBrk="1" hangingPunct="1">
              <a:spcBef>
                <a:spcPct val="0"/>
              </a:spcBef>
            </a:pPr>
            <a:r>
              <a:rPr lang="en-US" smtClean="0"/>
              <a:t>Illustration of portability and divisibility problems….</a:t>
            </a:r>
          </a:p>
          <a:p>
            <a:pPr defTabSz="457200" eaLnBrk="1" hangingPunct="1">
              <a:spcBef>
                <a:spcPct val="0"/>
              </a:spcBef>
            </a:pPr>
            <a:r>
              <a:rPr lang="en-US" smtClean="0"/>
              <a:t>Uniformity and durability are also issues here</a:t>
            </a:r>
          </a:p>
          <a:p>
            <a:pPr defTabSz="457200" eaLnBrk="1" hangingPunct="1">
              <a:spcBef>
                <a:spcPct val="0"/>
              </a:spcBef>
            </a:pPr>
            <a:r>
              <a:rPr lang="en-US" smtClean="0"/>
              <a:t>Probably passes the acceptability and supply criteria</a:t>
            </a:r>
          </a:p>
        </p:txBody>
      </p:sp>
      <p:sp>
        <p:nvSpPr>
          <p:cNvPr id="2458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8B3B157A-E477-45AE-9E16-67C10C08EFB6}" type="slidenum">
              <a:rPr lang="en-US" sz="1200">
                <a:latin typeface="Calibri" pitchFamily="34" charset="0"/>
              </a:rPr>
              <a:pPr algn="r" defTabSz="457200"/>
              <a:t>7</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C938AB0-B3D5-49FE-8216-0829EED63346}" type="slidenum">
              <a:rPr lang="en-US" smtClean="0"/>
              <a:pPr/>
              <a:t>8</a:t>
            </a:fld>
            <a:endParaRPr lang="en-US" smtClean="0"/>
          </a:p>
        </p:txBody>
      </p:sp>
      <p:sp>
        <p:nvSpPr>
          <p:cNvPr id="25603" name="Slide Image Placeholder 1"/>
          <p:cNvSpPr>
            <a:spLocks noGrp="1" noRot="1" noChangeAspect="1" noTextEdit="1"/>
          </p:cNvSpPr>
          <p:nvPr>
            <p:ph type="sldImg"/>
          </p:nvPr>
        </p:nvSpPr>
        <p:spPr>
          <a:ln/>
        </p:spPr>
      </p:sp>
      <p:sp>
        <p:nvSpPr>
          <p:cNvPr id="25604" name="Notes Placeholder 2"/>
          <p:cNvSpPr>
            <a:spLocks noGrp="1"/>
          </p:cNvSpPr>
          <p:nvPr>
            <p:ph type="body" idx="1"/>
          </p:nvPr>
        </p:nvSpPr>
        <p:spPr>
          <a:noFill/>
          <a:ln/>
        </p:spPr>
        <p:txBody>
          <a:bodyPr/>
          <a:lstStyle/>
          <a:p>
            <a:pPr defTabSz="457200" eaLnBrk="1" hangingPunct="1">
              <a:spcBef>
                <a:spcPct val="0"/>
              </a:spcBef>
            </a:pPr>
            <a:r>
              <a:rPr lang="en-US" smtClean="0"/>
              <a:t>Early notes were simply certificates of claim on commodity money (silver)</a:t>
            </a:r>
          </a:p>
          <a:p>
            <a:pPr defTabSz="457200" eaLnBrk="1" hangingPunct="1">
              <a:spcBef>
                <a:spcPct val="0"/>
              </a:spcBef>
            </a:pPr>
            <a:r>
              <a:rPr lang="en-US" smtClean="0"/>
              <a:t>In fact, they were rarely if ever exchanged for the underlying commodity</a:t>
            </a:r>
          </a:p>
        </p:txBody>
      </p:sp>
      <p:sp>
        <p:nvSpPr>
          <p:cNvPr id="2560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80BE8C9A-004B-4FE3-83FD-93E0648F6DFC}" type="slidenum">
              <a:rPr lang="en-US" sz="1200">
                <a:latin typeface="Calibri" pitchFamily="34" charset="0"/>
              </a:rPr>
              <a:pPr algn="r" defTabSz="457200"/>
              <a:t>8</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5932342-0131-49A4-8C27-842663070127}" type="slidenum">
              <a:rPr lang="en-US" smtClean="0"/>
              <a:pPr/>
              <a:t>9</a:t>
            </a:fld>
            <a:endParaRPr lang="en-US" smtClean="0"/>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p:spPr>
        <p:txBody>
          <a:bodyPr/>
          <a:lstStyle/>
          <a:p>
            <a:pPr defTabSz="457200" eaLnBrk="1" hangingPunct="1">
              <a:spcBef>
                <a:spcPct val="0"/>
              </a:spcBef>
            </a:pPr>
            <a:r>
              <a:rPr lang="en-US" smtClean="0"/>
              <a:t>Money by government decree</a:t>
            </a:r>
          </a:p>
          <a:p>
            <a:pPr defTabSz="457200" eaLnBrk="1" hangingPunct="1">
              <a:spcBef>
                <a:spcPct val="0"/>
              </a:spcBef>
            </a:pPr>
            <a:r>
              <a:rPr lang="en-US" smtClean="0"/>
              <a:t>Government says it’s is legal tender to pay debts – if someone doesn’t accept, he can’t enforce the debt</a:t>
            </a:r>
          </a:p>
          <a:p>
            <a:pPr defTabSz="457200" eaLnBrk="1" hangingPunct="1">
              <a:spcBef>
                <a:spcPct val="0"/>
              </a:spcBef>
            </a:pPr>
            <a:r>
              <a:rPr lang="en-US" smtClean="0"/>
              <a:t>Government says it’s good for payment of taxes</a:t>
            </a:r>
          </a:p>
          <a:p>
            <a:pPr defTabSz="457200" eaLnBrk="1" hangingPunct="1">
              <a:spcBef>
                <a:spcPct val="0"/>
              </a:spcBef>
            </a:pPr>
            <a:r>
              <a:rPr lang="en-US" smtClean="0"/>
              <a:t>As long as there is trust in government to preserve the value, it can work</a:t>
            </a:r>
          </a:p>
          <a:p>
            <a:pPr defTabSz="457200" eaLnBrk="1" hangingPunct="1">
              <a:spcBef>
                <a:spcPct val="0"/>
              </a:spcBef>
            </a:pPr>
            <a:r>
              <a:rPr lang="en-US" smtClean="0"/>
              <a:t>(predictable erosion of value is OK – you can manage it)</a:t>
            </a:r>
          </a:p>
        </p:txBody>
      </p:sp>
      <p:sp>
        <p:nvSpPr>
          <p:cNvPr id="2662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4E512142-CEC7-4646-A1DE-F11109294B39}" type="slidenum">
              <a:rPr lang="en-US" sz="1200">
                <a:latin typeface="Calibri" pitchFamily="34" charset="0"/>
              </a:rPr>
              <a:pPr algn="r" defTabSz="457200"/>
              <a:t>9</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3873463-6D84-41E7-A20C-44818943DD89}" type="slidenum">
              <a:rPr lang="en-US" smtClean="0"/>
              <a:pPr/>
              <a:t>10</a:t>
            </a:fld>
            <a:endParaRPr lang="en-US" smtClean="0"/>
          </a:p>
        </p:txBody>
      </p:sp>
      <p:sp>
        <p:nvSpPr>
          <p:cNvPr id="27651" name="Slide Image Placeholder 1"/>
          <p:cNvSpPr>
            <a:spLocks noGrp="1" noRot="1" noChangeAspect="1" noTextEdit="1"/>
          </p:cNvSpPr>
          <p:nvPr>
            <p:ph type="sldImg"/>
          </p:nvPr>
        </p:nvSpPr>
        <p:spPr>
          <a:ln/>
        </p:spPr>
      </p:sp>
      <p:sp>
        <p:nvSpPr>
          <p:cNvPr id="27652" name="Notes Placeholder 2"/>
          <p:cNvSpPr>
            <a:spLocks noGrp="1"/>
          </p:cNvSpPr>
          <p:nvPr>
            <p:ph type="body" idx="1"/>
          </p:nvPr>
        </p:nvSpPr>
        <p:spPr>
          <a:noFill/>
          <a:ln/>
        </p:spPr>
        <p:txBody>
          <a:bodyPr/>
          <a:lstStyle/>
          <a:p>
            <a:pPr defTabSz="457200" eaLnBrk="1" hangingPunct="1">
              <a:spcBef>
                <a:spcPct val="0"/>
              </a:spcBef>
              <a:buFont typeface="+mj-lt"/>
              <a:buNone/>
            </a:pPr>
            <a:r>
              <a:rPr lang="en-US" smtClean="0"/>
              <a:t>Medium of Exchange - an item that buyers give to sellers when they want to purchase goods and services</a:t>
            </a:r>
          </a:p>
          <a:p>
            <a:pPr defTabSz="457200" eaLnBrk="1" hangingPunct="1">
              <a:spcBef>
                <a:spcPct val="0"/>
              </a:spcBef>
              <a:buFont typeface="+mj-lt"/>
              <a:buNone/>
            </a:pPr>
            <a:endParaRPr lang="en-US" smtClean="0"/>
          </a:p>
          <a:p>
            <a:pPr defTabSz="457200" eaLnBrk="1" hangingPunct="1">
              <a:spcBef>
                <a:spcPct val="0"/>
              </a:spcBef>
            </a:pPr>
            <a:r>
              <a:rPr lang="en-US" i="1" smtClean="0"/>
              <a:t>“When you buy a shirt at a clothing store, the store gives you the shirt, and you give the store your money. This transfer of money from buyer to seller allows the transaction to take place. When you walk into a store, you are confident that the store will accept your money for the items it is selling because money is the commonly accepted medium of exchange.”</a:t>
            </a:r>
          </a:p>
          <a:p>
            <a:pPr defTabSz="457200" eaLnBrk="1" hangingPunct="1">
              <a:spcBef>
                <a:spcPct val="0"/>
              </a:spcBef>
            </a:pPr>
            <a:endParaRPr lang="en-US" smtClean="0"/>
          </a:p>
          <a:p>
            <a:pPr defTabSz="457200" eaLnBrk="1" hangingPunct="1">
              <a:spcBef>
                <a:spcPct val="0"/>
              </a:spcBef>
              <a:buFont typeface="+mj-lt"/>
              <a:buNone/>
            </a:pPr>
            <a:r>
              <a:rPr lang="en-US" smtClean="0"/>
              <a:t>Unit of Account - the yardstick people use to post prices and record debts</a:t>
            </a:r>
          </a:p>
          <a:p>
            <a:pPr defTabSz="457200" eaLnBrk="1" hangingPunct="1">
              <a:spcBef>
                <a:spcPct val="0"/>
              </a:spcBef>
              <a:buFont typeface="+mj-lt"/>
              <a:buNone/>
            </a:pPr>
            <a:endParaRPr lang="en-US" smtClean="0"/>
          </a:p>
          <a:p>
            <a:pPr defTabSz="457200" eaLnBrk="1" hangingPunct="1">
              <a:spcBef>
                <a:spcPct val="0"/>
              </a:spcBef>
            </a:pPr>
            <a:r>
              <a:rPr lang="en-US" i="1" smtClean="0"/>
              <a:t>“When you go shopping, you might observe that a shirt costs $20 and a hamburger costs $2. Even though it would be accurate to say that the price of a shirt is 10 hamburgers and the price of a hamburger is 1/10 of a shirt, prices are never quoted in this way. Similarly, if you take out a loan from a bank, the size of your future loan repayments will be measured in dollars, not in a quantity of goods and services. When we want to measure and record economic value, we use money as the unit of account.”</a:t>
            </a:r>
          </a:p>
          <a:p>
            <a:pPr defTabSz="457200" eaLnBrk="1" hangingPunct="1">
              <a:spcBef>
                <a:spcPct val="0"/>
              </a:spcBef>
            </a:pPr>
            <a:endParaRPr lang="en-US" i="1" smtClean="0"/>
          </a:p>
          <a:p>
            <a:pPr defTabSz="457200" eaLnBrk="1" hangingPunct="1">
              <a:spcBef>
                <a:spcPct val="0"/>
              </a:spcBef>
              <a:buFont typeface="+mj-lt"/>
              <a:buNone/>
            </a:pPr>
            <a:r>
              <a:rPr lang="en-US" smtClean="0"/>
              <a:t>Store of Value - an item that people can use to transfer purchasing power from the present to the future</a:t>
            </a:r>
          </a:p>
          <a:p>
            <a:pPr defTabSz="457200" eaLnBrk="1" hangingPunct="1">
              <a:spcBef>
                <a:spcPct val="0"/>
              </a:spcBef>
              <a:buFont typeface="Calibri" pitchFamily="34" charset="0"/>
              <a:buAutoNum type="arabicPeriod"/>
            </a:pPr>
            <a:endParaRPr lang="en-US" smtClean="0"/>
          </a:p>
          <a:p>
            <a:pPr defTabSz="457200" eaLnBrk="1" hangingPunct="1">
              <a:spcBef>
                <a:spcPct val="0"/>
              </a:spcBef>
            </a:pPr>
            <a:r>
              <a:rPr lang="en-US" i="1" smtClean="0"/>
              <a:t>“When a seller accepts money today in exchange for a good or service, that seller can hold the money and become a buyer of another good or service at another time. Of course, money is not the only store of value in the economy, for a person can also transfer purchasing power from the present to the future by holding other assets. The term wealth  is used to refer to the total of all stores of value, including both money and nonmonetary assets.”</a:t>
            </a:r>
          </a:p>
          <a:p>
            <a:pPr defTabSz="457200" eaLnBrk="1" hangingPunct="1">
              <a:spcBef>
                <a:spcPct val="0"/>
              </a:spcBef>
            </a:pPr>
            <a:endParaRPr lang="en-US" i="1" smtClean="0"/>
          </a:p>
          <a:p>
            <a:pPr defTabSz="457200" eaLnBrk="1" hangingPunct="1">
              <a:spcBef>
                <a:spcPct val="0"/>
              </a:spcBef>
            </a:pPr>
            <a:r>
              <a:rPr lang="en-US" smtClean="0"/>
              <a:t>Liquidity - the ease with which an asset can be converted into the economy’s medium of exchange</a:t>
            </a:r>
          </a:p>
          <a:p>
            <a:pPr defTabSz="457200" eaLnBrk="1" hangingPunct="1">
              <a:spcBef>
                <a:spcPct val="0"/>
              </a:spcBef>
            </a:pPr>
            <a:endParaRPr lang="en-US" smtClean="0"/>
          </a:p>
          <a:p>
            <a:pPr defTabSz="457200" eaLnBrk="1" hangingPunct="1">
              <a:spcBef>
                <a:spcPct val="0"/>
              </a:spcBef>
            </a:pPr>
            <a:r>
              <a:rPr lang="en-US" i="1" smtClean="0"/>
              <a:t>“Tradeoff between liquidity &amp; effectiveness as a store of value.  When people decide in what form to hold their wealth, they have to balance the liquidity of each possible asset against the asset’s usefulness as a store of value. Money is the most liquid asset, but it is far from perfect as a store of value.”</a:t>
            </a:r>
          </a:p>
          <a:p>
            <a:pPr defTabSz="457200" eaLnBrk="1" hangingPunct="1">
              <a:spcBef>
                <a:spcPct val="0"/>
              </a:spcBef>
            </a:pPr>
            <a:endParaRPr lang="en-US" smtClean="0"/>
          </a:p>
          <a:p>
            <a:pPr defTabSz="457200" eaLnBrk="1" hangingPunct="1">
              <a:spcBef>
                <a:spcPct val="0"/>
              </a:spcBef>
            </a:pPr>
            <a:r>
              <a:rPr lang="en-US" smtClean="0"/>
              <a:t>Three types of money (next)</a:t>
            </a:r>
          </a:p>
        </p:txBody>
      </p:sp>
      <p:sp>
        <p:nvSpPr>
          <p:cNvPr id="2765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36C43CDA-C08E-44C8-84F1-9169A249069D}" type="slidenum">
              <a:rPr lang="en-US" sz="1200">
                <a:latin typeface="Calibri" pitchFamily="34" charset="0"/>
              </a:rPr>
              <a:pPr algn="r" defTabSz="457200"/>
              <a:t>10</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D141B99-9B22-4CEE-9FEA-6197566215BE}" type="slidenum">
              <a:rPr lang="en-US" smtClean="0"/>
              <a:pPr/>
              <a:t>12</a:t>
            </a:fld>
            <a:endParaRPr lang="en-US" dirty="0" smtClean="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a:ln/>
        </p:spPr>
        <p:txBody>
          <a:bodyPr/>
          <a:lstStyle/>
          <a:p>
            <a:pPr defTabSz="457200" eaLnBrk="1" hangingPunct="1">
              <a:spcBef>
                <a:spcPct val="0"/>
              </a:spcBef>
            </a:pPr>
            <a:r>
              <a:rPr lang="en-US" dirty="0" smtClean="0"/>
              <a:t>Portability – no, but it didn’t matter to them</a:t>
            </a:r>
          </a:p>
          <a:p>
            <a:pPr defTabSz="457200" eaLnBrk="1" hangingPunct="1">
              <a:spcBef>
                <a:spcPct val="0"/>
              </a:spcBef>
            </a:pPr>
            <a:r>
              <a:rPr lang="en-US" dirty="0" smtClean="0"/>
              <a:t>Divisibility – no, so could only be used for large transactions</a:t>
            </a:r>
          </a:p>
          <a:p>
            <a:pPr defTabSz="457200" eaLnBrk="1" hangingPunct="1">
              <a:spcBef>
                <a:spcPct val="0"/>
              </a:spcBef>
            </a:pPr>
            <a:r>
              <a:rPr lang="en-US" dirty="0" smtClean="0"/>
              <a:t>Uniformity – no, but they seemed to know the relative value of the stones based on difficulty of bringing the stone to Yap</a:t>
            </a:r>
          </a:p>
          <a:p>
            <a:pPr defTabSz="457200" eaLnBrk="1" hangingPunct="1">
              <a:spcBef>
                <a:spcPct val="0"/>
              </a:spcBef>
            </a:pPr>
            <a:r>
              <a:rPr lang="en-US" dirty="0" smtClean="0"/>
              <a:t>Durability – yes</a:t>
            </a:r>
          </a:p>
          <a:p>
            <a:pPr defTabSz="457200" eaLnBrk="1" hangingPunct="1">
              <a:spcBef>
                <a:spcPct val="0"/>
              </a:spcBef>
            </a:pPr>
            <a:r>
              <a:rPr lang="en-US" dirty="0" smtClean="0"/>
              <a:t>Limited Supply – yes</a:t>
            </a:r>
          </a:p>
          <a:p>
            <a:pPr defTabSz="457200" eaLnBrk="1" hangingPunct="1">
              <a:spcBef>
                <a:spcPct val="0"/>
              </a:spcBef>
            </a:pPr>
            <a:r>
              <a:rPr lang="en-US" dirty="0" smtClean="0"/>
              <a:t>Acceptability – yes, at that time</a:t>
            </a:r>
          </a:p>
          <a:p>
            <a:pPr defTabSz="457200" eaLnBrk="1" hangingPunct="1">
              <a:spcBef>
                <a:spcPct val="0"/>
              </a:spcBef>
            </a:pPr>
            <a:endParaRPr lang="en-US" dirty="0" smtClean="0"/>
          </a:p>
          <a:p>
            <a:pPr defTabSz="457200" eaLnBrk="1" hangingPunct="1">
              <a:spcBef>
                <a:spcPct val="0"/>
              </a:spcBef>
            </a:pPr>
            <a:r>
              <a:rPr lang="en-US" dirty="0" smtClean="0"/>
              <a:t>Story of stone that fell to the bottom of the sea – still in memory and still used as currency</a:t>
            </a:r>
          </a:p>
          <a:p>
            <a:pPr defTabSz="457200" eaLnBrk="1" hangingPunct="1">
              <a:spcBef>
                <a:spcPct val="0"/>
              </a:spcBef>
            </a:pPr>
            <a:endParaRPr lang="en-US" dirty="0" smtClean="0"/>
          </a:p>
          <a:p>
            <a:pPr defTabSz="457200" eaLnBrk="1" hangingPunct="1">
              <a:spcBef>
                <a:spcPct val="0"/>
              </a:spcBef>
            </a:pPr>
            <a:r>
              <a:rPr lang="en-US" dirty="0" smtClean="0"/>
              <a:t>Money as memory of contribution to society and claim on society</a:t>
            </a:r>
          </a:p>
          <a:p>
            <a:pPr defTabSz="457200" eaLnBrk="1" hangingPunct="1">
              <a:spcBef>
                <a:spcPct val="0"/>
              </a:spcBef>
            </a:pPr>
            <a:endParaRPr lang="en-US" dirty="0" smtClean="0"/>
          </a:p>
          <a:p>
            <a:pPr defTabSz="457200" eaLnBrk="1" hangingPunct="1">
              <a:spcBef>
                <a:spcPct val="0"/>
              </a:spcBef>
            </a:pPr>
            <a:endParaRPr lang="en-US" dirty="0" smtClean="0"/>
          </a:p>
        </p:txBody>
      </p:sp>
      <p:sp>
        <p:nvSpPr>
          <p:cNvPr id="2970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33C42779-7B35-4C0F-9000-E8542F5FDA51}" type="slidenum">
              <a:rPr lang="en-US" sz="1200">
                <a:latin typeface="Calibri" pitchFamily="34" charset="0"/>
              </a:rPr>
              <a:pPr algn="r" defTabSz="457200"/>
              <a:t>12</a:t>
            </a:fld>
            <a:endParaRPr lang="en-US" sz="12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176C32E-E66A-439F-A717-4A395895D833}" type="slidenum">
              <a:rPr lang="en-US" smtClean="0"/>
              <a:pPr/>
              <a:t>13</a:t>
            </a:fld>
            <a:endParaRPr lang="en-US" dirty="0" smtClean="0"/>
          </a:p>
        </p:txBody>
      </p:sp>
      <p:sp>
        <p:nvSpPr>
          <p:cNvPr id="30723" name="Slide Image Placeholder 1"/>
          <p:cNvSpPr>
            <a:spLocks noGrp="1" noRot="1" noChangeAspect="1" noTextEdit="1"/>
          </p:cNvSpPr>
          <p:nvPr>
            <p:ph type="sldImg"/>
          </p:nvPr>
        </p:nvSpPr>
        <p:spPr>
          <a:ln/>
        </p:spPr>
      </p:sp>
      <p:sp>
        <p:nvSpPr>
          <p:cNvPr id="30724" name="Notes Placeholder 2"/>
          <p:cNvSpPr>
            <a:spLocks noGrp="1"/>
          </p:cNvSpPr>
          <p:nvPr>
            <p:ph type="body" idx="1"/>
          </p:nvPr>
        </p:nvSpPr>
        <p:spPr>
          <a:noFill/>
          <a:ln/>
        </p:spPr>
        <p:txBody>
          <a:bodyPr/>
          <a:lstStyle/>
          <a:p>
            <a:pPr defTabSz="457200" eaLnBrk="1" hangingPunct="1">
              <a:spcBef>
                <a:spcPct val="0"/>
              </a:spcBef>
            </a:pPr>
            <a:r>
              <a:rPr lang="en-US" dirty="0" smtClean="0"/>
              <a:t>Why are edges ribbed?  To prevent “shaving” and thereby maintain uniformity</a:t>
            </a:r>
          </a:p>
        </p:txBody>
      </p:sp>
      <p:sp>
        <p:nvSpPr>
          <p:cNvPr id="3072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6C4602CE-4A5F-4447-B18C-A24179FAF933}" type="slidenum">
              <a:rPr lang="en-US" sz="1200">
                <a:latin typeface="Calibri" pitchFamily="34" charset="0"/>
              </a:rPr>
              <a:pPr algn="r" defTabSz="457200"/>
              <a:t>13</a:t>
            </a:fld>
            <a:endParaRPr lang="en-US" sz="12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BB4BFE3-3D11-499C-8BE3-C76E5EC68E71}" type="slidenum">
              <a:rPr lang="en-US" smtClean="0"/>
              <a:pPr/>
              <a:t>15</a:t>
            </a:fld>
            <a:endParaRPr lang="en-US" dirty="0" smtClean="0"/>
          </a:p>
        </p:txBody>
      </p:sp>
      <p:sp>
        <p:nvSpPr>
          <p:cNvPr id="31747" name="Slide Image Placeholder 1"/>
          <p:cNvSpPr>
            <a:spLocks noGrp="1" noRot="1" noChangeAspect="1" noTextEdit="1"/>
          </p:cNvSpPr>
          <p:nvPr>
            <p:ph type="sldImg"/>
          </p:nvPr>
        </p:nvSpPr>
        <p:spPr>
          <a:ln/>
        </p:spPr>
      </p:sp>
      <p:sp>
        <p:nvSpPr>
          <p:cNvPr id="31748" name="Notes Placeholder 2"/>
          <p:cNvSpPr>
            <a:spLocks noGrp="1"/>
          </p:cNvSpPr>
          <p:nvPr>
            <p:ph type="body" idx="1"/>
          </p:nvPr>
        </p:nvSpPr>
        <p:spPr>
          <a:noFill/>
          <a:ln/>
        </p:spPr>
        <p:txBody>
          <a:bodyPr/>
          <a:lstStyle/>
          <a:p>
            <a:pPr defTabSz="457200" eaLnBrk="1" hangingPunct="1">
              <a:spcBef>
                <a:spcPct val="0"/>
              </a:spcBef>
            </a:pPr>
            <a:r>
              <a:rPr lang="en-US" dirty="0" smtClean="0"/>
              <a:t>Disadvantages of commodity money? Six ideal characteristics of money:</a:t>
            </a:r>
          </a:p>
          <a:p>
            <a:pPr defTabSz="457200" eaLnBrk="1" hangingPunct="1">
              <a:spcBef>
                <a:spcPct val="0"/>
              </a:spcBef>
            </a:pPr>
            <a:endParaRPr lang="en-US" dirty="0" smtClean="0"/>
          </a:p>
          <a:p>
            <a:pPr defTabSz="457200" eaLnBrk="1" hangingPunct="1">
              <a:spcBef>
                <a:spcPct val="0"/>
              </a:spcBef>
              <a:buFontTx/>
              <a:buAutoNum type="arabicParenR"/>
            </a:pPr>
            <a:r>
              <a:rPr lang="en-US" dirty="0" smtClean="0"/>
              <a:t>Portability – high value relative to weight &amp; transport costs</a:t>
            </a:r>
          </a:p>
          <a:p>
            <a:pPr defTabSz="457200" eaLnBrk="1" hangingPunct="1">
              <a:spcBef>
                <a:spcPct val="0"/>
              </a:spcBef>
              <a:buFontTx/>
              <a:buAutoNum type="arabicParenR"/>
            </a:pPr>
            <a:r>
              <a:rPr lang="en-US" dirty="0" smtClean="0"/>
              <a:t>Divisibility – easily divided into sub-units without each sub-unit losing value</a:t>
            </a:r>
          </a:p>
          <a:p>
            <a:pPr defTabSz="457200" eaLnBrk="1" hangingPunct="1">
              <a:spcBef>
                <a:spcPct val="0"/>
              </a:spcBef>
              <a:buFontTx/>
              <a:buAutoNum type="arabicParenR"/>
            </a:pPr>
            <a:r>
              <a:rPr lang="en-US" dirty="0" smtClean="0"/>
              <a:t>Durability – it will last intact and doesn’t cost a lot to preserve it</a:t>
            </a:r>
          </a:p>
          <a:p>
            <a:pPr defTabSz="457200" eaLnBrk="1" hangingPunct="1">
              <a:spcBef>
                <a:spcPct val="0"/>
              </a:spcBef>
              <a:buFontTx/>
              <a:buAutoNum type="arabicParenR"/>
            </a:pPr>
            <a:r>
              <a:rPr lang="en-US" dirty="0" smtClean="0"/>
              <a:t>Uniformity – fungible; every unit as good as the next (RIBBED EDGES)</a:t>
            </a:r>
          </a:p>
          <a:p>
            <a:pPr defTabSz="457200" eaLnBrk="1" hangingPunct="1">
              <a:spcBef>
                <a:spcPct val="0"/>
              </a:spcBef>
              <a:buFontTx/>
              <a:buAutoNum type="arabicParenR"/>
            </a:pPr>
            <a:r>
              <a:rPr lang="en-US" dirty="0" smtClean="0"/>
              <a:t>Supply (limited, but not too limited) – can’t have too much but also can’t have too little</a:t>
            </a:r>
          </a:p>
          <a:p>
            <a:pPr defTabSz="457200" eaLnBrk="1" hangingPunct="1">
              <a:spcBef>
                <a:spcPct val="0"/>
              </a:spcBef>
              <a:buFontTx/>
              <a:buAutoNum type="arabicParenR"/>
            </a:pPr>
            <a:r>
              <a:rPr lang="en-US" dirty="0" smtClean="0"/>
              <a:t>Acceptability – not easily counterfeited</a:t>
            </a:r>
          </a:p>
          <a:p>
            <a:pPr defTabSz="457200" eaLnBrk="1" hangingPunct="1">
              <a:spcBef>
                <a:spcPct val="0"/>
              </a:spcBef>
              <a:buFontTx/>
              <a:buAutoNum type="arabicParenR"/>
            </a:pPr>
            <a:endParaRPr lang="en-US" dirty="0" smtClean="0"/>
          </a:p>
          <a:p>
            <a:pPr defTabSz="457200" eaLnBrk="1" hangingPunct="1">
              <a:spcBef>
                <a:spcPct val="0"/>
              </a:spcBef>
              <a:buFontTx/>
              <a:buAutoNum type="arabicParenR"/>
            </a:pPr>
            <a:endParaRPr lang="en-US" dirty="0" smtClean="0"/>
          </a:p>
        </p:txBody>
      </p:sp>
      <p:sp>
        <p:nvSpPr>
          <p:cNvPr id="3174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0A53D6A2-BCF0-499B-85F5-E099D9E3A053}" type="slidenum">
              <a:rPr lang="en-US" sz="1200">
                <a:latin typeface="Calibri" pitchFamily="34" charset="0"/>
              </a:rPr>
              <a:pPr algn="r" defTabSz="457200"/>
              <a:t>15</a:t>
            </a:fld>
            <a:endParaRPr lang="en-US"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42DDF5-A712-4BAA-A6A2-EDAC71493C2A}"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E327-4DE0-4155-9930-2F3D29F220D9}" type="slidenum">
              <a:rPr lang="en-US" smtClean="0"/>
              <a:pPr/>
              <a:t>‹#›</a:t>
            </a:fld>
            <a:endParaRPr lang="en-US"/>
          </a:p>
        </p:txBody>
      </p:sp>
    </p:spTree>
    <p:extLst>
      <p:ext uri="{BB962C8B-B14F-4D97-AF65-F5344CB8AC3E}">
        <p14:creationId xmlns:p14="http://schemas.microsoft.com/office/powerpoint/2010/main" xmlns="" val="650047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2DDF5-A712-4BAA-A6A2-EDAC71493C2A}"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E327-4DE0-4155-9930-2F3D29F220D9}" type="slidenum">
              <a:rPr lang="en-US" smtClean="0"/>
              <a:pPr/>
              <a:t>‹#›</a:t>
            </a:fld>
            <a:endParaRPr lang="en-US"/>
          </a:p>
        </p:txBody>
      </p:sp>
    </p:spTree>
    <p:extLst>
      <p:ext uri="{BB962C8B-B14F-4D97-AF65-F5344CB8AC3E}">
        <p14:creationId xmlns:p14="http://schemas.microsoft.com/office/powerpoint/2010/main" xmlns="" val="626129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2DDF5-A712-4BAA-A6A2-EDAC71493C2A}"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E327-4DE0-4155-9930-2F3D29F220D9}" type="slidenum">
              <a:rPr lang="en-US" smtClean="0"/>
              <a:pPr/>
              <a:t>‹#›</a:t>
            </a:fld>
            <a:endParaRPr lang="en-US"/>
          </a:p>
        </p:txBody>
      </p:sp>
    </p:spTree>
    <p:extLst>
      <p:ext uri="{BB962C8B-B14F-4D97-AF65-F5344CB8AC3E}">
        <p14:creationId xmlns:p14="http://schemas.microsoft.com/office/powerpoint/2010/main" xmlns="" val="197754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2DDF5-A712-4BAA-A6A2-EDAC71493C2A}"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E327-4DE0-4155-9930-2F3D29F220D9}" type="slidenum">
              <a:rPr lang="en-US" smtClean="0"/>
              <a:pPr/>
              <a:t>‹#›</a:t>
            </a:fld>
            <a:endParaRPr lang="en-US"/>
          </a:p>
        </p:txBody>
      </p:sp>
    </p:spTree>
    <p:extLst>
      <p:ext uri="{BB962C8B-B14F-4D97-AF65-F5344CB8AC3E}">
        <p14:creationId xmlns:p14="http://schemas.microsoft.com/office/powerpoint/2010/main" xmlns="" val="386261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42DDF5-A712-4BAA-A6A2-EDAC71493C2A}" type="datetimeFigureOut">
              <a:rPr lang="en-US" smtClean="0"/>
              <a:pPr/>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9E327-4DE0-4155-9930-2F3D29F220D9}" type="slidenum">
              <a:rPr lang="en-US" smtClean="0"/>
              <a:pPr/>
              <a:t>‹#›</a:t>
            </a:fld>
            <a:endParaRPr lang="en-US"/>
          </a:p>
        </p:txBody>
      </p:sp>
    </p:spTree>
    <p:extLst>
      <p:ext uri="{BB962C8B-B14F-4D97-AF65-F5344CB8AC3E}">
        <p14:creationId xmlns:p14="http://schemas.microsoft.com/office/powerpoint/2010/main" xmlns="" val="426938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42DDF5-A712-4BAA-A6A2-EDAC71493C2A}" type="datetimeFigureOut">
              <a:rPr lang="en-US" smtClean="0"/>
              <a:pPr/>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9E327-4DE0-4155-9930-2F3D29F220D9}" type="slidenum">
              <a:rPr lang="en-US" smtClean="0"/>
              <a:pPr/>
              <a:t>‹#›</a:t>
            </a:fld>
            <a:endParaRPr lang="en-US"/>
          </a:p>
        </p:txBody>
      </p:sp>
    </p:spTree>
    <p:extLst>
      <p:ext uri="{BB962C8B-B14F-4D97-AF65-F5344CB8AC3E}">
        <p14:creationId xmlns:p14="http://schemas.microsoft.com/office/powerpoint/2010/main" xmlns="" val="417498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42DDF5-A712-4BAA-A6A2-EDAC71493C2A}" type="datetimeFigureOut">
              <a:rPr lang="en-US" smtClean="0"/>
              <a:pPr/>
              <a:t>4/23/2014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39E327-4DE0-4155-9930-2F3D29F220D9}" type="slidenum">
              <a:rPr lang="en-US" smtClean="0"/>
              <a:pPr/>
              <a:t>‹#›</a:t>
            </a:fld>
            <a:endParaRPr lang="en-US"/>
          </a:p>
        </p:txBody>
      </p:sp>
    </p:spTree>
    <p:extLst>
      <p:ext uri="{BB962C8B-B14F-4D97-AF65-F5344CB8AC3E}">
        <p14:creationId xmlns:p14="http://schemas.microsoft.com/office/powerpoint/2010/main" xmlns="" val="312141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42DDF5-A712-4BAA-A6A2-EDAC71493C2A}" type="datetimeFigureOut">
              <a:rPr lang="en-US" smtClean="0"/>
              <a:pPr/>
              <a:t>4/23/2014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39E327-4DE0-4155-9930-2F3D29F220D9}" type="slidenum">
              <a:rPr lang="en-US" smtClean="0"/>
              <a:pPr/>
              <a:t>‹#›</a:t>
            </a:fld>
            <a:endParaRPr lang="en-US"/>
          </a:p>
        </p:txBody>
      </p:sp>
    </p:spTree>
    <p:extLst>
      <p:ext uri="{BB962C8B-B14F-4D97-AF65-F5344CB8AC3E}">
        <p14:creationId xmlns:p14="http://schemas.microsoft.com/office/powerpoint/2010/main" xmlns="" val="104974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2DDF5-A712-4BAA-A6A2-EDAC71493C2A}" type="datetimeFigureOut">
              <a:rPr lang="en-US" smtClean="0"/>
              <a:pPr/>
              <a:t>4/23/2014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39E327-4DE0-4155-9930-2F3D29F220D9}" type="slidenum">
              <a:rPr lang="en-US" smtClean="0"/>
              <a:pPr/>
              <a:t>‹#›</a:t>
            </a:fld>
            <a:endParaRPr lang="en-US"/>
          </a:p>
        </p:txBody>
      </p:sp>
    </p:spTree>
    <p:extLst>
      <p:ext uri="{BB962C8B-B14F-4D97-AF65-F5344CB8AC3E}">
        <p14:creationId xmlns:p14="http://schemas.microsoft.com/office/powerpoint/2010/main" xmlns="" val="115817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2DDF5-A712-4BAA-A6A2-EDAC71493C2A}" type="datetimeFigureOut">
              <a:rPr lang="en-US" smtClean="0"/>
              <a:pPr/>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9E327-4DE0-4155-9930-2F3D29F220D9}" type="slidenum">
              <a:rPr lang="en-US" smtClean="0"/>
              <a:pPr/>
              <a:t>‹#›</a:t>
            </a:fld>
            <a:endParaRPr lang="en-US"/>
          </a:p>
        </p:txBody>
      </p:sp>
    </p:spTree>
    <p:extLst>
      <p:ext uri="{BB962C8B-B14F-4D97-AF65-F5344CB8AC3E}">
        <p14:creationId xmlns:p14="http://schemas.microsoft.com/office/powerpoint/2010/main" xmlns="" val="4249765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2DDF5-A712-4BAA-A6A2-EDAC71493C2A}" type="datetimeFigureOut">
              <a:rPr lang="en-US" smtClean="0"/>
              <a:pPr/>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9E327-4DE0-4155-9930-2F3D29F220D9}" type="slidenum">
              <a:rPr lang="en-US" smtClean="0"/>
              <a:pPr/>
              <a:t>‹#›</a:t>
            </a:fld>
            <a:endParaRPr lang="en-US"/>
          </a:p>
        </p:txBody>
      </p:sp>
    </p:spTree>
    <p:extLst>
      <p:ext uri="{BB962C8B-B14F-4D97-AF65-F5344CB8AC3E}">
        <p14:creationId xmlns:p14="http://schemas.microsoft.com/office/powerpoint/2010/main" xmlns="" val="185000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642DDF5-A712-4BAA-A6A2-EDAC71493C2A}" type="datetimeFigureOut">
              <a:rPr lang="en-US" smtClean="0"/>
              <a:pPr/>
              <a:t>4/23/2014</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6139E327-4DE0-4155-9930-2F3D29F220D9}" type="slidenum">
              <a:rPr lang="en-US" smtClean="0"/>
              <a:pPr/>
              <a:t>‹#›</a:t>
            </a:fld>
            <a:endParaRPr lang="en-US"/>
          </a:p>
        </p:txBody>
      </p:sp>
    </p:spTree>
    <p:extLst>
      <p:ext uri="{BB962C8B-B14F-4D97-AF65-F5344CB8AC3E}">
        <p14:creationId xmlns:p14="http://schemas.microsoft.com/office/powerpoint/2010/main" xmlns="" val="1307334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8.jpeg"/><Relationship Id="rId7"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2.jpeg"/><Relationship Id="rId4" Type="http://schemas.openxmlformats.org/officeDocument/2006/relationships/image" Target="../media/image20.jpeg"/><Relationship Id="rId9" Type="http://schemas.openxmlformats.org/officeDocument/2006/relationships/image" Target="../media/image45.jpeg"/></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923877"/>
          </a:xfrm>
          <a:prstGeom prst="rect">
            <a:avLst/>
          </a:prstGeom>
          <a:noFill/>
        </p:spPr>
        <p:txBody>
          <a:bodyPr wrap="square" rtlCol="0">
            <a:spAutoFit/>
          </a:bodyPr>
          <a:lstStyle/>
          <a:p>
            <a:r>
              <a:rPr lang="en-US" sz="2400" dirty="0" smtClean="0">
                <a:solidFill>
                  <a:srgbClr val="FF0000"/>
                </a:solidFill>
              </a:rPr>
              <a:t>Introduction to Monetary Policy</a:t>
            </a:r>
          </a:p>
          <a:p>
            <a:r>
              <a:rPr lang="en-US" sz="1600" b="1" dirty="0" smtClean="0"/>
              <a:t>Monetary Policy: </a:t>
            </a:r>
            <a:r>
              <a:rPr lang="en-US" sz="1600" dirty="0" smtClean="0"/>
              <a:t>A central bank’s manipulation of the money supply and interest rates in an economy aimed at stimulating or contracting aggregate demand to promote the achievement of the macroeconomic objectives of</a:t>
            </a:r>
          </a:p>
          <a:p>
            <a:endParaRPr lang="en-US" sz="1600" dirty="0" smtClean="0"/>
          </a:p>
          <a:p>
            <a:pPr marL="285750" indent="-285750">
              <a:buFont typeface="Arial" pitchFamily="34" charset="0"/>
              <a:buChar char="•"/>
            </a:pPr>
            <a:r>
              <a:rPr lang="en-US" sz="1600" dirty="0" smtClean="0"/>
              <a:t>Full employment, Economic growth, and most importantly to monetary policymakers, </a:t>
            </a:r>
            <a:r>
              <a:rPr lang="en-US" sz="1600" b="1" dirty="0" smtClean="0">
                <a:solidFill>
                  <a:srgbClr val="FF0000"/>
                </a:solidFill>
              </a:rPr>
              <a:t>Price level stability</a:t>
            </a:r>
          </a:p>
          <a:p>
            <a:endParaRPr lang="en-US" sz="1600" b="1" dirty="0">
              <a:solidFill>
                <a:srgbClr val="FF0000"/>
              </a:solidFill>
            </a:endParaRPr>
          </a:p>
          <a:p>
            <a:r>
              <a:rPr lang="en-US" sz="1600" b="1" dirty="0" smtClean="0">
                <a:solidFill>
                  <a:srgbClr val="0000CC"/>
                </a:solidFill>
              </a:rPr>
              <a:t>What is a Central Bank? </a:t>
            </a:r>
            <a:r>
              <a:rPr lang="en-US" sz="1600" dirty="0" smtClean="0"/>
              <a:t>A central bank is the institution in most modern, market economies that controls the overall supply of money in the nation’s economy. Most central banks act </a:t>
            </a:r>
            <a:r>
              <a:rPr lang="en-US" sz="1600" i="1" dirty="0" smtClean="0"/>
              <a:t>independently </a:t>
            </a:r>
            <a:r>
              <a:rPr lang="en-US" sz="1600" dirty="0" smtClean="0"/>
              <a:t>of the nation’s government and are in theory, insulated from political agendas and influence. </a:t>
            </a:r>
          </a:p>
          <a:p>
            <a:endParaRPr lang="en-US" sz="1600" dirty="0" smtClean="0"/>
          </a:p>
        </p:txBody>
      </p:sp>
      <p:sp>
        <p:nvSpPr>
          <p:cNvPr id="4" name="TextBox 3"/>
          <p:cNvSpPr txBox="1"/>
          <p:nvPr/>
        </p:nvSpPr>
        <p:spPr>
          <a:xfrm>
            <a:off x="4099484" y="4884003"/>
            <a:ext cx="5044516" cy="830997"/>
          </a:xfrm>
          <a:prstGeom prst="rect">
            <a:avLst/>
          </a:prstGeom>
          <a:noFill/>
        </p:spPr>
        <p:txBody>
          <a:bodyPr wrap="square" rtlCol="0">
            <a:spAutoFit/>
          </a:bodyPr>
          <a:lstStyle/>
          <a:p>
            <a:pPr marL="285750" indent="-285750">
              <a:buFont typeface="Arial" pitchFamily="34" charset="0"/>
              <a:buChar char="•"/>
            </a:pPr>
            <a:r>
              <a:rPr lang="en-US" sz="1600" b="1" dirty="0" smtClean="0">
                <a:solidFill>
                  <a:srgbClr val="0000CC"/>
                </a:solidFill>
              </a:rPr>
              <a:t>In the Eurozone: </a:t>
            </a:r>
            <a:r>
              <a:rPr lang="en-US" sz="1600" dirty="0" smtClean="0">
                <a:solidFill>
                  <a:srgbClr val="0000CC"/>
                </a:solidFill>
              </a:rPr>
              <a:t>The European Central Bank</a:t>
            </a:r>
          </a:p>
          <a:p>
            <a:pPr marL="285750" indent="-285750">
              <a:buFont typeface="Arial" pitchFamily="34" charset="0"/>
              <a:buChar char="•"/>
            </a:pPr>
            <a:r>
              <a:rPr lang="en-US" sz="1600" b="1" dirty="0" smtClean="0">
                <a:solidFill>
                  <a:srgbClr val="0000CC"/>
                </a:solidFill>
              </a:rPr>
              <a:t>In Switzerland: </a:t>
            </a:r>
            <a:r>
              <a:rPr lang="en-US" sz="1600" dirty="0" smtClean="0">
                <a:solidFill>
                  <a:srgbClr val="0000CC"/>
                </a:solidFill>
              </a:rPr>
              <a:t>The Swiss National Bank</a:t>
            </a:r>
          </a:p>
          <a:p>
            <a:pPr marL="285750" indent="-285750">
              <a:buFont typeface="Arial" pitchFamily="34" charset="0"/>
              <a:buChar char="•"/>
            </a:pPr>
            <a:r>
              <a:rPr lang="en-US" sz="1600" b="1" dirty="0" smtClean="0">
                <a:solidFill>
                  <a:srgbClr val="0000CC"/>
                </a:solidFill>
              </a:rPr>
              <a:t>In Japan: </a:t>
            </a:r>
            <a:r>
              <a:rPr lang="en-US" sz="1600" dirty="0" smtClean="0">
                <a:solidFill>
                  <a:srgbClr val="0000CC"/>
                </a:solidFill>
              </a:rPr>
              <a:t>The Bank of Japan</a:t>
            </a:r>
            <a:endParaRPr lang="en-US" sz="1600" dirty="0">
              <a:solidFill>
                <a:srgbClr val="0000CC"/>
              </a:solidFill>
            </a:endParaRPr>
          </a:p>
        </p:txBody>
      </p:sp>
      <p:pic>
        <p:nvPicPr>
          <p:cNvPr id="9" name="Content Placeholder 4" descr="BOE.jpg"/>
          <p:cNvPicPr>
            <a:picLocks noChangeAspect="1"/>
          </p:cNvPicPr>
          <p:nvPr/>
        </p:nvPicPr>
        <p:blipFill>
          <a:blip r:embed="rId2" cstate="print"/>
          <a:stretch>
            <a:fillRect/>
          </a:stretch>
        </p:blipFill>
        <p:spPr>
          <a:xfrm>
            <a:off x="4800600" y="2628900"/>
            <a:ext cx="3505200" cy="2236076"/>
          </a:xfrm>
          <a:prstGeom prst="rect">
            <a:avLst/>
          </a:prstGeom>
        </p:spPr>
      </p:pic>
      <p:sp>
        <p:nvSpPr>
          <p:cNvPr id="10" name="TextBox 9"/>
          <p:cNvSpPr txBox="1"/>
          <p:nvPr/>
        </p:nvSpPr>
        <p:spPr>
          <a:xfrm>
            <a:off x="228600" y="4838700"/>
            <a:ext cx="3962400" cy="1107996"/>
          </a:xfrm>
          <a:prstGeom prst="rect">
            <a:avLst/>
          </a:prstGeom>
          <a:noFill/>
        </p:spPr>
        <p:txBody>
          <a:bodyPr wrap="square" rtlCol="0">
            <a:spAutoFit/>
          </a:bodyPr>
          <a:lstStyle/>
          <a:p>
            <a:pPr marL="285750" indent="-285750">
              <a:buFont typeface="Arial" pitchFamily="34" charset="0"/>
              <a:buChar char="•"/>
            </a:pPr>
            <a:r>
              <a:rPr lang="en-US" sz="1600" b="1" dirty="0" smtClean="0">
                <a:solidFill>
                  <a:srgbClr val="0000CC"/>
                </a:solidFill>
              </a:rPr>
              <a:t>In the US: The Federal Reserve Bank</a:t>
            </a:r>
          </a:p>
          <a:p>
            <a:pPr marL="285750" indent="-285750">
              <a:buFont typeface="Arial" pitchFamily="34" charset="0"/>
              <a:buChar char="•"/>
            </a:pPr>
            <a:r>
              <a:rPr lang="en-US" sz="1600" b="1" dirty="0" smtClean="0">
                <a:solidFill>
                  <a:srgbClr val="0000CC"/>
                </a:solidFill>
              </a:rPr>
              <a:t>In the UK: The Bank of England</a:t>
            </a:r>
          </a:p>
          <a:p>
            <a:pPr marL="285750" indent="-285750">
              <a:buFont typeface="Arial" pitchFamily="34" charset="0"/>
              <a:buChar char="•"/>
            </a:pPr>
            <a:r>
              <a:rPr lang="en-US" sz="1600" b="1" dirty="0" smtClean="0">
                <a:solidFill>
                  <a:srgbClr val="0000CC"/>
                </a:solidFill>
              </a:rPr>
              <a:t>In China: The People’s Bank of China</a:t>
            </a:r>
          </a:p>
          <a:p>
            <a:endParaRPr lang="en-GB" dirty="0"/>
          </a:p>
        </p:txBody>
      </p:sp>
      <p:pic>
        <p:nvPicPr>
          <p:cNvPr id="11" name="Picture 2" descr="http://t2.gstatic.com/images?q=tbn:ANd9GcRkxbHWja5gUT-bDpL5NeIKEorRI2MU0sUEIsy_S4yYOiul2XR3"/>
          <p:cNvPicPr>
            <a:picLocks noChangeAspect="1" noChangeArrowheads="1"/>
          </p:cNvPicPr>
          <p:nvPr/>
        </p:nvPicPr>
        <p:blipFill>
          <a:blip r:embed="rId3" cstate="print"/>
          <a:srcRect/>
          <a:stretch>
            <a:fillRect/>
          </a:stretch>
        </p:blipFill>
        <p:spPr bwMode="auto">
          <a:xfrm>
            <a:off x="457200" y="2705100"/>
            <a:ext cx="3943672" cy="2138941"/>
          </a:xfrm>
          <a:prstGeom prst="rect">
            <a:avLst/>
          </a:prstGeom>
          <a:noFill/>
        </p:spPr>
      </p:pic>
    </p:spTree>
    <p:extLst>
      <p:ext uri="{BB962C8B-B14F-4D97-AF65-F5344CB8AC3E}">
        <p14:creationId xmlns:p14="http://schemas.microsoft.com/office/powerpoint/2010/main" xmlns="" val="2393573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tape-measure-0508-lg.jpg"/>
          <p:cNvPicPr>
            <a:picLocks noChangeAspect="1"/>
          </p:cNvPicPr>
          <p:nvPr/>
        </p:nvPicPr>
        <p:blipFill>
          <a:blip r:embed="rId3" cstate="print"/>
          <a:srcRect/>
          <a:stretch>
            <a:fillRect/>
          </a:stretch>
        </p:blipFill>
        <p:spPr bwMode="auto">
          <a:xfrm>
            <a:off x="-228600" y="2222500"/>
            <a:ext cx="2579688" cy="2865438"/>
          </a:xfrm>
          <a:prstGeom prst="rect">
            <a:avLst/>
          </a:prstGeom>
          <a:noFill/>
          <a:ln w="9525">
            <a:noFill/>
            <a:miter lim="800000"/>
            <a:headEnd/>
            <a:tailEnd/>
          </a:ln>
        </p:spPr>
      </p:pic>
      <p:pic>
        <p:nvPicPr>
          <p:cNvPr id="9219" name="Picture 5" descr="safe-installation.jpg"/>
          <p:cNvPicPr>
            <a:picLocks noChangeAspect="1"/>
          </p:cNvPicPr>
          <p:nvPr/>
        </p:nvPicPr>
        <p:blipFill>
          <a:blip r:embed="rId4" cstate="print"/>
          <a:srcRect/>
          <a:stretch>
            <a:fillRect/>
          </a:stretch>
        </p:blipFill>
        <p:spPr bwMode="auto">
          <a:xfrm>
            <a:off x="7086342" y="4000499"/>
            <a:ext cx="2348172" cy="1957917"/>
          </a:xfrm>
          <a:prstGeom prst="rect">
            <a:avLst/>
          </a:prstGeom>
          <a:noFill/>
          <a:ln w="9525">
            <a:noFill/>
            <a:miter lim="800000"/>
            <a:headEnd/>
            <a:tailEnd/>
          </a:ln>
        </p:spPr>
      </p:pic>
      <p:sp>
        <p:nvSpPr>
          <p:cNvPr id="9220" name="TextBox 6"/>
          <p:cNvSpPr txBox="1">
            <a:spLocks noChangeArrowheads="1"/>
          </p:cNvSpPr>
          <p:nvPr/>
        </p:nvSpPr>
        <p:spPr bwMode="auto">
          <a:xfrm>
            <a:off x="1" y="381001"/>
            <a:ext cx="2157257" cy="369332"/>
          </a:xfrm>
          <a:prstGeom prst="rect">
            <a:avLst/>
          </a:prstGeom>
          <a:noFill/>
          <a:ln w="9525">
            <a:noFill/>
            <a:miter lim="800000"/>
            <a:headEnd/>
            <a:tailEnd/>
          </a:ln>
        </p:spPr>
        <p:txBody>
          <a:bodyPr wrap="none">
            <a:spAutoFit/>
          </a:bodyPr>
          <a:lstStyle/>
          <a:p>
            <a:pPr defTabSz="457200"/>
            <a:r>
              <a:rPr lang="en-US">
                <a:latin typeface="Calibri" pitchFamily="34" charset="0"/>
              </a:rPr>
              <a:t>Medium of Exchange</a:t>
            </a:r>
          </a:p>
        </p:txBody>
      </p:sp>
      <p:sp>
        <p:nvSpPr>
          <p:cNvPr id="9221" name="TextBox 7"/>
          <p:cNvSpPr txBox="1">
            <a:spLocks noChangeArrowheads="1"/>
          </p:cNvSpPr>
          <p:nvPr/>
        </p:nvSpPr>
        <p:spPr bwMode="auto">
          <a:xfrm>
            <a:off x="1295400" y="4191001"/>
            <a:ext cx="1648978" cy="369332"/>
          </a:xfrm>
          <a:prstGeom prst="rect">
            <a:avLst/>
          </a:prstGeom>
          <a:noFill/>
          <a:ln w="9525">
            <a:noFill/>
            <a:miter lim="800000"/>
            <a:headEnd/>
            <a:tailEnd/>
          </a:ln>
        </p:spPr>
        <p:txBody>
          <a:bodyPr wrap="none">
            <a:spAutoFit/>
          </a:bodyPr>
          <a:lstStyle/>
          <a:p>
            <a:pPr defTabSz="457200"/>
            <a:r>
              <a:rPr lang="en-US">
                <a:latin typeface="Calibri" pitchFamily="34" charset="0"/>
              </a:rPr>
              <a:t>Unit of Account</a:t>
            </a:r>
          </a:p>
        </p:txBody>
      </p:sp>
      <p:sp>
        <p:nvSpPr>
          <p:cNvPr id="9222" name="TextBox 8"/>
          <p:cNvSpPr txBox="1">
            <a:spLocks noChangeArrowheads="1"/>
          </p:cNvSpPr>
          <p:nvPr/>
        </p:nvSpPr>
        <p:spPr bwMode="auto">
          <a:xfrm>
            <a:off x="5715001" y="5409407"/>
            <a:ext cx="1497076" cy="369332"/>
          </a:xfrm>
          <a:prstGeom prst="rect">
            <a:avLst/>
          </a:prstGeom>
          <a:noFill/>
          <a:ln w="9525">
            <a:noFill/>
            <a:miter lim="800000"/>
            <a:headEnd/>
            <a:tailEnd/>
          </a:ln>
        </p:spPr>
        <p:txBody>
          <a:bodyPr wrap="none">
            <a:spAutoFit/>
          </a:bodyPr>
          <a:lstStyle/>
          <a:p>
            <a:pPr defTabSz="457200"/>
            <a:r>
              <a:rPr lang="en-US">
                <a:latin typeface="Calibri" pitchFamily="34" charset="0"/>
              </a:rPr>
              <a:t>Store of Value</a:t>
            </a:r>
          </a:p>
        </p:txBody>
      </p:sp>
      <p:sp>
        <p:nvSpPr>
          <p:cNvPr id="9223" name="Title 1"/>
          <p:cNvSpPr>
            <a:spLocks noGrp="1"/>
          </p:cNvSpPr>
          <p:nvPr>
            <p:ph type="ctrTitle" idx="4294967295"/>
          </p:nvPr>
        </p:nvSpPr>
        <p:spPr>
          <a:xfrm>
            <a:off x="685800" y="-127000"/>
            <a:ext cx="7772400" cy="768615"/>
          </a:xfrm>
        </p:spPr>
        <p:txBody>
          <a:bodyPr/>
          <a:lstStyle/>
          <a:p>
            <a:pPr eaLnBrk="1" hangingPunct="1"/>
            <a:r>
              <a:rPr lang="en-US" smtClean="0"/>
              <a:t>Four Uses of Money</a:t>
            </a:r>
          </a:p>
        </p:txBody>
      </p:sp>
      <p:sp>
        <p:nvSpPr>
          <p:cNvPr id="9224" name="Rectangle 11"/>
          <p:cNvSpPr>
            <a:spLocks noChangeArrowheads="1"/>
          </p:cNvSpPr>
          <p:nvPr/>
        </p:nvSpPr>
        <p:spPr bwMode="auto">
          <a:xfrm>
            <a:off x="2286000" y="508000"/>
            <a:ext cx="6858000" cy="2628636"/>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000" b="1"/>
              <a:t>It is a medium of exchange.</a:t>
            </a:r>
            <a:r>
              <a:rPr lang="en-US" sz="2000"/>
              <a:t> Money is valuable because it is accepted in buying and selling goods and services. Money makes trading easier than would be the case with bartering. </a:t>
            </a:r>
          </a:p>
          <a:p>
            <a:pPr marL="342900" indent="-342900">
              <a:lnSpc>
                <a:spcPct val="80000"/>
              </a:lnSpc>
              <a:spcBef>
                <a:spcPct val="20000"/>
              </a:spcBef>
            </a:pPr>
            <a:endParaRPr lang="en-US" sz="2000"/>
          </a:p>
          <a:p>
            <a:pPr marL="342900" indent="-342900">
              <a:lnSpc>
                <a:spcPct val="80000"/>
              </a:lnSpc>
              <a:spcBef>
                <a:spcPct val="20000"/>
              </a:spcBef>
              <a:buFontTx/>
              <a:buChar char="•"/>
            </a:pPr>
            <a:r>
              <a:rPr lang="en-US" sz="2000" b="1"/>
              <a:t>It is a store of value.</a:t>
            </a:r>
            <a:r>
              <a:rPr lang="en-US" sz="2000"/>
              <a:t> Money is a way of storing wealth. For example, if you work today, you can get paid in money and wait to spend it in the future. </a:t>
            </a:r>
          </a:p>
          <a:p>
            <a:pPr marL="342900" indent="-342900">
              <a:lnSpc>
                <a:spcPct val="80000"/>
              </a:lnSpc>
              <a:spcBef>
                <a:spcPct val="20000"/>
              </a:spcBef>
            </a:pPr>
            <a:r>
              <a:rPr lang="en-US" sz="2000"/>
              <a:t>	</a:t>
            </a:r>
          </a:p>
          <a:p>
            <a:pPr marL="342900" indent="-342900">
              <a:lnSpc>
                <a:spcPct val="80000"/>
              </a:lnSpc>
              <a:spcBef>
                <a:spcPct val="20000"/>
              </a:spcBef>
            </a:pPr>
            <a:r>
              <a:rPr lang="en-US" sz="2000"/>
              <a:t>	</a:t>
            </a:r>
            <a:r>
              <a:rPr lang="en-US" sz="2000" b="1"/>
              <a:t>It is a standard for a deferred payment. </a:t>
            </a:r>
            <a:r>
              <a:rPr lang="en-US" sz="2000"/>
              <a:t>Borrowers able to take it and pay it back later. </a:t>
            </a:r>
          </a:p>
          <a:p>
            <a:pPr marL="342900" indent="-342900">
              <a:lnSpc>
                <a:spcPct val="80000"/>
              </a:lnSpc>
              <a:spcBef>
                <a:spcPct val="20000"/>
              </a:spcBef>
            </a:pPr>
            <a:endParaRPr lang="en-US" sz="2000"/>
          </a:p>
          <a:p>
            <a:pPr marL="342900" indent="-342900">
              <a:lnSpc>
                <a:spcPct val="80000"/>
              </a:lnSpc>
              <a:spcBef>
                <a:spcPct val="20000"/>
              </a:spcBef>
              <a:buFontTx/>
              <a:buChar char="•"/>
            </a:pPr>
            <a:r>
              <a:rPr lang="en-US" sz="2000" b="1"/>
              <a:t>It is a measure of value.</a:t>
            </a:r>
            <a:r>
              <a:rPr lang="en-US" sz="2000"/>
              <a:t> Money can be used to state how much things are worth. The value of goods and services can be expressed in money prices, allowing for easy comparison</a:t>
            </a:r>
          </a:p>
        </p:txBody>
      </p:sp>
      <p:sp>
        <p:nvSpPr>
          <p:cNvPr id="9225" name="TextBox 7"/>
          <p:cNvSpPr txBox="1">
            <a:spLocks noChangeArrowheads="1"/>
          </p:cNvSpPr>
          <p:nvPr/>
        </p:nvSpPr>
        <p:spPr bwMode="auto">
          <a:xfrm>
            <a:off x="1219200" y="5406761"/>
            <a:ext cx="3314497" cy="369332"/>
          </a:xfrm>
          <a:prstGeom prst="rect">
            <a:avLst/>
          </a:prstGeom>
          <a:noFill/>
          <a:ln w="9525">
            <a:noFill/>
            <a:miter lim="800000"/>
            <a:headEnd/>
            <a:tailEnd/>
          </a:ln>
        </p:spPr>
        <p:txBody>
          <a:bodyPr wrap="none">
            <a:spAutoFit/>
          </a:bodyPr>
          <a:lstStyle/>
          <a:p>
            <a:pPr defTabSz="457200"/>
            <a:r>
              <a:rPr lang="en-US">
                <a:latin typeface="Calibri" pitchFamily="34" charset="0"/>
              </a:rPr>
              <a:t>Standard for a deferred payment.</a:t>
            </a:r>
          </a:p>
        </p:txBody>
      </p:sp>
      <p:pic>
        <p:nvPicPr>
          <p:cNvPr id="9226" name="Picture 2" descr="Sam4s_ER-380Mlarge.jpg"/>
          <p:cNvPicPr>
            <a:picLocks noChangeAspect="1"/>
          </p:cNvPicPr>
          <p:nvPr/>
        </p:nvPicPr>
        <p:blipFill>
          <a:blip r:embed="rId5" cstate="print"/>
          <a:srcRect/>
          <a:stretch>
            <a:fillRect/>
          </a:stretch>
        </p:blipFill>
        <p:spPr bwMode="auto">
          <a:xfrm>
            <a:off x="0" y="723900"/>
            <a:ext cx="2530475" cy="1841500"/>
          </a:xfrm>
          <a:prstGeom prst="rect">
            <a:avLst/>
          </a:prstGeom>
          <a:noFill/>
          <a:ln w="9525">
            <a:noFill/>
            <a:miter lim="800000"/>
            <a:headEnd/>
            <a:tailEnd/>
          </a:ln>
        </p:spPr>
      </p:pic>
      <p:pic>
        <p:nvPicPr>
          <p:cNvPr id="9227" name="Picture 11" descr="https://encrypted-tbn3.gstatic.com/images?q=tbn:ANd9GcSGOQxrRzaep1PQQG6UjVEClDeftRjpEZ35ev4XGZCgWNSOyfEAZw"/>
          <p:cNvPicPr>
            <a:picLocks noChangeAspect="1" noChangeArrowheads="1"/>
          </p:cNvPicPr>
          <p:nvPr/>
        </p:nvPicPr>
        <p:blipFill>
          <a:blip r:embed="rId6" cstate="print"/>
          <a:srcRect/>
          <a:stretch>
            <a:fillRect/>
          </a:stretch>
        </p:blipFill>
        <p:spPr bwMode="auto">
          <a:xfrm>
            <a:off x="2753106" y="4381500"/>
            <a:ext cx="2752344"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90500"/>
            <a:ext cx="8229600" cy="952500"/>
          </a:xfrm>
        </p:spPr>
        <p:txBody>
          <a:bodyPr/>
          <a:lstStyle/>
          <a:p>
            <a:pPr eaLnBrk="1" hangingPunct="1"/>
            <a:r>
              <a:rPr lang="en-US" dirty="0" smtClean="0"/>
              <a:t>Six characteristics of Money</a:t>
            </a:r>
          </a:p>
        </p:txBody>
      </p:sp>
      <p:sp>
        <p:nvSpPr>
          <p:cNvPr id="11267" name="Rectangle 3"/>
          <p:cNvSpPr>
            <a:spLocks noGrp="1" noChangeArrowheads="1"/>
          </p:cNvSpPr>
          <p:nvPr>
            <p:ph type="body" idx="1"/>
          </p:nvPr>
        </p:nvSpPr>
        <p:spPr>
          <a:xfrm>
            <a:off x="0" y="635000"/>
            <a:ext cx="5105400" cy="3581136"/>
          </a:xfrm>
        </p:spPr>
        <p:txBody>
          <a:bodyPr>
            <a:normAutofit lnSpcReduction="10000"/>
          </a:bodyPr>
          <a:lstStyle/>
          <a:p>
            <a:pPr eaLnBrk="1" hangingPunct="1"/>
            <a:r>
              <a:rPr lang="en-US" sz="2800" dirty="0" smtClean="0"/>
              <a:t>Durable; Made of something that is not easily destroyed.</a:t>
            </a:r>
          </a:p>
          <a:p>
            <a:pPr eaLnBrk="1" hangingPunct="1"/>
            <a:endParaRPr lang="en-US" sz="2800" dirty="0" smtClean="0"/>
          </a:p>
          <a:p>
            <a:pPr eaLnBrk="1" hangingPunct="1"/>
            <a:r>
              <a:rPr lang="en-US" sz="2800" dirty="0" smtClean="0"/>
              <a:t>Portable; Can easily take it with you when traveling</a:t>
            </a:r>
          </a:p>
          <a:p>
            <a:pPr eaLnBrk="1" hangingPunct="1"/>
            <a:endParaRPr lang="en-US" sz="2800" dirty="0" smtClean="0"/>
          </a:p>
          <a:p>
            <a:pPr eaLnBrk="1" hangingPunct="1"/>
            <a:r>
              <a:rPr lang="en-US" sz="2800" dirty="0" smtClean="0"/>
              <a:t>Divisible; Can be divided into smaller denominations</a:t>
            </a:r>
          </a:p>
        </p:txBody>
      </p:sp>
      <p:pic>
        <p:nvPicPr>
          <p:cNvPr id="11268" name="Picture 4"/>
          <p:cNvPicPr>
            <a:picLocks noChangeAspect="1" noChangeArrowheads="1"/>
          </p:cNvPicPr>
          <p:nvPr/>
        </p:nvPicPr>
        <p:blipFill>
          <a:blip r:embed="rId2" cstate="print"/>
          <a:srcRect/>
          <a:stretch>
            <a:fillRect/>
          </a:stretch>
        </p:blipFill>
        <p:spPr bwMode="auto">
          <a:xfrm>
            <a:off x="5029200" y="698500"/>
            <a:ext cx="3886200" cy="1668198"/>
          </a:xfrm>
          <a:prstGeom prst="rect">
            <a:avLst/>
          </a:prstGeom>
          <a:noFill/>
          <a:ln w="9525">
            <a:noFill/>
            <a:miter lim="800000"/>
            <a:headEnd/>
            <a:tailEnd/>
          </a:ln>
        </p:spPr>
      </p:pic>
      <p:pic>
        <p:nvPicPr>
          <p:cNvPr id="11269" name="Picture 5"/>
          <p:cNvPicPr>
            <a:picLocks noChangeAspect="1" noChangeArrowheads="1"/>
          </p:cNvPicPr>
          <p:nvPr/>
        </p:nvPicPr>
        <p:blipFill>
          <a:blip r:embed="rId3" cstate="print"/>
          <a:srcRect/>
          <a:stretch>
            <a:fillRect/>
          </a:stretch>
        </p:blipFill>
        <p:spPr bwMode="auto">
          <a:xfrm>
            <a:off x="6915150" y="2865438"/>
            <a:ext cx="2228850" cy="2849563"/>
          </a:xfrm>
          <a:prstGeom prst="rect">
            <a:avLst/>
          </a:prstGeom>
          <a:noFill/>
          <a:ln w="9525">
            <a:noFill/>
            <a:miter lim="800000"/>
            <a:headEnd/>
            <a:tailEnd/>
          </a:ln>
        </p:spPr>
      </p:pic>
      <p:pic>
        <p:nvPicPr>
          <p:cNvPr id="11270" name="Picture 6"/>
          <p:cNvPicPr>
            <a:picLocks noChangeAspect="1" noChangeArrowheads="1"/>
          </p:cNvPicPr>
          <p:nvPr/>
        </p:nvPicPr>
        <p:blipFill>
          <a:blip r:embed="rId4" cstate="print"/>
          <a:srcRect/>
          <a:stretch>
            <a:fillRect/>
          </a:stretch>
        </p:blipFill>
        <p:spPr bwMode="auto">
          <a:xfrm>
            <a:off x="4114800" y="3835136"/>
            <a:ext cx="2743200" cy="1879864"/>
          </a:xfrm>
          <a:prstGeom prst="rect">
            <a:avLst/>
          </a:prstGeom>
          <a:noFill/>
          <a:ln w="9525">
            <a:noFill/>
            <a:miter lim="800000"/>
            <a:headEnd/>
            <a:tailEnd/>
          </a:ln>
        </p:spPr>
      </p:pic>
      <p:pic>
        <p:nvPicPr>
          <p:cNvPr id="11271" name="Picture 7"/>
          <p:cNvPicPr>
            <a:picLocks noChangeAspect="1" noChangeArrowheads="1"/>
          </p:cNvPicPr>
          <p:nvPr/>
        </p:nvPicPr>
        <p:blipFill>
          <a:blip r:embed="rId5" cstate="print"/>
          <a:srcRect/>
          <a:stretch>
            <a:fillRect/>
          </a:stretch>
        </p:blipFill>
        <p:spPr bwMode="auto">
          <a:xfrm>
            <a:off x="457200" y="4076700"/>
            <a:ext cx="3048000" cy="18967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035019-Stone_Money_State_of_Yap.jpg"/>
          <p:cNvPicPr>
            <a:picLocks noChangeAspect="1"/>
          </p:cNvPicPr>
          <p:nvPr/>
        </p:nvPicPr>
        <p:blipFill>
          <a:blip r:embed="rId3" cstate="print"/>
          <a:stretch>
            <a:fillRect/>
          </a:stretch>
        </p:blipFill>
        <p:spPr>
          <a:xfrm>
            <a:off x="777876" y="596636"/>
            <a:ext cx="7419975" cy="463682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fake_morgan_dollars_from_china_edges.jpg"/>
          <p:cNvPicPr>
            <a:picLocks noChangeAspect="1"/>
          </p:cNvPicPr>
          <p:nvPr/>
        </p:nvPicPr>
        <p:blipFill>
          <a:blip r:embed="rId3" cstate="print"/>
          <a:srcRect/>
          <a:stretch>
            <a:fillRect/>
          </a:stretch>
        </p:blipFill>
        <p:spPr bwMode="auto">
          <a:xfrm>
            <a:off x="774701" y="654844"/>
            <a:ext cx="7491413" cy="46818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0"/>
            <a:ext cx="8229600" cy="952500"/>
          </a:xfrm>
        </p:spPr>
        <p:txBody>
          <a:bodyPr/>
          <a:lstStyle/>
          <a:p>
            <a:pPr eaLnBrk="1" hangingPunct="1"/>
            <a:r>
              <a:rPr lang="en-US" dirty="0" smtClean="0"/>
              <a:t>Six characteristics of Money</a:t>
            </a:r>
          </a:p>
        </p:txBody>
      </p:sp>
      <p:sp>
        <p:nvSpPr>
          <p:cNvPr id="14339" name="Rectangle 3"/>
          <p:cNvSpPr>
            <a:spLocks noGrp="1" noChangeArrowheads="1"/>
          </p:cNvSpPr>
          <p:nvPr>
            <p:ph type="body" idx="1"/>
          </p:nvPr>
        </p:nvSpPr>
        <p:spPr>
          <a:xfrm>
            <a:off x="0" y="762000"/>
            <a:ext cx="4724400" cy="3771636"/>
          </a:xfrm>
        </p:spPr>
        <p:txBody>
          <a:bodyPr>
            <a:normAutofit lnSpcReduction="10000"/>
          </a:bodyPr>
          <a:lstStyle/>
          <a:p>
            <a:pPr eaLnBrk="1" hangingPunct="1">
              <a:lnSpc>
                <a:spcPct val="90000"/>
              </a:lnSpc>
            </a:pPr>
            <a:r>
              <a:rPr lang="en-US" sz="2800" dirty="0" smtClean="0"/>
              <a:t>Uniform; any two units of the same value must be uniform or the same in what they buy. Size, color, and depictions help with uniformity</a:t>
            </a:r>
          </a:p>
          <a:p>
            <a:pPr eaLnBrk="1" hangingPunct="1">
              <a:lnSpc>
                <a:spcPct val="90000"/>
              </a:lnSpc>
            </a:pPr>
            <a:r>
              <a:rPr lang="en-US" sz="2800" dirty="0" smtClean="0"/>
              <a:t>Limited; cannot be easily reproduced or collected</a:t>
            </a:r>
          </a:p>
          <a:p>
            <a:pPr eaLnBrk="1" hangingPunct="1">
              <a:lnSpc>
                <a:spcPct val="90000"/>
              </a:lnSpc>
            </a:pPr>
            <a:r>
              <a:rPr lang="en-US" sz="2800" dirty="0" smtClean="0"/>
              <a:t>Acceptable; everyone must agree on the worth</a:t>
            </a:r>
          </a:p>
          <a:p>
            <a:pPr eaLnBrk="1" hangingPunct="1">
              <a:lnSpc>
                <a:spcPct val="90000"/>
              </a:lnSpc>
            </a:pPr>
            <a:endParaRPr lang="en-US" sz="2800" dirty="0" smtClean="0"/>
          </a:p>
        </p:txBody>
      </p:sp>
      <p:pic>
        <p:nvPicPr>
          <p:cNvPr id="14340" name="Picture 5"/>
          <p:cNvPicPr>
            <a:picLocks noChangeAspect="1" noChangeArrowheads="1"/>
          </p:cNvPicPr>
          <p:nvPr/>
        </p:nvPicPr>
        <p:blipFill>
          <a:blip r:embed="rId2" cstate="print"/>
          <a:srcRect/>
          <a:stretch>
            <a:fillRect/>
          </a:stretch>
        </p:blipFill>
        <p:spPr bwMode="auto">
          <a:xfrm>
            <a:off x="2385117" y="4305300"/>
            <a:ext cx="1958282" cy="1409700"/>
          </a:xfrm>
          <a:prstGeom prst="rect">
            <a:avLst/>
          </a:prstGeom>
          <a:noFill/>
          <a:ln w="9525">
            <a:noFill/>
            <a:miter lim="800000"/>
            <a:headEnd/>
            <a:tailEnd/>
          </a:ln>
        </p:spPr>
      </p:pic>
      <p:pic>
        <p:nvPicPr>
          <p:cNvPr id="14341" name="Picture 6"/>
          <p:cNvPicPr>
            <a:picLocks noChangeAspect="1" noChangeArrowheads="1"/>
          </p:cNvPicPr>
          <p:nvPr/>
        </p:nvPicPr>
        <p:blipFill>
          <a:blip r:embed="rId3" cstate="print"/>
          <a:srcRect/>
          <a:stretch>
            <a:fillRect/>
          </a:stretch>
        </p:blipFill>
        <p:spPr bwMode="auto">
          <a:xfrm>
            <a:off x="4267200" y="4254500"/>
            <a:ext cx="2914650" cy="1731698"/>
          </a:xfrm>
          <a:prstGeom prst="rect">
            <a:avLst/>
          </a:prstGeom>
          <a:noFill/>
          <a:ln w="9525">
            <a:noFill/>
            <a:miter lim="800000"/>
            <a:headEnd/>
            <a:tailEnd/>
          </a:ln>
        </p:spPr>
      </p:pic>
      <p:pic>
        <p:nvPicPr>
          <p:cNvPr id="14342" name="Picture 7"/>
          <p:cNvPicPr>
            <a:picLocks noChangeAspect="1" noChangeArrowheads="1"/>
          </p:cNvPicPr>
          <p:nvPr/>
        </p:nvPicPr>
        <p:blipFill>
          <a:blip r:embed="rId4" cstate="print"/>
          <a:srcRect/>
          <a:stretch>
            <a:fillRect/>
          </a:stretch>
        </p:blipFill>
        <p:spPr bwMode="auto">
          <a:xfrm>
            <a:off x="4724400" y="762000"/>
            <a:ext cx="3733800" cy="1866636"/>
          </a:xfrm>
          <a:prstGeom prst="rect">
            <a:avLst/>
          </a:prstGeom>
          <a:noFill/>
          <a:ln w="9525">
            <a:noFill/>
            <a:miter lim="800000"/>
            <a:headEnd/>
            <a:tailEnd/>
          </a:ln>
        </p:spPr>
      </p:pic>
      <p:pic>
        <p:nvPicPr>
          <p:cNvPr id="14343" name="Picture 8"/>
          <p:cNvPicPr>
            <a:picLocks noChangeAspect="1" noChangeArrowheads="1"/>
          </p:cNvPicPr>
          <p:nvPr/>
        </p:nvPicPr>
        <p:blipFill>
          <a:blip r:embed="rId5" cstate="print"/>
          <a:srcRect/>
          <a:stretch>
            <a:fillRect/>
          </a:stretch>
        </p:blipFill>
        <p:spPr bwMode="auto">
          <a:xfrm>
            <a:off x="6572250" y="2222500"/>
            <a:ext cx="257175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idx="4294967295"/>
          </p:nvPr>
        </p:nvSpPr>
        <p:spPr>
          <a:xfrm>
            <a:off x="685800" y="17199"/>
            <a:ext cx="7772400" cy="1225021"/>
          </a:xfrm>
        </p:spPr>
        <p:txBody>
          <a:bodyPr/>
          <a:lstStyle/>
          <a:p>
            <a:pPr eaLnBrk="1" hangingPunct="1"/>
            <a:r>
              <a:rPr lang="en-US" dirty="0" smtClean="0"/>
              <a:t>Pros and Cons</a:t>
            </a:r>
          </a:p>
        </p:txBody>
      </p:sp>
      <p:pic>
        <p:nvPicPr>
          <p:cNvPr id="15363" name="Picture 6" descr="commoditymoney.jpg"/>
          <p:cNvPicPr>
            <a:picLocks noChangeAspect="1"/>
          </p:cNvPicPr>
          <p:nvPr/>
        </p:nvPicPr>
        <p:blipFill>
          <a:blip r:embed="rId3" cstate="print"/>
          <a:srcRect b="18890"/>
          <a:stretch>
            <a:fillRect/>
          </a:stretch>
        </p:blipFill>
        <p:spPr bwMode="auto">
          <a:xfrm>
            <a:off x="2624139" y="1346729"/>
            <a:ext cx="1273175" cy="973667"/>
          </a:xfrm>
          <a:prstGeom prst="rect">
            <a:avLst/>
          </a:prstGeom>
          <a:noFill/>
          <a:ln w="9525">
            <a:noFill/>
            <a:miter lim="800000"/>
            <a:headEnd/>
            <a:tailEnd/>
          </a:ln>
        </p:spPr>
      </p:pic>
      <p:pic>
        <p:nvPicPr>
          <p:cNvPr id="15364" name="Picture 8" descr="beaver.jpg"/>
          <p:cNvPicPr>
            <a:picLocks noChangeAspect="1"/>
          </p:cNvPicPr>
          <p:nvPr/>
        </p:nvPicPr>
        <p:blipFill>
          <a:blip r:embed="rId4" cstate="print"/>
          <a:srcRect/>
          <a:stretch>
            <a:fillRect/>
          </a:stretch>
        </p:blipFill>
        <p:spPr bwMode="auto">
          <a:xfrm>
            <a:off x="371476" y="1428750"/>
            <a:ext cx="1724025" cy="1436688"/>
          </a:xfrm>
          <a:prstGeom prst="rect">
            <a:avLst/>
          </a:prstGeom>
          <a:noFill/>
          <a:ln w="9525">
            <a:noFill/>
            <a:miter lim="800000"/>
            <a:headEnd/>
            <a:tailEnd/>
          </a:ln>
        </p:spPr>
      </p:pic>
      <p:pic>
        <p:nvPicPr>
          <p:cNvPr id="15365" name="Picture 10" descr="0606_WVantibiotic.jpg"/>
          <p:cNvPicPr>
            <a:picLocks noChangeAspect="1"/>
          </p:cNvPicPr>
          <p:nvPr/>
        </p:nvPicPr>
        <p:blipFill>
          <a:blip r:embed="rId5" cstate="print"/>
          <a:srcRect/>
          <a:stretch>
            <a:fillRect/>
          </a:stretch>
        </p:blipFill>
        <p:spPr bwMode="auto">
          <a:xfrm>
            <a:off x="2095501" y="2362730"/>
            <a:ext cx="2436813" cy="1527969"/>
          </a:xfrm>
          <a:prstGeom prst="rect">
            <a:avLst/>
          </a:prstGeom>
          <a:noFill/>
          <a:ln w="9525">
            <a:noFill/>
            <a:miter lim="800000"/>
            <a:headEnd/>
            <a:tailEnd/>
          </a:ln>
        </p:spPr>
      </p:pic>
      <p:pic>
        <p:nvPicPr>
          <p:cNvPr id="15366" name="Picture 17" descr="wheat-info1.gif"/>
          <p:cNvPicPr>
            <a:picLocks noChangeAspect="1"/>
          </p:cNvPicPr>
          <p:nvPr/>
        </p:nvPicPr>
        <p:blipFill>
          <a:blip r:embed="rId6" cstate="print"/>
          <a:srcRect/>
          <a:stretch>
            <a:fillRect/>
          </a:stretch>
        </p:blipFill>
        <p:spPr bwMode="auto">
          <a:xfrm>
            <a:off x="285750" y="2865438"/>
            <a:ext cx="2108200" cy="1554428"/>
          </a:xfrm>
          <a:prstGeom prst="rect">
            <a:avLst/>
          </a:prstGeom>
          <a:noFill/>
          <a:ln w="9525">
            <a:noFill/>
            <a:miter lim="800000"/>
            <a:headEnd/>
            <a:tailEnd/>
          </a:ln>
        </p:spPr>
      </p:pic>
      <p:sp>
        <p:nvSpPr>
          <p:cNvPr id="15367" name="TextBox 18"/>
          <p:cNvSpPr txBox="1">
            <a:spLocks noChangeArrowheads="1"/>
          </p:cNvSpPr>
          <p:nvPr/>
        </p:nvSpPr>
        <p:spPr bwMode="auto">
          <a:xfrm>
            <a:off x="4532314" y="2647157"/>
            <a:ext cx="659540" cy="523220"/>
          </a:xfrm>
          <a:prstGeom prst="rect">
            <a:avLst/>
          </a:prstGeom>
          <a:noFill/>
          <a:ln w="9525">
            <a:noFill/>
            <a:miter lim="800000"/>
            <a:headEnd/>
            <a:tailEnd/>
          </a:ln>
        </p:spPr>
        <p:txBody>
          <a:bodyPr wrap="none">
            <a:spAutoFit/>
          </a:bodyPr>
          <a:lstStyle/>
          <a:p>
            <a:pPr defTabSz="457200"/>
            <a:r>
              <a:rPr lang="en-US" sz="2800" b="1" dirty="0">
                <a:solidFill>
                  <a:srgbClr val="FF0000"/>
                </a:solidFill>
                <a:latin typeface="Calibri" pitchFamily="34" charset="0"/>
              </a:rPr>
              <a:t>VS.</a:t>
            </a:r>
          </a:p>
        </p:txBody>
      </p:sp>
      <p:pic>
        <p:nvPicPr>
          <p:cNvPr id="15368" name="Picture 15" descr="arrowhead-money-m14255.jpg"/>
          <p:cNvPicPr>
            <a:picLocks noChangeAspect="1"/>
          </p:cNvPicPr>
          <p:nvPr/>
        </p:nvPicPr>
        <p:blipFill>
          <a:blip r:embed="rId7" cstate="print"/>
          <a:srcRect l="53204" t="50000" r="-56"/>
          <a:stretch>
            <a:fillRect/>
          </a:stretch>
        </p:blipFill>
        <p:spPr bwMode="auto">
          <a:xfrm rot="-2146815">
            <a:off x="1882775" y="4105011"/>
            <a:ext cx="1739900" cy="965729"/>
          </a:xfrm>
          <a:prstGeom prst="rect">
            <a:avLst/>
          </a:prstGeom>
          <a:noFill/>
          <a:ln w="9525">
            <a:noFill/>
            <a:miter lim="800000"/>
            <a:headEnd/>
            <a:tailEnd/>
          </a:ln>
        </p:spPr>
      </p:pic>
      <p:pic>
        <p:nvPicPr>
          <p:cNvPr id="15369" name="Picture 20" descr="dollars.jpg"/>
          <p:cNvPicPr>
            <a:picLocks noChangeAspect="1"/>
          </p:cNvPicPr>
          <p:nvPr/>
        </p:nvPicPr>
        <p:blipFill>
          <a:blip r:embed="rId8" cstate="print"/>
          <a:srcRect/>
          <a:stretch>
            <a:fillRect/>
          </a:stretch>
        </p:blipFill>
        <p:spPr bwMode="auto">
          <a:xfrm>
            <a:off x="5226051" y="2692136"/>
            <a:ext cx="3692525" cy="2308489"/>
          </a:xfrm>
          <a:prstGeom prst="rect">
            <a:avLst/>
          </a:prstGeom>
          <a:noFill/>
          <a:ln w="9525">
            <a:noFill/>
            <a:miter lim="800000"/>
            <a:headEnd/>
            <a:tailEnd/>
          </a:ln>
        </p:spPr>
      </p:pic>
      <p:pic>
        <p:nvPicPr>
          <p:cNvPr id="15370" name="Picture 21" descr="BCO2602.jpg"/>
          <p:cNvPicPr>
            <a:picLocks noChangeAspect="1"/>
          </p:cNvPicPr>
          <p:nvPr/>
        </p:nvPicPr>
        <p:blipFill>
          <a:blip r:embed="rId9" cstate="print"/>
          <a:srcRect/>
          <a:stretch>
            <a:fillRect/>
          </a:stretch>
        </p:blipFill>
        <p:spPr bwMode="auto">
          <a:xfrm>
            <a:off x="5675313" y="1428750"/>
            <a:ext cx="2476500" cy="13745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4267200" cy="2123658"/>
          </a:xfrm>
          <a:prstGeom prst="rect">
            <a:avLst/>
          </a:prstGeom>
          <a:noFill/>
        </p:spPr>
        <p:txBody>
          <a:bodyPr wrap="square" rtlCol="0">
            <a:spAutoFit/>
          </a:bodyPr>
          <a:lstStyle/>
          <a:p>
            <a:r>
              <a:rPr lang="en-US" sz="2400" dirty="0" smtClean="0">
                <a:solidFill>
                  <a:srgbClr val="FF0000"/>
                </a:solidFill>
              </a:rPr>
              <a:t>The Money Supply</a:t>
            </a:r>
          </a:p>
          <a:p>
            <a:r>
              <a:rPr lang="en-US" dirty="0"/>
              <a:t>The supply of money in a nation consists of more than just the bills and coins in people’s </a:t>
            </a:r>
            <a:r>
              <a:rPr lang="en-US" dirty="0" smtClean="0"/>
              <a:t>wallets, and there are </a:t>
            </a:r>
            <a:r>
              <a:rPr lang="en-US" i="1" dirty="0" smtClean="0"/>
              <a:t>less-liquid</a:t>
            </a:r>
            <a:r>
              <a:rPr lang="en-US" dirty="0" smtClean="0"/>
              <a:t> (i.e. immediately spendable) forms of money that are also part of the total money supply in an economy.</a:t>
            </a:r>
            <a:endParaRPr lang="en-US" i="1" dirty="0"/>
          </a:p>
        </p:txBody>
      </p:sp>
      <p:graphicFrame>
        <p:nvGraphicFramePr>
          <p:cNvPr id="4" name="Table 3"/>
          <p:cNvGraphicFramePr>
            <a:graphicFrameLocks noGrp="1"/>
          </p:cNvGraphicFramePr>
          <p:nvPr>
            <p:extLst>
              <p:ext uri="{D42A27DB-BD31-4B8C-83A1-F6EECF244321}">
                <p14:modId xmlns:p14="http://schemas.microsoft.com/office/powerpoint/2010/main" xmlns="" val="1630970817"/>
              </p:ext>
            </p:extLst>
          </p:nvPr>
        </p:nvGraphicFramePr>
        <p:xfrm>
          <a:off x="35496" y="2628900"/>
          <a:ext cx="9108504" cy="3447966"/>
        </p:xfrm>
        <a:graphic>
          <a:graphicData uri="http://schemas.openxmlformats.org/drawingml/2006/table">
            <a:tbl>
              <a:tblPr firstRow="1" bandRow="1">
                <a:tableStyleId>{5C22544A-7EE6-4342-B048-85BDC9FD1C3A}</a:tableStyleId>
              </a:tblPr>
              <a:tblGrid>
                <a:gridCol w="650304"/>
                <a:gridCol w="8458200"/>
              </a:tblGrid>
              <a:tr h="302647">
                <a:tc gridSpan="2">
                  <a:txBody>
                    <a:bodyPr/>
                    <a:lstStyle/>
                    <a:p>
                      <a:pPr algn="ctr"/>
                      <a:r>
                        <a:rPr lang="en-US" sz="1600" dirty="0" smtClean="0"/>
                        <a:t>Types</a:t>
                      </a:r>
                      <a:r>
                        <a:rPr lang="en-US" sz="1600" baseline="0" dirty="0" smtClean="0"/>
                        <a:t> of Money, from </a:t>
                      </a:r>
                      <a:r>
                        <a:rPr lang="en-US" sz="1600" i="1" baseline="0" dirty="0" smtClean="0"/>
                        <a:t>most liquid to least liquid</a:t>
                      </a:r>
                      <a:endParaRPr lang="en-US" sz="1600" dirty="0"/>
                    </a:p>
                  </a:txBody>
                  <a:tcPr/>
                </a:tc>
                <a:tc hMerge="1">
                  <a:txBody>
                    <a:bodyPr/>
                    <a:lstStyle/>
                    <a:p>
                      <a:endParaRPr lang="en-US" sz="1400" dirty="0"/>
                    </a:p>
                  </a:txBody>
                  <a:tcPr/>
                </a:tc>
              </a:tr>
              <a:tr h="889215">
                <a:tc>
                  <a:txBody>
                    <a:bodyPr/>
                    <a:lstStyle/>
                    <a:p>
                      <a:pPr algn="ctr"/>
                      <a:r>
                        <a:rPr lang="en-US" sz="2400" b="1" dirty="0" smtClean="0">
                          <a:solidFill>
                            <a:srgbClr val="FF0000"/>
                          </a:solidFill>
                        </a:rPr>
                        <a:t>M1</a:t>
                      </a:r>
                      <a:endParaRPr lang="en-US" sz="2400" b="1" dirty="0">
                        <a:solidFill>
                          <a:srgbClr val="FF0000"/>
                        </a:solidFill>
                      </a:endParaRPr>
                    </a:p>
                  </a:txBody>
                  <a:tcPr anchor="ctr"/>
                </a:tc>
                <a:tc>
                  <a:txBody>
                    <a:bodyPr/>
                    <a:lstStyle/>
                    <a:p>
                      <a:r>
                        <a:rPr lang="en-US" sz="1400" dirty="0" smtClean="0"/>
                        <a:t>Currency and checkable deposits,</a:t>
                      </a:r>
                      <a:r>
                        <a:rPr lang="en-US" sz="1400" baseline="0" dirty="0" smtClean="0"/>
                        <a:t> this is the most liquid form of money, what can be spent NOW</a:t>
                      </a:r>
                      <a:endParaRPr lang="en-US" sz="1400" dirty="0" smtClean="0"/>
                    </a:p>
                    <a:p>
                      <a:pPr marL="285750" indent="-285750">
                        <a:buFont typeface="Arial" pitchFamily="34" charset="0"/>
                        <a:buChar char="•"/>
                      </a:pPr>
                      <a:r>
                        <a:rPr lang="en-US" sz="1400" dirty="0" smtClean="0"/>
                        <a:t>All paper currency and</a:t>
                      </a:r>
                      <a:r>
                        <a:rPr lang="en-US" sz="1400" baseline="0" dirty="0" smtClean="0"/>
                        <a:t> coins </a:t>
                      </a:r>
                      <a:r>
                        <a:rPr lang="en-US" sz="1400" dirty="0" smtClean="0"/>
                        <a:t>placed</a:t>
                      </a:r>
                      <a:r>
                        <a:rPr lang="en-US" sz="1400" baseline="0" dirty="0" smtClean="0"/>
                        <a:t> in circulation by the central bank</a:t>
                      </a:r>
                      <a:r>
                        <a:rPr lang="en-US" sz="1400" dirty="0" smtClean="0"/>
                        <a:t>.</a:t>
                      </a:r>
                    </a:p>
                    <a:p>
                      <a:pPr marL="285750" indent="-285750">
                        <a:buFont typeface="Arial" pitchFamily="34" charset="0"/>
                        <a:buChar char="•"/>
                      </a:pPr>
                      <a:r>
                        <a:rPr lang="en-US" sz="1400" dirty="0" smtClean="0"/>
                        <a:t>Money in </a:t>
                      </a:r>
                      <a:r>
                        <a:rPr lang="en-US" sz="1400" i="1" dirty="0" smtClean="0"/>
                        <a:t>checking accounts is</a:t>
                      </a:r>
                      <a:r>
                        <a:rPr lang="en-US" sz="1400" dirty="0" smtClean="0"/>
                        <a:t> included in M1, since it can be spent almost as readily as currency and can easily be changed into currency</a:t>
                      </a:r>
                      <a:r>
                        <a:rPr lang="en-US" sz="1400" dirty="0" smtClean="0"/>
                        <a:t>.</a:t>
                      </a:r>
                      <a:endParaRPr lang="en-US" sz="1400" dirty="0" smtClean="0"/>
                    </a:p>
                  </a:txBody>
                  <a:tcPr/>
                </a:tc>
              </a:tr>
              <a:tr h="660321">
                <a:tc>
                  <a:txBody>
                    <a:bodyPr/>
                    <a:lstStyle/>
                    <a:p>
                      <a:pPr algn="ctr"/>
                      <a:r>
                        <a:rPr lang="en-US" sz="1800" b="1" dirty="0" smtClean="0">
                          <a:solidFill>
                            <a:srgbClr val="FF0000"/>
                          </a:solidFill>
                        </a:rPr>
                        <a:t>M2</a:t>
                      </a:r>
                      <a:endParaRPr lang="en-US" sz="1800" b="1" dirty="0">
                        <a:solidFill>
                          <a:srgbClr val="FF0000"/>
                        </a:solidFill>
                      </a:endParaRPr>
                    </a:p>
                  </a:txBody>
                  <a:tcPr anchor="ctr"/>
                </a:tc>
                <a:tc>
                  <a:txBody>
                    <a:bodyPr/>
                    <a:lstStyle/>
                    <a:p>
                      <a:pPr algn="just"/>
                      <a:r>
                        <a:rPr lang="en-US" sz="1400" dirty="0" smtClean="0"/>
                        <a:t>M2 = M1 + some less liquid forms of money, including:</a:t>
                      </a:r>
                    </a:p>
                    <a:p>
                      <a:pPr marL="285750" indent="-285750" algn="just">
                        <a:buFont typeface="Arial" pitchFamily="34" charset="0"/>
                        <a:buChar char="•"/>
                      </a:pPr>
                      <a:r>
                        <a:rPr lang="en-US" sz="1400" dirty="0" smtClean="0"/>
                        <a:t>Savings deposits and money market deposit accounts.</a:t>
                      </a:r>
                    </a:p>
                    <a:p>
                      <a:pPr marL="285750" indent="-285750" algn="just">
                        <a:buFont typeface="Arial" pitchFamily="34" charset="0"/>
                        <a:buChar char="•"/>
                      </a:pPr>
                      <a:r>
                        <a:rPr lang="en-US" sz="1400" dirty="0" smtClean="0"/>
                        <a:t>Long-term deposits</a:t>
                      </a:r>
                      <a:r>
                        <a:rPr lang="en-US" sz="1400" baseline="0" dirty="0" smtClean="0"/>
                        <a:t> which can only be withdrawn after a certain period of time</a:t>
                      </a:r>
                      <a:endParaRPr lang="en-US" sz="1400" dirty="0" smtClean="0"/>
                    </a:p>
                  </a:txBody>
                  <a:tcPr/>
                </a:tc>
              </a:tr>
              <a:tr h="864786">
                <a:tc>
                  <a:txBody>
                    <a:bodyPr/>
                    <a:lstStyle/>
                    <a:p>
                      <a:pPr algn="ctr"/>
                      <a:r>
                        <a:rPr lang="en-US" sz="1800" b="1" dirty="0" smtClean="0">
                          <a:solidFill>
                            <a:srgbClr val="FF0000"/>
                          </a:solidFill>
                        </a:rPr>
                        <a:t>M3</a:t>
                      </a:r>
                      <a:endParaRPr lang="en-US" sz="1800" b="1" dirty="0">
                        <a:solidFill>
                          <a:srgbClr val="FF0000"/>
                        </a:solidFill>
                      </a:endParaRPr>
                    </a:p>
                  </a:txBody>
                  <a:tcPr anchor="ctr"/>
                </a:tc>
                <a:tc>
                  <a:txBody>
                    <a:bodyPr/>
                    <a:lstStyle/>
                    <a:p>
                      <a:r>
                        <a:rPr lang="en-US" sz="1400" dirty="0" smtClean="0"/>
                        <a:t>M3</a:t>
                      </a:r>
                      <a:r>
                        <a:rPr lang="en-US" sz="1400" baseline="0" dirty="0" smtClean="0"/>
                        <a:t> = M1+M2 + less liquid forms of money, including</a:t>
                      </a:r>
                      <a:r>
                        <a:rPr lang="en-US" sz="1400" dirty="0" smtClean="0"/>
                        <a:t>:</a:t>
                      </a:r>
                    </a:p>
                    <a:p>
                      <a:pPr marL="285750" indent="-285750">
                        <a:buFont typeface="Arial" pitchFamily="34" charset="0"/>
                        <a:buChar char="•"/>
                      </a:pPr>
                      <a:r>
                        <a:rPr lang="en-US" sz="1400" dirty="0" smtClean="0"/>
                        <a:t>Long-time deposits that require substantial penalties to withdraw before maturity</a:t>
                      </a:r>
                    </a:p>
                    <a:p>
                      <a:pPr marL="285750" indent="-285750">
                        <a:buFont typeface="Arial" pitchFamily="34" charset="0"/>
                        <a:buChar char="•"/>
                      </a:pPr>
                      <a:r>
                        <a:rPr lang="en-US" sz="1400" dirty="0" smtClean="0"/>
                        <a:t>Money market mutual funds, which include money</a:t>
                      </a:r>
                      <a:r>
                        <a:rPr lang="en-US" sz="1400" baseline="0" dirty="0" smtClean="0"/>
                        <a:t> invested in long-term government bonds and other relatively illiquid investments</a:t>
                      </a:r>
                      <a:endParaRPr lang="en-US" sz="1400" b="1" dirty="0" smtClean="0">
                        <a:solidFill>
                          <a:srgbClr val="0000CC"/>
                        </a:solidFill>
                        <a:latin typeface="Arial" pitchFamily="34" charset="0"/>
                        <a:cs typeface="Arial" pitchFamily="34" charset="0"/>
                      </a:endParaRPr>
                    </a:p>
                  </a:txBody>
                  <a:tcPr/>
                </a:tc>
              </a:tr>
              <a:tr h="491406">
                <a:tc gridSpan="2">
                  <a:txBody>
                    <a:bodyPr/>
                    <a:lstStyle/>
                    <a:p>
                      <a:pPr algn="ctr"/>
                      <a:endParaRPr lang="en-US" sz="1800" b="1" i="1" dirty="0">
                        <a:solidFill>
                          <a:srgbClr val="FF0000"/>
                        </a:solidFill>
                      </a:endParaRPr>
                    </a:p>
                  </a:txBody>
                  <a:tcPr anchor="ctr"/>
                </a:tc>
                <a:tc hMerge="1">
                  <a:txBody>
                    <a:bodyPr/>
                    <a:lstStyle/>
                    <a:p>
                      <a:pPr marL="285750" indent="-285750">
                        <a:buFont typeface="Arial" pitchFamily="34" charset="0"/>
                        <a:buChar char="•"/>
                      </a:pPr>
                      <a:endParaRPr lang="en-US" sz="1400" b="1" dirty="0" smtClean="0">
                        <a:solidFill>
                          <a:srgbClr val="0000CC"/>
                        </a:solidFill>
                        <a:latin typeface="Arial" pitchFamily="34" charset="0"/>
                        <a:cs typeface="Arial" pitchFamily="34" charset="0"/>
                      </a:endParaRPr>
                    </a:p>
                  </a:txBody>
                  <a:tcPr/>
                </a:tc>
              </a:tr>
            </a:tbl>
          </a:graphicData>
        </a:graphic>
      </p:graphicFrame>
      <p:pic>
        <p:nvPicPr>
          <p:cNvPr id="5" name="Picture 4" descr="c11_s01_p282"/>
          <p:cNvPicPr>
            <a:picLocks noChangeAspect="1" noChangeArrowheads="1"/>
          </p:cNvPicPr>
          <p:nvPr/>
        </p:nvPicPr>
        <p:blipFill>
          <a:blip r:embed="rId2" cstate="print"/>
          <a:srcRect/>
          <a:stretch>
            <a:fillRect/>
          </a:stretch>
        </p:blipFill>
        <p:spPr>
          <a:xfrm>
            <a:off x="4459111" y="-571500"/>
            <a:ext cx="4684889" cy="3162300"/>
          </a:xfrm>
          <a:prstGeom prst="rect">
            <a:avLst/>
          </a:prstGeom>
          <a:noFill/>
        </p:spPr>
      </p:pic>
    </p:spTree>
    <p:extLst>
      <p:ext uri="{BB962C8B-B14F-4D97-AF65-F5344CB8AC3E}">
        <p14:creationId xmlns:p14="http://schemas.microsoft.com/office/powerpoint/2010/main" xmlns="" val="1670751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755422"/>
          </a:xfrm>
          <a:prstGeom prst="rect">
            <a:avLst/>
          </a:prstGeom>
          <a:noFill/>
        </p:spPr>
        <p:txBody>
          <a:bodyPr wrap="square" rtlCol="0">
            <a:spAutoFit/>
          </a:bodyPr>
          <a:lstStyle/>
          <a:p>
            <a:r>
              <a:rPr lang="en-US" sz="2400" dirty="0" smtClean="0">
                <a:solidFill>
                  <a:srgbClr val="FF0000"/>
                </a:solidFill>
              </a:rPr>
              <a:t>The Demand for Money and Interest Rates</a:t>
            </a:r>
          </a:p>
          <a:p>
            <a:r>
              <a:rPr lang="en-US" dirty="0" smtClean="0"/>
              <a:t>Money, like other assets, has a price. The price of money is the </a:t>
            </a:r>
            <a:r>
              <a:rPr lang="en-US" i="1" dirty="0" smtClean="0"/>
              <a:t>interest rate</a:t>
            </a:r>
            <a:r>
              <a:rPr lang="en-US" dirty="0" smtClean="0"/>
              <a:t>. Interest rates communicate two important pieces of information to savers and borrowers</a:t>
            </a:r>
          </a:p>
          <a:p>
            <a:endParaRPr lang="en-US" dirty="0" smtClean="0"/>
          </a:p>
          <a:p>
            <a:pPr marL="285750" indent="-285750">
              <a:buFont typeface="Arial" pitchFamily="34" charset="0"/>
              <a:buChar char="•"/>
            </a:pPr>
            <a:r>
              <a:rPr lang="en-US" sz="1600" dirty="0" smtClean="0">
                <a:solidFill>
                  <a:srgbClr val="0000CC"/>
                </a:solidFill>
              </a:rPr>
              <a:t> </a:t>
            </a:r>
            <a:r>
              <a:rPr lang="en-US" sz="1600" b="1" dirty="0" smtClean="0">
                <a:solidFill>
                  <a:srgbClr val="0000CC"/>
                </a:solidFill>
              </a:rPr>
              <a:t>To potential savers: </a:t>
            </a:r>
            <a:r>
              <a:rPr lang="en-US" sz="1600" dirty="0" smtClean="0"/>
              <a:t>The interest rate is the </a:t>
            </a:r>
            <a:r>
              <a:rPr lang="en-US" sz="1600" i="1" dirty="0" smtClean="0"/>
              <a:t>opportunity cost of holding money as an asset</a:t>
            </a:r>
            <a:r>
              <a:rPr lang="en-US" sz="1600" dirty="0" smtClean="0"/>
              <a:t>. If a households chooses to keep cash as an asset itself, what that households </a:t>
            </a:r>
            <a:r>
              <a:rPr lang="en-US" sz="1600" i="1" dirty="0" smtClean="0"/>
              <a:t>gives up</a:t>
            </a:r>
            <a:r>
              <a:rPr lang="en-US" sz="1600" dirty="0" smtClean="0"/>
              <a:t> is the interest rate the money could be earning in a bank. The interest rate is the </a:t>
            </a:r>
            <a:r>
              <a:rPr lang="en-US" sz="1600" i="1" dirty="0" smtClean="0"/>
              <a:t>price of holding onto money</a:t>
            </a:r>
          </a:p>
          <a:p>
            <a:pPr marL="742950" lvl="1" indent="-285750">
              <a:buFont typeface="Wingdings" pitchFamily="2" charset="2"/>
              <a:buChar char="Ø"/>
            </a:pPr>
            <a:r>
              <a:rPr lang="en-US" sz="1600" i="1" dirty="0" smtClean="0"/>
              <a:t>At higher interest rates, the opportunity cost of holding money increases so the quantity demanded of money as an asset decreases as more households will wish to invest their money in banks and other institutions that offer a return on the investment</a:t>
            </a:r>
          </a:p>
          <a:p>
            <a:pPr marL="742950" lvl="1" indent="-285750">
              <a:buFont typeface="Wingdings" pitchFamily="2" charset="2"/>
              <a:buChar char="Ø"/>
            </a:pPr>
            <a:r>
              <a:rPr lang="en-US" sz="1600" i="1" dirty="0" smtClean="0"/>
              <a:t>At lower interest rates, the opportunity cost of holding money decreases and the quantity of money demanded as an asset increases. </a:t>
            </a:r>
          </a:p>
          <a:p>
            <a:pPr marL="742950" lvl="1" indent="-285750">
              <a:buFont typeface="Wingdings" pitchFamily="2" charset="2"/>
              <a:buChar char="Ø"/>
            </a:pPr>
            <a:endParaRPr lang="en-US" sz="1600" dirty="0" smtClean="0"/>
          </a:p>
          <a:p>
            <a:pPr marL="285750" indent="-285750">
              <a:buFont typeface="Arial" pitchFamily="34" charset="0"/>
              <a:buChar char="•"/>
            </a:pPr>
            <a:r>
              <a:rPr lang="en-US" sz="1600" b="1" dirty="0" smtClean="0">
                <a:solidFill>
                  <a:srgbClr val="0000CC"/>
                </a:solidFill>
              </a:rPr>
              <a:t>To potential borrowers: </a:t>
            </a:r>
            <a:r>
              <a:rPr lang="en-US" sz="1600" dirty="0" smtClean="0"/>
              <a:t>The interest rate is the </a:t>
            </a:r>
            <a:r>
              <a:rPr lang="en-US" sz="1600" i="1" dirty="0" smtClean="0"/>
              <a:t>cost of borrowing money</a:t>
            </a:r>
            <a:r>
              <a:rPr lang="en-US" sz="1600" dirty="0" smtClean="0"/>
              <a:t>. When a household or firm considers borrowing money to invest in a home or in capital, the interest rate is the </a:t>
            </a:r>
            <a:r>
              <a:rPr lang="en-US" sz="1600" i="1" dirty="0" smtClean="0"/>
              <a:t>percentage above and beyond the amount borrowed that must be repaid</a:t>
            </a:r>
            <a:r>
              <a:rPr lang="en-US" sz="1600" dirty="0" smtClean="0"/>
              <a:t>. It is the ‘price of money’.  </a:t>
            </a:r>
            <a:endParaRPr lang="en-US" sz="1600" dirty="0"/>
          </a:p>
          <a:p>
            <a:pPr marL="742950" lvl="1" indent="-285750">
              <a:buFont typeface="Wingdings" pitchFamily="2" charset="2"/>
              <a:buChar char="Ø"/>
            </a:pPr>
            <a:r>
              <a:rPr lang="en-US" sz="1600" dirty="0" smtClean="0"/>
              <a:t>At higher interest rates, the quantity demanded of money for by borrowers is lower since the cost of repaying the money borrowed is greater. </a:t>
            </a:r>
          </a:p>
          <a:p>
            <a:pPr marL="742950" lvl="1" indent="-285750">
              <a:buFont typeface="Wingdings" pitchFamily="2" charset="2"/>
              <a:buChar char="Ø"/>
            </a:pPr>
            <a:r>
              <a:rPr lang="en-US" sz="1600" dirty="0" smtClean="0"/>
              <a:t>At lower interest rates, the quantity of money demanded by borrowers is greater because it is cheaper to pay back.</a:t>
            </a:r>
          </a:p>
          <a:p>
            <a:pPr marL="742950" lvl="1" indent="-285750">
              <a:buFont typeface="Wingdings" pitchFamily="2" charset="2"/>
              <a:buChar char="Ø"/>
            </a:pPr>
            <a:endParaRPr lang="en-US" sz="1600" dirty="0" smtClean="0"/>
          </a:p>
          <a:p>
            <a:pPr algn="ctr"/>
            <a:r>
              <a:rPr lang="en-US" b="1" i="1" dirty="0" smtClean="0">
                <a:solidFill>
                  <a:srgbClr val="FF0000"/>
                </a:solidFill>
              </a:rPr>
              <a:t>The Demand for Money is inversely related to the interest rate, thus slopes downwards</a:t>
            </a:r>
            <a:endParaRPr lang="en-US" b="1" i="1" dirty="0">
              <a:solidFill>
                <a:srgbClr val="FF0000"/>
              </a:solidFill>
            </a:endParaRPr>
          </a:p>
        </p:txBody>
      </p:sp>
    </p:spTree>
    <p:extLst>
      <p:ext uri="{BB962C8B-B14F-4D97-AF65-F5344CB8AC3E}">
        <p14:creationId xmlns:p14="http://schemas.microsoft.com/office/powerpoint/2010/main" xmlns="" val="3709160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The Money Market </a:t>
            </a:r>
          </a:p>
          <a:p>
            <a:r>
              <a:rPr lang="en-US" dirty="0" smtClean="0"/>
              <a:t>Since the interest rate is the ‘price of money’ and we have determined that there is also a supply of and demand for money in a nation, we can illustrate a </a:t>
            </a:r>
            <a:r>
              <a:rPr lang="en-US" i="1" dirty="0" smtClean="0"/>
              <a:t>money market</a:t>
            </a:r>
            <a:r>
              <a:rPr lang="en-US" dirty="0" smtClean="0"/>
              <a:t> by putting these variables together in a graph</a:t>
            </a:r>
            <a:endParaRPr lang="en-US" b="1" i="1" dirty="0">
              <a:solidFill>
                <a:srgbClr val="FF0000"/>
              </a:solidFill>
            </a:endParaRPr>
          </a:p>
        </p:txBody>
      </p:sp>
      <p:pic>
        <p:nvPicPr>
          <p:cNvPr id="8" name="Picture 7"/>
          <p:cNvPicPr/>
          <p:nvPr/>
        </p:nvPicPr>
        <p:blipFill>
          <a:blip r:embed="rId2" cstate="print"/>
          <a:stretch>
            <a:fillRect/>
          </a:stretch>
        </p:blipFill>
        <p:spPr>
          <a:xfrm>
            <a:off x="4758415" y="1866900"/>
            <a:ext cx="4385586" cy="3816096"/>
          </a:xfrm>
          <a:prstGeom prst="rect">
            <a:avLst/>
          </a:prstGeom>
          <a:solidFill>
            <a:srgbClr val="FFFFFF"/>
          </a:solidFill>
          <a:ln>
            <a:noFill/>
            <a:prstDash/>
          </a:ln>
        </p:spPr>
      </p:pic>
      <p:sp>
        <p:nvSpPr>
          <p:cNvPr id="5" name="TextBox 4"/>
          <p:cNvSpPr txBox="1"/>
          <p:nvPr/>
        </p:nvSpPr>
        <p:spPr>
          <a:xfrm>
            <a:off x="0" y="1333500"/>
            <a:ext cx="5029200" cy="4278094"/>
          </a:xfrm>
          <a:prstGeom prst="rect">
            <a:avLst/>
          </a:prstGeom>
          <a:noFill/>
        </p:spPr>
        <p:txBody>
          <a:bodyPr wrap="square" rtlCol="0">
            <a:spAutoFit/>
          </a:bodyPr>
          <a:lstStyle/>
          <a:p>
            <a:r>
              <a:rPr lang="en-US" sz="1600" b="1" dirty="0" smtClean="0">
                <a:solidFill>
                  <a:srgbClr val="0000CC"/>
                </a:solidFill>
              </a:rPr>
              <a:t>Money Supply: </a:t>
            </a:r>
            <a:endParaRPr lang="en-US" sz="1600" dirty="0" smtClean="0">
              <a:solidFill>
                <a:srgbClr val="0000CC"/>
              </a:solidFill>
            </a:endParaRPr>
          </a:p>
          <a:p>
            <a:pPr marL="285750" indent="-285750">
              <a:buFont typeface="Arial" pitchFamily="34" charset="0"/>
              <a:buChar char="•"/>
            </a:pPr>
            <a:r>
              <a:rPr lang="en-US" sz="1600" dirty="0" smtClean="0"/>
              <a:t>The supply of money (</a:t>
            </a:r>
            <a:r>
              <a:rPr lang="en-US" sz="1600" dirty="0" err="1" smtClean="0"/>
              <a:t>Sm</a:t>
            </a:r>
            <a:r>
              <a:rPr lang="en-US" sz="1600" dirty="0" smtClean="0"/>
              <a:t>) is vertical and determined by the monetary policies of the Central Bank. </a:t>
            </a:r>
          </a:p>
          <a:p>
            <a:pPr marL="285750" indent="-285750">
              <a:buFont typeface="Arial" pitchFamily="34" charset="0"/>
              <a:buChar char="•"/>
            </a:pPr>
            <a:endParaRPr lang="en-US" sz="1600" dirty="0" smtClean="0"/>
          </a:p>
          <a:p>
            <a:pPr marL="285750" indent="-285750">
              <a:buFont typeface="Arial" pitchFamily="34" charset="0"/>
              <a:buChar char="•"/>
            </a:pPr>
            <a:r>
              <a:rPr lang="en-US" sz="1600" dirty="0" err="1" smtClean="0"/>
              <a:t>Sm</a:t>
            </a:r>
            <a:r>
              <a:rPr lang="en-US" sz="1600" dirty="0" smtClean="0"/>
              <a:t> is perfectly inelastic, because central bankers do not </a:t>
            </a:r>
            <a:r>
              <a:rPr lang="en-US" sz="1600" i="1" dirty="0" smtClean="0"/>
              <a:t>respond to changes in the interest rate</a:t>
            </a:r>
            <a:r>
              <a:rPr lang="en-US" sz="1600" dirty="0" smtClean="0"/>
              <a:t>, rather they </a:t>
            </a:r>
            <a:r>
              <a:rPr lang="en-US" sz="1600" i="1" dirty="0" smtClean="0"/>
              <a:t>set the interest rate</a:t>
            </a:r>
            <a:r>
              <a:rPr lang="en-US" sz="1600" dirty="0" smtClean="0"/>
              <a:t> by controlling the money supply</a:t>
            </a:r>
          </a:p>
          <a:p>
            <a:pPr marL="285750" indent="-285750">
              <a:buFont typeface="Arial" pitchFamily="34" charset="0"/>
              <a:buChar char="•"/>
            </a:pPr>
            <a:endParaRPr lang="en-US" sz="1600" dirty="0" smtClean="0"/>
          </a:p>
          <a:p>
            <a:r>
              <a:rPr lang="en-US" sz="1600" b="1" dirty="0" smtClean="0">
                <a:solidFill>
                  <a:srgbClr val="0000CC"/>
                </a:solidFill>
              </a:rPr>
              <a:t>Money Demand: </a:t>
            </a:r>
          </a:p>
          <a:p>
            <a:pPr marL="285750" indent="-285750">
              <a:buFont typeface="Arial" pitchFamily="34" charset="0"/>
              <a:buChar char="•"/>
            </a:pPr>
            <a:r>
              <a:rPr lang="en-US" sz="1600" dirty="0" smtClean="0"/>
              <a:t>Money demand (Dm) slopes downwards because at lower interest rates, households and firms demand more money as an asset and for transactions. </a:t>
            </a:r>
          </a:p>
          <a:p>
            <a:pPr marL="285750" indent="-285750">
              <a:buFont typeface="Arial" pitchFamily="34" charset="0"/>
              <a:buChar char="•"/>
            </a:pPr>
            <a:endParaRPr lang="en-US" sz="1600" dirty="0" smtClean="0"/>
          </a:p>
          <a:p>
            <a:pPr marL="285750" indent="-285750">
              <a:buFont typeface="Arial" pitchFamily="34" charset="0"/>
              <a:buChar char="•"/>
            </a:pPr>
            <a:r>
              <a:rPr lang="en-US" sz="1600" dirty="0" err="1" smtClean="0"/>
              <a:t>Dm</a:t>
            </a:r>
            <a:r>
              <a:rPr lang="en-US" sz="1600" dirty="0" smtClean="0"/>
              <a:t> will SHIFT if there is a change in the total output of the nation. At higher levels of output, more money is demanded (</a:t>
            </a:r>
            <a:r>
              <a:rPr lang="en-US" sz="1600" dirty="0" err="1" smtClean="0"/>
              <a:t>Dm</a:t>
            </a:r>
            <a:r>
              <a:rPr lang="en-US" sz="1600" dirty="0" smtClean="0"/>
              <a:t> shifts right), and at lower levels of output, less money is demanded (</a:t>
            </a:r>
            <a:r>
              <a:rPr lang="en-US" sz="1600" dirty="0" err="1" smtClean="0"/>
              <a:t>Dm</a:t>
            </a:r>
            <a:r>
              <a:rPr lang="en-US" sz="1600" dirty="0" smtClean="0"/>
              <a:t> shifts left)</a:t>
            </a:r>
            <a:endParaRPr lang="en-US" sz="1600" dirty="0"/>
          </a:p>
        </p:txBody>
      </p:sp>
    </p:spTree>
    <p:extLst>
      <p:ext uri="{BB962C8B-B14F-4D97-AF65-F5344CB8AC3E}">
        <p14:creationId xmlns:p14="http://schemas.microsoft.com/office/powerpoint/2010/main" xmlns="" val="1985902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cstate="print"/>
          <a:stretch>
            <a:fillRect/>
          </a:stretch>
        </p:blipFill>
        <p:spPr>
          <a:xfrm>
            <a:off x="4631160" y="1940627"/>
            <a:ext cx="4360440" cy="3637213"/>
          </a:xfrm>
          <a:prstGeom prst="rect">
            <a:avLst/>
          </a:prstGeom>
          <a:solidFill>
            <a:srgbClr val="FFFFFF"/>
          </a:solidFill>
          <a:ln>
            <a:noFill/>
            <a:prstDash/>
          </a:ln>
        </p:spPr>
      </p:pic>
      <p:sp>
        <p:nvSpPr>
          <p:cNvPr id="3" name="TextBox 2"/>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The Money Market – Changes in the Demand for Money </a:t>
            </a:r>
          </a:p>
          <a:p>
            <a:r>
              <a:rPr lang="en-US" dirty="0" smtClean="0"/>
              <a:t>The demand for money is </a:t>
            </a:r>
            <a:r>
              <a:rPr lang="en-US" i="1" dirty="0" smtClean="0"/>
              <a:t>inversely related to the interest rate</a:t>
            </a:r>
            <a:r>
              <a:rPr lang="en-US" dirty="0" smtClean="0"/>
              <a:t>. A change in the interest rate will therefore cause a </a:t>
            </a:r>
            <a:r>
              <a:rPr lang="en-US" i="1" dirty="0" smtClean="0"/>
              <a:t>movement along </a:t>
            </a:r>
            <a:r>
              <a:rPr lang="en-US" dirty="0" smtClean="0"/>
              <a:t>the money demand curve. But if national output and income change (GDP), the entire money demand curve will shift</a:t>
            </a:r>
            <a:endParaRPr lang="en-US" b="1" i="1" dirty="0">
              <a:solidFill>
                <a:srgbClr val="FF0000"/>
              </a:solidFill>
            </a:endParaRPr>
          </a:p>
        </p:txBody>
      </p:sp>
      <p:sp>
        <p:nvSpPr>
          <p:cNvPr id="5" name="TextBox 4"/>
          <p:cNvSpPr txBox="1"/>
          <p:nvPr/>
        </p:nvSpPr>
        <p:spPr>
          <a:xfrm>
            <a:off x="0" y="1485900"/>
            <a:ext cx="5029200" cy="4031873"/>
          </a:xfrm>
          <a:prstGeom prst="rect">
            <a:avLst/>
          </a:prstGeom>
          <a:noFill/>
        </p:spPr>
        <p:txBody>
          <a:bodyPr wrap="square" rtlCol="0">
            <a:spAutoFit/>
          </a:bodyPr>
          <a:lstStyle/>
          <a:p>
            <a:r>
              <a:rPr lang="en-US" sz="1600" b="1" dirty="0" smtClean="0">
                <a:solidFill>
                  <a:srgbClr val="0000CC"/>
                </a:solidFill>
              </a:rPr>
              <a:t>Increase in the Demand for Money:</a:t>
            </a:r>
            <a:endParaRPr lang="en-US" sz="1600" dirty="0" smtClean="0">
              <a:solidFill>
                <a:srgbClr val="0000CC"/>
              </a:solidFill>
            </a:endParaRPr>
          </a:p>
          <a:p>
            <a:pPr marL="285750" indent="-285750">
              <a:buFont typeface="Arial" pitchFamily="34" charset="0"/>
              <a:buChar char="•"/>
            </a:pPr>
            <a:r>
              <a:rPr lang="en-US" sz="1600" dirty="0" smtClean="0"/>
              <a:t>If the nation’s GDP rises, more money is demanded since households are earning higher incomes and wish to consume more stuff.</a:t>
            </a:r>
          </a:p>
          <a:p>
            <a:pPr marL="285750" indent="-285750">
              <a:buFont typeface="Arial" pitchFamily="34" charset="0"/>
              <a:buChar char="•"/>
            </a:pPr>
            <a:r>
              <a:rPr lang="en-US" sz="1600" dirty="0" smtClean="0"/>
              <a:t>An increase in demand for money (to Dm2), </a:t>
            </a:r>
            <a:r>
              <a:rPr lang="en-US" sz="1600" i="1" dirty="0" smtClean="0"/>
              <a:t>ceteris paribus</a:t>
            </a:r>
            <a:r>
              <a:rPr lang="en-US" sz="1600" dirty="0" smtClean="0"/>
              <a:t> makes it more scarce. Banks find they must raise interest rates as money demand rises.</a:t>
            </a:r>
          </a:p>
          <a:p>
            <a:pPr marL="285750" indent="-285750">
              <a:buFont typeface="Arial" pitchFamily="34" charset="0"/>
              <a:buChar char="•"/>
            </a:pPr>
            <a:endParaRPr lang="en-US" sz="1600" dirty="0" smtClean="0"/>
          </a:p>
          <a:p>
            <a:r>
              <a:rPr lang="en-US" sz="1600" b="1" dirty="0" smtClean="0">
                <a:solidFill>
                  <a:srgbClr val="0000CC"/>
                </a:solidFill>
              </a:rPr>
              <a:t>Decrease in the Demand for Money:</a:t>
            </a:r>
          </a:p>
          <a:p>
            <a:pPr marL="285750" indent="-285750">
              <a:buFont typeface="Arial" pitchFamily="34" charset="0"/>
              <a:buChar char="•"/>
            </a:pPr>
            <a:r>
              <a:rPr lang="en-US" sz="1600" dirty="0" smtClean="0"/>
              <a:t>If a nation goes into a recession, less money will be demanded since there is more unemployment, fewer workers to pay, and less demand for goods and services</a:t>
            </a:r>
          </a:p>
          <a:p>
            <a:pPr marL="285750" indent="-285750">
              <a:buFont typeface="Arial" pitchFamily="34" charset="0"/>
              <a:buChar char="•"/>
            </a:pPr>
            <a:r>
              <a:rPr lang="en-US" sz="1600" dirty="0" err="1" smtClean="0"/>
              <a:t>Dm</a:t>
            </a:r>
            <a:r>
              <a:rPr lang="en-US" sz="1600" dirty="0" smtClean="0"/>
              <a:t> will shift left (to D1) and money becomes less scarce. Banks will lower interest rates to try and keep borrowers coming through the doors</a:t>
            </a:r>
            <a:endParaRPr lang="en-US" sz="1600" dirty="0"/>
          </a:p>
        </p:txBody>
      </p:sp>
    </p:spTree>
    <p:extLst>
      <p:ext uri="{BB962C8B-B14F-4D97-AF65-F5344CB8AC3E}">
        <p14:creationId xmlns:p14="http://schemas.microsoft.com/office/powerpoint/2010/main" xmlns="" val="61245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679808319"/>
              </p:ext>
            </p:extLst>
          </p:nvPr>
        </p:nvGraphicFramePr>
        <p:xfrm>
          <a:off x="0" y="1181100"/>
          <a:ext cx="9144000" cy="2103120"/>
        </p:xfrm>
        <a:graphic>
          <a:graphicData uri="http://schemas.openxmlformats.org/drawingml/2006/table">
            <a:tbl>
              <a:tblPr firstRow="1" bandRow="1">
                <a:tableStyleId>{5C22544A-7EE6-4342-B048-85BDC9FD1C3A}</a:tableStyleId>
              </a:tblPr>
              <a:tblGrid>
                <a:gridCol w="1447800"/>
                <a:gridCol w="7696200"/>
              </a:tblGrid>
              <a:tr h="244162">
                <a:tc gridSpan="2">
                  <a:txBody>
                    <a:bodyPr/>
                    <a:lstStyle/>
                    <a:p>
                      <a:pPr algn="ctr"/>
                      <a:r>
                        <a:rPr lang="en-US" sz="1400" dirty="0" smtClean="0">
                          <a:latin typeface="+mn-lt"/>
                        </a:rPr>
                        <a:t>Actions</a:t>
                      </a:r>
                      <a:r>
                        <a:rPr lang="en-US" sz="1400" baseline="0" dirty="0" smtClean="0">
                          <a:latin typeface="+mn-lt"/>
                        </a:rPr>
                        <a:t> of Central Banks</a:t>
                      </a:r>
                      <a:endParaRPr lang="en-US" sz="1400" dirty="0">
                        <a:latin typeface="+mn-lt"/>
                      </a:endParaRPr>
                    </a:p>
                  </a:txBody>
                  <a:tcPr anchor="ctr"/>
                </a:tc>
                <a:tc hMerge="1">
                  <a:txBody>
                    <a:bodyPr/>
                    <a:lstStyle/>
                    <a:p>
                      <a:endParaRPr lang="en-US" sz="1400" dirty="0">
                        <a:latin typeface="+mn-lt"/>
                      </a:endParaRPr>
                    </a:p>
                  </a:txBody>
                  <a:tcPr/>
                </a:tc>
              </a:tr>
              <a:tr h="1440556">
                <a:tc>
                  <a:txBody>
                    <a:bodyPr/>
                    <a:lstStyle/>
                    <a:p>
                      <a:pPr algn="ctr"/>
                      <a:r>
                        <a:rPr lang="en-US" sz="1400" b="1" dirty="0" smtClean="0">
                          <a:solidFill>
                            <a:srgbClr val="FF0000"/>
                          </a:solidFill>
                          <a:latin typeface="+mn-lt"/>
                        </a:rPr>
                        <a:t>Functions</a:t>
                      </a:r>
                      <a:r>
                        <a:rPr lang="en-US" sz="1400" b="1" baseline="0" dirty="0" smtClean="0">
                          <a:solidFill>
                            <a:srgbClr val="FF0000"/>
                          </a:solidFill>
                          <a:latin typeface="+mn-lt"/>
                        </a:rPr>
                        <a:t> of the Federal/Central Reserve Bank</a:t>
                      </a:r>
                      <a:endParaRPr lang="en-US" sz="1400" b="1" dirty="0">
                        <a:solidFill>
                          <a:srgbClr val="FF0000"/>
                        </a:solidFill>
                        <a:latin typeface="+mn-lt"/>
                      </a:endParaRPr>
                    </a:p>
                  </a:txBody>
                  <a:tcPr anchor="ctr"/>
                </a:tc>
                <a:tc>
                  <a:txBody>
                    <a:bodyPr/>
                    <a:lstStyle/>
                    <a:p>
                      <a:pPr marL="285750" indent="-285750">
                        <a:buFont typeface="Arial" pitchFamily="34" charset="0"/>
                        <a:buChar char="•"/>
                      </a:pPr>
                      <a:r>
                        <a:rPr lang="en-US" sz="1400" dirty="0" smtClean="0">
                          <a:latin typeface="+mn-lt"/>
                          <a:cs typeface="Arial" pitchFamily="34" charset="0"/>
                        </a:rPr>
                        <a:t>Issue currency: the central</a:t>
                      </a:r>
                      <a:r>
                        <a:rPr lang="en-US" sz="1400" baseline="0" dirty="0" smtClean="0">
                          <a:latin typeface="+mn-lt"/>
                          <a:cs typeface="Arial" pitchFamily="34" charset="0"/>
                        </a:rPr>
                        <a:t> bank </a:t>
                      </a:r>
                      <a:r>
                        <a:rPr lang="en-US" sz="1400" dirty="0" smtClean="0">
                          <a:latin typeface="+mn-lt"/>
                          <a:cs typeface="Arial" pitchFamily="34" charset="0"/>
                        </a:rPr>
                        <a:t>can inject new currency into the money supply by issuing Federal Reserve Notes (currency) to commercial banks to be loaned out to the public.</a:t>
                      </a:r>
                    </a:p>
                    <a:p>
                      <a:pPr marL="285750" indent="-285750">
                        <a:buFont typeface="Arial" pitchFamily="34" charset="0"/>
                        <a:buChar char="•"/>
                      </a:pPr>
                      <a:r>
                        <a:rPr lang="en-US" sz="1400" dirty="0" smtClean="0">
                          <a:latin typeface="+mn-lt"/>
                          <a:cs typeface="Arial" pitchFamily="34" charset="0"/>
                        </a:rPr>
                        <a:t>Setting reserve requirements: this is the fraction of checking account balances that commercial banks must keep in their vaults. The larger the reserve requirement, the less money commercial banks can loan out.</a:t>
                      </a:r>
                    </a:p>
                    <a:p>
                      <a:pPr marL="285750" indent="-285750">
                        <a:buFont typeface="Arial" pitchFamily="34" charset="0"/>
                        <a:buChar char="•"/>
                      </a:pPr>
                      <a:r>
                        <a:rPr lang="en-US" sz="1400" dirty="0" smtClean="0">
                          <a:latin typeface="+mn-lt"/>
                          <a:cs typeface="Arial" pitchFamily="34" charset="0"/>
                        </a:rPr>
                        <a:t>Lending money to banks: The central</a:t>
                      </a:r>
                      <a:r>
                        <a:rPr lang="en-US" sz="1400" baseline="0" dirty="0" smtClean="0">
                          <a:latin typeface="+mn-lt"/>
                          <a:cs typeface="Arial" pitchFamily="34" charset="0"/>
                        </a:rPr>
                        <a:t> bank </a:t>
                      </a:r>
                      <a:r>
                        <a:rPr lang="en-US" sz="1400" dirty="0" smtClean="0">
                          <a:latin typeface="+mn-lt"/>
                          <a:cs typeface="Arial" pitchFamily="34" charset="0"/>
                        </a:rPr>
                        <a:t>charges commercial banks interest on loans, this is called the "discount rate“ </a:t>
                      </a:r>
                      <a:r>
                        <a:rPr lang="en-US" sz="1400" baseline="0" dirty="0" smtClean="0">
                          <a:latin typeface="+mn-lt"/>
                          <a:cs typeface="Arial" pitchFamily="34" charset="0"/>
                        </a:rPr>
                        <a:t> or base rate</a:t>
                      </a:r>
                      <a:r>
                        <a:rPr lang="en-US" sz="1400" dirty="0" smtClean="0">
                          <a:latin typeface="+mn-lt"/>
                          <a:cs typeface="Arial" pitchFamily="34" charset="0"/>
                        </a:rPr>
                        <a:t>.</a:t>
                      </a:r>
                    </a:p>
                    <a:p>
                      <a:pPr marL="285750" indent="-285750">
                        <a:buFont typeface="Arial" pitchFamily="34" charset="0"/>
                        <a:buChar char="•"/>
                      </a:pPr>
                      <a:r>
                        <a:rPr lang="en-US" sz="1400" dirty="0" smtClean="0">
                          <a:latin typeface="+mn-lt"/>
                          <a:cs typeface="Arial" pitchFamily="34" charset="0"/>
                        </a:rPr>
                        <a:t>Controlling the money supply: this in turn enables the Fed to influence interest rates.</a:t>
                      </a:r>
                    </a:p>
                  </a:txBody>
                  <a:tcPr/>
                </a:tc>
              </a:tr>
            </a:tbl>
          </a:graphicData>
        </a:graphic>
      </p:graphicFrame>
      <p:sp>
        <p:nvSpPr>
          <p:cNvPr id="4" name="TextBox 3"/>
          <p:cNvSpPr txBox="1"/>
          <p:nvPr/>
        </p:nvSpPr>
        <p:spPr>
          <a:xfrm>
            <a:off x="0" y="0"/>
            <a:ext cx="9144000" cy="1015663"/>
          </a:xfrm>
          <a:prstGeom prst="rect">
            <a:avLst/>
          </a:prstGeom>
          <a:noFill/>
        </p:spPr>
        <p:txBody>
          <a:bodyPr wrap="square" rtlCol="0">
            <a:spAutoFit/>
          </a:bodyPr>
          <a:lstStyle/>
          <a:p>
            <a:r>
              <a:rPr lang="en-US" sz="2400" dirty="0">
                <a:solidFill>
                  <a:srgbClr val="FF0000"/>
                </a:solidFill>
              </a:rPr>
              <a:t>T</a:t>
            </a:r>
            <a:r>
              <a:rPr lang="en-US" sz="2400" dirty="0" smtClean="0">
                <a:solidFill>
                  <a:srgbClr val="FF0000"/>
                </a:solidFill>
              </a:rPr>
              <a:t>he Role of a Central Bank</a:t>
            </a:r>
          </a:p>
          <a:p>
            <a:r>
              <a:rPr lang="en-US" dirty="0" smtClean="0"/>
              <a:t>Every major world economy has a central bank. Below is a snapshot of CB roles in the nation’s banking system and wider economy</a:t>
            </a:r>
            <a:endParaRPr lang="en-US" dirty="0"/>
          </a:p>
        </p:txBody>
      </p:sp>
    </p:spTree>
    <p:extLst>
      <p:ext uri="{BB962C8B-B14F-4D97-AF65-F5344CB8AC3E}">
        <p14:creationId xmlns:p14="http://schemas.microsoft.com/office/powerpoint/2010/main" xmlns="" val="1983654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cstate="print"/>
          <a:stretch>
            <a:fillRect/>
          </a:stretch>
        </p:blipFill>
        <p:spPr>
          <a:xfrm>
            <a:off x="35496" y="2038056"/>
            <a:ext cx="4203194" cy="3573311"/>
          </a:xfrm>
          <a:prstGeom prst="rect">
            <a:avLst/>
          </a:prstGeom>
          <a:solidFill>
            <a:srgbClr val="FFFFFF"/>
          </a:solidFill>
          <a:ln>
            <a:noFill/>
            <a:prstDash/>
          </a:ln>
        </p:spPr>
      </p:pic>
      <p:sp>
        <p:nvSpPr>
          <p:cNvPr id="3" name="TextBox 2"/>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The Money Market – Changes in the Money Supply </a:t>
            </a:r>
          </a:p>
          <a:p>
            <a:r>
              <a:rPr lang="en-US" dirty="0" smtClean="0"/>
              <a:t>If the supply of money changes, the equilibrium interest rate will change in the economy. Money supply changes result from </a:t>
            </a:r>
            <a:r>
              <a:rPr lang="en-US" i="1" dirty="0" smtClean="0"/>
              <a:t>monetary policy </a:t>
            </a:r>
            <a:r>
              <a:rPr lang="en-US" dirty="0" smtClean="0"/>
              <a:t>actions taken by the central bank.</a:t>
            </a:r>
            <a:endParaRPr lang="en-US" b="1" i="1" dirty="0">
              <a:solidFill>
                <a:srgbClr val="FF0000"/>
              </a:solidFill>
            </a:endParaRPr>
          </a:p>
        </p:txBody>
      </p:sp>
      <p:sp>
        <p:nvSpPr>
          <p:cNvPr id="5" name="TextBox 4"/>
          <p:cNvSpPr txBox="1"/>
          <p:nvPr/>
        </p:nvSpPr>
        <p:spPr>
          <a:xfrm>
            <a:off x="3968496" y="1257300"/>
            <a:ext cx="5175504" cy="4278094"/>
          </a:xfrm>
          <a:prstGeom prst="rect">
            <a:avLst/>
          </a:prstGeom>
          <a:noFill/>
        </p:spPr>
        <p:txBody>
          <a:bodyPr wrap="square" rtlCol="0">
            <a:spAutoFit/>
          </a:bodyPr>
          <a:lstStyle/>
          <a:p>
            <a:r>
              <a:rPr lang="en-US" sz="1600" b="1" dirty="0" smtClean="0">
                <a:solidFill>
                  <a:srgbClr val="0000CC"/>
                </a:solidFill>
              </a:rPr>
              <a:t>Increase in the Money Supply: </a:t>
            </a:r>
            <a:endParaRPr lang="en-US" sz="1600" dirty="0" smtClean="0">
              <a:solidFill>
                <a:srgbClr val="0000CC"/>
              </a:solidFill>
            </a:endParaRPr>
          </a:p>
          <a:p>
            <a:pPr marL="285750" indent="-285750">
              <a:buFont typeface="Arial" pitchFamily="34" charset="0"/>
              <a:buChar char="•"/>
            </a:pPr>
            <a:r>
              <a:rPr lang="en-US" sz="1600" dirty="0" smtClean="0"/>
              <a:t>An action by the central bank which causes the money supply to increase (from </a:t>
            </a:r>
            <a:r>
              <a:rPr lang="en-US" sz="1600" dirty="0" err="1" smtClean="0"/>
              <a:t>Sm</a:t>
            </a:r>
            <a:r>
              <a:rPr lang="en-US" sz="1600" dirty="0" smtClean="0"/>
              <a:t> to Sm2) will cause interest rates to fall</a:t>
            </a:r>
          </a:p>
          <a:p>
            <a:pPr marL="285750" indent="-285750">
              <a:buFont typeface="Arial" pitchFamily="34" charset="0"/>
              <a:buChar char="•"/>
            </a:pPr>
            <a:r>
              <a:rPr lang="en-US" sz="1600" dirty="0" smtClean="0"/>
              <a:t>Banks have more money in their reserves, which they wish to loan out, so they will lower the rates they charge to attract more borrowers. </a:t>
            </a:r>
            <a:r>
              <a:rPr lang="en-US" sz="1600" i="1" dirty="0" smtClean="0"/>
              <a:t>Money becomes less scarce.</a:t>
            </a:r>
          </a:p>
          <a:p>
            <a:pPr marL="285750" indent="-285750">
              <a:buFont typeface="Arial" pitchFamily="34" charset="0"/>
              <a:buChar char="•"/>
            </a:pPr>
            <a:r>
              <a:rPr lang="en-US" sz="1600" i="1" dirty="0" smtClean="0">
                <a:solidFill>
                  <a:srgbClr val="FF0000"/>
                </a:solidFill>
              </a:rPr>
              <a:t>Known as an expansionary monetary policy</a:t>
            </a:r>
          </a:p>
          <a:p>
            <a:pPr marL="285750" indent="-285750">
              <a:buFont typeface="Arial" pitchFamily="34" charset="0"/>
              <a:buChar char="•"/>
            </a:pPr>
            <a:endParaRPr lang="en-US" sz="1600" dirty="0" smtClean="0">
              <a:solidFill>
                <a:srgbClr val="FF0000"/>
              </a:solidFill>
            </a:endParaRPr>
          </a:p>
          <a:p>
            <a:r>
              <a:rPr lang="en-US" sz="1600" b="1" dirty="0" smtClean="0">
                <a:solidFill>
                  <a:srgbClr val="0000CC"/>
                </a:solidFill>
              </a:rPr>
              <a:t>Decrease in the Money Supply:</a:t>
            </a:r>
          </a:p>
          <a:p>
            <a:pPr marL="285750" indent="-285750">
              <a:buFont typeface="Arial" pitchFamily="34" charset="0"/>
              <a:buChar char="•"/>
            </a:pPr>
            <a:r>
              <a:rPr lang="en-US" sz="1600" dirty="0" smtClean="0"/>
              <a:t>An action by the central bank which causes the money supply to decrease (from </a:t>
            </a:r>
            <a:r>
              <a:rPr lang="en-US" sz="1600" dirty="0" err="1" smtClean="0"/>
              <a:t>Sm</a:t>
            </a:r>
            <a:r>
              <a:rPr lang="en-US" sz="1600" dirty="0" smtClean="0"/>
              <a:t> to Sm1) will cause interest rates to rise. </a:t>
            </a:r>
          </a:p>
          <a:p>
            <a:pPr marL="285750" indent="-285750">
              <a:buFont typeface="Arial" pitchFamily="34" charset="0"/>
              <a:buChar char="•"/>
            </a:pPr>
            <a:r>
              <a:rPr lang="en-US" sz="1600" dirty="0" smtClean="0"/>
              <a:t>Banks have less money in their reserves, therefore have less to loan out. Money becomes </a:t>
            </a:r>
            <a:r>
              <a:rPr lang="en-US" sz="1600" i="1" dirty="0" smtClean="0"/>
              <a:t>more scarce</a:t>
            </a:r>
            <a:r>
              <a:rPr lang="en-US" sz="1600" dirty="0" smtClean="0"/>
              <a:t> and thus the cost of borrowing it rises. </a:t>
            </a:r>
          </a:p>
          <a:p>
            <a:pPr marL="285750" indent="-285750">
              <a:buFont typeface="Arial" pitchFamily="34" charset="0"/>
              <a:buChar char="•"/>
            </a:pPr>
            <a:r>
              <a:rPr lang="en-US" sz="1600" i="1" dirty="0" smtClean="0">
                <a:solidFill>
                  <a:srgbClr val="FF0000"/>
                </a:solidFill>
              </a:rPr>
              <a:t>Known as a contractionary monetary policy</a:t>
            </a:r>
            <a:endParaRPr lang="en-US" sz="1600" i="1" dirty="0">
              <a:solidFill>
                <a:srgbClr val="FF0000"/>
              </a:solidFill>
            </a:endParaRPr>
          </a:p>
        </p:txBody>
      </p:sp>
    </p:spTree>
    <p:extLst>
      <p:ext uri="{BB962C8B-B14F-4D97-AF65-F5344CB8AC3E}">
        <p14:creationId xmlns:p14="http://schemas.microsoft.com/office/powerpoint/2010/main" xmlns="" val="451243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9144000" cy="5893921"/>
          </a:xfrm>
          <a:prstGeom prst="rect">
            <a:avLst/>
          </a:prstGeom>
          <a:noFill/>
        </p:spPr>
        <p:txBody>
          <a:bodyPr wrap="square" rtlCol="0">
            <a:spAutoFit/>
          </a:bodyPr>
          <a:lstStyle/>
          <a:p>
            <a:r>
              <a:rPr lang="en-US" sz="2400" dirty="0" smtClean="0">
                <a:solidFill>
                  <a:srgbClr val="FF0000"/>
                </a:solidFill>
              </a:rPr>
              <a:t>Monetary Policy and Aggregate Demand</a:t>
            </a:r>
          </a:p>
          <a:p>
            <a:r>
              <a:rPr lang="en-US" dirty="0" smtClean="0"/>
              <a:t>Two of the components of AD are </a:t>
            </a:r>
            <a:r>
              <a:rPr lang="en-US" i="1" dirty="0" smtClean="0"/>
              <a:t>interest sensitive</a:t>
            </a:r>
            <a:r>
              <a:rPr lang="en-US" dirty="0" smtClean="0"/>
              <a:t>, meaning they will change when the interest rate changes.</a:t>
            </a:r>
          </a:p>
          <a:p>
            <a:pPr marL="285750" indent="-285750"/>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endParaRPr lang="en-US" b="1" i="1" dirty="0">
              <a:solidFill>
                <a:srgbClr val="FF0000"/>
              </a:solidFill>
            </a:endParaRPr>
          </a:p>
          <a:p>
            <a:pPr algn="ctr"/>
            <a:endParaRPr lang="en-US" i="1" dirty="0" smtClean="0">
              <a:solidFill>
                <a:srgbClr val="FF0000"/>
              </a:solidFill>
            </a:endParaRPr>
          </a:p>
          <a:p>
            <a:pPr algn="ctr"/>
            <a:r>
              <a:rPr lang="en-US" i="1" dirty="0" smtClean="0">
                <a:solidFill>
                  <a:srgbClr val="FF0000"/>
                </a:solidFill>
              </a:rPr>
              <a:t>The demand for funds for investment and consumption is inversely related to the interest rate, therefore, higher interest rates will CONTRACT aggregate demand and lower interest rates will EXPAND aggregate demand </a:t>
            </a:r>
          </a:p>
        </p:txBody>
      </p:sp>
      <p:grpSp>
        <p:nvGrpSpPr>
          <p:cNvPr id="9" name="Group 8"/>
          <p:cNvGrpSpPr/>
          <p:nvPr/>
        </p:nvGrpSpPr>
        <p:grpSpPr>
          <a:xfrm>
            <a:off x="0" y="1409700"/>
            <a:ext cx="4313114" cy="3444628"/>
            <a:chOff x="4221286" y="2019301"/>
            <a:chExt cx="4313114" cy="3444628"/>
          </a:xfrm>
        </p:grpSpPr>
        <p:cxnSp>
          <p:nvCxnSpPr>
            <p:cNvPr id="10" name="Straight Connector 9"/>
            <p:cNvCxnSpPr/>
            <p:nvPr/>
          </p:nvCxnSpPr>
          <p:spPr>
            <a:xfrm flipH="1" flipV="1">
              <a:off x="7079100" y="3484384"/>
              <a:ext cx="7499" cy="1385966"/>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33024" y="3484384"/>
              <a:ext cx="2353575" cy="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5257800" y="3484384"/>
              <a:ext cx="7499" cy="1385966"/>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85850" y="3484384"/>
              <a:ext cx="7499" cy="1385966"/>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30"/>
            <p:cNvGrpSpPr/>
            <p:nvPr/>
          </p:nvGrpSpPr>
          <p:grpSpPr>
            <a:xfrm>
              <a:off x="4221286" y="2019301"/>
              <a:ext cx="4313114" cy="3444628"/>
              <a:chOff x="3687887" y="2019301"/>
              <a:chExt cx="4313114" cy="3444628"/>
            </a:xfrm>
          </p:grpSpPr>
          <p:grpSp>
            <p:nvGrpSpPr>
              <p:cNvPr id="20" name="Group 2"/>
              <p:cNvGrpSpPr/>
              <p:nvPr/>
            </p:nvGrpSpPr>
            <p:grpSpPr>
              <a:xfrm>
                <a:off x="3687887" y="2019301"/>
                <a:ext cx="4313114" cy="3444628"/>
                <a:chOff x="4317419" y="1606369"/>
                <a:chExt cx="3539197" cy="2826547"/>
              </a:xfrm>
            </p:grpSpPr>
            <p:cxnSp>
              <p:nvCxnSpPr>
                <p:cNvPr id="23" name="Straight Connector 22"/>
                <p:cNvCxnSpPr/>
                <p:nvPr/>
              </p:nvCxnSpPr>
              <p:spPr>
                <a:xfrm>
                  <a:off x="4743911" y="1730143"/>
                  <a:ext cx="0" cy="221570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37334" y="3945845"/>
                  <a:ext cx="272621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3555766" y="2662332"/>
                  <a:ext cx="1750602" cy="227296"/>
                </a:xfrm>
                <a:prstGeom prst="rect">
                  <a:avLst/>
                </a:prstGeom>
                <a:noFill/>
              </p:spPr>
              <p:txBody>
                <a:bodyPr vert="horz" wrap="square" rtlCol="0">
                  <a:spAutoFit/>
                </a:bodyPr>
                <a:lstStyle/>
                <a:p>
                  <a:r>
                    <a:rPr lang="en-US" sz="1200" dirty="0" smtClean="0">
                      <a:solidFill>
                        <a:srgbClr val="000000"/>
                      </a:solidFill>
                    </a:rPr>
                    <a:t>Average Price level</a:t>
                  </a:r>
                  <a:endParaRPr lang="en-US" sz="1200" dirty="0">
                    <a:solidFill>
                      <a:srgbClr val="000000"/>
                    </a:solidFill>
                  </a:endParaRPr>
                </a:p>
              </p:txBody>
            </p:sp>
            <p:sp>
              <p:nvSpPr>
                <p:cNvPr id="26" name="TextBox 25"/>
                <p:cNvSpPr txBox="1"/>
                <p:nvPr/>
              </p:nvSpPr>
              <p:spPr>
                <a:xfrm>
                  <a:off x="4678436" y="4205620"/>
                  <a:ext cx="2865364" cy="227296"/>
                </a:xfrm>
                <a:prstGeom prst="rect">
                  <a:avLst/>
                </a:prstGeom>
                <a:noFill/>
              </p:spPr>
              <p:txBody>
                <a:bodyPr vert="horz" wrap="square" rtlCol="0">
                  <a:spAutoFit/>
                </a:bodyPr>
                <a:lstStyle/>
                <a:p>
                  <a:pPr algn="ctr"/>
                  <a:r>
                    <a:rPr lang="en-US" sz="1200" dirty="0" smtClean="0">
                      <a:solidFill>
                        <a:srgbClr val="000000"/>
                      </a:solidFill>
                    </a:rPr>
                    <a:t>Real Gross Domestic Product (</a:t>
                  </a:r>
                  <a:r>
                    <a:rPr lang="en-US" sz="1200" dirty="0" err="1" smtClean="0">
                      <a:solidFill>
                        <a:srgbClr val="000000"/>
                      </a:solidFill>
                    </a:rPr>
                    <a:t>rGDP</a:t>
                  </a:r>
                  <a:r>
                    <a:rPr lang="en-US" sz="1200" dirty="0" smtClean="0">
                      <a:solidFill>
                        <a:srgbClr val="000000"/>
                      </a:solidFill>
                    </a:rPr>
                    <a:t>)</a:t>
                  </a:r>
                  <a:endParaRPr lang="en-US" sz="1200" dirty="0">
                    <a:solidFill>
                      <a:srgbClr val="000000"/>
                    </a:solidFill>
                  </a:endParaRPr>
                </a:p>
              </p:txBody>
            </p:sp>
            <p:cxnSp>
              <p:nvCxnSpPr>
                <p:cNvPr id="27" name="Straight Connector 26"/>
                <p:cNvCxnSpPr/>
                <p:nvPr/>
              </p:nvCxnSpPr>
              <p:spPr>
                <a:xfrm>
                  <a:off x="4921830" y="1913860"/>
                  <a:ext cx="2174399" cy="1789415"/>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84660" y="3585720"/>
                  <a:ext cx="1071956" cy="227296"/>
                </a:xfrm>
                <a:prstGeom prst="rect">
                  <a:avLst/>
                </a:prstGeom>
                <a:noFill/>
              </p:spPr>
              <p:txBody>
                <a:bodyPr vert="horz" wrap="square" rtlCol="0">
                  <a:spAutoFit/>
                </a:bodyPr>
                <a:lstStyle/>
                <a:p>
                  <a:pPr algn="ctr"/>
                  <a:r>
                    <a:rPr lang="en-US" sz="1200" dirty="0" smtClean="0">
                      <a:solidFill>
                        <a:srgbClr val="000000"/>
                      </a:solidFill>
                    </a:rPr>
                    <a:t>AD1</a:t>
                  </a:r>
                  <a:endParaRPr lang="en-US" sz="1200" dirty="0">
                    <a:solidFill>
                      <a:srgbClr val="000000"/>
                    </a:solidFill>
                  </a:endParaRPr>
                </a:p>
              </p:txBody>
            </p:sp>
            <p:sp>
              <p:nvSpPr>
                <p:cNvPr id="29" name="TextBox 28"/>
                <p:cNvSpPr txBox="1"/>
                <p:nvPr/>
              </p:nvSpPr>
              <p:spPr>
                <a:xfrm>
                  <a:off x="5060751" y="1606369"/>
                  <a:ext cx="2216899" cy="277806"/>
                </a:xfrm>
                <a:prstGeom prst="rect">
                  <a:avLst/>
                </a:prstGeom>
                <a:noFill/>
              </p:spPr>
              <p:txBody>
                <a:bodyPr wrap="square" rtlCol="0">
                  <a:spAutoFit/>
                </a:bodyPr>
                <a:lstStyle/>
                <a:p>
                  <a:pPr algn="ctr"/>
                  <a:r>
                    <a:rPr lang="en-US" sz="1600" b="1" dirty="0" smtClean="0">
                      <a:solidFill>
                        <a:schemeClr val="accent6">
                          <a:lumMod val="75000"/>
                        </a:schemeClr>
                      </a:solidFill>
                    </a:rPr>
                    <a:t>The Aggregate Demand Curve</a:t>
                  </a:r>
                  <a:endParaRPr lang="en-US" sz="1600" b="1" dirty="0">
                    <a:solidFill>
                      <a:schemeClr val="accent6">
                        <a:lumMod val="75000"/>
                      </a:schemeClr>
                    </a:solidFill>
                  </a:endParaRPr>
                </a:p>
              </p:txBody>
            </p:sp>
            <p:cxnSp>
              <p:nvCxnSpPr>
                <p:cNvPr id="30" name="Straight Connector 29"/>
                <p:cNvCxnSpPr/>
                <p:nvPr/>
              </p:nvCxnSpPr>
              <p:spPr>
                <a:xfrm>
                  <a:off x="5870108" y="2167505"/>
                  <a:ext cx="1423764" cy="1189625"/>
                </a:xfrm>
                <a:prstGeom prst="line">
                  <a:avLst/>
                </a:prstGeom>
                <a:ln w="38100" cap="flat" cmpd="sng" algn="ctr">
                  <a:solidFill>
                    <a:srgbClr val="00B05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94727" y="2650892"/>
                  <a:ext cx="1423764" cy="118962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277650" y="3245705"/>
                  <a:ext cx="453911" cy="227296"/>
                </a:xfrm>
                <a:prstGeom prst="rect">
                  <a:avLst/>
                </a:prstGeom>
                <a:noFill/>
              </p:spPr>
              <p:txBody>
                <a:bodyPr vert="horz" wrap="square" rtlCol="0">
                  <a:spAutoFit/>
                </a:bodyPr>
                <a:lstStyle/>
                <a:p>
                  <a:pPr algn="ctr"/>
                  <a:r>
                    <a:rPr lang="en-US" sz="1200" dirty="0" smtClean="0">
                      <a:solidFill>
                        <a:srgbClr val="000000"/>
                      </a:solidFill>
                    </a:rPr>
                    <a:t>AD2</a:t>
                  </a:r>
                  <a:endParaRPr lang="en-US" sz="1200" dirty="0">
                    <a:solidFill>
                      <a:srgbClr val="000000"/>
                    </a:solidFill>
                  </a:endParaRPr>
                </a:p>
              </p:txBody>
            </p:sp>
            <p:sp>
              <p:nvSpPr>
                <p:cNvPr id="33" name="TextBox 32"/>
                <p:cNvSpPr txBox="1"/>
                <p:nvPr/>
              </p:nvSpPr>
              <p:spPr>
                <a:xfrm>
                  <a:off x="6339743" y="3718549"/>
                  <a:ext cx="453911" cy="227296"/>
                </a:xfrm>
                <a:prstGeom prst="rect">
                  <a:avLst/>
                </a:prstGeom>
                <a:noFill/>
              </p:spPr>
              <p:txBody>
                <a:bodyPr vert="horz" wrap="square" rtlCol="0">
                  <a:spAutoFit/>
                </a:bodyPr>
                <a:lstStyle/>
                <a:p>
                  <a:pPr algn="ctr"/>
                  <a:r>
                    <a:rPr lang="en-US" sz="1200" dirty="0" smtClean="0">
                      <a:solidFill>
                        <a:srgbClr val="000000"/>
                      </a:solidFill>
                    </a:rPr>
                    <a:t>AD3</a:t>
                  </a:r>
                  <a:endParaRPr lang="en-US" sz="1200" dirty="0">
                    <a:solidFill>
                      <a:srgbClr val="000000"/>
                    </a:solidFill>
                  </a:endParaRPr>
                </a:p>
              </p:txBody>
            </p:sp>
            <p:sp>
              <p:nvSpPr>
                <p:cNvPr id="34" name="TextBox 33"/>
                <p:cNvSpPr txBox="1"/>
                <p:nvPr/>
              </p:nvSpPr>
              <p:spPr>
                <a:xfrm>
                  <a:off x="5807655" y="3955559"/>
                  <a:ext cx="453911" cy="227296"/>
                </a:xfrm>
                <a:prstGeom prst="rect">
                  <a:avLst/>
                </a:prstGeom>
                <a:noFill/>
              </p:spPr>
              <p:txBody>
                <a:bodyPr vert="horz" wrap="square" rtlCol="0">
                  <a:spAutoFit/>
                </a:bodyPr>
                <a:lstStyle/>
                <a:p>
                  <a:pPr algn="ctr"/>
                  <a:r>
                    <a:rPr lang="en-US" sz="1200" dirty="0" smtClean="0">
                      <a:solidFill>
                        <a:srgbClr val="000000"/>
                      </a:solidFill>
                    </a:rPr>
                    <a:t>Y1</a:t>
                  </a:r>
                  <a:endParaRPr lang="en-US" sz="1200" dirty="0">
                    <a:solidFill>
                      <a:srgbClr val="000000"/>
                    </a:solidFill>
                  </a:endParaRPr>
                </a:p>
              </p:txBody>
            </p:sp>
            <p:sp>
              <p:nvSpPr>
                <p:cNvPr id="35" name="TextBox 34"/>
                <p:cNvSpPr txBox="1"/>
                <p:nvPr/>
              </p:nvSpPr>
              <p:spPr>
                <a:xfrm>
                  <a:off x="6441643" y="3965273"/>
                  <a:ext cx="453911" cy="227296"/>
                </a:xfrm>
                <a:prstGeom prst="rect">
                  <a:avLst/>
                </a:prstGeom>
                <a:noFill/>
              </p:spPr>
              <p:txBody>
                <a:bodyPr vert="horz" wrap="square" rtlCol="0">
                  <a:spAutoFit/>
                </a:bodyPr>
                <a:lstStyle/>
                <a:p>
                  <a:pPr algn="ctr"/>
                  <a:r>
                    <a:rPr lang="en-US" sz="1200" dirty="0" smtClean="0">
                      <a:solidFill>
                        <a:srgbClr val="000000"/>
                      </a:solidFill>
                    </a:rPr>
                    <a:t>Y2</a:t>
                  </a:r>
                  <a:endParaRPr lang="en-US" sz="1200" dirty="0">
                    <a:solidFill>
                      <a:srgbClr val="000000"/>
                    </a:solidFill>
                  </a:endParaRPr>
                </a:p>
              </p:txBody>
            </p:sp>
            <p:sp>
              <p:nvSpPr>
                <p:cNvPr id="36" name="TextBox 35"/>
                <p:cNvSpPr txBox="1"/>
                <p:nvPr/>
              </p:nvSpPr>
              <p:spPr>
                <a:xfrm>
                  <a:off x="4917839" y="3978324"/>
                  <a:ext cx="453911" cy="227296"/>
                </a:xfrm>
                <a:prstGeom prst="rect">
                  <a:avLst/>
                </a:prstGeom>
                <a:noFill/>
              </p:spPr>
              <p:txBody>
                <a:bodyPr vert="horz" wrap="square" rtlCol="0">
                  <a:spAutoFit/>
                </a:bodyPr>
                <a:lstStyle/>
                <a:p>
                  <a:pPr algn="ctr"/>
                  <a:r>
                    <a:rPr lang="en-US" sz="1200" dirty="0" smtClean="0">
                      <a:solidFill>
                        <a:srgbClr val="000000"/>
                      </a:solidFill>
                    </a:rPr>
                    <a:t>Y3</a:t>
                  </a:r>
                  <a:endParaRPr lang="en-US" sz="1200" dirty="0">
                    <a:solidFill>
                      <a:srgbClr val="000000"/>
                    </a:solidFill>
                  </a:endParaRPr>
                </a:p>
              </p:txBody>
            </p:sp>
            <p:sp>
              <p:nvSpPr>
                <p:cNvPr id="37" name="TextBox 36"/>
                <p:cNvSpPr txBox="1"/>
                <p:nvPr/>
              </p:nvSpPr>
              <p:spPr>
                <a:xfrm>
                  <a:off x="4378248" y="2692143"/>
                  <a:ext cx="453911" cy="227296"/>
                </a:xfrm>
                <a:prstGeom prst="rect">
                  <a:avLst/>
                </a:prstGeom>
                <a:noFill/>
              </p:spPr>
              <p:txBody>
                <a:bodyPr vert="horz" wrap="square" rtlCol="0">
                  <a:spAutoFit/>
                </a:bodyPr>
                <a:lstStyle/>
                <a:p>
                  <a:pPr algn="ctr"/>
                  <a:r>
                    <a:rPr lang="en-US" sz="1200" dirty="0">
                      <a:solidFill>
                        <a:srgbClr val="000000"/>
                      </a:solidFill>
                    </a:rPr>
                    <a:t>P</a:t>
                  </a:r>
                  <a:r>
                    <a:rPr lang="en-US" sz="1200" dirty="0" smtClean="0">
                      <a:solidFill>
                        <a:srgbClr val="000000"/>
                      </a:solidFill>
                    </a:rPr>
                    <a:t>1</a:t>
                  </a:r>
                  <a:endParaRPr lang="en-US" sz="1200" dirty="0">
                    <a:solidFill>
                      <a:srgbClr val="000000"/>
                    </a:solidFill>
                  </a:endParaRPr>
                </a:p>
              </p:txBody>
            </p:sp>
          </p:grpSp>
          <p:cxnSp>
            <p:nvCxnSpPr>
              <p:cNvPr id="21" name="Straight Arrow Connector 20"/>
              <p:cNvCxnSpPr/>
              <p:nvPr/>
            </p:nvCxnSpPr>
            <p:spPr>
              <a:xfrm>
                <a:off x="5580103" y="3292230"/>
                <a:ext cx="592097"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H="1">
                <a:off x="5420085" y="3848100"/>
                <a:ext cx="599716"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grpSp>
      <p:sp>
        <p:nvSpPr>
          <p:cNvPr id="38" name="TextBox 37"/>
          <p:cNvSpPr txBox="1"/>
          <p:nvPr/>
        </p:nvSpPr>
        <p:spPr>
          <a:xfrm>
            <a:off x="4267200" y="744409"/>
            <a:ext cx="4876800" cy="4416594"/>
          </a:xfrm>
          <a:prstGeom prst="rect">
            <a:avLst/>
          </a:prstGeom>
          <a:noFill/>
        </p:spPr>
        <p:txBody>
          <a:bodyPr wrap="square" rtlCol="0">
            <a:spAutoFit/>
          </a:bodyPr>
          <a:lstStyle/>
          <a:p>
            <a:pPr marL="285750" indent="-285750">
              <a:buFont typeface="Arial" pitchFamily="34" charset="0"/>
              <a:buChar char="•"/>
            </a:pPr>
            <a:r>
              <a:rPr lang="en-US" b="1" dirty="0" smtClean="0">
                <a:solidFill>
                  <a:srgbClr val="0000CC"/>
                </a:solidFill>
              </a:rPr>
              <a:t>Consumption and interest rates: </a:t>
            </a:r>
            <a:r>
              <a:rPr lang="en-US" dirty="0" smtClean="0"/>
              <a:t>At higher interest rates, the level of consumption will fall because households will prefer to save their money rather than spend it. Also, some types of consumption is often financed with borrowed money (cars, durable goods, and so on), so consumers will choose to delay consumption. </a:t>
            </a:r>
          </a:p>
          <a:p>
            <a:endParaRPr lang="en-US" sz="1100" dirty="0" smtClean="0"/>
          </a:p>
          <a:p>
            <a:pPr marL="285750" indent="-285750">
              <a:buFont typeface="Arial" pitchFamily="34" charset="0"/>
              <a:buChar char="•"/>
            </a:pPr>
            <a:r>
              <a:rPr lang="en-US" b="1" dirty="0" smtClean="0">
                <a:solidFill>
                  <a:srgbClr val="0000CC"/>
                </a:solidFill>
              </a:rPr>
              <a:t>Investment and interest rates: </a:t>
            </a:r>
            <a:r>
              <a:rPr lang="en-US" dirty="0" smtClean="0"/>
              <a:t>At higher rates, firms will choose to undertake fewer investments in new capital, since the expected rate of return on an investment is less likely to exceed the borrowing cost the higher the interest rate. </a:t>
            </a:r>
          </a:p>
          <a:p>
            <a:endParaRPr lang="en-GB" dirty="0"/>
          </a:p>
        </p:txBody>
      </p:sp>
    </p:spTree>
    <p:extLst>
      <p:ext uri="{BB962C8B-B14F-4D97-AF65-F5344CB8AC3E}">
        <p14:creationId xmlns:p14="http://schemas.microsoft.com/office/powerpoint/2010/main" xmlns="" val="718489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Expansionary Monetary Policy</a:t>
            </a:r>
          </a:p>
          <a:p>
            <a:r>
              <a:rPr lang="en-US" dirty="0" smtClean="0"/>
              <a:t>Assume an economy is experiencing a demand-deficient recession. Unemployment </a:t>
            </a:r>
            <a:r>
              <a:rPr lang="en-US" dirty="0"/>
              <a:t>is greater than the natural </a:t>
            </a:r>
            <a:r>
              <a:rPr lang="en-US" dirty="0" smtClean="0"/>
              <a:t>rate, there </a:t>
            </a:r>
            <a:r>
              <a:rPr lang="en-US" dirty="0"/>
              <a:t>is </a:t>
            </a:r>
            <a:r>
              <a:rPr lang="en-US" dirty="0" smtClean="0"/>
              <a:t>deflation, and output </a:t>
            </a:r>
            <a:r>
              <a:rPr lang="en-US" dirty="0"/>
              <a:t>is below the full employment </a:t>
            </a:r>
            <a:r>
              <a:rPr lang="en-US" dirty="0" smtClean="0"/>
              <a:t>level.</a:t>
            </a:r>
            <a:endParaRPr lang="en-US" b="1" i="1" dirty="0">
              <a:solidFill>
                <a:srgbClr val="FF0000"/>
              </a:solidFill>
            </a:endParaRPr>
          </a:p>
          <a:p>
            <a:endParaRPr lang="en-US" dirty="0" smtClean="0"/>
          </a:p>
        </p:txBody>
      </p:sp>
      <p:pic>
        <p:nvPicPr>
          <p:cNvPr id="7" name="Picture 6"/>
          <p:cNvPicPr/>
          <p:nvPr/>
        </p:nvPicPr>
        <p:blipFill>
          <a:blip r:embed="rId2" cstate="print"/>
          <a:stretch>
            <a:fillRect/>
          </a:stretch>
        </p:blipFill>
        <p:spPr>
          <a:xfrm>
            <a:off x="1066800" y="1714500"/>
            <a:ext cx="6553200" cy="2833927"/>
          </a:xfrm>
          <a:prstGeom prst="rect">
            <a:avLst/>
          </a:prstGeom>
          <a:solidFill>
            <a:srgbClr val="FFFFFF"/>
          </a:solidFill>
          <a:ln>
            <a:noFill/>
            <a:prstDash/>
          </a:ln>
        </p:spPr>
      </p:pic>
      <p:sp>
        <p:nvSpPr>
          <p:cNvPr id="4" name="Rectangle 3"/>
          <p:cNvSpPr/>
          <p:nvPr/>
        </p:nvSpPr>
        <p:spPr>
          <a:xfrm>
            <a:off x="0" y="4603141"/>
            <a:ext cx="9108504" cy="1107996"/>
          </a:xfrm>
          <a:prstGeom prst="rect">
            <a:avLst/>
          </a:prstGeom>
        </p:spPr>
        <p:txBody>
          <a:bodyPr wrap="square">
            <a:spAutoFit/>
          </a:bodyPr>
          <a:lstStyle/>
          <a:p>
            <a:r>
              <a:rPr lang="en-US" sz="1600" b="1" i="1" dirty="0" smtClean="0">
                <a:solidFill>
                  <a:srgbClr val="0000CC"/>
                </a:solidFill>
              </a:rPr>
              <a:t>Assume the US Federal Reserve Bank increases the money supply: </a:t>
            </a:r>
          </a:p>
          <a:p>
            <a:pPr marL="285750" indent="-285750">
              <a:buFont typeface="Arial" pitchFamily="34" charset="0"/>
              <a:buChar char="•"/>
            </a:pPr>
            <a:r>
              <a:rPr lang="en-US" sz="1600" i="1" dirty="0" smtClean="0"/>
              <a:t>As </a:t>
            </a:r>
            <a:r>
              <a:rPr lang="en-US" sz="1600" i="1" dirty="0"/>
              <a:t>you can see </a:t>
            </a:r>
            <a:r>
              <a:rPr lang="en-US" sz="1600" i="1" dirty="0" smtClean="0"/>
              <a:t>above, </a:t>
            </a:r>
            <a:r>
              <a:rPr lang="en-US" sz="1600" i="1" dirty="0"/>
              <a:t>an increase in the money supply will lead to lower interest rates, </a:t>
            </a:r>
            <a:endParaRPr lang="en-US" sz="1600" i="1" dirty="0" smtClean="0"/>
          </a:p>
          <a:p>
            <a:pPr marL="285750" indent="-285750">
              <a:buFont typeface="Arial" pitchFamily="34" charset="0"/>
              <a:buChar char="•"/>
            </a:pPr>
            <a:r>
              <a:rPr lang="en-US" sz="1600" i="1" dirty="0" smtClean="0"/>
              <a:t>which </a:t>
            </a:r>
            <a:r>
              <a:rPr lang="en-US" sz="1600" i="1" dirty="0"/>
              <a:t>will lead to an increase in the quantity demanded of funds for investment and consumption, </a:t>
            </a:r>
            <a:endParaRPr lang="en-US" sz="1600" i="1" dirty="0" smtClean="0"/>
          </a:p>
          <a:p>
            <a:pPr marL="285750" indent="-285750">
              <a:buFont typeface="Arial" pitchFamily="34" charset="0"/>
              <a:buChar char="•"/>
            </a:pPr>
            <a:r>
              <a:rPr lang="en-US" sz="1600" i="1" dirty="0" smtClean="0"/>
              <a:t>stimulating </a:t>
            </a:r>
            <a:r>
              <a:rPr lang="en-US" sz="1600" i="1" dirty="0"/>
              <a:t>AD and moving the economy back to full employment</a:t>
            </a:r>
            <a:endParaRPr lang="en-US" sz="1600" dirty="0"/>
          </a:p>
        </p:txBody>
      </p:sp>
    </p:spTree>
    <p:extLst>
      <p:ext uri="{BB962C8B-B14F-4D97-AF65-F5344CB8AC3E}">
        <p14:creationId xmlns:p14="http://schemas.microsoft.com/office/powerpoint/2010/main" xmlns="" val="2284195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Contractionary Monetary Policy</a:t>
            </a:r>
          </a:p>
          <a:p>
            <a:r>
              <a:rPr lang="en-US" dirty="0" smtClean="0"/>
              <a:t>Assume an economy is producing beyond its full employment level, meaning inflation is undesirably high, unemployment is below its natural rate, and the economy is overheating</a:t>
            </a:r>
            <a:endParaRPr lang="en-US" b="1" i="1" dirty="0">
              <a:solidFill>
                <a:srgbClr val="FF0000"/>
              </a:solidFill>
            </a:endParaRPr>
          </a:p>
          <a:p>
            <a:endParaRPr lang="en-US" dirty="0" smtClean="0"/>
          </a:p>
        </p:txBody>
      </p:sp>
      <p:sp>
        <p:nvSpPr>
          <p:cNvPr id="4" name="Rectangle 3"/>
          <p:cNvSpPr/>
          <p:nvPr/>
        </p:nvSpPr>
        <p:spPr>
          <a:xfrm>
            <a:off x="0" y="4603141"/>
            <a:ext cx="9108504" cy="1107996"/>
          </a:xfrm>
          <a:prstGeom prst="rect">
            <a:avLst/>
          </a:prstGeom>
        </p:spPr>
        <p:txBody>
          <a:bodyPr wrap="square">
            <a:spAutoFit/>
          </a:bodyPr>
          <a:lstStyle/>
          <a:p>
            <a:r>
              <a:rPr lang="en-US" sz="1600" b="1" i="1" dirty="0" smtClean="0">
                <a:solidFill>
                  <a:srgbClr val="0000CC"/>
                </a:solidFill>
              </a:rPr>
              <a:t>Assume the US Federal Reserve Bank decreases the money supply: </a:t>
            </a:r>
          </a:p>
          <a:p>
            <a:pPr marL="285750" indent="-285750">
              <a:buFont typeface="Arial" pitchFamily="34" charset="0"/>
              <a:buChar char="•"/>
            </a:pPr>
            <a:r>
              <a:rPr lang="en-US" sz="1600" i="1" dirty="0" smtClean="0"/>
              <a:t>A decrease in the supply of money will lead to higher interest rates,</a:t>
            </a:r>
          </a:p>
          <a:p>
            <a:pPr marL="285750" indent="-285750">
              <a:buFont typeface="Arial" pitchFamily="34" charset="0"/>
              <a:buChar char="•"/>
            </a:pPr>
            <a:r>
              <a:rPr lang="en-US" sz="1600" i="1" dirty="0" smtClean="0"/>
              <a:t>which </a:t>
            </a:r>
            <a:r>
              <a:rPr lang="en-US" sz="1600" i="1" dirty="0"/>
              <a:t>will lead to </a:t>
            </a:r>
            <a:r>
              <a:rPr lang="en-US" sz="1600" i="1" dirty="0" smtClean="0"/>
              <a:t>a decrease in the quantity of funds demanded for consumption and investment</a:t>
            </a:r>
          </a:p>
          <a:p>
            <a:pPr marL="285750" indent="-285750">
              <a:buFont typeface="Arial" pitchFamily="34" charset="0"/>
              <a:buChar char="•"/>
            </a:pPr>
            <a:r>
              <a:rPr lang="en-US" sz="1600" i="1" dirty="0" smtClean="0"/>
              <a:t>Reducing AD </a:t>
            </a:r>
            <a:r>
              <a:rPr lang="en-US" sz="1600" i="1" dirty="0"/>
              <a:t>and moving the economy back to full employment</a:t>
            </a:r>
            <a:endParaRPr lang="en-US" sz="1600" dirty="0"/>
          </a:p>
        </p:txBody>
      </p:sp>
      <p:pic>
        <p:nvPicPr>
          <p:cNvPr id="12" name="Picture 11"/>
          <p:cNvPicPr/>
          <p:nvPr/>
        </p:nvPicPr>
        <p:blipFill>
          <a:blip r:embed="rId2" cstate="print"/>
          <a:stretch>
            <a:fillRect/>
          </a:stretch>
        </p:blipFill>
        <p:spPr>
          <a:xfrm>
            <a:off x="1143000" y="1714500"/>
            <a:ext cx="6781800" cy="2819400"/>
          </a:xfrm>
          <a:prstGeom prst="rect">
            <a:avLst/>
          </a:prstGeom>
          <a:solidFill>
            <a:srgbClr val="FFFFFF"/>
          </a:solidFill>
          <a:ln>
            <a:noFill/>
            <a:prstDash/>
          </a:ln>
        </p:spPr>
      </p:pic>
    </p:spTree>
    <p:extLst>
      <p:ext uri="{BB962C8B-B14F-4D97-AF65-F5344CB8AC3E}">
        <p14:creationId xmlns:p14="http://schemas.microsoft.com/office/powerpoint/2010/main" xmlns="" val="1675468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idx="4294967295"/>
          </p:nvPr>
        </p:nvSpPr>
        <p:spPr>
          <a:xfrm>
            <a:off x="582613" y="190500"/>
            <a:ext cx="7772400" cy="1225021"/>
          </a:xfrm>
        </p:spPr>
        <p:txBody>
          <a:bodyPr/>
          <a:lstStyle/>
          <a:p>
            <a:pPr eaLnBrk="1" hangingPunct="1"/>
            <a:r>
              <a:rPr lang="en-US" smtClean="0"/>
              <a:t>What Banks Do</a:t>
            </a:r>
          </a:p>
        </p:txBody>
      </p:sp>
      <p:sp>
        <p:nvSpPr>
          <p:cNvPr id="7" name="Rectangle 6"/>
          <p:cNvSpPr/>
          <p:nvPr/>
        </p:nvSpPr>
        <p:spPr>
          <a:xfrm>
            <a:off x="4487864" y="4515115"/>
            <a:ext cx="2217737" cy="677333"/>
          </a:xfrm>
          <a:prstGeom prst="rect">
            <a:avLst/>
          </a:prstGeom>
          <a:pattFill prst="ltUpDiag">
            <a:fgClr>
              <a:srgbClr val="FFFFFF"/>
            </a:fgClr>
            <a:bgClr>
              <a:prstClr val="white"/>
            </a:bgClr>
          </a:patt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2000" b="1" dirty="0">
                <a:solidFill>
                  <a:srgbClr val="FF0000"/>
                </a:solidFill>
              </a:rPr>
              <a:t>$1M</a:t>
            </a:r>
          </a:p>
          <a:p>
            <a:pPr algn="ctr" defTabSz="457200" fontAlgn="auto">
              <a:spcBef>
                <a:spcPts val="0"/>
              </a:spcBef>
              <a:spcAft>
                <a:spcPts val="0"/>
              </a:spcAft>
              <a:defRPr/>
            </a:pPr>
            <a:r>
              <a:rPr lang="en-US" sz="2000" b="1" dirty="0">
                <a:solidFill>
                  <a:srgbClr val="FF0000"/>
                </a:solidFill>
              </a:rPr>
              <a:t>Investment</a:t>
            </a:r>
          </a:p>
        </p:txBody>
      </p:sp>
      <p:sp>
        <p:nvSpPr>
          <p:cNvPr id="8" name="Rectangle 7"/>
          <p:cNvSpPr/>
          <p:nvPr/>
        </p:nvSpPr>
        <p:spPr>
          <a:xfrm>
            <a:off x="2217739" y="4515115"/>
            <a:ext cx="2219325" cy="677333"/>
          </a:xfrm>
          <a:prstGeom prst="rect">
            <a:avLst/>
          </a:prstGeom>
          <a:solidFill>
            <a:srgbClr val="FFFF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0000FF"/>
              </a:solidFill>
              <a:latin typeface="Calibri" pitchFamily="34" charset="0"/>
            </a:endParaRPr>
          </a:p>
        </p:txBody>
      </p:sp>
      <p:sp>
        <p:nvSpPr>
          <p:cNvPr id="9" name="Rectangle 8"/>
          <p:cNvSpPr/>
          <p:nvPr/>
        </p:nvSpPr>
        <p:spPr>
          <a:xfrm>
            <a:off x="4487864" y="2766219"/>
            <a:ext cx="2217737" cy="1693333"/>
          </a:xfrm>
          <a:prstGeom prst="rect">
            <a:avLst/>
          </a:prstGeom>
          <a:solidFill>
            <a:srgbClr val="800000">
              <a:alpha val="36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2000" b="1" dirty="0">
                <a:solidFill>
                  <a:srgbClr val="008000"/>
                </a:solidFill>
              </a:rPr>
              <a:t>$10M</a:t>
            </a:r>
          </a:p>
          <a:p>
            <a:pPr algn="ctr" defTabSz="457200" fontAlgn="auto">
              <a:spcBef>
                <a:spcPts val="0"/>
              </a:spcBef>
              <a:spcAft>
                <a:spcPts val="0"/>
              </a:spcAft>
              <a:defRPr/>
            </a:pPr>
            <a:r>
              <a:rPr lang="en-US" sz="2000" b="1" dirty="0">
                <a:solidFill>
                  <a:srgbClr val="008000"/>
                </a:solidFill>
              </a:rPr>
              <a:t>Deposits</a:t>
            </a:r>
          </a:p>
        </p:txBody>
      </p:sp>
      <p:sp>
        <p:nvSpPr>
          <p:cNvPr id="10" name="Rectangle 9"/>
          <p:cNvSpPr/>
          <p:nvPr/>
        </p:nvSpPr>
        <p:spPr>
          <a:xfrm>
            <a:off x="2217739" y="2766220"/>
            <a:ext cx="2219325" cy="1283229"/>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2000" b="1" dirty="0">
                <a:solidFill>
                  <a:srgbClr val="0000FF"/>
                </a:solidFill>
              </a:rPr>
              <a:t>$9M Loans</a:t>
            </a:r>
          </a:p>
        </p:txBody>
      </p:sp>
      <p:pic>
        <p:nvPicPr>
          <p:cNvPr id="11" name="Picture 10" descr="bank-building-icon.jpg"/>
          <p:cNvPicPr>
            <a:picLocks noChangeAspect="1"/>
          </p:cNvPicPr>
          <p:nvPr/>
        </p:nvPicPr>
        <p:blipFill>
          <a:blip r:embed="rId3" cstate="print"/>
          <a:srcRect/>
          <a:stretch>
            <a:fillRect/>
          </a:stretch>
        </p:blipFill>
        <p:spPr bwMode="auto">
          <a:xfrm>
            <a:off x="2776538" y="4548188"/>
            <a:ext cx="1117600" cy="616479"/>
          </a:xfrm>
          <a:prstGeom prst="rect">
            <a:avLst/>
          </a:prstGeom>
          <a:noFill/>
          <a:ln w="9525">
            <a:noFill/>
            <a:miter lim="800000"/>
            <a:headEnd/>
            <a:tailEnd/>
          </a:ln>
        </p:spPr>
      </p:pic>
      <p:sp>
        <p:nvSpPr>
          <p:cNvPr id="12" name="Rectangle 11"/>
          <p:cNvSpPr/>
          <p:nvPr/>
        </p:nvSpPr>
        <p:spPr>
          <a:xfrm>
            <a:off x="2217739" y="4064000"/>
            <a:ext cx="2219325" cy="408782"/>
          </a:xfrm>
          <a:prstGeom prst="rect">
            <a:avLst/>
          </a:prstGeom>
          <a:solidFill>
            <a:schemeClr val="tx2">
              <a:lumMod val="40000"/>
              <a:lumOff val="60000"/>
              <a:alpha val="88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2000" b="1" dirty="0">
                <a:solidFill>
                  <a:srgbClr val="0000FF"/>
                </a:solidFill>
              </a:rPr>
              <a:t>$1M Reserves</a:t>
            </a:r>
          </a:p>
        </p:txBody>
      </p:sp>
      <p:sp>
        <p:nvSpPr>
          <p:cNvPr id="13" name="Right Brace 12"/>
          <p:cNvSpPr/>
          <p:nvPr/>
        </p:nvSpPr>
        <p:spPr>
          <a:xfrm>
            <a:off x="6858000" y="2836333"/>
            <a:ext cx="355600" cy="1594115"/>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latin typeface="Calibri" pitchFamily="34" charset="0"/>
            </a:endParaRPr>
          </a:p>
        </p:txBody>
      </p:sp>
      <p:sp>
        <p:nvSpPr>
          <p:cNvPr id="14" name="TextBox 13"/>
          <p:cNvSpPr txBox="1">
            <a:spLocks noChangeArrowheads="1"/>
          </p:cNvSpPr>
          <p:nvPr/>
        </p:nvSpPr>
        <p:spPr bwMode="auto">
          <a:xfrm>
            <a:off x="7213601" y="3458104"/>
            <a:ext cx="1061509" cy="369332"/>
          </a:xfrm>
          <a:prstGeom prst="rect">
            <a:avLst/>
          </a:prstGeom>
          <a:noFill/>
          <a:ln w="9525">
            <a:noFill/>
            <a:miter lim="800000"/>
            <a:headEnd/>
            <a:tailEnd/>
          </a:ln>
        </p:spPr>
        <p:txBody>
          <a:bodyPr wrap="none">
            <a:spAutoFit/>
          </a:bodyPr>
          <a:lstStyle/>
          <a:p>
            <a:pPr defTabSz="457200"/>
            <a:r>
              <a:rPr lang="en-US">
                <a:latin typeface="Calibri" pitchFamily="34" charset="0"/>
              </a:rPr>
              <a:t>Liabilities</a:t>
            </a:r>
          </a:p>
        </p:txBody>
      </p:sp>
      <p:sp>
        <p:nvSpPr>
          <p:cNvPr id="16" name="Left Brace 15"/>
          <p:cNvSpPr/>
          <p:nvPr/>
        </p:nvSpPr>
        <p:spPr>
          <a:xfrm>
            <a:off x="1693864" y="2779449"/>
            <a:ext cx="388937" cy="2399771"/>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latin typeface="Calibri" pitchFamily="34" charset="0"/>
            </a:endParaRPr>
          </a:p>
        </p:txBody>
      </p:sp>
      <p:sp>
        <p:nvSpPr>
          <p:cNvPr id="17" name="TextBox 16"/>
          <p:cNvSpPr txBox="1">
            <a:spLocks noChangeArrowheads="1"/>
          </p:cNvSpPr>
          <p:nvPr/>
        </p:nvSpPr>
        <p:spPr bwMode="auto">
          <a:xfrm>
            <a:off x="960439" y="3792803"/>
            <a:ext cx="778162" cy="369332"/>
          </a:xfrm>
          <a:prstGeom prst="rect">
            <a:avLst/>
          </a:prstGeom>
          <a:noFill/>
          <a:ln w="9525">
            <a:noFill/>
            <a:miter lim="800000"/>
            <a:headEnd/>
            <a:tailEnd/>
          </a:ln>
        </p:spPr>
        <p:txBody>
          <a:bodyPr wrap="none">
            <a:spAutoFit/>
          </a:bodyPr>
          <a:lstStyle/>
          <a:p>
            <a:pPr defTabSz="457200"/>
            <a:r>
              <a:rPr lang="en-US">
                <a:latin typeface="Calibri" pitchFamily="34" charset="0"/>
              </a:rPr>
              <a:t>Assets</a:t>
            </a:r>
          </a:p>
        </p:txBody>
      </p:sp>
      <p:sp>
        <p:nvSpPr>
          <p:cNvPr id="18" name="Right Brace 17"/>
          <p:cNvSpPr/>
          <p:nvPr/>
        </p:nvSpPr>
        <p:spPr>
          <a:xfrm>
            <a:off x="6858000" y="4496595"/>
            <a:ext cx="355600" cy="695854"/>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latin typeface="Calibri" pitchFamily="34" charset="0"/>
            </a:endParaRPr>
          </a:p>
        </p:txBody>
      </p:sp>
      <p:sp>
        <p:nvSpPr>
          <p:cNvPr id="19" name="TextBox 18"/>
          <p:cNvSpPr txBox="1">
            <a:spLocks noChangeArrowheads="1"/>
          </p:cNvSpPr>
          <p:nvPr/>
        </p:nvSpPr>
        <p:spPr bwMode="auto">
          <a:xfrm>
            <a:off x="7213601" y="4530990"/>
            <a:ext cx="1473032" cy="646331"/>
          </a:xfrm>
          <a:prstGeom prst="rect">
            <a:avLst/>
          </a:prstGeom>
          <a:noFill/>
          <a:ln w="9525">
            <a:noFill/>
            <a:miter lim="800000"/>
            <a:headEnd/>
            <a:tailEnd/>
          </a:ln>
        </p:spPr>
        <p:txBody>
          <a:bodyPr wrap="none">
            <a:spAutoFit/>
          </a:bodyPr>
          <a:lstStyle/>
          <a:p>
            <a:pPr defTabSz="457200"/>
            <a:r>
              <a:rPr lang="en-US">
                <a:latin typeface="Calibri" pitchFamily="34" charset="0"/>
              </a:rPr>
              <a:t>Shareholder’s</a:t>
            </a:r>
          </a:p>
          <a:p>
            <a:pPr defTabSz="457200"/>
            <a:r>
              <a:rPr lang="en-US">
                <a:latin typeface="Calibri" pitchFamily="34" charset="0"/>
              </a:rPr>
              <a:t>Equity</a:t>
            </a:r>
          </a:p>
        </p:txBody>
      </p:sp>
      <p:sp>
        <p:nvSpPr>
          <p:cNvPr id="20" name="TextBox 19"/>
          <p:cNvSpPr txBox="1">
            <a:spLocks noChangeArrowheads="1"/>
          </p:cNvSpPr>
          <p:nvPr/>
        </p:nvSpPr>
        <p:spPr bwMode="auto">
          <a:xfrm>
            <a:off x="995363" y="2460625"/>
            <a:ext cx="631904" cy="400110"/>
          </a:xfrm>
          <a:prstGeom prst="rect">
            <a:avLst/>
          </a:prstGeom>
          <a:noFill/>
          <a:ln w="9525">
            <a:noFill/>
            <a:miter lim="800000"/>
            <a:headEnd/>
            <a:tailEnd/>
          </a:ln>
        </p:spPr>
        <p:txBody>
          <a:bodyPr wrap="none">
            <a:spAutoFit/>
          </a:bodyPr>
          <a:lstStyle/>
          <a:p>
            <a:pPr defTabSz="457200"/>
            <a:r>
              <a:rPr lang="en-US" sz="2000" b="1">
                <a:solidFill>
                  <a:srgbClr val="FF0000"/>
                </a:solidFill>
                <a:latin typeface="Calibri" pitchFamily="34" charset="0"/>
              </a:rPr>
              <a:t>10%</a:t>
            </a:r>
          </a:p>
        </p:txBody>
      </p:sp>
      <p:sp>
        <p:nvSpPr>
          <p:cNvPr id="21" name="TextBox 20"/>
          <p:cNvSpPr txBox="1">
            <a:spLocks noChangeArrowheads="1"/>
          </p:cNvSpPr>
          <p:nvPr/>
        </p:nvSpPr>
        <p:spPr bwMode="auto">
          <a:xfrm>
            <a:off x="7378700" y="2455333"/>
            <a:ext cx="502061" cy="400110"/>
          </a:xfrm>
          <a:prstGeom prst="rect">
            <a:avLst/>
          </a:prstGeom>
          <a:noFill/>
          <a:ln w="9525">
            <a:noFill/>
            <a:miter lim="800000"/>
            <a:headEnd/>
            <a:tailEnd/>
          </a:ln>
        </p:spPr>
        <p:txBody>
          <a:bodyPr wrap="none">
            <a:spAutoFit/>
          </a:bodyPr>
          <a:lstStyle/>
          <a:p>
            <a:pPr defTabSz="457200"/>
            <a:r>
              <a:rPr lang="en-US" sz="2000" b="1">
                <a:solidFill>
                  <a:srgbClr val="FF0000"/>
                </a:solidFill>
                <a:latin typeface="Calibri" pitchFamily="34" charset="0"/>
              </a:rPr>
              <a:t>5%</a:t>
            </a:r>
          </a:p>
        </p:txBody>
      </p:sp>
      <p:sp>
        <p:nvSpPr>
          <p:cNvPr id="22" name="TextBox 21"/>
          <p:cNvSpPr txBox="1">
            <a:spLocks noChangeArrowheads="1"/>
          </p:cNvSpPr>
          <p:nvPr/>
        </p:nvSpPr>
        <p:spPr bwMode="auto">
          <a:xfrm>
            <a:off x="815976" y="2673615"/>
            <a:ext cx="1005403" cy="400110"/>
          </a:xfrm>
          <a:prstGeom prst="rect">
            <a:avLst/>
          </a:prstGeom>
          <a:noFill/>
          <a:ln w="9525">
            <a:noFill/>
            <a:miter lim="800000"/>
            <a:headEnd/>
            <a:tailEnd/>
          </a:ln>
        </p:spPr>
        <p:txBody>
          <a:bodyPr wrap="none">
            <a:spAutoFit/>
          </a:bodyPr>
          <a:lstStyle/>
          <a:p>
            <a:pPr defTabSz="457200"/>
            <a:r>
              <a:rPr lang="en-US" sz="2000" b="1">
                <a:solidFill>
                  <a:srgbClr val="FF0000"/>
                </a:solidFill>
                <a:latin typeface="Calibri" pitchFamily="34" charset="0"/>
              </a:rPr>
              <a:t>($900K)</a:t>
            </a:r>
          </a:p>
        </p:txBody>
      </p:sp>
      <p:sp>
        <p:nvSpPr>
          <p:cNvPr id="23" name="TextBox 22"/>
          <p:cNvSpPr txBox="1">
            <a:spLocks noChangeArrowheads="1"/>
          </p:cNvSpPr>
          <p:nvPr/>
        </p:nvSpPr>
        <p:spPr bwMode="auto">
          <a:xfrm>
            <a:off x="7145339" y="2659063"/>
            <a:ext cx="1005403" cy="400110"/>
          </a:xfrm>
          <a:prstGeom prst="rect">
            <a:avLst/>
          </a:prstGeom>
          <a:noFill/>
          <a:ln w="9525">
            <a:noFill/>
            <a:miter lim="800000"/>
            <a:headEnd/>
            <a:tailEnd/>
          </a:ln>
        </p:spPr>
        <p:txBody>
          <a:bodyPr wrap="none">
            <a:spAutoFit/>
          </a:bodyPr>
          <a:lstStyle/>
          <a:p>
            <a:pPr defTabSz="457200"/>
            <a:r>
              <a:rPr lang="en-US" sz="2000" b="1">
                <a:solidFill>
                  <a:srgbClr val="FF0000"/>
                </a:solidFill>
                <a:latin typeface="Calibri" pitchFamily="34" charset="0"/>
              </a:rPr>
              <a:t>($500K)</a:t>
            </a:r>
          </a:p>
        </p:txBody>
      </p:sp>
      <p:sp>
        <p:nvSpPr>
          <p:cNvPr id="24" name="Oval 23"/>
          <p:cNvSpPr/>
          <p:nvPr/>
        </p:nvSpPr>
        <p:spPr>
          <a:xfrm>
            <a:off x="5668964" y="1157553"/>
            <a:ext cx="2378075" cy="1270000"/>
          </a:xfrm>
          <a:prstGeom prst="ellipse">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sz="2400" b="1">
              <a:solidFill>
                <a:srgbClr val="000000"/>
              </a:solidFill>
              <a:latin typeface="Calibri" pitchFamily="34" charset="0"/>
            </a:endParaRPr>
          </a:p>
        </p:txBody>
      </p:sp>
      <p:sp>
        <p:nvSpPr>
          <p:cNvPr id="25" name="Oval 24"/>
          <p:cNvSpPr/>
          <p:nvPr/>
        </p:nvSpPr>
        <p:spPr>
          <a:xfrm>
            <a:off x="800100" y="1273969"/>
            <a:ext cx="2376488" cy="1153583"/>
          </a:xfrm>
          <a:prstGeom prst="ellipse">
            <a:avLst/>
          </a:prstGeom>
          <a:noFill/>
          <a:ln w="38100" cmpd="sng">
            <a:solidFill>
              <a:srgbClr val="008000"/>
            </a:solidFill>
          </a:ln>
        </p:spPr>
        <p:style>
          <a:lnRef idx="1">
            <a:schemeClr val="dk1"/>
          </a:lnRef>
          <a:fillRef idx="3">
            <a:schemeClr val="dk1"/>
          </a:fillRef>
          <a:effectRef idx="2">
            <a:schemeClr val="dk1"/>
          </a:effectRef>
          <a:fontRef idx="minor">
            <a:schemeClr val="lt1"/>
          </a:fontRef>
        </p:style>
        <p:txBody>
          <a:bodyPr anchor="ctr"/>
          <a:lstStyle/>
          <a:p>
            <a:pPr algn="ctr" defTabSz="457200">
              <a:defRPr/>
            </a:pPr>
            <a:endParaRPr lang="en-US">
              <a:solidFill>
                <a:srgbClr val="FFFFFF"/>
              </a:solidFill>
              <a:latin typeface="Calibri" pitchFamily="34" charset="0"/>
            </a:endParaRPr>
          </a:p>
        </p:txBody>
      </p:sp>
      <p:sp>
        <p:nvSpPr>
          <p:cNvPr id="26" name="TextBox 25"/>
          <p:cNvSpPr txBox="1">
            <a:spLocks noChangeArrowheads="1"/>
          </p:cNvSpPr>
          <p:nvPr/>
        </p:nvSpPr>
        <p:spPr bwMode="auto">
          <a:xfrm>
            <a:off x="6207126" y="1374511"/>
            <a:ext cx="1304844" cy="461665"/>
          </a:xfrm>
          <a:prstGeom prst="rect">
            <a:avLst/>
          </a:prstGeom>
          <a:solidFill>
            <a:srgbClr val="FFFFFF"/>
          </a:solidFill>
          <a:ln w="9525">
            <a:noFill/>
            <a:miter lim="800000"/>
            <a:headEnd/>
            <a:tailEnd/>
          </a:ln>
        </p:spPr>
        <p:txBody>
          <a:bodyPr wrap="none">
            <a:spAutoFit/>
          </a:bodyPr>
          <a:lstStyle/>
          <a:p>
            <a:pPr defTabSz="457200"/>
            <a:r>
              <a:rPr lang="en-US" sz="2400" b="1">
                <a:solidFill>
                  <a:srgbClr val="000000"/>
                </a:solidFill>
                <a:latin typeface="Calibri" pitchFamily="34" charset="0"/>
              </a:rPr>
              <a:t>SAVINGS</a:t>
            </a:r>
          </a:p>
        </p:txBody>
      </p:sp>
      <p:sp>
        <p:nvSpPr>
          <p:cNvPr id="27" name="TextBox 26"/>
          <p:cNvSpPr txBox="1">
            <a:spLocks noChangeArrowheads="1"/>
          </p:cNvSpPr>
          <p:nvPr/>
        </p:nvSpPr>
        <p:spPr bwMode="auto">
          <a:xfrm>
            <a:off x="1300164" y="1353344"/>
            <a:ext cx="1434111" cy="461665"/>
          </a:xfrm>
          <a:prstGeom prst="rect">
            <a:avLst/>
          </a:prstGeom>
          <a:noFill/>
          <a:ln w="9525">
            <a:noFill/>
            <a:miter lim="800000"/>
            <a:headEnd/>
            <a:tailEnd/>
          </a:ln>
        </p:spPr>
        <p:txBody>
          <a:bodyPr wrap="none">
            <a:spAutoFit/>
          </a:bodyPr>
          <a:lstStyle/>
          <a:p>
            <a:pPr defTabSz="457200"/>
            <a:r>
              <a:rPr lang="en-US" sz="2400" b="1">
                <a:latin typeface="Calibri" pitchFamily="34" charset="0"/>
              </a:rPr>
              <a:t>PROJECTS</a:t>
            </a:r>
          </a:p>
        </p:txBody>
      </p:sp>
      <p:pic>
        <p:nvPicPr>
          <p:cNvPr id="29" name="Picture 28" descr="one-hundred-100-dollar-bill.jpg"/>
          <p:cNvPicPr>
            <a:picLocks noChangeAspect="1"/>
          </p:cNvPicPr>
          <p:nvPr/>
        </p:nvPicPr>
        <p:blipFill>
          <a:blip r:embed="rId4" cstate="print"/>
          <a:srcRect/>
          <a:stretch>
            <a:fillRect/>
          </a:stretch>
        </p:blipFill>
        <p:spPr bwMode="auto">
          <a:xfrm>
            <a:off x="6097588" y="1758157"/>
            <a:ext cx="1047750" cy="377031"/>
          </a:xfrm>
          <a:prstGeom prst="rect">
            <a:avLst/>
          </a:prstGeom>
          <a:noFill/>
          <a:ln w="9525">
            <a:noFill/>
            <a:miter lim="800000"/>
            <a:headEnd/>
            <a:tailEnd/>
          </a:ln>
        </p:spPr>
      </p:pic>
      <p:pic>
        <p:nvPicPr>
          <p:cNvPr id="30" name="Picture 29" descr="one-hundred-100-dollar-bill.jpg"/>
          <p:cNvPicPr>
            <a:picLocks noChangeAspect="1"/>
          </p:cNvPicPr>
          <p:nvPr/>
        </p:nvPicPr>
        <p:blipFill>
          <a:blip r:embed="rId5" cstate="print"/>
          <a:srcRect/>
          <a:stretch>
            <a:fillRect/>
          </a:stretch>
        </p:blipFill>
        <p:spPr bwMode="auto">
          <a:xfrm>
            <a:off x="6302376" y="1811074"/>
            <a:ext cx="1046163" cy="377031"/>
          </a:xfrm>
          <a:prstGeom prst="rect">
            <a:avLst/>
          </a:prstGeom>
          <a:noFill/>
          <a:ln w="9525">
            <a:noFill/>
            <a:miter lim="800000"/>
            <a:headEnd/>
            <a:tailEnd/>
          </a:ln>
        </p:spPr>
      </p:pic>
      <p:pic>
        <p:nvPicPr>
          <p:cNvPr id="31" name="Picture 30" descr="one-hundred-100-dollar-bill.jpg"/>
          <p:cNvPicPr>
            <a:picLocks noChangeAspect="1"/>
          </p:cNvPicPr>
          <p:nvPr/>
        </p:nvPicPr>
        <p:blipFill>
          <a:blip r:embed="rId5" cstate="print"/>
          <a:srcRect/>
          <a:stretch>
            <a:fillRect/>
          </a:stretch>
        </p:blipFill>
        <p:spPr bwMode="auto">
          <a:xfrm>
            <a:off x="6554788" y="1875896"/>
            <a:ext cx="1046162" cy="377032"/>
          </a:xfrm>
          <a:prstGeom prst="rect">
            <a:avLst/>
          </a:prstGeom>
          <a:noFill/>
          <a:ln w="9525">
            <a:noFill/>
            <a:miter lim="800000"/>
            <a:headEnd/>
            <a:tailEnd/>
          </a:ln>
        </p:spPr>
      </p:pic>
      <p:pic>
        <p:nvPicPr>
          <p:cNvPr id="34" name="Picture 33" descr="test-tube-icon-clip-art.jpg"/>
          <p:cNvPicPr>
            <a:picLocks noChangeAspect="1"/>
          </p:cNvPicPr>
          <p:nvPr/>
        </p:nvPicPr>
        <p:blipFill>
          <a:blip r:embed="rId6" cstate="print"/>
          <a:srcRect/>
          <a:stretch>
            <a:fillRect/>
          </a:stretch>
        </p:blipFill>
        <p:spPr bwMode="auto">
          <a:xfrm>
            <a:off x="1571626" y="1695979"/>
            <a:ext cx="796925" cy="620448"/>
          </a:xfrm>
          <a:prstGeom prst="rect">
            <a:avLst/>
          </a:prstGeom>
          <a:noFill/>
          <a:ln w="9525">
            <a:noFill/>
            <a:miter lim="800000"/>
            <a:headEnd/>
            <a:tailEnd/>
          </a:ln>
        </p:spPr>
      </p:pic>
      <p:cxnSp>
        <p:nvCxnSpPr>
          <p:cNvPr id="36" name="Straight Arrow Connector 35"/>
          <p:cNvCxnSpPr>
            <a:stCxn id="24" idx="4"/>
          </p:cNvCxnSpPr>
          <p:nvPr/>
        </p:nvCxnSpPr>
        <p:spPr>
          <a:xfrm flipH="1">
            <a:off x="6554788" y="2427552"/>
            <a:ext cx="303212" cy="33866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2217738" y="2427552"/>
            <a:ext cx="150812" cy="338667"/>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a:spLocks noChangeArrowheads="1"/>
          </p:cNvSpPr>
          <p:nvPr/>
        </p:nvSpPr>
        <p:spPr bwMode="auto">
          <a:xfrm>
            <a:off x="3176589" y="5277115"/>
            <a:ext cx="2714461" cy="400110"/>
          </a:xfrm>
          <a:prstGeom prst="rect">
            <a:avLst/>
          </a:prstGeom>
          <a:noFill/>
          <a:ln w="9525">
            <a:noFill/>
            <a:miter lim="800000"/>
            <a:headEnd/>
            <a:tailEnd/>
          </a:ln>
        </p:spPr>
        <p:txBody>
          <a:bodyPr wrap="none">
            <a:spAutoFit/>
          </a:bodyPr>
          <a:lstStyle/>
          <a:p>
            <a:pPr defTabSz="457200"/>
            <a:r>
              <a:rPr lang="en-US" sz="2000" b="1">
                <a:solidFill>
                  <a:srgbClr val="000000"/>
                </a:solidFill>
                <a:latin typeface="Calibri" pitchFamily="34" charset="0"/>
              </a:rPr>
              <a:t>Interest Spread = $400K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p:bldP spid="16" grpId="0" animBg="1"/>
      <p:bldP spid="17" grpId="0"/>
      <p:bldP spid="18" grpId="0" animBg="1"/>
      <p:bldP spid="19" grpId="0"/>
      <p:bldP spid="20" grpId="0"/>
      <p:bldP spid="21" grpId="0"/>
      <p:bldP spid="22" grpId="0"/>
      <p:bldP spid="23" grpId="0"/>
      <p:bldP spid="24" grpId="0" animBg="1"/>
      <p:bldP spid="25" grpId="0" animBg="1"/>
      <p:bldP spid="26" grpId="0" animBg="1"/>
      <p:bldP spid="27"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616922"/>
          </a:xfrm>
          <a:prstGeom prst="rect">
            <a:avLst/>
          </a:prstGeom>
          <a:noFill/>
        </p:spPr>
        <p:txBody>
          <a:bodyPr wrap="square" rtlCol="0">
            <a:spAutoFit/>
          </a:bodyPr>
          <a:lstStyle/>
          <a:p>
            <a:r>
              <a:rPr lang="en-US" sz="2400" dirty="0" smtClean="0">
                <a:solidFill>
                  <a:srgbClr val="FF0000"/>
                </a:solidFill>
              </a:rPr>
              <a:t>Fractional Reserve Banking and Monetary Policy</a:t>
            </a:r>
          </a:p>
          <a:p>
            <a:r>
              <a:rPr lang="en-US" dirty="0" smtClean="0">
                <a:cs typeface="Arial" pitchFamily="34" charset="0"/>
              </a:rPr>
              <a:t>By </a:t>
            </a:r>
            <a:r>
              <a:rPr lang="en-US" dirty="0">
                <a:cs typeface="Arial" pitchFamily="34" charset="0"/>
              </a:rPr>
              <a:t>accepting deposits from households, then lending out a proportion of those deposits to borrowers, which themselves end up being deposited and lent out again and again, </a:t>
            </a:r>
            <a:r>
              <a:rPr lang="en-US" i="1" dirty="0" smtClean="0">
                <a:cs typeface="Arial" pitchFamily="34" charset="0"/>
              </a:rPr>
              <a:t>banks create new money through</a:t>
            </a:r>
            <a:r>
              <a:rPr lang="en-US" dirty="0" smtClean="0">
                <a:cs typeface="Arial" pitchFamily="34" charset="0"/>
              </a:rPr>
              <a:t> </a:t>
            </a:r>
            <a:r>
              <a:rPr lang="en-US" dirty="0">
                <a:cs typeface="Arial" pitchFamily="34" charset="0"/>
              </a:rPr>
              <a:t>their every-day activities</a:t>
            </a:r>
            <a:r>
              <a:rPr lang="en-US" dirty="0" smtClean="0">
                <a:cs typeface="Arial" pitchFamily="34" charset="0"/>
              </a:rPr>
              <a:t>.</a:t>
            </a:r>
          </a:p>
          <a:p>
            <a:endParaRPr lang="en-US" dirty="0">
              <a:cs typeface="Arial" pitchFamily="34" charset="0"/>
            </a:endParaRPr>
          </a:p>
          <a:p>
            <a:endParaRPr lang="en-US" sz="800" b="1" i="1" dirty="0">
              <a:solidFill>
                <a:srgbClr val="FF0000"/>
              </a:solidFill>
            </a:endParaRPr>
          </a:p>
          <a:p>
            <a:r>
              <a:rPr lang="en-US" b="1" dirty="0" smtClean="0">
                <a:solidFill>
                  <a:srgbClr val="0000CC"/>
                </a:solidFill>
              </a:rPr>
              <a:t>Required Reserves: </a:t>
            </a:r>
            <a:r>
              <a:rPr lang="en-US" dirty="0" smtClean="0"/>
              <a:t>Commercial banks are required to keep a certain percentage, determined by the central bank, of their total deposits on reserve at all times. For example: </a:t>
            </a:r>
          </a:p>
          <a:p>
            <a:pPr marL="285750" indent="-285750">
              <a:buFont typeface="Arial" pitchFamily="34" charset="0"/>
              <a:buChar char="•"/>
            </a:pPr>
            <a:r>
              <a:rPr lang="en-US" dirty="0" smtClean="0"/>
              <a:t>A reserve requirement of 20% would mean that a bank with total deposits equaling $1 million would have to keep $200,000 </a:t>
            </a:r>
            <a:r>
              <a:rPr lang="en-US" i="1" dirty="0" smtClean="0"/>
              <a:t>on reserve</a:t>
            </a:r>
            <a:r>
              <a:rPr lang="en-US" dirty="0" smtClean="0"/>
              <a:t> at the central bank. This money may NOT be loaned out by the commercial bank. </a:t>
            </a:r>
            <a:endParaRPr lang="en-US" dirty="0"/>
          </a:p>
          <a:p>
            <a:pPr marL="285750" indent="-285750">
              <a:buFont typeface="Arial" pitchFamily="34" charset="0"/>
              <a:buChar char="•"/>
            </a:pPr>
            <a:r>
              <a:rPr lang="en-US" dirty="0" smtClean="0"/>
              <a:t>With the other $800,000, the bank can make loans and charge interest on those loans. The bank’s business model is to charge a higher interest rate to borrowers than it pays to households saving money with the bank. </a:t>
            </a:r>
          </a:p>
          <a:p>
            <a:pPr marL="285750" indent="-285750">
              <a:buFont typeface="Arial" pitchFamily="34" charset="0"/>
              <a:buChar char="•"/>
            </a:pPr>
            <a:endParaRPr lang="en-US" dirty="0" smtClean="0"/>
          </a:p>
          <a:p>
            <a:endParaRPr lang="en-US" sz="1100" b="1" dirty="0" smtClean="0">
              <a:solidFill>
                <a:srgbClr val="0000CC"/>
              </a:solidFill>
              <a:cs typeface="Arial" pitchFamily="34" charset="0"/>
            </a:endParaRPr>
          </a:p>
          <a:p>
            <a:r>
              <a:rPr lang="en-US" b="1" dirty="0" smtClean="0">
                <a:solidFill>
                  <a:srgbClr val="0000CC"/>
                </a:solidFill>
                <a:cs typeface="Arial" pitchFamily="34" charset="0"/>
              </a:rPr>
              <a:t>Excess </a:t>
            </a:r>
            <a:r>
              <a:rPr lang="en-US" b="1" dirty="0">
                <a:solidFill>
                  <a:srgbClr val="0000CC"/>
                </a:solidFill>
                <a:cs typeface="Arial" pitchFamily="34" charset="0"/>
              </a:rPr>
              <a:t>reserves: </a:t>
            </a:r>
            <a:r>
              <a:rPr lang="en-US" dirty="0">
                <a:solidFill>
                  <a:srgbClr val="0000CC"/>
                </a:solidFill>
                <a:cs typeface="Arial" pitchFamily="34" charset="0"/>
              </a:rPr>
              <a:t> </a:t>
            </a:r>
            <a:r>
              <a:rPr lang="en-US" dirty="0">
                <a:cs typeface="Arial" pitchFamily="34" charset="0"/>
              </a:rPr>
              <a:t>Actual reserves minus required reserves are called excess reserves. This is the </a:t>
            </a:r>
            <a:r>
              <a:rPr lang="en-US" dirty="0" smtClean="0">
                <a:cs typeface="Arial" pitchFamily="34" charset="0"/>
              </a:rPr>
              <a:t>proportion </a:t>
            </a:r>
            <a:r>
              <a:rPr lang="en-US" dirty="0">
                <a:cs typeface="Arial" pitchFamily="34" charset="0"/>
              </a:rPr>
              <a:t>of total reserves that a bank is allowed to lend out</a:t>
            </a:r>
            <a:r>
              <a:rPr lang="en-US" dirty="0" smtClean="0">
                <a:cs typeface="Arial" pitchFamily="34" charset="0"/>
              </a:rPr>
              <a:t>.</a:t>
            </a:r>
          </a:p>
          <a:p>
            <a:endParaRPr lang="en-US" sz="1000" dirty="0"/>
          </a:p>
          <a:p>
            <a:pPr algn="ctr"/>
            <a:r>
              <a:rPr lang="en-US" i="1" dirty="0" smtClean="0">
                <a:solidFill>
                  <a:srgbClr val="FF0000"/>
                </a:solidFill>
              </a:rPr>
              <a:t>Money Creation: Because banks can lend out their excess reserves banks can actually create new money whenever a deposit is made. </a:t>
            </a:r>
            <a:endParaRPr lang="en-US" i="1" dirty="0">
              <a:solidFill>
                <a:srgbClr val="FF0000"/>
              </a:solidFill>
            </a:endParaRPr>
          </a:p>
        </p:txBody>
      </p:sp>
    </p:spTree>
    <p:extLst>
      <p:ext uri="{BB962C8B-B14F-4D97-AF65-F5344CB8AC3E}">
        <p14:creationId xmlns:p14="http://schemas.microsoft.com/office/powerpoint/2010/main" xmlns="" val="3433814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ound Diagonal Corner Rectangle 105"/>
          <p:cNvSpPr/>
          <p:nvPr/>
        </p:nvSpPr>
        <p:spPr>
          <a:xfrm>
            <a:off x="6318250" y="4826000"/>
            <a:ext cx="2146300" cy="728928"/>
          </a:xfrm>
          <a:prstGeom prst="round2Diag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nchor="ctr"/>
          <a:lstStyle/>
          <a:p>
            <a:pPr algn="ctr" defTabSz="457200">
              <a:defRPr/>
            </a:pPr>
            <a:endParaRPr lang="en-US">
              <a:solidFill>
                <a:srgbClr val="FFFFFF"/>
              </a:solidFill>
              <a:latin typeface="Calibri" pitchFamily="34" charset="0"/>
            </a:endParaRPr>
          </a:p>
        </p:txBody>
      </p:sp>
      <p:sp>
        <p:nvSpPr>
          <p:cNvPr id="17411" name="Title 1"/>
          <p:cNvSpPr>
            <a:spLocks noGrp="1"/>
          </p:cNvSpPr>
          <p:nvPr>
            <p:ph type="ctrTitle" idx="4294967295"/>
          </p:nvPr>
        </p:nvSpPr>
        <p:spPr>
          <a:xfrm>
            <a:off x="684213" y="34396"/>
            <a:ext cx="7772400" cy="1225021"/>
          </a:xfrm>
        </p:spPr>
        <p:txBody>
          <a:bodyPr/>
          <a:lstStyle/>
          <a:p>
            <a:pPr eaLnBrk="1" hangingPunct="1"/>
            <a:r>
              <a:rPr lang="en-US" smtClean="0"/>
              <a:t>Fractional Reserve Banking</a:t>
            </a:r>
          </a:p>
        </p:txBody>
      </p:sp>
      <p:sp>
        <p:nvSpPr>
          <p:cNvPr id="35" name="Rectangle 34"/>
          <p:cNvSpPr/>
          <p:nvPr/>
        </p:nvSpPr>
        <p:spPr>
          <a:xfrm>
            <a:off x="1643064" y="1551782"/>
            <a:ext cx="625475" cy="889000"/>
          </a:xfrm>
          <a:prstGeom prst="rect">
            <a:avLst/>
          </a:prstGeom>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400" b="1" dirty="0">
                <a:solidFill>
                  <a:schemeClr val="accent1">
                    <a:lumMod val="20000"/>
                    <a:lumOff val="80000"/>
                  </a:schemeClr>
                </a:solidFill>
              </a:rPr>
              <a:t>$100</a:t>
            </a:r>
          </a:p>
        </p:txBody>
      </p:sp>
      <p:sp>
        <p:nvSpPr>
          <p:cNvPr id="42" name="Rectangle 41"/>
          <p:cNvSpPr/>
          <p:nvPr/>
        </p:nvSpPr>
        <p:spPr>
          <a:xfrm>
            <a:off x="1643064" y="4163220"/>
            <a:ext cx="625475" cy="789781"/>
          </a:xfrm>
          <a:prstGeom prst="rect">
            <a:avLst/>
          </a:prstGeom>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400" b="1" dirty="0">
                <a:solidFill>
                  <a:schemeClr val="accent1">
                    <a:lumMod val="20000"/>
                    <a:lumOff val="80000"/>
                  </a:schemeClr>
                </a:solidFill>
              </a:rPr>
              <a:t>$90</a:t>
            </a:r>
          </a:p>
        </p:txBody>
      </p:sp>
      <p:cxnSp>
        <p:nvCxnSpPr>
          <p:cNvPr id="38" name="Straight Arrow Connector 37"/>
          <p:cNvCxnSpPr/>
          <p:nvPr/>
        </p:nvCxnSpPr>
        <p:spPr>
          <a:xfrm>
            <a:off x="1955800" y="2455334"/>
            <a:ext cx="0" cy="395553"/>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1963738" y="3767667"/>
            <a:ext cx="0" cy="366448"/>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3421064" y="1551782"/>
            <a:ext cx="625475" cy="791104"/>
          </a:xfrm>
          <a:prstGeom prst="rect">
            <a:avLst/>
          </a:prstGeom>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400" b="1" dirty="0">
                <a:solidFill>
                  <a:schemeClr val="accent1">
                    <a:lumMod val="20000"/>
                    <a:lumOff val="80000"/>
                  </a:schemeClr>
                </a:solidFill>
              </a:rPr>
              <a:t>$90</a:t>
            </a:r>
          </a:p>
        </p:txBody>
      </p:sp>
      <p:cxnSp>
        <p:nvCxnSpPr>
          <p:cNvPr id="46" name="Straight Arrow Connector 45"/>
          <p:cNvCxnSpPr>
            <a:endCxn id="97" idx="0"/>
          </p:cNvCxnSpPr>
          <p:nvPr/>
        </p:nvCxnSpPr>
        <p:spPr>
          <a:xfrm flipH="1">
            <a:off x="3751263" y="2364053"/>
            <a:ext cx="0" cy="535781"/>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3436938" y="4163220"/>
            <a:ext cx="627062" cy="662781"/>
          </a:xfrm>
          <a:prstGeom prst="rect">
            <a:avLst/>
          </a:prstGeom>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400" b="1" dirty="0">
                <a:solidFill>
                  <a:schemeClr val="accent1">
                    <a:lumMod val="20000"/>
                    <a:lumOff val="80000"/>
                  </a:schemeClr>
                </a:solidFill>
              </a:rPr>
              <a:t>$81</a:t>
            </a:r>
          </a:p>
        </p:txBody>
      </p:sp>
      <p:cxnSp>
        <p:nvCxnSpPr>
          <p:cNvPr id="49" name="Straight Arrow Connector 48"/>
          <p:cNvCxnSpPr>
            <a:stCxn id="96" idx="2"/>
            <a:endCxn id="48" idx="0"/>
          </p:cNvCxnSpPr>
          <p:nvPr/>
        </p:nvCxnSpPr>
        <p:spPr>
          <a:xfrm flipH="1">
            <a:off x="3751263" y="3668449"/>
            <a:ext cx="0" cy="494771"/>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5249864" y="1566333"/>
            <a:ext cx="625475" cy="662782"/>
          </a:xfrm>
          <a:prstGeom prst="rect">
            <a:avLst/>
          </a:prstGeom>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400" b="1" dirty="0">
                <a:solidFill>
                  <a:schemeClr val="accent1">
                    <a:lumMod val="20000"/>
                    <a:lumOff val="80000"/>
                  </a:schemeClr>
                </a:solidFill>
              </a:rPr>
              <a:t>$81</a:t>
            </a:r>
          </a:p>
        </p:txBody>
      </p:sp>
      <p:cxnSp>
        <p:nvCxnSpPr>
          <p:cNvPr id="57" name="Straight Arrow Connector 56"/>
          <p:cNvCxnSpPr>
            <a:endCxn id="99" idx="0"/>
          </p:cNvCxnSpPr>
          <p:nvPr/>
        </p:nvCxnSpPr>
        <p:spPr>
          <a:xfrm flipH="1">
            <a:off x="5580063" y="2229115"/>
            <a:ext cx="0" cy="649552"/>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endCxn id="60" idx="0"/>
          </p:cNvCxnSpPr>
          <p:nvPr/>
        </p:nvCxnSpPr>
        <p:spPr>
          <a:xfrm>
            <a:off x="5580063" y="3556000"/>
            <a:ext cx="0" cy="592667"/>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5265738" y="4148667"/>
            <a:ext cx="627062" cy="662782"/>
          </a:xfrm>
          <a:prstGeom prst="rect">
            <a:avLst/>
          </a:prstGeom>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400" b="1" dirty="0">
                <a:solidFill>
                  <a:schemeClr val="accent1">
                    <a:lumMod val="20000"/>
                    <a:lumOff val="80000"/>
                  </a:schemeClr>
                </a:solidFill>
              </a:rPr>
              <a:t>$72.9</a:t>
            </a:r>
          </a:p>
        </p:txBody>
      </p:sp>
      <p:cxnSp>
        <p:nvCxnSpPr>
          <p:cNvPr id="77" name="Elbow Connector 76"/>
          <p:cNvCxnSpPr>
            <a:stCxn id="42" idx="3"/>
          </p:cNvCxnSpPr>
          <p:nvPr/>
        </p:nvCxnSpPr>
        <p:spPr>
          <a:xfrm flipV="1">
            <a:off x="2268539" y="1905000"/>
            <a:ext cx="593725" cy="2652448"/>
          </a:xfrm>
          <a:prstGeom prst="bentConnector2">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2862264" y="1905000"/>
            <a:ext cx="57467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3" name="Elbow Connector 82"/>
          <p:cNvCxnSpPr/>
          <p:nvPr/>
        </p:nvCxnSpPr>
        <p:spPr>
          <a:xfrm flipV="1">
            <a:off x="4081464" y="1919553"/>
            <a:ext cx="592137" cy="2652448"/>
          </a:xfrm>
          <a:prstGeom prst="bentConnector2">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4673601" y="1919553"/>
            <a:ext cx="57626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5" name="Elbow Connector 84"/>
          <p:cNvCxnSpPr/>
          <p:nvPr/>
        </p:nvCxnSpPr>
        <p:spPr>
          <a:xfrm flipV="1">
            <a:off x="5910264" y="1919553"/>
            <a:ext cx="592137" cy="2652448"/>
          </a:xfrm>
          <a:prstGeom prst="bentConnector2">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6502401" y="1919553"/>
            <a:ext cx="57626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8" name="Rectangle 87"/>
          <p:cNvSpPr/>
          <p:nvPr/>
        </p:nvSpPr>
        <p:spPr>
          <a:xfrm>
            <a:off x="7078664" y="1551782"/>
            <a:ext cx="625475" cy="664104"/>
          </a:xfrm>
          <a:prstGeom prst="rect">
            <a:avLst/>
          </a:prstGeom>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400" b="1" dirty="0">
                <a:solidFill>
                  <a:schemeClr val="accent1">
                    <a:lumMod val="20000"/>
                    <a:lumOff val="80000"/>
                  </a:schemeClr>
                </a:solidFill>
              </a:rPr>
              <a:t>$72.9</a:t>
            </a:r>
          </a:p>
        </p:txBody>
      </p:sp>
      <p:sp>
        <p:nvSpPr>
          <p:cNvPr id="89" name="TextBox 88"/>
          <p:cNvSpPr txBox="1">
            <a:spLocks noChangeArrowheads="1"/>
          </p:cNvSpPr>
          <p:nvPr/>
        </p:nvSpPr>
        <p:spPr bwMode="auto">
          <a:xfrm>
            <a:off x="636589" y="1690687"/>
            <a:ext cx="906017" cy="584775"/>
          </a:xfrm>
          <a:prstGeom prst="rect">
            <a:avLst/>
          </a:prstGeom>
          <a:noFill/>
          <a:ln w="9525">
            <a:noFill/>
            <a:miter lim="800000"/>
            <a:headEnd/>
            <a:tailEnd/>
          </a:ln>
        </p:spPr>
        <p:txBody>
          <a:bodyPr wrap="none">
            <a:spAutoFit/>
          </a:bodyPr>
          <a:lstStyle/>
          <a:p>
            <a:pPr defTabSz="457200"/>
            <a:r>
              <a:rPr lang="en-US" sz="1600">
                <a:latin typeface="Calibri" pitchFamily="34" charset="0"/>
              </a:rPr>
              <a:t>New</a:t>
            </a:r>
          </a:p>
          <a:p>
            <a:pPr defTabSz="457200"/>
            <a:r>
              <a:rPr lang="en-US" sz="1600">
                <a:latin typeface="Calibri" pitchFamily="34" charset="0"/>
              </a:rPr>
              <a:t>Deposits</a:t>
            </a:r>
          </a:p>
        </p:txBody>
      </p:sp>
      <p:sp>
        <p:nvSpPr>
          <p:cNvPr id="90" name="TextBox 89"/>
          <p:cNvSpPr txBox="1">
            <a:spLocks noChangeArrowheads="1"/>
          </p:cNvSpPr>
          <p:nvPr/>
        </p:nvSpPr>
        <p:spPr bwMode="auto">
          <a:xfrm>
            <a:off x="636589" y="2664354"/>
            <a:ext cx="983090" cy="584775"/>
          </a:xfrm>
          <a:prstGeom prst="rect">
            <a:avLst/>
          </a:prstGeom>
          <a:noFill/>
          <a:ln w="9525">
            <a:noFill/>
            <a:miter lim="800000"/>
            <a:headEnd/>
            <a:tailEnd/>
          </a:ln>
        </p:spPr>
        <p:txBody>
          <a:bodyPr wrap="none">
            <a:spAutoFit/>
          </a:bodyPr>
          <a:lstStyle/>
          <a:p>
            <a:pPr defTabSz="457200"/>
            <a:r>
              <a:rPr lang="en-US" sz="1600">
                <a:latin typeface="Calibri" pitchFamily="34" charset="0"/>
              </a:rPr>
              <a:t>Required </a:t>
            </a:r>
          </a:p>
          <a:p>
            <a:pPr defTabSz="457200"/>
            <a:r>
              <a:rPr lang="en-US" sz="1600">
                <a:latin typeface="Calibri" pitchFamily="34" charset="0"/>
              </a:rPr>
              <a:t>Reserves</a:t>
            </a:r>
          </a:p>
        </p:txBody>
      </p:sp>
      <p:sp>
        <p:nvSpPr>
          <p:cNvPr id="91" name="TextBox 90"/>
          <p:cNvSpPr txBox="1">
            <a:spLocks noChangeArrowheads="1"/>
          </p:cNvSpPr>
          <p:nvPr/>
        </p:nvSpPr>
        <p:spPr bwMode="auto">
          <a:xfrm>
            <a:off x="636588" y="3159125"/>
            <a:ext cx="939681" cy="584775"/>
          </a:xfrm>
          <a:prstGeom prst="rect">
            <a:avLst/>
          </a:prstGeom>
          <a:noFill/>
          <a:ln w="9525">
            <a:noFill/>
            <a:miter lim="800000"/>
            <a:headEnd/>
            <a:tailEnd/>
          </a:ln>
        </p:spPr>
        <p:txBody>
          <a:bodyPr wrap="none">
            <a:spAutoFit/>
          </a:bodyPr>
          <a:lstStyle/>
          <a:p>
            <a:pPr defTabSz="457200"/>
            <a:r>
              <a:rPr lang="en-US" sz="1600">
                <a:latin typeface="Calibri" pitchFamily="34" charset="0"/>
              </a:rPr>
              <a:t>Loanable</a:t>
            </a:r>
            <a:endParaRPr lang="en-US">
              <a:latin typeface="Calibri" pitchFamily="34" charset="0"/>
            </a:endParaRPr>
          </a:p>
          <a:p>
            <a:pPr defTabSz="457200"/>
            <a:r>
              <a:rPr lang="en-US" sz="1600">
                <a:latin typeface="Calibri" pitchFamily="34" charset="0"/>
              </a:rPr>
              <a:t>Funds</a:t>
            </a:r>
          </a:p>
        </p:txBody>
      </p:sp>
      <p:sp>
        <p:nvSpPr>
          <p:cNvPr id="92" name="TextBox 91"/>
          <p:cNvSpPr txBox="1">
            <a:spLocks noChangeArrowheads="1"/>
          </p:cNvSpPr>
          <p:nvPr/>
        </p:nvSpPr>
        <p:spPr bwMode="auto">
          <a:xfrm>
            <a:off x="688975" y="4314032"/>
            <a:ext cx="585417" cy="338554"/>
          </a:xfrm>
          <a:prstGeom prst="rect">
            <a:avLst/>
          </a:prstGeom>
          <a:noFill/>
          <a:ln w="9525">
            <a:noFill/>
            <a:miter lim="800000"/>
            <a:headEnd/>
            <a:tailEnd/>
          </a:ln>
        </p:spPr>
        <p:txBody>
          <a:bodyPr wrap="none">
            <a:spAutoFit/>
          </a:bodyPr>
          <a:lstStyle/>
          <a:p>
            <a:pPr defTabSz="457200"/>
            <a:r>
              <a:rPr lang="en-US" sz="1600">
                <a:latin typeface="Calibri" pitchFamily="34" charset="0"/>
              </a:rPr>
              <a:t>Loan</a:t>
            </a:r>
            <a:endParaRPr lang="en-US">
              <a:latin typeface="Calibri" pitchFamily="34" charset="0"/>
            </a:endParaRPr>
          </a:p>
        </p:txBody>
      </p:sp>
      <p:sp>
        <p:nvSpPr>
          <p:cNvPr id="94" name="Rectangle 93"/>
          <p:cNvSpPr/>
          <p:nvPr/>
        </p:nvSpPr>
        <p:spPr>
          <a:xfrm>
            <a:off x="1643064" y="2963333"/>
            <a:ext cx="625475" cy="789782"/>
          </a:xfrm>
          <a:prstGeom prst="rect">
            <a:avLst/>
          </a:prstGeom>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400" b="1" dirty="0">
                <a:solidFill>
                  <a:schemeClr val="accent1">
                    <a:lumMod val="20000"/>
                    <a:lumOff val="80000"/>
                  </a:schemeClr>
                </a:solidFill>
              </a:rPr>
              <a:t>$90</a:t>
            </a:r>
          </a:p>
        </p:txBody>
      </p:sp>
      <p:sp>
        <p:nvSpPr>
          <p:cNvPr id="95" name="Rectangle 94"/>
          <p:cNvSpPr/>
          <p:nvPr/>
        </p:nvSpPr>
        <p:spPr>
          <a:xfrm>
            <a:off x="1643064" y="2864115"/>
            <a:ext cx="625475" cy="95250"/>
          </a:xfrm>
          <a:prstGeom prst="rect">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200" dirty="0"/>
              <a:t>$10</a:t>
            </a:r>
          </a:p>
        </p:txBody>
      </p:sp>
      <p:sp>
        <p:nvSpPr>
          <p:cNvPr id="96" name="Rectangle 95"/>
          <p:cNvSpPr/>
          <p:nvPr/>
        </p:nvSpPr>
        <p:spPr>
          <a:xfrm>
            <a:off x="3436938" y="3005667"/>
            <a:ext cx="627062" cy="662782"/>
          </a:xfrm>
          <a:prstGeom prst="rect">
            <a:avLst/>
          </a:prstGeom>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400" b="1" dirty="0">
                <a:solidFill>
                  <a:schemeClr val="accent1">
                    <a:lumMod val="20000"/>
                    <a:lumOff val="80000"/>
                  </a:schemeClr>
                </a:solidFill>
              </a:rPr>
              <a:t>$81</a:t>
            </a:r>
          </a:p>
        </p:txBody>
      </p:sp>
      <p:sp>
        <p:nvSpPr>
          <p:cNvPr id="97" name="Rectangle 96"/>
          <p:cNvSpPr/>
          <p:nvPr/>
        </p:nvSpPr>
        <p:spPr>
          <a:xfrm>
            <a:off x="3436938" y="2899834"/>
            <a:ext cx="627062" cy="99219"/>
          </a:xfrm>
          <a:prstGeom prst="rect">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200" dirty="0"/>
              <a:t>$9</a:t>
            </a:r>
          </a:p>
        </p:txBody>
      </p:sp>
      <p:sp>
        <p:nvSpPr>
          <p:cNvPr id="98" name="Rectangle 97"/>
          <p:cNvSpPr/>
          <p:nvPr/>
        </p:nvSpPr>
        <p:spPr>
          <a:xfrm>
            <a:off x="5265738" y="3005667"/>
            <a:ext cx="627062" cy="616479"/>
          </a:xfrm>
          <a:prstGeom prst="rect">
            <a:avLst/>
          </a:prstGeom>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400" b="1" dirty="0">
                <a:solidFill>
                  <a:schemeClr val="accent1">
                    <a:lumMod val="20000"/>
                    <a:lumOff val="80000"/>
                  </a:schemeClr>
                </a:solidFill>
              </a:rPr>
              <a:t>$72.9</a:t>
            </a:r>
          </a:p>
        </p:txBody>
      </p:sp>
      <p:sp>
        <p:nvSpPr>
          <p:cNvPr id="99" name="Rectangle 98"/>
          <p:cNvSpPr/>
          <p:nvPr/>
        </p:nvSpPr>
        <p:spPr>
          <a:xfrm>
            <a:off x="5265738" y="2878667"/>
            <a:ext cx="627062" cy="127000"/>
          </a:xfrm>
          <a:prstGeom prst="rect">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200" dirty="0"/>
              <a:t>$8.1</a:t>
            </a:r>
          </a:p>
        </p:txBody>
      </p:sp>
      <p:sp>
        <p:nvSpPr>
          <p:cNvPr id="100" name="TextBox 99"/>
          <p:cNvSpPr txBox="1">
            <a:spLocks noChangeArrowheads="1"/>
          </p:cNvSpPr>
          <p:nvPr/>
        </p:nvSpPr>
        <p:spPr bwMode="auto">
          <a:xfrm>
            <a:off x="1597827" y="1132417"/>
            <a:ext cx="674672" cy="480131"/>
          </a:xfrm>
          <a:prstGeom prst="rect">
            <a:avLst/>
          </a:prstGeom>
          <a:noFill/>
          <a:ln w="9525">
            <a:noFill/>
            <a:miter lim="800000"/>
            <a:headEnd/>
            <a:tailEnd/>
          </a:ln>
        </p:spPr>
        <p:txBody>
          <a:bodyPr wrap="none">
            <a:spAutoFit/>
          </a:bodyPr>
          <a:lstStyle/>
          <a:p>
            <a:pPr algn="ctr" defTabSz="457200">
              <a:lnSpc>
                <a:spcPct val="70000"/>
              </a:lnSpc>
            </a:pPr>
            <a:r>
              <a:rPr lang="en-US" b="1">
                <a:solidFill>
                  <a:srgbClr val="008000"/>
                </a:solidFill>
                <a:latin typeface="Calibri" pitchFamily="34" charset="0"/>
              </a:rPr>
              <a:t>River</a:t>
            </a:r>
          </a:p>
          <a:p>
            <a:pPr algn="ctr" defTabSz="457200">
              <a:lnSpc>
                <a:spcPct val="70000"/>
              </a:lnSpc>
            </a:pPr>
            <a:r>
              <a:rPr lang="en-US" b="1">
                <a:solidFill>
                  <a:srgbClr val="008000"/>
                </a:solidFill>
                <a:latin typeface="Calibri" pitchFamily="34" charset="0"/>
              </a:rPr>
              <a:t>Bank</a:t>
            </a:r>
          </a:p>
        </p:txBody>
      </p:sp>
      <p:sp>
        <p:nvSpPr>
          <p:cNvPr id="101" name="TextBox 100"/>
          <p:cNvSpPr txBox="1">
            <a:spLocks noChangeArrowheads="1"/>
          </p:cNvSpPr>
          <p:nvPr/>
        </p:nvSpPr>
        <p:spPr bwMode="auto">
          <a:xfrm>
            <a:off x="3380809" y="1124479"/>
            <a:ext cx="740908" cy="480131"/>
          </a:xfrm>
          <a:prstGeom prst="rect">
            <a:avLst/>
          </a:prstGeom>
          <a:noFill/>
          <a:ln w="9525">
            <a:noFill/>
            <a:miter lim="800000"/>
            <a:headEnd/>
            <a:tailEnd/>
          </a:ln>
        </p:spPr>
        <p:txBody>
          <a:bodyPr wrap="none">
            <a:spAutoFit/>
          </a:bodyPr>
          <a:lstStyle/>
          <a:p>
            <a:pPr algn="ctr" defTabSz="457200">
              <a:lnSpc>
                <a:spcPct val="70000"/>
              </a:lnSpc>
            </a:pPr>
            <a:r>
              <a:rPr lang="en-US" b="1">
                <a:solidFill>
                  <a:srgbClr val="008000"/>
                </a:solidFill>
                <a:latin typeface="Calibri" pitchFamily="34" charset="0"/>
              </a:rPr>
              <a:t>Blood</a:t>
            </a:r>
          </a:p>
          <a:p>
            <a:pPr algn="ctr" defTabSz="457200">
              <a:lnSpc>
                <a:spcPct val="70000"/>
              </a:lnSpc>
            </a:pPr>
            <a:r>
              <a:rPr lang="en-US" b="1">
                <a:solidFill>
                  <a:srgbClr val="008000"/>
                </a:solidFill>
                <a:latin typeface="Calibri" pitchFamily="34" charset="0"/>
              </a:rPr>
              <a:t>Bank</a:t>
            </a:r>
          </a:p>
        </p:txBody>
      </p:sp>
      <p:sp>
        <p:nvSpPr>
          <p:cNvPr id="102" name="TextBox 101"/>
          <p:cNvSpPr txBox="1">
            <a:spLocks noChangeArrowheads="1"/>
          </p:cNvSpPr>
          <p:nvPr/>
        </p:nvSpPr>
        <p:spPr bwMode="auto">
          <a:xfrm>
            <a:off x="5196153" y="1140354"/>
            <a:ext cx="732893" cy="480131"/>
          </a:xfrm>
          <a:prstGeom prst="rect">
            <a:avLst/>
          </a:prstGeom>
          <a:noFill/>
          <a:ln w="9525">
            <a:noFill/>
            <a:miter lim="800000"/>
            <a:headEnd/>
            <a:tailEnd/>
          </a:ln>
        </p:spPr>
        <p:txBody>
          <a:bodyPr wrap="none">
            <a:spAutoFit/>
          </a:bodyPr>
          <a:lstStyle/>
          <a:p>
            <a:pPr algn="ctr" defTabSz="457200">
              <a:lnSpc>
                <a:spcPct val="70000"/>
              </a:lnSpc>
            </a:pPr>
            <a:r>
              <a:rPr lang="en-US" b="1">
                <a:solidFill>
                  <a:srgbClr val="008000"/>
                </a:solidFill>
                <a:latin typeface="Calibri" pitchFamily="34" charset="0"/>
              </a:rPr>
              <a:t>Cloud</a:t>
            </a:r>
          </a:p>
          <a:p>
            <a:pPr algn="ctr" defTabSz="457200">
              <a:lnSpc>
                <a:spcPct val="70000"/>
              </a:lnSpc>
            </a:pPr>
            <a:r>
              <a:rPr lang="en-US" b="1">
                <a:solidFill>
                  <a:srgbClr val="008000"/>
                </a:solidFill>
                <a:latin typeface="Calibri" pitchFamily="34" charset="0"/>
              </a:rPr>
              <a:t>Bank</a:t>
            </a:r>
          </a:p>
        </p:txBody>
      </p:sp>
      <p:sp>
        <p:nvSpPr>
          <p:cNvPr id="103" name="TextBox 102"/>
          <p:cNvSpPr txBox="1">
            <a:spLocks noChangeArrowheads="1"/>
          </p:cNvSpPr>
          <p:nvPr/>
        </p:nvSpPr>
        <p:spPr bwMode="auto">
          <a:xfrm>
            <a:off x="7049902" y="1125803"/>
            <a:ext cx="662361" cy="480131"/>
          </a:xfrm>
          <a:prstGeom prst="rect">
            <a:avLst/>
          </a:prstGeom>
          <a:noFill/>
          <a:ln w="9525">
            <a:noFill/>
            <a:miter lim="800000"/>
            <a:headEnd/>
            <a:tailEnd/>
          </a:ln>
        </p:spPr>
        <p:txBody>
          <a:bodyPr wrap="none">
            <a:spAutoFit/>
          </a:bodyPr>
          <a:lstStyle/>
          <a:p>
            <a:pPr algn="ctr" defTabSz="457200">
              <a:lnSpc>
                <a:spcPct val="70000"/>
              </a:lnSpc>
            </a:pPr>
            <a:r>
              <a:rPr lang="en-US" b="1">
                <a:solidFill>
                  <a:srgbClr val="008000"/>
                </a:solidFill>
                <a:latin typeface="Calibri" pitchFamily="34" charset="0"/>
              </a:rPr>
              <a:t>Tyra</a:t>
            </a:r>
          </a:p>
          <a:p>
            <a:pPr algn="ctr" defTabSz="457200">
              <a:lnSpc>
                <a:spcPct val="70000"/>
              </a:lnSpc>
            </a:pPr>
            <a:r>
              <a:rPr lang="en-US" b="1">
                <a:solidFill>
                  <a:srgbClr val="008000"/>
                </a:solidFill>
                <a:latin typeface="Calibri" pitchFamily="34" charset="0"/>
              </a:rPr>
              <a:t>Bank</a:t>
            </a:r>
          </a:p>
        </p:txBody>
      </p:sp>
      <p:cxnSp>
        <p:nvCxnSpPr>
          <p:cNvPr id="104" name="Straight Arrow Connector 103"/>
          <p:cNvCxnSpPr>
            <a:endCxn id="106" idx="3"/>
          </p:cNvCxnSpPr>
          <p:nvPr/>
        </p:nvCxnSpPr>
        <p:spPr>
          <a:xfrm>
            <a:off x="7391400" y="2229115"/>
            <a:ext cx="0" cy="2596885"/>
          </a:xfrm>
          <a:prstGeom prst="straightConnector1">
            <a:avLst/>
          </a:prstGeom>
          <a:ln w="38100" cmpd="sng">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05" name="TextBox 104"/>
          <p:cNvSpPr txBox="1">
            <a:spLocks noChangeArrowheads="1"/>
          </p:cNvSpPr>
          <p:nvPr/>
        </p:nvSpPr>
        <p:spPr bwMode="auto">
          <a:xfrm>
            <a:off x="6324600" y="4914900"/>
            <a:ext cx="2207656" cy="646331"/>
          </a:xfrm>
          <a:prstGeom prst="rect">
            <a:avLst/>
          </a:prstGeom>
          <a:noFill/>
          <a:ln w="9525">
            <a:noFill/>
            <a:miter lim="800000"/>
            <a:headEnd/>
            <a:tailEnd/>
          </a:ln>
        </p:spPr>
        <p:txBody>
          <a:bodyPr wrap="none">
            <a:spAutoFit/>
          </a:bodyPr>
          <a:lstStyle/>
          <a:p>
            <a:pPr algn="ctr" defTabSz="457200"/>
            <a:r>
              <a:rPr lang="en-US" b="1" dirty="0">
                <a:latin typeface="Calibri" pitchFamily="34" charset="0"/>
              </a:rPr>
              <a:t>Money Multiplier:</a:t>
            </a:r>
          </a:p>
          <a:p>
            <a:pPr algn="ctr" defTabSz="457200"/>
            <a:r>
              <a:rPr lang="en-US" b="1" dirty="0">
                <a:latin typeface="Calibri" pitchFamily="34" charset="0"/>
              </a:rPr>
              <a:t>1/RR x Initial Deposit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2" grpId="0" animBg="1"/>
      <p:bldP spid="44" grpId="0" animBg="1"/>
      <p:bldP spid="48" grpId="0" animBg="1"/>
      <p:bldP spid="51" grpId="0" animBg="1"/>
      <p:bldP spid="60" grpId="0" animBg="1"/>
      <p:bldP spid="88" grpId="0" animBg="1"/>
      <p:bldP spid="89" grpId="0"/>
      <p:bldP spid="90" grpId="0"/>
      <p:bldP spid="91" grpId="0"/>
      <p:bldP spid="92" grpId="0"/>
      <p:bldP spid="94" grpId="0" animBg="1"/>
      <p:bldP spid="95" grpId="0" animBg="1"/>
      <p:bldP spid="96" grpId="0" animBg="1"/>
      <p:bldP spid="97" grpId="0" animBg="1"/>
      <p:bldP spid="98" grpId="0" animBg="1"/>
      <p:bldP spid="99" grpId="0" animBg="1"/>
      <p:bldP spid="100" grpId="0"/>
      <p:bldP spid="101" grpId="0"/>
      <p:bldP spid="102" grpId="0"/>
      <p:bldP spid="103" grpId="0"/>
      <p:bldP spid="10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idx="4294967295"/>
          </p:nvPr>
        </p:nvSpPr>
        <p:spPr>
          <a:xfrm>
            <a:off x="582613" y="190500"/>
            <a:ext cx="7772400" cy="1225021"/>
          </a:xfrm>
        </p:spPr>
        <p:txBody>
          <a:bodyPr/>
          <a:lstStyle/>
          <a:p>
            <a:pPr eaLnBrk="1" hangingPunct="1"/>
            <a:r>
              <a:rPr lang="en-US" smtClean="0"/>
              <a:t>Fractional Reserve Banking</a:t>
            </a:r>
          </a:p>
        </p:txBody>
      </p:sp>
      <p:pic>
        <p:nvPicPr>
          <p:cNvPr id="18435" name="Picture 2" descr="money-creation.jpg"/>
          <p:cNvPicPr>
            <a:picLocks noChangeAspect="1"/>
          </p:cNvPicPr>
          <p:nvPr/>
        </p:nvPicPr>
        <p:blipFill>
          <a:blip r:embed="rId3" cstate="print"/>
          <a:srcRect/>
          <a:stretch>
            <a:fillRect/>
          </a:stretch>
        </p:blipFill>
        <p:spPr bwMode="auto">
          <a:xfrm>
            <a:off x="873126" y="1415521"/>
            <a:ext cx="7788275" cy="36089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685800" y="-27782"/>
            <a:ext cx="7772400" cy="1225022"/>
          </a:xfrm>
        </p:spPr>
        <p:txBody>
          <a:bodyPr/>
          <a:lstStyle/>
          <a:p>
            <a:r>
              <a:rPr lang="en-US" smtClean="0"/>
              <a:t>Reserve Ratios</a:t>
            </a:r>
          </a:p>
        </p:txBody>
      </p:sp>
      <p:pic>
        <p:nvPicPr>
          <p:cNvPr id="21506" name="Picture 4" descr="Fractional-reserve_banking_with_varying_reserve_requirements.gif"/>
          <p:cNvPicPr>
            <a:picLocks noChangeAspect="1"/>
          </p:cNvPicPr>
          <p:nvPr/>
        </p:nvPicPr>
        <p:blipFill>
          <a:blip r:embed="rId2" cstate="print"/>
          <a:srcRect l="5838"/>
          <a:stretch>
            <a:fillRect/>
          </a:stretch>
        </p:blipFill>
        <p:spPr bwMode="auto">
          <a:xfrm>
            <a:off x="3975100" y="1557073"/>
            <a:ext cx="4711700" cy="2887927"/>
          </a:xfrm>
          <a:prstGeom prst="rect">
            <a:avLst/>
          </a:prstGeom>
          <a:noFill/>
          <a:ln w="9525">
            <a:noFill/>
            <a:miter lim="800000"/>
            <a:headEnd/>
            <a:tailEnd/>
          </a:ln>
        </p:spPr>
      </p:pic>
      <p:sp>
        <p:nvSpPr>
          <p:cNvPr id="7" name="TextBox 6"/>
          <p:cNvSpPr txBox="1"/>
          <p:nvPr/>
        </p:nvSpPr>
        <p:spPr>
          <a:xfrm>
            <a:off x="558800" y="1231636"/>
            <a:ext cx="3517900" cy="3970318"/>
          </a:xfrm>
          <a:prstGeom prst="rect">
            <a:avLst/>
          </a:prstGeom>
          <a:noFill/>
        </p:spPr>
        <p:txBody>
          <a:bodyPr>
            <a:spAutoFit/>
          </a:bodyPr>
          <a:lstStyle/>
          <a:p>
            <a:pPr marL="285750" indent="-285750" fontAlgn="auto">
              <a:spcBef>
                <a:spcPts val="0"/>
              </a:spcBef>
              <a:spcAft>
                <a:spcPts val="0"/>
              </a:spcAft>
              <a:buFont typeface="Wingdings" charset="2"/>
              <a:buChar char="q"/>
              <a:defRPr/>
            </a:pPr>
            <a:r>
              <a:rPr lang="en-US" dirty="0">
                <a:latin typeface="+mn-lt"/>
              </a:rPr>
              <a:t>The sledge hammer</a:t>
            </a:r>
          </a:p>
          <a:p>
            <a:pPr fontAlgn="auto">
              <a:spcBef>
                <a:spcPts val="0"/>
              </a:spcBef>
              <a:spcAft>
                <a:spcPts val="0"/>
              </a:spcAft>
              <a:defRPr/>
            </a:pPr>
            <a:endParaRPr lang="en-US" dirty="0">
              <a:latin typeface="+mn-lt"/>
            </a:endParaRPr>
          </a:p>
          <a:p>
            <a:pPr marL="285750" indent="-285750" fontAlgn="auto">
              <a:spcBef>
                <a:spcPts val="0"/>
              </a:spcBef>
              <a:spcAft>
                <a:spcPts val="0"/>
              </a:spcAft>
              <a:buFont typeface="Wingdings" charset="2"/>
              <a:buChar char="q"/>
              <a:defRPr/>
            </a:pPr>
            <a:r>
              <a:rPr lang="en-US" dirty="0">
                <a:latin typeface="+mn-lt"/>
              </a:rPr>
              <a:t>Very rarely used </a:t>
            </a:r>
          </a:p>
          <a:p>
            <a:pPr marL="285750" indent="-285750" fontAlgn="auto">
              <a:spcBef>
                <a:spcPts val="0"/>
              </a:spcBef>
              <a:spcAft>
                <a:spcPts val="0"/>
              </a:spcAft>
              <a:buFont typeface="Wingdings" charset="2"/>
              <a:buChar char="q"/>
              <a:defRPr/>
            </a:pPr>
            <a:endParaRPr lang="en-US" dirty="0">
              <a:latin typeface="+mn-lt"/>
            </a:endParaRPr>
          </a:p>
          <a:p>
            <a:pPr marL="285750" indent="-285750" fontAlgn="auto">
              <a:spcBef>
                <a:spcPts val="0"/>
              </a:spcBef>
              <a:spcAft>
                <a:spcPts val="0"/>
              </a:spcAft>
              <a:buFont typeface="Wingdings" charset="2"/>
              <a:buChar char="q"/>
              <a:defRPr/>
            </a:pPr>
            <a:r>
              <a:rPr lang="en-US" dirty="0">
                <a:latin typeface="+mn-lt"/>
              </a:rPr>
              <a:t>Increasing RRR =&gt;              reduction in excess reserves =&gt; reduction in loans</a:t>
            </a:r>
          </a:p>
          <a:p>
            <a:pPr fontAlgn="auto">
              <a:spcBef>
                <a:spcPts val="0"/>
              </a:spcBef>
              <a:spcAft>
                <a:spcPts val="0"/>
              </a:spcAft>
              <a:defRPr/>
            </a:pPr>
            <a:endParaRPr lang="en-US" dirty="0">
              <a:latin typeface="+mn-lt"/>
            </a:endParaRPr>
          </a:p>
          <a:p>
            <a:pPr marL="285750" indent="-285750" fontAlgn="auto">
              <a:spcBef>
                <a:spcPts val="0"/>
              </a:spcBef>
              <a:spcAft>
                <a:spcPts val="0"/>
              </a:spcAft>
              <a:buFont typeface="Wingdings" charset="2"/>
              <a:buChar char="q"/>
              <a:defRPr/>
            </a:pPr>
            <a:r>
              <a:rPr lang="en-US" dirty="0">
                <a:latin typeface="+mn-lt"/>
              </a:rPr>
              <a:t>Decreasing RRR =&gt;            increase in excess reserves =&gt; </a:t>
            </a:r>
            <a:r>
              <a:rPr lang="en-US" i="1" dirty="0">
                <a:latin typeface="+mn-lt"/>
              </a:rPr>
              <a:t>potential</a:t>
            </a:r>
            <a:r>
              <a:rPr lang="en-US" dirty="0">
                <a:latin typeface="+mn-lt"/>
              </a:rPr>
              <a:t> increase in loans</a:t>
            </a:r>
          </a:p>
          <a:p>
            <a:pPr marL="285750" indent="-285750" fontAlgn="auto">
              <a:spcBef>
                <a:spcPts val="0"/>
              </a:spcBef>
              <a:spcAft>
                <a:spcPts val="0"/>
              </a:spcAft>
              <a:buFont typeface="Wingdings" charset="2"/>
              <a:buChar char="q"/>
              <a:defRPr/>
            </a:pPr>
            <a:endParaRPr lang="en-US" dirty="0">
              <a:latin typeface="+mn-lt"/>
            </a:endParaRPr>
          </a:p>
          <a:p>
            <a:pPr marL="285750" indent="-285750" fontAlgn="auto">
              <a:spcBef>
                <a:spcPts val="0"/>
              </a:spcBef>
              <a:spcAft>
                <a:spcPts val="0"/>
              </a:spcAft>
              <a:buFont typeface="Wingdings" charset="2"/>
              <a:buChar char="q"/>
              <a:defRPr/>
            </a:pPr>
            <a:r>
              <a:rPr lang="en-US" dirty="0">
                <a:latin typeface="+mn-lt"/>
              </a:rPr>
              <a:t>Some countries, e.g. China, use RRR policy actively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a:xfrm>
            <a:off x="685800" y="-190500"/>
            <a:ext cx="7772400" cy="1225022"/>
          </a:xfrm>
        </p:spPr>
        <p:txBody>
          <a:bodyPr/>
          <a:lstStyle/>
          <a:p>
            <a:r>
              <a:rPr lang="en-US" dirty="0" smtClean="0"/>
              <a:t>Three Tools of Monetary Policy</a:t>
            </a:r>
          </a:p>
        </p:txBody>
      </p:sp>
      <p:sp>
        <p:nvSpPr>
          <p:cNvPr id="19458" name="TextBox 2"/>
          <p:cNvSpPr txBox="1">
            <a:spLocks noChangeArrowheads="1"/>
          </p:cNvSpPr>
          <p:nvPr/>
        </p:nvSpPr>
        <p:spPr bwMode="auto">
          <a:xfrm>
            <a:off x="381000" y="1006019"/>
            <a:ext cx="4635500" cy="4708981"/>
          </a:xfrm>
          <a:prstGeom prst="rect">
            <a:avLst/>
          </a:prstGeom>
          <a:noFill/>
          <a:ln w="9525">
            <a:noFill/>
            <a:miter lim="800000"/>
            <a:headEnd/>
            <a:tailEnd/>
          </a:ln>
        </p:spPr>
        <p:txBody>
          <a:bodyPr wrap="square">
            <a:spAutoFit/>
          </a:bodyPr>
          <a:lstStyle/>
          <a:p>
            <a:pPr marL="285750" indent="-285750">
              <a:spcAft>
                <a:spcPts val="3600"/>
              </a:spcAft>
              <a:buFont typeface="Wingdings" pitchFamily="2" charset="2"/>
              <a:buChar char="q"/>
            </a:pPr>
            <a:r>
              <a:rPr lang="en-US" sz="2000" b="1" dirty="0">
                <a:latin typeface="Calibri" pitchFamily="34" charset="0"/>
              </a:rPr>
              <a:t>Changing “Required Reserve Ratios” (RRR) for </a:t>
            </a:r>
            <a:r>
              <a:rPr lang="en-US" sz="2000" b="1" dirty="0" smtClean="0">
                <a:latin typeface="Calibri" pitchFamily="34" charset="0"/>
              </a:rPr>
              <a:t>banks</a:t>
            </a:r>
            <a:r>
              <a:rPr lang="en-US" sz="2000" b="1" dirty="0" smtClean="0"/>
              <a:t> </a:t>
            </a:r>
            <a:r>
              <a:rPr lang="en-US" sz="2000" dirty="0" smtClean="0"/>
              <a:t>The percentage of their total deposits commercial banks must keep in reserve</a:t>
            </a:r>
            <a:endParaRPr lang="en-US" sz="2000" dirty="0">
              <a:latin typeface="Calibri" pitchFamily="34" charset="0"/>
            </a:endParaRPr>
          </a:p>
          <a:p>
            <a:pPr marL="285750" indent="-285750">
              <a:spcAft>
                <a:spcPts val="3600"/>
              </a:spcAft>
              <a:buFont typeface="Wingdings" pitchFamily="2" charset="2"/>
              <a:buChar char="q"/>
            </a:pPr>
            <a:r>
              <a:rPr lang="en-US" sz="2000" b="1" dirty="0">
                <a:latin typeface="Calibri" pitchFamily="34" charset="0"/>
              </a:rPr>
              <a:t>Raising/lowering the “Discount Rate</a:t>
            </a:r>
            <a:r>
              <a:rPr lang="en-US" sz="2000" b="1" dirty="0" smtClean="0">
                <a:latin typeface="Calibri" pitchFamily="34" charset="0"/>
              </a:rPr>
              <a:t>”</a:t>
            </a:r>
            <a:r>
              <a:rPr lang="en-US" sz="2000" b="1" dirty="0" smtClean="0"/>
              <a:t> </a:t>
            </a:r>
            <a:r>
              <a:rPr lang="en-US" sz="2000" dirty="0" smtClean="0"/>
              <a:t>This is the interest rate the central bank charges commercial banks for short-term loans. </a:t>
            </a:r>
            <a:endParaRPr lang="en-US" sz="2000" dirty="0">
              <a:latin typeface="Calibri" pitchFamily="34" charset="0"/>
            </a:endParaRPr>
          </a:p>
          <a:p>
            <a:pPr marL="285750" indent="-285750">
              <a:spcAft>
                <a:spcPts val="3600"/>
              </a:spcAft>
              <a:buFont typeface="Wingdings" pitchFamily="2" charset="2"/>
              <a:buChar char="q"/>
            </a:pPr>
            <a:r>
              <a:rPr lang="en-US" sz="2000" b="1" dirty="0">
                <a:latin typeface="Calibri" pitchFamily="34" charset="0"/>
              </a:rPr>
              <a:t>Conducting “Open Market Operations</a:t>
            </a:r>
            <a:r>
              <a:rPr lang="en-US" sz="2000" b="1" dirty="0" smtClean="0">
                <a:latin typeface="Calibri" pitchFamily="34" charset="0"/>
              </a:rPr>
              <a:t>”</a:t>
            </a:r>
            <a:r>
              <a:rPr lang="en-US" sz="2000" b="1" dirty="0" smtClean="0"/>
              <a:t> </a:t>
            </a:r>
            <a:r>
              <a:rPr lang="en-US" sz="2000" dirty="0" smtClean="0"/>
              <a:t>Government bonds (or securities) are held by every major commercial bank in the world. </a:t>
            </a:r>
            <a:endParaRPr lang="en-US" sz="2000" dirty="0" smtClean="0">
              <a:latin typeface="Calibri" pitchFamily="34" charset="0"/>
            </a:endParaRPr>
          </a:p>
        </p:txBody>
      </p:sp>
      <p:pic>
        <p:nvPicPr>
          <p:cNvPr id="19459" name="Picture 5" descr="mlss_mario-hammer.jpg"/>
          <p:cNvPicPr>
            <a:picLocks noChangeAspect="1"/>
          </p:cNvPicPr>
          <p:nvPr/>
        </p:nvPicPr>
        <p:blipFill>
          <a:blip r:embed="rId3" cstate="print"/>
          <a:srcRect/>
          <a:stretch>
            <a:fillRect/>
          </a:stretch>
        </p:blipFill>
        <p:spPr bwMode="auto">
          <a:xfrm>
            <a:off x="4791076" y="1197240"/>
            <a:ext cx="4175125" cy="3851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0"/>
            <a:ext cx="7772400" cy="1225021"/>
          </a:xfrm>
        </p:spPr>
        <p:txBody>
          <a:bodyPr/>
          <a:lstStyle/>
          <a:p>
            <a:pPr eaLnBrk="1" hangingPunct="1"/>
            <a:r>
              <a:rPr lang="en-US" dirty="0" smtClean="0"/>
              <a:t>   What is money?</a:t>
            </a:r>
          </a:p>
        </p:txBody>
      </p:sp>
      <p:sp>
        <p:nvSpPr>
          <p:cNvPr id="3075" name="Rectangle 3"/>
          <p:cNvSpPr>
            <a:spLocks noGrp="1" noChangeArrowheads="1"/>
          </p:cNvSpPr>
          <p:nvPr>
            <p:ph type="subTitle" idx="1"/>
          </p:nvPr>
        </p:nvSpPr>
        <p:spPr>
          <a:xfrm>
            <a:off x="0" y="1905000"/>
            <a:ext cx="6400800" cy="3619500"/>
          </a:xfrm>
        </p:spPr>
        <p:txBody>
          <a:bodyPr/>
          <a:lstStyle/>
          <a:p>
            <a:pPr eaLnBrk="1" hangingPunct="1"/>
            <a:endParaRPr lang="en-US" dirty="0" smtClean="0"/>
          </a:p>
        </p:txBody>
      </p:sp>
      <p:pic>
        <p:nvPicPr>
          <p:cNvPr id="3076" name="Picture 4"/>
          <p:cNvPicPr>
            <a:picLocks noChangeAspect="1" noChangeArrowheads="1"/>
          </p:cNvPicPr>
          <p:nvPr/>
        </p:nvPicPr>
        <p:blipFill>
          <a:blip r:embed="rId2" cstate="print"/>
          <a:srcRect/>
          <a:stretch>
            <a:fillRect/>
          </a:stretch>
        </p:blipFill>
        <p:spPr bwMode="auto">
          <a:xfrm>
            <a:off x="1600200" y="952500"/>
            <a:ext cx="5181600" cy="3751792"/>
          </a:xfrm>
          <a:prstGeom prst="rect">
            <a:avLst/>
          </a:prstGeom>
          <a:noFill/>
          <a:ln w="9525">
            <a:noFill/>
            <a:miter lim="800000"/>
            <a:headEnd/>
            <a:tailEnd/>
          </a:ln>
        </p:spPr>
      </p:pic>
      <p:pic>
        <p:nvPicPr>
          <p:cNvPr id="3077" name="Picture 17"/>
          <p:cNvPicPr>
            <a:picLocks noChangeAspect="1" noChangeArrowheads="1"/>
          </p:cNvPicPr>
          <p:nvPr/>
        </p:nvPicPr>
        <p:blipFill>
          <a:blip r:embed="rId3" cstate="print"/>
          <a:srcRect/>
          <a:stretch>
            <a:fillRect/>
          </a:stretch>
        </p:blipFill>
        <p:spPr bwMode="auto">
          <a:xfrm>
            <a:off x="6248400" y="2349500"/>
            <a:ext cx="2895600" cy="1131094"/>
          </a:xfrm>
          <a:prstGeom prst="rect">
            <a:avLst/>
          </a:prstGeom>
          <a:noFill/>
          <a:ln w="9525">
            <a:noFill/>
            <a:miter lim="800000"/>
            <a:headEnd/>
            <a:tailEnd/>
          </a:ln>
        </p:spPr>
      </p:pic>
      <p:pic>
        <p:nvPicPr>
          <p:cNvPr id="3078" name="Picture 16"/>
          <p:cNvPicPr>
            <a:picLocks noChangeAspect="1" noChangeArrowheads="1"/>
          </p:cNvPicPr>
          <p:nvPr/>
        </p:nvPicPr>
        <p:blipFill>
          <a:blip r:embed="rId4" cstate="print"/>
          <a:srcRect/>
          <a:stretch>
            <a:fillRect/>
          </a:stretch>
        </p:blipFill>
        <p:spPr bwMode="auto">
          <a:xfrm>
            <a:off x="228601" y="4488657"/>
            <a:ext cx="2962275" cy="1226343"/>
          </a:xfrm>
          <a:prstGeom prst="rect">
            <a:avLst/>
          </a:prstGeom>
          <a:noFill/>
          <a:ln w="9525">
            <a:noFill/>
            <a:miter lim="800000"/>
            <a:headEnd/>
            <a:tailEnd/>
          </a:ln>
        </p:spPr>
      </p:pic>
      <p:pic>
        <p:nvPicPr>
          <p:cNvPr id="3079" name="Picture 15"/>
          <p:cNvPicPr>
            <a:picLocks noChangeAspect="1" noChangeArrowheads="1"/>
          </p:cNvPicPr>
          <p:nvPr/>
        </p:nvPicPr>
        <p:blipFill>
          <a:blip r:embed="rId5" cstate="print"/>
          <a:srcRect/>
          <a:stretch>
            <a:fillRect/>
          </a:stretch>
        </p:blipFill>
        <p:spPr bwMode="auto">
          <a:xfrm>
            <a:off x="0" y="2857501"/>
            <a:ext cx="2362200" cy="902229"/>
          </a:xfrm>
          <a:prstGeom prst="rect">
            <a:avLst/>
          </a:prstGeom>
          <a:noFill/>
          <a:ln w="9525">
            <a:noFill/>
            <a:miter lim="800000"/>
            <a:headEnd/>
            <a:tailEnd/>
          </a:ln>
        </p:spPr>
      </p:pic>
      <p:pic>
        <p:nvPicPr>
          <p:cNvPr id="3080" name="Picture 14"/>
          <p:cNvPicPr>
            <a:picLocks noChangeAspect="1" noChangeArrowheads="1"/>
          </p:cNvPicPr>
          <p:nvPr/>
        </p:nvPicPr>
        <p:blipFill>
          <a:blip r:embed="rId6" cstate="print"/>
          <a:srcRect/>
          <a:stretch>
            <a:fillRect/>
          </a:stretch>
        </p:blipFill>
        <p:spPr bwMode="auto">
          <a:xfrm>
            <a:off x="6629400" y="3556000"/>
            <a:ext cx="2514600" cy="928688"/>
          </a:xfrm>
          <a:prstGeom prst="rect">
            <a:avLst/>
          </a:prstGeom>
          <a:noFill/>
          <a:ln w="9525">
            <a:noFill/>
            <a:miter lim="800000"/>
            <a:headEnd/>
            <a:tailEnd/>
          </a:ln>
        </p:spPr>
      </p:pic>
      <p:pic>
        <p:nvPicPr>
          <p:cNvPr id="3081" name="Picture 13"/>
          <p:cNvPicPr>
            <a:picLocks noChangeAspect="1" noChangeArrowheads="1"/>
          </p:cNvPicPr>
          <p:nvPr/>
        </p:nvPicPr>
        <p:blipFill>
          <a:blip r:embed="rId7" cstate="print"/>
          <a:srcRect/>
          <a:stretch>
            <a:fillRect/>
          </a:stretch>
        </p:blipFill>
        <p:spPr bwMode="auto">
          <a:xfrm>
            <a:off x="0" y="0"/>
            <a:ext cx="2057400" cy="850636"/>
          </a:xfrm>
          <a:prstGeom prst="rect">
            <a:avLst/>
          </a:prstGeom>
          <a:noFill/>
          <a:ln w="9525">
            <a:noFill/>
            <a:miter lim="800000"/>
            <a:headEnd/>
            <a:tailEnd/>
          </a:ln>
        </p:spPr>
      </p:pic>
      <p:pic>
        <p:nvPicPr>
          <p:cNvPr id="3082" name="Picture 12"/>
          <p:cNvPicPr>
            <a:picLocks noChangeAspect="1" noChangeArrowheads="1"/>
          </p:cNvPicPr>
          <p:nvPr/>
        </p:nvPicPr>
        <p:blipFill>
          <a:blip r:embed="rId8" cstate="print"/>
          <a:srcRect/>
          <a:stretch>
            <a:fillRect/>
          </a:stretch>
        </p:blipFill>
        <p:spPr bwMode="auto">
          <a:xfrm>
            <a:off x="6248400" y="1270000"/>
            <a:ext cx="2590800" cy="866511"/>
          </a:xfrm>
          <a:prstGeom prst="rect">
            <a:avLst/>
          </a:prstGeom>
          <a:noFill/>
          <a:ln w="9525">
            <a:noFill/>
            <a:miter lim="800000"/>
            <a:headEnd/>
            <a:tailEnd/>
          </a:ln>
        </p:spPr>
      </p:pic>
      <p:pic>
        <p:nvPicPr>
          <p:cNvPr id="3083" name="Picture 11"/>
          <p:cNvPicPr>
            <a:picLocks noChangeAspect="1" noChangeArrowheads="1"/>
          </p:cNvPicPr>
          <p:nvPr/>
        </p:nvPicPr>
        <p:blipFill>
          <a:blip r:embed="rId9" cstate="print"/>
          <a:srcRect/>
          <a:stretch>
            <a:fillRect/>
          </a:stretch>
        </p:blipFill>
        <p:spPr bwMode="auto">
          <a:xfrm>
            <a:off x="6172200" y="0"/>
            <a:ext cx="2971800" cy="1059657"/>
          </a:xfrm>
          <a:prstGeom prst="rect">
            <a:avLst/>
          </a:prstGeom>
          <a:noFill/>
          <a:ln w="9525">
            <a:noFill/>
            <a:miter lim="800000"/>
            <a:headEnd/>
            <a:tailEnd/>
          </a:ln>
        </p:spPr>
      </p:pic>
      <p:pic>
        <p:nvPicPr>
          <p:cNvPr id="3084" name="Picture 10"/>
          <p:cNvPicPr>
            <a:picLocks noChangeAspect="1" noChangeArrowheads="1"/>
          </p:cNvPicPr>
          <p:nvPr/>
        </p:nvPicPr>
        <p:blipFill>
          <a:blip r:embed="rId10" cstate="print"/>
          <a:srcRect/>
          <a:stretch>
            <a:fillRect/>
          </a:stretch>
        </p:blipFill>
        <p:spPr bwMode="auto">
          <a:xfrm>
            <a:off x="3429000" y="4568032"/>
            <a:ext cx="3581400" cy="1394354"/>
          </a:xfrm>
          <a:prstGeom prst="rect">
            <a:avLst/>
          </a:prstGeom>
          <a:noFill/>
          <a:ln w="9525">
            <a:noFill/>
            <a:miter lim="800000"/>
            <a:headEnd/>
            <a:tailEnd/>
          </a:ln>
        </p:spPr>
      </p:pic>
      <p:pic>
        <p:nvPicPr>
          <p:cNvPr id="3085" name="Picture 9"/>
          <p:cNvPicPr>
            <a:picLocks noChangeAspect="1" noChangeArrowheads="1"/>
          </p:cNvPicPr>
          <p:nvPr/>
        </p:nvPicPr>
        <p:blipFill>
          <a:blip r:embed="rId11" cstate="print"/>
          <a:srcRect/>
          <a:stretch>
            <a:fillRect/>
          </a:stretch>
        </p:blipFill>
        <p:spPr bwMode="auto">
          <a:xfrm>
            <a:off x="0" y="1520032"/>
            <a:ext cx="2362200" cy="959114"/>
          </a:xfrm>
          <a:prstGeom prst="rect">
            <a:avLst/>
          </a:prstGeom>
          <a:noFill/>
          <a:ln w="9525">
            <a:noFill/>
            <a:miter lim="800000"/>
            <a:headEnd/>
            <a:tailEnd/>
          </a:ln>
        </p:spPr>
      </p:pic>
      <p:pic>
        <p:nvPicPr>
          <p:cNvPr id="3086" name="Picture 8"/>
          <p:cNvPicPr>
            <a:picLocks noChangeAspect="1" noChangeArrowheads="1"/>
          </p:cNvPicPr>
          <p:nvPr/>
        </p:nvPicPr>
        <p:blipFill>
          <a:blip r:embed="rId12" cstate="print"/>
          <a:srcRect/>
          <a:stretch>
            <a:fillRect/>
          </a:stretch>
        </p:blipFill>
        <p:spPr bwMode="auto">
          <a:xfrm>
            <a:off x="609600" y="3810001"/>
            <a:ext cx="1981200" cy="775229"/>
          </a:xfrm>
          <a:prstGeom prst="rect">
            <a:avLst/>
          </a:prstGeom>
          <a:noFill/>
          <a:ln w="9525">
            <a:noFill/>
            <a:miter lim="800000"/>
            <a:headEnd/>
            <a:tailEnd/>
          </a:ln>
        </p:spPr>
      </p:pic>
      <p:pic>
        <p:nvPicPr>
          <p:cNvPr id="3087" name="Picture 7"/>
          <p:cNvPicPr>
            <a:picLocks noChangeAspect="1" noChangeArrowheads="1"/>
          </p:cNvPicPr>
          <p:nvPr/>
        </p:nvPicPr>
        <p:blipFill>
          <a:blip r:embed="rId13" cstate="print"/>
          <a:srcRect/>
          <a:stretch>
            <a:fillRect/>
          </a:stretch>
        </p:blipFill>
        <p:spPr bwMode="auto">
          <a:xfrm>
            <a:off x="6981826" y="4833938"/>
            <a:ext cx="2162175" cy="881063"/>
          </a:xfrm>
          <a:prstGeom prst="rect">
            <a:avLst/>
          </a:prstGeom>
          <a:noFill/>
          <a:ln w="9525">
            <a:noFill/>
            <a:miter lim="800000"/>
            <a:headEnd/>
            <a:tailEnd/>
          </a:ln>
        </p:spPr>
      </p:pic>
      <p:pic>
        <p:nvPicPr>
          <p:cNvPr id="3088" name="Picture 6"/>
          <p:cNvPicPr>
            <a:picLocks noChangeAspect="1" noChangeArrowheads="1"/>
          </p:cNvPicPr>
          <p:nvPr/>
        </p:nvPicPr>
        <p:blipFill>
          <a:blip r:embed="rId14" cstate="print"/>
          <a:srcRect/>
          <a:stretch>
            <a:fillRect/>
          </a:stretch>
        </p:blipFill>
        <p:spPr bwMode="auto">
          <a:xfrm>
            <a:off x="3200401" y="3238500"/>
            <a:ext cx="2354263" cy="918104"/>
          </a:xfrm>
          <a:prstGeom prst="rect">
            <a:avLst/>
          </a:prstGeom>
          <a:noFill/>
          <a:ln w="9525">
            <a:noFill/>
            <a:miter lim="800000"/>
            <a:headEnd/>
            <a:tailEnd/>
          </a:ln>
        </p:spPr>
      </p:pic>
      <p:sp>
        <p:nvSpPr>
          <p:cNvPr id="3089" name="Rectangle 18"/>
          <p:cNvSpPr>
            <a:spLocks noChangeArrowheads="1"/>
          </p:cNvSpPr>
          <p:nvPr/>
        </p:nvSpPr>
        <p:spPr bwMode="auto">
          <a:xfrm>
            <a:off x="0" y="-8581219"/>
            <a:ext cx="184731" cy="369332"/>
          </a:xfrm>
          <a:prstGeom prst="rect">
            <a:avLst/>
          </a:prstGeom>
          <a:noFill/>
          <a:ln w="9525">
            <a:noFill/>
            <a:miter lim="800000"/>
            <a:headEnd/>
            <a:tailEnd/>
          </a:ln>
        </p:spPr>
        <p:txBody>
          <a:bodyPr wrap="none" anchor="ctr">
            <a:spAutoFit/>
          </a:bodyPr>
          <a:lstStyle/>
          <a:p>
            <a:endParaRPr lang="en-US" dirty="0"/>
          </a:p>
        </p:txBody>
      </p:sp>
      <p:sp>
        <p:nvSpPr>
          <p:cNvPr id="3090" name="Rectangle 19"/>
          <p:cNvSpPr>
            <a:spLocks noChangeArrowheads="1"/>
          </p:cNvSpPr>
          <p:nvPr/>
        </p:nvSpPr>
        <p:spPr bwMode="auto">
          <a:xfrm>
            <a:off x="0" y="-3461531"/>
            <a:ext cx="184731" cy="369332"/>
          </a:xfrm>
          <a:prstGeom prst="rect">
            <a:avLst/>
          </a:prstGeom>
          <a:noFill/>
          <a:ln w="9525">
            <a:noFill/>
            <a:miter lim="800000"/>
            <a:headEnd/>
            <a:tailEnd/>
          </a:ln>
        </p:spPr>
        <p:txBody>
          <a:bodyPr wrap="none" anchor="ctr">
            <a:spAutoFit/>
          </a:bodyPr>
          <a:lstStyle/>
          <a:p>
            <a:endParaRPr lang="en-US" dirty="0"/>
          </a:p>
        </p:txBody>
      </p:sp>
      <p:sp>
        <p:nvSpPr>
          <p:cNvPr id="3091" name="Rectangle 20"/>
          <p:cNvSpPr>
            <a:spLocks noChangeArrowheads="1"/>
          </p:cNvSpPr>
          <p:nvPr/>
        </p:nvSpPr>
        <p:spPr bwMode="auto">
          <a:xfrm>
            <a:off x="0" y="8087532"/>
            <a:ext cx="184731" cy="369332"/>
          </a:xfrm>
          <a:prstGeom prst="rect">
            <a:avLst/>
          </a:prstGeom>
          <a:noFill/>
          <a:ln w="9525">
            <a:noFill/>
            <a:miter lim="800000"/>
            <a:headEnd/>
            <a:tailEnd/>
          </a:ln>
        </p:spPr>
        <p:txBody>
          <a:bodyPr wrap="none" anchor="ctr">
            <a:spAutoFit/>
          </a:bodyPr>
          <a:lstStyle/>
          <a:p>
            <a:endParaRPr lang="en-US" dirty="0"/>
          </a:p>
        </p:txBody>
      </p:sp>
      <p:sp>
        <p:nvSpPr>
          <p:cNvPr id="3092" name="Rectangle 21"/>
          <p:cNvSpPr>
            <a:spLocks noChangeArrowheads="1"/>
          </p:cNvSpPr>
          <p:nvPr/>
        </p:nvSpPr>
        <p:spPr bwMode="auto">
          <a:xfrm>
            <a:off x="1" y="11740632"/>
            <a:ext cx="465192" cy="276999"/>
          </a:xfrm>
          <a:prstGeom prst="rect">
            <a:avLst/>
          </a:prstGeom>
          <a:noFill/>
          <a:ln w="9525">
            <a:noFill/>
            <a:miter lim="800000"/>
            <a:headEnd/>
            <a:tailEnd/>
          </a:ln>
        </p:spPr>
        <p:txBody>
          <a:bodyPr wrap="none" anchor="ctr">
            <a:spAutoFit/>
          </a:bodyPr>
          <a:lstStyle/>
          <a:p>
            <a:r>
              <a:rPr lang="en-US" sz="1200" dirty="0">
                <a:cs typeface="Times New Roman" pitchFamily="18" charset="0"/>
              </a:rPr>
              <a:t>Laos</a:t>
            </a:r>
            <a:endParaRPr lang="en-US" dirty="0"/>
          </a:p>
        </p:txBody>
      </p:sp>
      <p:sp>
        <p:nvSpPr>
          <p:cNvPr id="3093" name="Rectangle 22"/>
          <p:cNvSpPr>
            <a:spLocks noChangeArrowheads="1"/>
          </p:cNvSpPr>
          <p:nvPr/>
        </p:nvSpPr>
        <p:spPr bwMode="auto">
          <a:xfrm>
            <a:off x="0" y="13858620"/>
            <a:ext cx="768672" cy="276999"/>
          </a:xfrm>
          <a:prstGeom prst="rect">
            <a:avLst/>
          </a:prstGeom>
          <a:noFill/>
          <a:ln w="9525">
            <a:noFill/>
            <a:miter lim="800000"/>
            <a:headEnd/>
            <a:tailEnd/>
          </a:ln>
        </p:spPr>
        <p:txBody>
          <a:bodyPr wrap="none" anchor="ctr">
            <a:spAutoFit/>
          </a:bodyPr>
          <a:lstStyle/>
          <a:p>
            <a:r>
              <a:rPr lang="en-US" sz="1200" dirty="0">
                <a:cs typeface="Times New Roman" pitchFamily="18" charset="0"/>
              </a:rPr>
              <a:t> Malaysia</a:t>
            </a:r>
            <a:endParaRPr lang="en-US" dirty="0"/>
          </a:p>
        </p:txBody>
      </p:sp>
      <p:pic>
        <p:nvPicPr>
          <p:cNvPr id="3094" name="Picture 24" descr="http://2.bp.blogspot.com/-hMi6R36l92I/ThB_IaQOXBI/AAAAAAAADR0/wGy7Y6MON9s/s1600/Malaysia_1000ringgit_front.jpg"/>
          <p:cNvPicPr>
            <a:picLocks noChangeAspect="1" noChangeArrowheads="1"/>
          </p:cNvPicPr>
          <p:nvPr/>
        </p:nvPicPr>
        <p:blipFill>
          <a:blip r:embed="rId15" cstate="print"/>
          <a:srcRect/>
          <a:stretch>
            <a:fillRect/>
          </a:stretch>
        </p:blipFill>
        <p:spPr bwMode="auto">
          <a:xfrm>
            <a:off x="3124201" y="1651000"/>
            <a:ext cx="2316163" cy="10093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14300"/>
            <a:ext cx="9144000" cy="1292662"/>
          </a:xfrm>
          <a:prstGeom prst="rect">
            <a:avLst/>
          </a:prstGeom>
          <a:noFill/>
        </p:spPr>
        <p:txBody>
          <a:bodyPr vert="horz" wrap="square" rtlCol="0">
            <a:spAutoFit/>
          </a:bodyPr>
          <a:lstStyle/>
          <a:p>
            <a:r>
              <a:rPr lang="en-US" sz="2400" dirty="0" smtClean="0">
                <a:solidFill>
                  <a:srgbClr val="FF0000"/>
                </a:solidFill>
              </a:rPr>
              <a:t>The Relative Importance of the Three Monetary Policy Tools</a:t>
            </a:r>
          </a:p>
          <a:p>
            <a:r>
              <a:rPr lang="en-US" dirty="0" smtClean="0"/>
              <a:t>The three tools outlined on the previous slides are called into action to varying degrees by the world's central banks. The most commonly used tool is open market operations, while reserve ratios and discount rates tend to be changes less frequently.</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xmlns="" val="489383406"/>
              </p:ext>
            </p:extLst>
          </p:nvPr>
        </p:nvGraphicFramePr>
        <p:xfrm>
          <a:off x="0" y="2095500"/>
          <a:ext cx="9144000" cy="3619500"/>
        </p:xfrm>
        <a:graphic>
          <a:graphicData uri="http://schemas.openxmlformats.org/drawingml/2006/table">
            <a:tbl>
              <a:tblPr bandRow="1">
                <a:tableStyleId>{3C2FFA5D-87B4-456A-9821-1D502468CF0F}</a:tableStyleId>
              </a:tblPr>
              <a:tblGrid>
                <a:gridCol w="1600200"/>
                <a:gridCol w="7543800"/>
              </a:tblGrid>
              <a:tr h="364263">
                <a:tc gridSpan="2">
                  <a:txBody>
                    <a:bodyPr/>
                    <a:lstStyle/>
                    <a:p>
                      <a:pPr algn="ctr"/>
                      <a:r>
                        <a:rPr lang="en-US" sz="1600" b="1" dirty="0" smtClean="0">
                          <a:solidFill>
                            <a:schemeClr val="tx1"/>
                          </a:solidFill>
                        </a:rPr>
                        <a:t>Relative Importance of the Monetary</a:t>
                      </a:r>
                      <a:r>
                        <a:rPr lang="en-US" sz="1600" b="1" baseline="0" dirty="0" smtClean="0">
                          <a:solidFill>
                            <a:schemeClr val="tx1"/>
                          </a:solidFill>
                        </a:rPr>
                        <a:t> Policy Tools</a:t>
                      </a:r>
                      <a:endParaRPr lang="en-US" sz="1600" b="1" dirty="0">
                        <a:solidFill>
                          <a:schemeClr val="tx1"/>
                        </a:solidFill>
                        <a:latin typeface="+mn-lt"/>
                      </a:endParaRPr>
                    </a:p>
                  </a:txBody>
                  <a:tcPr marT="38100" marB="38100" anchor="ctr"/>
                </a:tc>
                <a:tc hMerge="1">
                  <a:txBody>
                    <a:bodyPr/>
                    <a:lstStyle/>
                    <a:p>
                      <a:endParaRPr lang="en-US" sz="1400" dirty="0">
                        <a:solidFill>
                          <a:schemeClr val="tx1"/>
                        </a:solidFill>
                        <a:latin typeface="+mn-lt"/>
                        <a:cs typeface="Arial" pitchFamily="34" charset="0"/>
                      </a:endParaRPr>
                    </a:p>
                  </a:txBody>
                  <a:tcPr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96202">
                <a:tc>
                  <a:txBody>
                    <a:bodyPr/>
                    <a:lstStyle/>
                    <a:p>
                      <a:pPr algn="ctr"/>
                      <a:r>
                        <a:rPr lang="en-US" sz="1600" b="1" dirty="0" smtClean="0">
                          <a:solidFill>
                            <a:srgbClr val="FF0000"/>
                          </a:solidFill>
                        </a:rPr>
                        <a:t>Open Market Operations</a:t>
                      </a:r>
                      <a:endParaRPr lang="en-US" sz="1600" b="1" dirty="0">
                        <a:solidFill>
                          <a:srgbClr val="FF0000"/>
                        </a:solidFill>
                        <a:latin typeface="+mn-lt"/>
                      </a:endParaRPr>
                    </a:p>
                  </a:txBody>
                  <a:tcPr marT="38100" marB="38100" anchor="ctr"/>
                </a:tc>
                <a:tc>
                  <a:txBody>
                    <a:bodyPr/>
                    <a:lstStyle/>
                    <a:p>
                      <a:r>
                        <a:rPr lang="en-US" sz="1400" dirty="0" smtClean="0"/>
                        <a:t>Open-market operations is the buying and selling of government bonds in the financial market. Because it is the most flexible, bond holdings by the central bank can be adjusted daily, and have an immediate impact on banks' reserves and the supply of money in the economy</a:t>
                      </a:r>
                      <a:endParaRPr lang="en-US" sz="1400" dirty="0">
                        <a:solidFill>
                          <a:schemeClr val="tx1"/>
                        </a:solidFill>
                        <a:latin typeface="+mn-lt"/>
                        <a:cs typeface="Arial" pitchFamily="34" charset="0"/>
                      </a:endParaRPr>
                    </a:p>
                  </a:txBody>
                  <a:tcPr marT="38100" marB="38100" anchor="ctr"/>
                </a:tc>
              </a:tr>
              <a:tr h="1058097">
                <a:tc>
                  <a:txBody>
                    <a:bodyPr/>
                    <a:lstStyle/>
                    <a:p>
                      <a:pPr algn="ctr"/>
                      <a:r>
                        <a:rPr lang="en-US" sz="1600" b="1" dirty="0" smtClean="0">
                          <a:solidFill>
                            <a:srgbClr val="FF0000"/>
                          </a:solidFill>
                        </a:rPr>
                        <a:t>Reserve Ratio</a:t>
                      </a:r>
                      <a:endParaRPr lang="en-US" sz="1600" b="1" dirty="0">
                        <a:solidFill>
                          <a:srgbClr val="FF0000"/>
                        </a:solidFill>
                        <a:latin typeface="+mn-lt"/>
                      </a:endParaRPr>
                    </a:p>
                  </a:txBody>
                  <a:tcPr marT="38100" marB="38100" anchor="ctr"/>
                </a:tc>
                <a:tc>
                  <a:txBody>
                    <a:bodyPr/>
                    <a:lstStyle/>
                    <a:p>
                      <a:r>
                        <a:rPr lang="en-US" sz="1400" dirty="0" smtClean="0"/>
                        <a:t>The required</a:t>
                      </a:r>
                      <a:r>
                        <a:rPr lang="en-US" sz="1400" baseline="0" dirty="0" smtClean="0"/>
                        <a:t> reserve ratio </a:t>
                      </a:r>
                      <a:r>
                        <a:rPr lang="en-US" sz="1400" dirty="0" smtClean="0"/>
                        <a:t>is RARELY changed. RRR in the US has been .10 since 1992. Reserves held by the Central Bank earn little or</a:t>
                      </a:r>
                      <a:r>
                        <a:rPr lang="en-US" sz="1400" baseline="0" dirty="0" smtClean="0"/>
                        <a:t> </a:t>
                      </a:r>
                      <a:r>
                        <a:rPr lang="en-US" sz="1400" dirty="0" smtClean="0"/>
                        <a:t>no interest, so if RRR is raised, banks' profits suffer dramatically since they have to deposit more of their total reserves with the Fed where they earn almost no interest. Banks prefer to be able to lend out as much of their total reserves as possible</a:t>
                      </a:r>
                      <a:endParaRPr lang="en-US" sz="1400" dirty="0">
                        <a:solidFill>
                          <a:schemeClr val="tx1"/>
                        </a:solidFill>
                        <a:latin typeface="+mn-lt"/>
                        <a:cs typeface="Arial" pitchFamily="34" charset="0"/>
                      </a:endParaRPr>
                    </a:p>
                  </a:txBody>
                  <a:tcPr marT="38100" marB="38100" anchor="ctr"/>
                </a:tc>
              </a:tr>
              <a:tr h="1300938">
                <a:tc>
                  <a:txBody>
                    <a:bodyPr/>
                    <a:lstStyle/>
                    <a:p>
                      <a:pPr algn="ctr"/>
                      <a:r>
                        <a:rPr lang="en-US" sz="1600" b="1" dirty="0" smtClean="0">
                          <a:solidFill>
                            <a:srgbClr val="FF0000"/>
                          </a:solidFill>
                        </a:rPr>
                        <a:t>Discount Rate:</a:t>
                      </a:r>
                      <a:endParaRPr lang="en-US" sz="1600" b="1" dirty="0">
                        <a:solidFill>
                          <a:srgbClr val="FF0000"/>
                        </a:solidFill>
                        <a:latin typeface="+mn-lt"/>
                      </a:endParaRPr>
                    </a:p>
                  </a:txBody>
                  <a:tcPr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Until recently, the discount rate in the US was rarely adjusted on its own, and instead hovered slightly above the federal funds rate. In 2008, the US Fed lowered the discount rate to very low levels as uncertainty among commercial banks brought private lending to a halt. The "discount window" is only supposed to be used in the case of private lenders being unable to acquire funds, hence the Fed is the lender of last resort</a:t>
                      </a:r>
                      <a:endParaRPr lang="en-US" sz="1400" dirty="0">
                        <a:solidFill>
                          <a:schemeClr val="tx1"/>
                        </a:solidFill>
                        <a:latin typeface="+mn-lt"/>
                        <a:cs typeface="Arial" pitchFamily="34" charset="0"/>
                      </a:endParaRPr>
                    </a:p>
                  </a:txBody>
                  <a:tcPr marT="38100" marB="38100" anchor="ctr"/>
                </a:tc>
              </a:tr>
            </a:tbl>
          </a:graphicData>
        </a:graphic>
      </p:graphicFrame>
    </p:spTree>
    <p:extLst>
      <p:ext uri="{BB962C8B-B14F-4D97-AF65-F5344CB8AC3E}">
        <p14:creationId xmlns:p14="http://schemas.microsoft.com/office/powerpoint/2010/main" xmlns="" val="4293724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a:xfrm>
            <a:off x="685800" y="-27782"/>
            <a:ext cx="7772400" cy="1225022"/>
          </a:xfrm>
        </p:spPr>
        <p:txBody>
          <a:bodyPr/>
          <a:lstStyle/>
          <a:p>
            <a:r>
              <a:rPr lang="en-US" smtClean="0"/>
              <a:t>Discount Rate</a:t>
            </a:r>
          </a:p>
        </p:txBody>
      </p:sp>
      <p:pic>
        <p:nvPicPr>
          <p:cNvPr id="3" name="Picture 2" descr="13108652_271d085bbe.jpg"/>
          <p:cNvPicPr>
            <a:picLocks noChangeAspect="1"/>
          </p:cNvPicPr>
          <p:nvPr/>
        </p:nvPicPr>
        <p:blipFill>
          <a:blip r:embed="rId3" cstate="print">
            <a:extLst>
              <a:ext uri="{28A0092B-C50C-407E-A947-70E740481C1C}"/>
            </a:extLst>
          </a:blip>
          <a:stretch>
            <a:fillRect/>
          </a:stretch>
        </p:blipFill>
        <p:spPr>
          <a:xfrm>
            <a:off x="5014333" y="1197037"/>
            <a:ext cx="3170817" cy="35231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774700" y="1305719"/>
            <a:ext cx="3937000" cy="4247317"/>
          </a:xfrm>
          <a:prstGeom prst="rect">
            <a:avLst/>
          </a:prstGeom>
          <a:noFill/>
        </p:spPr>
        <p:txBody>
          <a:bodyPr>
            <a:spAutoFit/>
          </a:bodyPr>
          <a:lstStyle/>
          <a:p>
            <a:pPr marL="285750" indent="-285750" fontAlgn="auto">
              <a:spcBef>
                <a:spcPts val="0"/>
              </a:spcBef>
              <a:spcAft>
                <a:spcPts val="0"/>
              </a:spcAft>
              <a:buFont typeface="Wingdings" charset="2"/>
              <a:buChar char="q"/>
              <a:defRPr/>
            </a:pPr>
            <a:r>
              <a:rPr lang="en-US" dirty="0">
                <a:latin typeface="+mn-lt"/>
              </a:rPr>
              <a:t>“Discount Window lending” is the term for Fed’s program of emergency loans to banks</a:t>
            </a:r>
          </a:p>
          <a:p>
            <a:pPr fontAlgn="auto">
              <a:spcBef>
                <a:spcPts val="0"/>
              </a:spcBef>
              <a:spcAft>
                <a:spcPts val="0"/>
              </a:spcAft>
              <a:defRPr/>
            </a:pPr>
            <a:endParaRPr lang="en-US" dirty="0">
              <a:latin typeface="+mn-lt"/>
            </a:endParaRPr>
          </a:p>
          <a:p>
            <a:pPr marL="285750" indent="-285750" fontAlgn="auto">
              <a:spcBef>
                <a:spcPts val="0"/>
              </a:spcBef>
              <a:spcAft>
                <a:spcPts val="0"/>
              </a:spcAft>
              <a:buFont typeface="Wingdings" charset="2"/>
              <a:buChar char="q"/>
              <a:defRPr/>
            </a:pPr>
            <a:r>
              <a:rPr lang="en-US" dirty="0">
                <a:latin typeface="+mn-lt"/>
              </a:rPr>
              <a:t>The interest rate on discount window lending = discount rate</a:t>
            </a:r>
          </a:p>
          <a:p>
            <a:pPr marL="285750" indent="-285750" fontAlgn="auto">
              <a:spcBef>
                <a:spcPts val="0"/>
              </a:spcBef>
              <a:spcAft>
                <a:spcPts val="0"/>
              </a:spcAft>
              <a:buFont typeface="Wingdings" charset="2"/>
              <a:buChar char="q"/>
              <a:defRPr/>
            </a:pPr>
            <a:endParaRPr lang="en-US" dirty="0">
              <a:latin typeface="+mn-lt"/>
            </a:endParaRPr>
          </a:p>
          <a:p>
            <a:pPr marL="285750" indent="-285750" fontAlgn="auto">
              <a:spcBef>
                <a:spcPts val="0"/>
              </a:spcBef>
              <a:spcAft>
                <a:spcPts val="0"/>
              </a:spcAft>
              <a:buFont typeface="Wingdings" charset="2"/>
              <a:buChar char="q"/>
              <a:defRPr/>
            </a:pPr>
            <a:r>
              <a:rPr lang="en-US" dirty="0">
                <a:latin typeface="+mn-lt"/>
              </a:rPr>
              <a:t>Banks don’t like to borrow at the discount window – it implies they are in trouble and they pay a “penalty rate” of interest</a:t>
            </a:r>
          </a:p>
          <a:p>
            <a:pPr fontAlgn="auto">
              <a:spcBef>
                <a:spcPts val="0"/>
              </a:spcBef>
              <a:spcAft>
                <a:spcPts val="0"/>
              </a:spcAft>
              <a:defRPr/>
            </a:pPr>
            <a:endParaRPr lang="en-US" dirty="0">
              <a:latin typeface="+mn-lt"/>
            </a:endParaRPr>
          </a:p>
          <a:p>
            <a:pPr marL="285750" indent="-285750" fontAlgn="auto">
              <a:spcBef>
                <a:spcPts val="0"/>
              </a:spcBef>
              <a:spcAft>
                <a:spcPts val="0"/>
              </a:spcAft>
              <a:buFont typeface="Wingdings" charset="2"/>
              <a:buChar char="q"/>
              <a:defRPr/>
            </a:pPr>
            <a:r>
              <a:rPr lang="en-US" dirty="0">
                <a:latin typeface="+mn-lt"/>
              </a:rPr>
              <a:t>So the rate doesn’t have much effect – it’s mostly for signaling central bank intentions (psychological)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685800" y="99220"/>
            <a:ext cx="7772400" cy="1225021"/>
          </a:xfrm>
        </p:spPr>
        <p:txBody>
          <a:bodyPr/>
          <a:lstStyle/>
          <a:p>
            <a:r>
              <a:rPr lang="en-US" smtClean="0"/>
              <a:t>Open Market Operations</a:t>
            </a:r>
          </a:p>
        </p:txBody>
      </p:sp>
      <p:sp>
        <p:nvSpPr>
          <p:cNvPr id="3" name="TextBox 2"/>
          <p:cNvSpPr txBox="1"/>
          <p:nvPr/>
        </p:nvSpPr>
        <p:spPr>
          <a:xfrm>
            <a:off x="685800" y="1324241"/>
            <a:ext cx="3911600" cy="4739759"/>
          </a:xfrm>
          <a:prstGeom prst="rect">
            <a:avLst/>
          </a:prstGeom>
          <a:noFill/>
        </p:spPr>
        <p:txBody>
          <a:bodyPr>
            <a:spAutoFit/>
          </a:bodyPr>
          <a:lstStyle/>
          <a:p>
            <a:pPr marL="285750" indent="-285750" fontAlgn="auto">
              <a:spcBef>
                <a:spcPts val="0"/>
              </a:spcBef>
              <a:spcAft>
                <a:spcPts val="1200"/>
              </a:spcAft>
              <a:buFont typeface="Wingdings" charset="2"/>
              <a:buChar char="q"/>
              <a:defRPr/>
            </a:pPr>
            <a:r>
              <a:rPr lang="en-US" dirty="0">
                <a:latin typeface="+mn-lt"/>
              </a:rPr>
              <a:t>Day to day tool of monetary policy</a:t>
            </a:r>
          </a:p>
          <a:p>
            <a:pPr marL="285750" indent="-285750" fontAlgn="auto">
              <a:spcBef>
                <a:spcPts val="0"/>
              </a:spcBef>
              <a:spcAft>
                <a:spcPts val="1200"/>
              </a:spcAft>
              <a:buFont typeface="Wingdings" charset="2"/>
              <a:buChar char="q"/>
              <a:defRPr/>
            </a:pPr>
            <a:r>
              <a:rPr lang="en-US" dirty="0" smtClean="0">
                <a:latin typeface="+mn-lt"/>
              </a:rPr>
              <a:t>Central Bank sells </a:t>
            </a:r>
            <a:r>
              <a:rPr lang="en-US" dirty="0">
                <a:latin typeface="+mn-lt"/>
              </a:rPr>
              <a:t>T-bonds to “soak up” money from the system</a:t>
            </a:r>
          </a:p>
          <a:p>
            <a:pPr marL="285750" indent="-285750" fontAlgn="auto">
              <a:spcBef>
                <a:spcPts val="0"/>
              </a:spcBef>
              <a:spcAft>
                <a:spcPts val="1200"/>
              </a:spcAft>
              <a:buFont typeface="Wingdings" charset="2"/>
              <a:buChar char="q"/>
              <a:defRPr/>
            </a:pPr>
            <a:r>
              <a:rPr lang="en-US" dirty="0" smtClean="0">
                <a:latin typeface="+mn-lt"/>
              </a:rPr>
              <a:t>Central Bank buys </a:t>
            </a:r>
            <a:r>
              <a:rPr lang="en-US" dirty="0">
                <a:latin typeface="+mn-lt"/>
              </a:rPr>
              <a:t>T-bonds to “inject” money into the system</a:t>
            </a:r>
          </a:p>
          <a:p>
            <a:pPr marL="285750" indent="-285750" fontAlgn="auto">
              <a:spcBef>
                <a:spcPts val="0"/>
              </a:spcBef>
              <a:spcAft>
                <a:spcPts val="1200"/>
              </a:spcAft>
              <a:buFont typeface="Wingdings" charset="2"/>
              <a:buChar char="q"/>
              <a:defRPr/>
            </a:pPr>
            <a:r>
              <a:rPr lang="en-US" dirty="0">
                <a:latin typeface="+mn-lt"/>
              </a:rPr>
              <a:t>All this is done by changing bank reserves (base money) which then ripples through the system via the money multiplier process</a:t>
            </a:r>
          </a:p>
          <a:p>
            <a:pPr marL="285750" indent="-285750" fontAlgn="auto">
              <a:spcBef>
                <a:spcPts val="0"/>
              </a:spcBef>
              <a:spcAft>
                <a:spcPts val="1200"/>
              </a:spcAft>
              <a:buFont typeface="Wingdings" charset="2"/>
              <a:buChar char="q"/>
              <a:defRPr/>
            </a:pPr>
            <a:r>
              <a:rPr lang="en-US" dirty="0">
                <a:latin typeface="+mn-lt"/>
              </a:rPr>
              <a:t>Ultimate goal is to manage an interbank lending rate called the Federal Funds </a:t>
            </a:r>
            <a:r>
              <a:rPr lang="en-US" dirty="0" smtClean="0">
                <a:latin typeface="+mn-lt"/>
              </a:rPr>
              <a:t>Rate (in the case of the US)</a:t>
            </a:r>
            <a:endParaRPr lang="en-US" dirty="0">
              <a:latin typeface="+mn-lt"/>
            </a:endParaRPr>
          </a:p>
          <a:p>
            <a:pPr fontAlgn="auto">
              <a:spcBef>
                <a:spcPts val="0"/>
              </a:spcBef>
              <a:spcAft>
                <a:spcPts val="0"/>
              </a:spcAft>
              <a:defRPr/>
            </a:pPr>
            <a:endParaRPr lang="en-US" dirty="0">
              <a:latin typeface="+mn-lt"/>
            </a:endParaRPr>
          </a:p>
        </p:txBody>
      </p:sp>
      <p:pic>
        <p:nvPicPr>
          <p:cNvPr id="27651" name="Picture 6" descr="SpongeBob-SquarePants.jpg"/>
          <p:cNvPicPr>
            <a:picLocks noChangeAspect="1"/>
          </p:cNvPicPr>
          <p:nvPr/>
        </p:nvPicPr>
        <p:blipFill>
          <a:blip r:embed="rId3" cstate="print"/>
          <a:srcRect/>
          <a:stretch>
            <a:fillRect/>
          </a:stretch>
        </p:blipFill>
        <p:spPr bwMode="auto">
          <a:xfrm>
            <a:off x="4427538" y="1186657"/>
            <a:ext cx="3113087" cy="2551906"/>
          </a:xfrm>
          <a:prstGeom prst="rect">
            <a:avLst/>
          </a:prstGeom>
          <a:noFill/>
          <a:ln w="9525">
            <a:noFill/>
            <a:miter lim="800000"/>
            <a:headEnd/>
            <a:tailEnd/>
          </a:ln>
        </p:spPr>
      </p:pic>
      <p:pic>
        <p:nvPicPr>
          <p:cNvPr id="27652" name="Picture 7" descr="110_cartoon_needle.gif"/>
          <p:cNvPicPr>
            <a:picLocks noChangeAspect="1"/>
          </p:cNvPicPr>
          <p:nvPr/>
        </p:nvPicPr>
        <p:blipFill>
          <a:blip r:embed="rId4" cstate="print"/>
          <a:srcRect/>
          <a:stretch>
            <a:fillRect/>
          </a:stretch>
        </p:blipFill>
        <p:spPr bwMode="auto">
          <a:xfrm>
            <a:off x="7327900" y="1625865"/>
            <a:ext cx="1816100" cy="2480468"/>
          </a:xfrm>
          <a:prstGeom prst="rect">
            <a:avLst/>
          </a:prstGeom>
          <a:noFill/>
          <a:ln w="9525">
            <a:noFill/>
            <a:miter lim="800000"/>
            <a:headEnd/>
            <a:tailEnd/>
          </a:ln>
        </p:spPr>
      </p:pic>
      <p:pic>
        <p:nvPicPr>
          <p:cNvPr id="27654" name="Picture 6"/>
          <p:cNvPicPr>
            <a:picLocks noChangeAspect="1" noChangeArrowheads="1"/>
          </p:cNvPicPr>
          <p:nvPr/>
        </p:nvPicPr>
        <p:blipFill>
          <a:blip r:embed="rId5" cstate="print"/>
          <a:srcRect/>
          <a:stretch>
            <a:fillRect/>
          </a:stretch>
        </p:blipFill>
        <p:spPr bwMode="auto">
          <a:xfrm>
            <a:off x="4238626" y="4245240"/>
            <a:ext cx="3705225" cy="13506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sz="6600" smtClean="0"/>
              <a:t>M V = P Q</a:t>
            </a:r>
          </a:p>
        </p:txBody>
      </p:sp>
      <p:sp>
        <p:nvSpPr>
          <p:cNvPr id="20483" name="Rectangle 3"/>
          <p:cNvSpPr>
            <a:spLocks noGrp="1" noChangeArrowheads="1"/>
          </p:cNvSpPr>
          <p:nvPr>
            <p:ph type="body" idx="1"/>
          </p:nvPr>
        </p:nvSpPr>
        <p:spPr/>
        <p:txBody>
          <a:bodyPr/>
          <a:lstStyle/>
          <a:p>
            <a:pPr eaLnBrk="1" hangingPunct="1"/>
            <a:r>
              <a:rPr lang="en-US" sz="2800" b="1" smtClean="0"/>
              <a:t>M</a:t>
            </a:r>
            <a:r>
              <a:rPr lang="en-US" sz="2800" smtClean="0"/>
              <a:t>; the supply of money in the economy</a:t>
            </a:r>
          </a:p>
          <a:p>
            <a:pPr eaLnBrk="1" hangingPunct="1"/>
            <a:r>
              <a:rPr lang="en-US" sz="2800" b="1" smtClean="0"/>
              <a:t>V</a:t>
            </a:r>
            <a:r>
              <a:rPr lang="en-US" sz="2800" smtClean="0"/>
              <a:t>; the velocity of money, or the number of times a year that the average dollar (monetary unit) is spent on final goods and services</a:t>
            </a:r>
          </a:p>
          <a:p>
            <a:pPr eaLnBrk="1" hangingPunct="1"/>
            <a:r>
              <a:rPr lang="en-US" sz="2800" b="1" smtClean="0"/>
              <a:t>P</a:t>
            </a:r>
            <a:r>
              <a:rPr lang="en-US" sz="2800" smtClean="0"/>
              <a:t>; the overall price level in the economy, reflecting the average price at which all output is sold</a:t>
            </a:r>
          </a:p>
          <a:p>
            <a:pPr eaLnBrk="1" hangingPunct="1"/>
            <a:r>
              <a:rPr lang="en-US" sz="2800" b="1" smtClean="0"/>
              <a:t>Q</a:t>
            </a:r>
            <a:r>
              <a:rPr lang="en-US" sz="2800" smtClean="0"/>
              <a:t>; the quantity of all goods and services produced; also known as real output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0"/>
            <a:ext cx="9144000" cy="5693866"/>
          </a:xfrm>
          <a:prstGeom prst="rect">
            <a:avLst/>
          </a:prstGeom>
          <a:noFill/>
        </p:spPr>
        <p:txBody>
          <a:bodyPr vert="horz" wrap="square" rtlCol="0">
            <a:spAutoFit/>
          </a:bodyPr>
          <a:lstStyle/>
          <a:p>
            <a:r>
              <a:rPr lang="en-US" sz="2400" dirty="0" smtClean="0">
                <a:solidFill>
                  <a:srgbClr val="FF0000"/>
                </a:solidFill>
              </a:rPr>
              <a:t>Expansionary Monetary Policy and the Federal Funds Rate</a:t>
            </a:r>
          </a:p>
          <a:p>
            <a:r>
              <a:rPr lang="en-US" dirty="0" smtClean="0"/>
              <a:t>The following example illustrates how a central bank can target the federal funds rate and thus influence commercial interest rates in the economy</a:t>
            </a:r>
          </a:p>
          <a:p>
            <a:pPr marL="285750" indent="-285750">
              <a:buFont typeface="Arial" pitchFamily="34" charset="0"/>
              <a:buChar char="•"/>
            </a:pPr>
            <a:r>
              <a:rPr lang="en-US" sz="1600" dirty="0" smtClean="0">
                <a:cs typeface="Arial" pitchFamily="34" charset="0"/>
              </a:rPr>
              <a:t>Assume </a:t>
            </a:r>
            <a:r>
              <a:rPr lang="en-US" sz="1600" dirty="0">
                <a:cs typeface="Arial" pitchFamily="34" charset="0"/>
              </a:rPr>
              <a:t>Bank A </a:t>
            </a:r>
            <a:r>
              <a:rPr lang="en-US" sz="1600" dirty="0" smtClean="0">
                <a:cs typeface="Arial" pitchFamily="34" charset="0"/>
              </a:rPr>
              <a:t>finds </a:t>
            </a:r>
            <a:r>
              <a:rPr lang="en-US" sz="1600" dirty="0">
                <a:cs typeface="Arial" pitchFamily="34" charset="0"/>
              </a:rPr>
              <a:t>at the end of the day that it has received more deposits than withdrawals, and it now has $1m more in its reserves than it is required to have. Bank A wants to lend that money out as soon as possible to earn interest on it. </a:t>
            </a:r>
            <a:endParaRPr lang="en-US" sz="1600" dirty="0" smtClean="0">
              <a:cs typeface="Arial" pitchFamily="34" charset="0"/>
            </a:endParaRPr>
          </a:p>
          <a:p>
            <a:pPr marL="285750" indent="-285750">
              <a:buFont typeface="Arial" pitchFamily="34" charset="0"/>
              <a:buChar char="•"/>
            </a:pPr>
            <a:endParaRPr lang="en-US" sz="1600" dirty="0" smtClean="0">
              <a:cs typeface="Arial" pitchFamily="34" charset="0"/>
            </a:endParaRPr>
          </a:p>
          <a:p>
            <a:pPr marL="285750" indent="-285750">
              <a:buFont typeface="Arial" pitchFamily="34" charset="0"/>
              <a:buChar char="•"/>
            </a:pPr>
            <a:r>
              <a:rPr lang="en-US" sz="1600" dirty="0" smtClean="0">
                <a:cs typeface="Arial" pitchFamily="34" charset="0"/>
              </a:rPr>
              <a:t>Bank </a:t>
            </a:r>
            <a:r>
              <a:rPr lang="en-US" sz="1600" dirty="0">
                <a:cs typeface="Arial" pitchFamily="34" charset="0"/>
              </a:rPr>
              <a:t>B, on the other hand, received more withdrawals than it did deposits during the day, and is $1m short of its required reserves at day’s end. Bank B can borrow Bank A’s excess reserves in order to meet its reserve requirement. </a:t>
            </a:r>
            <a:endParaRPr lang="en-US" sz="1600" dirty="0" smtClean="0">
              <a:cs typeface="Arial" pitchFamily="34" charset="0"/>
            </a:endParaRPr>
          </a:p>
          <a:p>
            <a:pPr marL="285750" indent="-285750">
              <a:buFont typeface="Arial" pitchFamily="34" charset="0"/>
              <a:buChar char="•"/>
            </a:pPr>
            <a:endParaRPr lang="en-US" sz="1600" dirty="0" smtClean="0">
              <a:cs typeface="Arial" pitchFamily="34" charset="0"/>
            </a:endParaRPr>
          </a:p>
          <a:p>
            <a:pPr marL="285750" indent="-285750">
              <a:buFont typeface="Arial" pitchFamily="34" charset="0"/>
              <a:buChar char="•"/>
            </a:pPr>
            <a:r>
              <a:rPr lang="en-US" sz="1600" dirty="0" smtClean="0">
                <a:cs typeface="Arial" pitchFamily="34" charset="0"/>
              </a:rPr>
              <a:t>Bank </a:t>
            </a:r>
            <a:r>
              <a:rPr lang="en-US" sz="1600" dirty="0">
                <a:cs typeface="Arial" pitchFamily="34" charset="0"/>
              </a:rPr>
              <a:t>A will not lend it for free, however, and the rate it charges is called the “federal funds” rate, since banks’ reserves are held predominantly by </a:t>
            </a:r>
            <a:r>
              <a:rPr lang="en-US" sz="1600" dirty="0" smtClean="0">
                <a:cs typeface="Arial" pitchFamily="34" charset="0"/>
              </a:rPr>
              <a:t>the Federal </a:t>
            </a:r>
            <a:r>
              <a:rPr lang="en-US" sz="1600" dirty="0">
                <a:cs typeface="Arial" pitchFamily="34" charset="0"/>
              </a:rPr>
              <a:t>Reserve </a:t>
            </a:r>
            <a:r>
              <a:rPr lang="en-US" sz="1600" dirty="0" smtClean="0">
                <a:cs typeface="Arial" pitchFamily="34" charset="0"/>
              </a:rPr>
              <a:t>Bank (in the United States).</a:t>
            </a:r>
          </a:p>
          <a:p>
            <a:pPr marL="285750" indent="-285750">
              <a:buFont typeface="Arial" pitchFamily="34" charset="0"/>
              <a:buChar char="•"/>
            </a:pPr>
            <a:r>
              <a:rPr lang="en-US" sz="1600" dirty="0" smtClean="0">
                <a:cs typeface="Arial" pitchFamily="34" charset="0"/>
              </a:rPr>
              <a:t>Funds </a:t>
            </a:r>
            <a:r>
              <a:rPr lang="en-US" sz="1600" dirty="0">
                <a:cs typeface="Arial" pitchFamily="34" charset="0"/>
              </a:rPr>
              <a:t>at the regional Federal Reserve Bank ("federal funds") will be transferred from Bank A's account to Bank B's account. Both banks have now met their reserve requirements, and Bank A earns interest on its short-term loan to Bank B. </a:t>
            </a:r>
            <a:endParaRPr lang="en-US" sz="1600" dirty="0" smtClean="0">
              <a:cs typeface="Arial" pitchFamily="34" charset="0"/>
            </a:endParaRPr>
          </a:p>
          <a:p>
            <a:pPr marL="285750" indent="-285750">
              <a:buFont typeface="Arial" pitchFamily="34" charset="0"/>
              <a:buChar char="•"/>
            </a:pPr>
            <a:endParaRPr lang="en-US" sz="1600" dirty="0" smtClean="0">
              <a:cs typeface="Arial" pitchFamily="34" charset="0"/>
            </a:endParaRPr>
          </a:p>
          <a:p>
            <a:pPr marL="285750" indent="-285750">
              <a:buFont typeface="Arial" pitchFamily="34" charset="0"/>
              <a:buChar char="•"/>
            </a:pPr>
            <a:r>
              <a:rPr lang="en-US" sz="1600" i="1" dirty="0" smtClean="0">
                <a:cs typeface="Arial" pitchFamily="34" charset="0"/>
              </a:rPr>
              <a:t>When </a:t>
            </a:r>
            <a:r>
              <a:rPr lang="en-US" sz="1600" i="1" dirty="0">
                <a:cs typeface="Arial" pitchFamily="34" charset="0"/>
              </a:rPr>
              <a:t>the </a:t>
            </a:r>
            <a:r>
              <a:rPr lang="en-US" sz="1600" i="1" dirty="0" smtClean="0">
                <a:cs typeface="Arial" pitchFamily="34" charset="0"/>
              </a:rPr>
              <a:t>CB buys </a:t>
            </a:r>
            <a:r>
              <a:rPr lang="en-US" sz="1600" i="1" dirty="0">
                <a:cs typeface="Arial" pitchFamily="34" charset="0"/>
              </a:rPr>
              <a:t>bonds, all banks experience an increase in their reserves, meaning the supply of federal funds </a:t>
            </a:r>
            <a:r>
              <a:rPr lang="en-US" sz="1600" i="1" dirty="0" smtClean="0">
                <a:cs typeface="Arial" pitchFamily="34" charset="0"/>
              </a:rPr>
              <a:t>increases, lowering </a:t>
            </a:r>
            <a:r>
              <a:rPr lang="en-US" sz="1600" i="1" dirty="0">
                <a:cs typeface="Arial" pitchFamily="34" charset="0"/>
              </a:rPr>
              <a:t>the interest rate on federal funds. </a:t>
            </a:r>
            <a:endParaRPr lang="en-US" sz="1600" i="1" dirty="0" smtClean="0">
              <a:cs typeface="Arial" pitchFamily="34" charset="0"/>
            </a:endParaRPr>
          </a:p>
          <a:p>
            <a:pPr marL="285750" indent="-285750">
              <a:buFont typeface="Arial" pitchFamily="34" charset="0"/>
              <a:buChar char="•"/>
            </a:pPr>
            <a:r>
              <a:rPr lang="en-US" sz="1600" i="1" dirty="0">
                <a:solidFill>
                  <a:srgbClr val="FF0000"/>
                </a:solidFill>
                <a:cs typeface="Arial" pitchFamily="34" charset="0"/>
              </a:rPr>
              <a:t>L</a:t>
            </a:r>
            <a:r>
              <a:rPr lang="en-US" sz="1600" i="1" dirty="0" smtClean="0">
                <a:solidFill>
                  <a:srgbClr val="FF0000"/>
                </a:solidFill>
                <a:cs typeface="Arial" pitchFamily="34" charset="0"/>
              </a:rPr>
              <a:t>ower </a:t>
            </a:r>
            <a:r>
              <a:rPr lang="en-US" sz="1600" i="1" dirty="0">
                <a:solidFill>
                  <a:srgbClr val="FF0000"/>
                </a:solidFill>
                <a:cs typeface="Arial" pitchFamily="34" charset="0"/>
              </a:rPr>
              <a:t>interest rates on overnight loans will encourage banks to be more generous in their lending activity, allowing them to lower the prime interest rate (the rate they charge their most credit-worthy borrowers), which in turn should have a downward effect on all other interest rates</a:t>
            </a:r>
            <a:r>
              <a:rPr lang="en-US" sz="1600" i="1" dirty="0" smtClean="0">
                <a:solidFill>
                  <a:srgbClr val="FF0000"/>
                </a:solidFill>
                <a:cs typeface="Arial" pitchFamily="34" charset="0"/>
              </a:rPr>
              <a:t>.</a:t>
            </a:r>
            <a:endParaRPr lang="en-US" sz="1600" i="1" dirty="0">
              <a:solidFill>
                <a:srgbClr val="FF0000"/>
              </a:solidFill>
              <a:cs typeface="Arial" pitchFamily="34" charset="0"/>
            </a:endParaRPr>
          </a:p>
        </p:txBody>
      </p:sp>
    </p:spTree>
    <p:extLst>
      <p:ext uri="{BB962C8B-B14F-4D97-AF65-F5344CB8AC3E}">
        <p14:creationId xmlns:p14="http://schemas.microsoft.com/office/powerpoint/2010/main" xmlns="" val="3952450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en-US" smtClean="0"/>
              <a:t>Pulling on a string</a:t>
            </a:r>
          </a:p>
        </p:txBody>
      </p:sp>
      <p:sp>
        <p:nvSpPr>
          <p:cNvPr id="31747" name="Rectangle 3"/>
          <p:cNvSpPr>
            <a:spLocks noGrp="1"/>
          </p:cNvSpPr>
          <p:nvPr>
            <p:ph type="body" idx="1"/>
          </p:nvPr>
        </p:nvSpPr>
        <p:spPr>
          <a:xfrm>
            <a:off x="457200" y="3794125"/>
            <a:ext cx="7931224" cy="1583655"/>
          </a:xfrm>
        </p:spPr>
        <p:txBody>
          <a:bodyPr>
            <a:normAutofit lnSpcReduction="10000"/>
          </a:bodyPr>
          <a:lstStyle/>
          <a:p>
            <a:pPr>
              <a:lnSpc>
                <a:spcPct val="90000"/>
              </a:lnSpc>
            </a:pPr>
            <a:r>
              <a:rPr lang="en-US" sz="2400" dirty="0" smtClean="0"/>
              <a:t>Monetary policy can act like a string. At times it is easy to pull in one direction to make changes (decrease money supply to reduce inflation) but other times its near impossible to push a string and make something move (low interest rate, but reluctant borrowers)</a:t>
            </a:r>
          </a:p>
        </p:txBody>
      </p:sp>
      <p:pic>
        <p:nvPicPr>
          <p:cNvPr id="31750" name="Picture 6"/>
          <p:cNvPicPr>
            <a:picLocks noChangeAspect="1" noChangeArrowheads="1"/>
          </p:cNvPicPr>
          <p:nvPr/>
        </p:nvPicPr>
        <p:blipFill>
          <a:blip r:embed="rId2" cstate="print"/>
          <a:srcRect/>
          <a:stretch>
            <a:fillRect/>
          </a:stretch>
        </p:blipFill>
        <p:spPr bwMode="auto">
          <a:xfrm>
            <a:off x="3695700" y="1353344"/>
            <a:ext cx="3143250" cy="22264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Expansionary Monetary Policies</a:t>
            </a:r>
          </a:p>
          <a:p>
            <a:r>
              <a:rPr lang="en-US" dirty="0" smtClean="0"/>
              <a:t>An economy in recession is facing high unemployment and possibly deflation. If the central bank wishes to stimulate aggregate demand, it must increase the money supply. To do this it can:</a:t>
            </a:r>
          </a:p>
        </p:txBody>
      </p:sp>
      <p:grpSp>
        <p:nvGrpSpPr>
          <p:cNvPr id="6" name="Group 5"/>
          <p:cNvGrpSpPr/>
          <p:nvPr/>
        </p:nvGrpSpPr>
        <p:grpSpPr>
          <a:xfrm>
            <a:off x="4844773" y="1714500"/>
            <a:ext cx="4299227" cy="3263921"/>
            <a:chOff x="4844773" y="2279202"/>
            <a:chExt cx="4299227" cy="3263921"/>
          </a:xfrm>
        </p:grpSpPr>
        <p:grpSp>
          <p:nvGrpSpPr>
            <p:cNvPr id="7" name="Group 6"/>
            <p:cNvGrpSpPr>
              <a:grpSpLocks noChangeAspect="1"/>
            </p:cNvGrpSpPr>
            <p:nvPr/>
          </p:nvGrpSpPr>
          <p:grpSpPr>
            <a:xfrm>
              <a:off x="4844773" y="2279202"/>
              <a:ext cx="4299227" cy="3263921"/>
              <a:chOff x="652326" y="3528059"/>
              <a:chExt cx="4311662" cy="3928032"/>
            </a:xfrm>
          </p:grpSpPr>
          <p:cxnSp>
            <p:nvCxnSpPr>
              <p:cNvPr id="8" name="Straight Connector 7"/>
              <p:cNvCxnSpPr/>
              <p:nvPr/>
            </p:nvCxnSpPr>
            <p:spPr>
              <a:xfrm>
                <a:off x="1378458" y="3954271"/>
                <a:ext cx="0" cy="281559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67916" y="6769861"/>
                <a:ext cx="323024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151564" y="5026381"/>
                <a:ext cx="1916448" cy="308667"/>
              </a:xfrm>
              <a:prstGeom prst="rect">
                <a:avLst/>
              </a:prstGeom>
              <a:noFill/>
            </p:spPr>
            <p:txBody>
              <a:bodyPr vert="horz" wrap="square" rtlCol="0">
                <a:spAutoFit/>
              </a:bodyPr>
              <a:lstStyle/>
              <a:p>
                <a:r>
                  <a:rPr lang="en-US" sz="1400" dirty="0" smtClean="0">
                    <a:solidFill>
                      <a:srgbClr val="000000"/>
                    </a:solidFill>
                  </a:rPr>
                  <a:t>Interest rate</a:t>
                </a:r>
                <a:endParaRPr lang="en-US" sz="1400" dirty="0">
                  <a:solidFill>
                    <a:srgbClr val="000000"/>
                  </a:solidFill>
                </a:endParaRPr>
              </a:p>
            </p:txBody>
          </p:sp>
          <p:sp>
            <p:nvSpPr>
              <p:cNvPr id="14" name="TextBox 13"/>
              <p:cNvSpPr txBox="1"/>
              <p:nvPr/>
            </p:nvSpPr>
            <p:spPr>
              <a:xfrm>
                <a:off x="1981200" y="7085691"/>
                <a:ext cx="2260599" cy="370400"/>
              </a:xfrm>
              <a:prstGeom prst="rect">
                <a:avLst/>
              </a:prstGeom>
              <a:noFill/>
            </p:spPr>
            <p:txBody>
              <a:bodyPr vert="horz" rtlCol="0">
                <a:spAutoFit/>
              </a:bodyPr>
              <a:lstStyle/>
              <a:p>
                <a:r>
                  <a:rPr lang="en-US" sz="1400" dirty="0" smtClean="0">
                    <a:solidFill>
                      <a:srgbClr val="000000"/>
                    </a:solidFill>
                  </a:rPr>
                  <a:t>Quantity of money</a:t>
                </a:r>
                <a:endParaRPr lang="en-US" sz="1400" dirty="0">
                  <a:solidFill>
                    <a:srgbClr val="000000"/>
                  </a:solidFill>
                </a:endParaRPr>
              </a:p>
            </p:txBody>
          </p:sp>
          <p:cxnSp>
            <p:nvCxnSpPr>
              <p:cNvPr id="15" name="Straight Connector 14"/>
              <p:cNvCxnSpPr/>
              <p:nvPr/>
            </p:nvCxnSpPr>
            <p:spPr>
              <a:xfrm>
                <a:off x="2749295" y="4251705"/>
                <a:ext cx="0" cy="2507488"/>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79701" y="3962400"/>
                <a:ext cx="457200" cy="370400"/>
              </a:xfrm>
              <a:prstGeom prst="rect">
                <a:avLst/>
              </a:prstGeom>
              <a:noFill/>
            </p:spPr>
            <p:txBody>
              <a:bodyPr vert="horz" rtlCol="0">
                <a:spAutoFit/>
              </a:bodyPr>
              <a:lstStyle/>
              <a:p>
                <a:r>
                  <a:rPr lang="en-US" sz="1400" smtClean="0">
                    <a:solidFill>
                      <a:srgbClr val="000000"/>
                    </a:solidFill>
                  </a:rPr>
                  <a:t>S</a:t>
                </a:r>
                <a:endParaRPr lang="en-US" sz="1400">
                  <a:solidFill>
                    <a:srgbClr val="000000"/>
                  </a:solidFill>
                </a:endParaRPr>
              </a:p>
            </p:txBody>
          </p:sp>
          <p:cxnSp>
            <p:nvCxnSpPr>
              <p:cNvPr id="17" name="Straight Connector 16"/>
              <p:cNvCxnSpPr/>
              <p:nvPr/>
            </p:nvCxnSpPr>
            <p:spPr>
              <a:xfrm>
                <a:off x="1505966" y="4517390"/>
                <a:ext cx="2359024" cy="2018665"/>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73500" y="6260351"/>
                <a:ext cx="939800" cy="370400"/>
              </a:xfrm>
              <a:prstGeom prst="rect">
                <a:avLst/>
              </a:prstGeom>
              <a:noFill/>
            </p:spPr>
            <p:txBody>
              <a:bodyPr vert="horz" rtlCol="0">
                <a:spAutoFit/>
              </a:bodyPr>
              <a:lstStyle/>
              <a:p>
                <a:r>
                  <a:rPr lang="en-US" sz="1400" dirty="0" err="1" smtClean="0">
                    <a:solidFill>
                      <a:srgbClr val="000000"/>
                    </a:solidFill>
                  </a:rPr>
                  <a:t>D</a:t>
                </a:r>
                <a:r>
                  <a:rPr lang="en-US" sz="1400" baseline="-25000" dirty="0" err="1" smtClean="0">
                    <a:solidFill>
                      <a:srgbClr val="000000"/>
                    </a:solidFill>
                  </a:rPr>
                  <a:t>money</a:t>
                </a:r>
                <a:endParaRPr lang="en-US" sz="1400" baseline="-25000" dirty="0">
                  <a:solidFill>
                    <a:srgbClr val="000000"/>
                  </a:solidFill>
                </a:endParaRPr>
              </a:p>
            </p:txBody>
          </p:sp>
          <p:sp>
            <p:nvSpPr>
              <p:cNvPr id="19" name="TextBox 18"/>
              <p:cNvSpPr txBox="1"/>
              <p:nvPr/>
            </p:nvSpPr>
            <p:spPr>
              <a:xfrm>
                <a:off x="2578101" y="6819900"/>
                <a:ext cx="482600" cy="370400"/>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1</a:t>
                </a:r>
                <a:endParaRPr lang="en-US" sz="1400" baseline="-25000">
                  <a:solidFill>
                    <a:srgbClr val="000000"/>
                  </a:solidFill>
                </a:endParaRPr>
              </a:p>
            </p:txBody>
          </p:sp>
          <p:cxnSp>
            <p:nvCxnSpPr>
              <p:cNvPr id="20" name="Straight Connector 19"/>
              <p:cNvCxnSpPr/>
              <p:nvPr/>
            </p:nvCxnSpPr>
            <p:spPr>
              <a:xfrm flipH="1">
                <a:off x="1367916" y="5600953"/>
                <a:ext cx="1370711" cy="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90127" y="5376941"/>
                <a:ext cx="730039" cy="370400"/>
              </a:xfrm>
              <a:prstGeom prst="rect">
                <a:avLst/>
              </a:prstGeom>
              <a:noFill/>
            </p:spPr>
            <p:txBody>
              <a:bodyPr vert="horz" wrap="square" rtlCol="0">
                <a:spAutoFit/>
              </a:bodyPr>
              <a:lstStyle/>
              <a:p>
                <a:r>
                  <a:rPr lang="en-US" sz="1400" dirty="0" smtClean="0">
                    <a:solidFill>
                      <a:srgbClr val="000000"/>
                    </a:solidFill>
                  </a:rPr>
                  <a:t>5%</a:t>
                </a:r>
                <a:endParaRPr lang="en-US" sz="1400" dirty="0">
                  <a:solidFill>
                    <a:srgbClr val="000000"/>
                  </a:solidFill>
                </a:endParaRPr>
              </a:p>
            </p:txBody>
          </p:sp>
          <p:sp>
            <p:nvSpPr>
              <p:cNvPr id="22" name="TextBox 21"/>
              <p:cNvSpPr txBox="1"/>
              <p:nvPr/>
            </p:nvSpPr>
            <p:spPr>
              <a:xfrm>
                <a:off x="1508474" y="3528059"/>
                <a:ext cx="3455514" cy="370400"/>
              </a:xfrm>
              <a:prstGeom prst="rect">
                <a:avLst/>
              </a:prstGeom>
              <a:noFill/>
            </p:spPr>
            <p:txBody>
              <a:bodyPr vert="horz" wrap="square" rtlCol="0">
                <a:spAutoFit/>
              </a:bodyPr>
              <a:lstStyle/>
              <a:p>
                <a:r>
                  <a:rPr lang="en-US" sz="1400" b="1" dirty="0" smtClean="0">
                    <a:solidFill>
                      <a:srgbClr val="FF6820"/>
                    </a:solidFill>
                  </a:rPr>
                  <a:t>Expansionary Monetary Policy</a:t>
                </a:r>
                <a:endParaRPr lang="en-US" sz="1400" b="1" dirty="0">
                  <a:solidFill>
                    <a:srgbClr val="FF6820"/>
                  </a:solidFill>
                </a:endParaRPr>
              </a:p>
            </p:txBody>
          </p:sp>
          <p:cxnSp>
            <p:nvCxnSpPr>
              <p:cNvPr id="23" name="Straight Connector 22"/>
              <p:cNvCxnSpPr/>
              <p:nvPr/>
            </p:nvCxnSpPr>
            <p:spPr>
              <a:xfrm>
                <a:off x="3162935" y="4261739"/>
                <a:ext cx="0" cy="2507742"/>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86099" y="3975100"/>
                <a:ext cx="558800" cy="370400"/>
              </a:xfrm>
              <a:prstGeom prst="rect">
                <a:avLst/>
              </a:prstGeom>
              <a:noFill/>
            </p:spPr>
            <p:txBody>
              <a:bodyPr vert="horz" rtlCol="0">
                <a:spAutoFit/>
              </a:bodyPr>
              <a:lstStyle/>
              <a:p>
                <a:r>
                  <a:rPr lang="en-US" sz="1400" smtClean="0">
                    <a:solidFill>
                      <a:srgbClr val="000000"/>
                    </a:solidFill>
                  </a:rPr>
                  <a:t>S</a:t>
                </a:r>
                <a:r>
                  <a:rPr lang="en-US" sz="1400" baseline="-25000" smtClean="0">
                    <a:solidFill>
                      <a:srgbClr val="000000"/>
                    </a:solidFill>
                  </a:rPr>
                  <a:t>1</a:t>
                </a:r>
                <a:endParaRPr lang="en-US" sz="1400" baseline="-25000">
                  <a:solidFill>
                    <a:srgbClr val="000000"/>
                  </a:solidFill>
                </a:endParaRPr>
              </a:p>
            </p:txBody>
          </p:sp>
          <p:sp>
            <p:nvSpPr>
              <p:cNvPr id="25" name="TextBox 24"/>
              <p:cNvSpPr txBox="1"/>
              <p:nvPr/>
            </p:nvSpPr>
            <p:spPr>
              <a:xfrm>
                <a:off x="3022599" y="6819900"/>
                <a:ext cx="482600" cy="370400"/>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2</a:t>
                </a:r>
                <a:endParaRPr lang="en-US" sz="1400" baseline="-25000">
                  <a:solidFill>
                    <a:srgbClr val="000000"/>
                  </a:solidFill>
                </a:endParaRPr>
              </a:p>
            </p:txBody>
          </p:sp>
          <p:cxnSp>
            <p:nvCxnSpPr>
              <p:cNvPr id="26" name="Straight Connector 25"/>
              <p:cNvCxnSpPr/>
              <p:nvPr/>
            </p:nvCxnSpPr>
            <p:spPr>
              <a:xfrm flipH="1">
                <a:off x="1380363" y="5923788"/>
                <a:ext cx="1771904" cy="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90127" y="5854700"/>
                <a:ext cx="730039" cy="370400"/>
              </a:xfrm>
              <a:prstGeom prst="rect">
                <a:avLst/>
              </a:prstGeom>
              <a:noFill/>
            </p:spPr>
            <p:txBody>
              <a:bodyPr vert="horz" wrap="square" rtlCol="0">
                <a:spAutoFit/>
              </a:bodyPr>
              <a:lstStyle/>
              <a:p>
                <a:r>
                  <a:rPr lang="en-US" sz="1400" dirty="0" smtClean="0">
                    <a:solidFill>
                      <a:srgbClr val="000000"/>
                    </a:solidFill>
                  </a:rPr>
                  <a:t>4%</a:t>
                </a:r>
                <a:endParaRPr lang="en-US" sz="1400" dirty="0">
                  <a:solidFill>
                    <a:srgbClr val="000000"/>
                  </a:solidFill>
                </a:endParaRPr>
              </a:p>
            </p:txBody>
          </p:sp>
        </p:grpSp>
        <p:cxnSp>
          <p:nvCxnSpPr>
            <p:cNvPr id="5" name="Straight Arrow Connector 4"/>
            <p:cNvCxnSpPr/>
            <p:nvPr/>
          </p:nvCxnSpPr>
          <p:spPr>
            <a:xfrm>
              <a:off x="6951016" y="3467100"/>
              <a:ext cx="386488"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mc:Choice xmlns:a14="http://schemas.microsoft.com/office/drawing/2010/main" xmlns="" Requires="a14">
          <p:sp>
            <p:nvSpPr>
              <p:cNvPr id="48" name="TextBox 47"/>
              <p:cNvSpPr txBox="1"/>
              <p:nvPr/>
            </p:nvSpPr>
            <p:spPr>
              <a:xfrm>
                <a:off x="0" y="1714500"/>
                <a:ext cx="4815989" cy="3252942"/>
              </a:xfrm>
              <a:prstGeom prst="rect">
                <a:avLst/>
              </a:prstGeom>
              <a:noFill/>
            </p:spPr>
            <p:txBody>
              <a:bodyPr wrap="square" rtlCol="0">
                <a:spAutoFit/>
              </a:bodyPr>
              <a:lstStyle/>
              <a:p>
                <a:r>
                  <a:rPr lang="en-US" sz="1600" b="1" dirty="0" smtClean="0">
                    <a:solidFill>
                      <a:srgbClr val="0000CC"/>
                    </a:solidFill>
                  </a:rPr>
                  <a:t>Reduce the required reserve ratio (RRR): </a:t>
                </a:r>
                <a:endParaRPr lang="en-US" sz="1600" dirty="0">
                  <a:solidFill>
                    <a:srgbClr val="0000CC"/>
                  </a:solidFill>
                </a:endParaRPr>
              </a:p>
              <a:p>
                <a:pPr marL="285750" indent="-285750">
                  <a:buFont typeface="Arial" pitchFamily="34" charset="0"/>
                  <a:buChar char="•"/>
                </a:pPr>
                <a:r>
                  <a:rPr lang="en-US" sz="1600" dirty="0" smtClean="0"/>
                  <a:t>Banks immediately see an increase in their excess reserves, giving them more money to loan out</a:t>
                </a:r>
              </a:p>
              <a:p>
                <a:pPr marL="285750" indent="-285750">
                  <a:buFont typeface="Arial" pitchFamily="34" charset="0"/>
                  <a:buChar char="•"/>
                </a:pPr>
                <a:r>
                  <a:rPr lang="en-US" sz="1600" dirty="0" smtClean="0"/>
                  <a:t>The money multiplier increases, increasing the money creating ability of the banking system</a:t>
                </a:r>
              </a:p>
              <a:p>
                <a:pPr marL="742950" lvl="1" indent="-285750">
                  <a:buFont typeface="Wingdings" pitchFamily="2" charset="2"/>
                  <a:buChar char="Ø"/>
                </a:pPr>
                <a:r>
                  <a:rPr lang="en-US" sz="1600" dirty="0" smtClean="0"/>
                  <a:t>At an RRR of 0.2, the multiplier=</a:t>
                </a:r>
                <a14:m>
                  <m:oMath xmlns:m="http://schemas.openxmlformats.org/officeDocument/2006/math">
                    <m:f>
                      <m:fPr>
                        <m:ctrlPr>
                          <a:rPr lang="en-US" sz="1600" i="1" smtClean="0">
                            <a:latin typeface="Cambria Math"/>
                          </a:rPr>
                        </m:ctrlPr>
                      </m:fPr>
                      <m:num>
                        <m:r>
                          <a:rPr lang="en-US" sz="1600" b="0" i="1" smtClean="0">
                            <a:latin typeface="Cambria Math"/>
                          </a:rPr>
                          <m:t>1</m:t>
                        </m:r>
                      </m:num>
                      <m:den>
                        <m:r>
                          <a:rPr lang="en-US" sz="1600" b="0" i="1" smtClean="0">
                            <a:latin typeface="Cambria Math"/>
                          </a:rPr>
                          <m:t>0.2</m:t>
                        </m:r>
                      </m:den>
                    </m:f>
                    <m:r>
                      <a:rPr lang="en-US" sz="1600" b="0" i="1" smtClean="0">
                        <a:latin typeface="Cambria Math"/>
                      </a:rPr>
                      <m:t>=5</m:t>
                    </m:r>
                  </m:oMath>
                </a14:m>
                <a:r>
                  <a:rPr lang="en-US" sz="1600" dirty="0" smtClean="0"/>
                  <a:t> </a:t>
                </a:r>
              </a:p>
              <a:p>
                <a:pPr marL="742950" lvl="1" indent="-285750">
                  <a:buFont typeface="Wingdings" pitchFamily="2" charset="2"/>
                  <a:buChar char="Ø"/>
                </a:pPr>
                <a:r>
                  <a:rPr lang="en-US" sz="1600" dirty="0"/>
                  <a:t>At an RRR of 0.1, the multiplier= </a:t>
                </a:r>
                <a14:m>
                  <m:oMath xmlns:m="http://schemas.openxmlformats.org/officeDocument/2006/math">
                    <m:f>
                      <m:fPr>
                        <m:ctrlPr>
                          <a:rPr lang="en-US" sz="1600" i="1">
                            <a:latin typeface="Cambria Math"/>
                          </a:rPr>
                        </m:ctrlPr>
                      </m:fPr>
                      <m:num>
                        <m:r>
                          <a:rPr lang="en-US" sz="1600" i="1">
                            <a:latin typeface="Cambria Math"/>
                          </a:rPr>
                          <m:t>1</m:t>
                        </m:r>
                      </m:num>
                      <m:den>
                        <m:r>
                          <a:rPr lang="en-US" sz="1600" i="1">
                            <a:latin typeface="Cambria Math"/>
                          </a:rPr>
                          <m:t>0.1</m:t>
                        </m:r>
                      </m:den>
                    </m:f>
                    <m:r>
                      <a:rPr lang="en-US" sz="1600" i="1">
                        <a:latin typeface="Cambria Math"/>
                      </a:rPr>
                      <m:t>=10</m:t>
                    </m:r>
                  </m:oMath>
                </a14:m>
                <a:endParaRPr lang="en-US" sz="1600" dirty="0" smtClean="0"/>
              </a:p>
              <a:p>
                <a:r>
                  <a:rPr lang="en-US" sz="1600" b="1" dirty="0" smtClean="0">
                    <a:solidFill>
                      <a:srgbClr val="0000CC"/>
                    </a:solidFill>
                  </a:rPr>
                  <a:t>Reduce the Discount Rate: </a:t>
                </a:r>
              </a:p>
              <a:p>
                <a:pPr marL="285750" indent="-285750">
                  <a:buFont typeface="Arial" pitchFamily="34" charset="0"/>
                  <a:buChar char="•"/>
                </a:pPr>
                <a:r>
                  <a:rPr lang="en-US" sz="1600" dirty="0" smtClean="0"/>
                  <a:t>Commercial banks can borrow money more cheaply from the central bank, they will be willing to make more loans and borrow from the CB to make up any shortfalls in their required reserves</a:t>
                </a:r>
              </a:p>
            </p:txBody>
          </p:sp>
        </mc:Choice>
        <mc:Fallback>
          <p:sp>
            <p:nvSpPr>
              <p:cNvPr id="48" name="TextBox 47"/>
              <p:cNvSpPr txBox="1">
                <a:spLocks noRot="1" noChangeAspect="1" noMove="1" noResize="1" noEditPoints="1" noAdjustHandles="1" noChangeArrowheads="1" noChangeShapeType="1" noTextEdit="1"/>
              </p:cNvSpPr>
              <p:nvPr/>
            </p:nvSpPr>
            <p:spPr>
              <a:xfrm>
                <a:off x="0" y="1714500"/>
                <a:ext cx="4815989" cy="3252942"/>
              </a:xfrm>
              <a:prstGeom prst="rect">
                <a:avLst/>
              </a:prstGeom>
              <a:blipFill rotWithShape="1">
                <a:blip r:embed="rId2" cstate="print"/>
                <a:stretch>
                  <a:fillRect l="-633" t="-562" r="-127" b="-1498"/>
                </a:stretch>
              </a:blipFill>
            </p:spPr>
            <p:txBody>
              <a:bodyPr/>
              <a:lstStyle/>
              <a:p>
                <a:r>
                  <a:rPr lang="en-US">
                    <a:noFill/>
                  </a:rPr>
                  <a:t> </a:t>
                </a:r>
              </a:p>
            </p:txBody>
          </p:sp>
        </mc:Fallback>
      </mc:AlternateContent>
      <p:sp>
        <p:nvSpPr>
          <p:cNvPr id="49" name="Rectangle 48"/>
          <p:cNvSpPr/>
          <p:nvPr/>
        </p:nvSpPr>
        <p:spPr>
          <a:xfrm>
            <a:off x="-13516" y="4951530"/>
            <a:ext cx="9157516" cy="584775"/>
          </a:xfrm>
          <a:prstGeom prst="rect">
            <a:avLst/>
          </a:prstGeom>
        </p:spPr>
        <p:txBody>
          <a:bodyPr wrap="square">
            <a:spAutoFit/>
          </a:bodyPr>
          <a:lstStyle/>
          <a:p>
            <a:r>
              <a:rPr lang="en-US" sz="1600" b="1" dirty="0">
                <a:solidFill>
                  <a:srgbClr val="0000CC"/>
                </a:solidFill>
              </a:rPr>
              <a:t>Buy bonds on the open market: </a:t>
            </a:r>
            <a:r>
              <a:rPr lang="en-US" sz="1600" b="1" dirty="0" smtClean="0">
                <a:solidFill>
                  <a:srgbClr val="0000CC"/>
                </a:solidFill>
              </a:rPr>
              <a:t> </a:t>
            </a:r>
            <a:r>
              <a:rPr lang="en-US" sz="1600" dirty="0" smtClean="0"/>
              <a:t>An open market purchase of government bonds by the CB increases the amount of </a:t>
            </a:r>
            <a:r>
              <a:rPr lang="en-US" sz="1600" i="1" dirty="0" smtClean="0"/>
              <a:t>liquid money</a:t>
            </a:r>
            <a:r>
              <a:rPr lang="en-US" sz="1600" dirty="0" smtClean="0"/>
              <a:t> in the economy and leads to lower interest rates, more spending and more AD </a:t>
            </a:r>
            <a:endParaRPr lang="en-US" sz="1600" b="1" dirty="0"/>
          </a:p>
        </p:txBody>
      </p:sp>
    </p:spTree>
    <p:extLst>
      <p:ext uri="{BB962C8B-B14F-4D97-AF65-F5344CB8AC3E}">
        <p14:creationId xmlns:p14="http://schemas.microsoft.com/office/powerpoint/2010/main" xmlns="" val="3931199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0500"/>
            <a:ext cx="9144000" cy="1015663"/>
          </a:xfrm>
          <a:prstGeom prst="rect">
            <a:avLst/>
          </a:prstGeom>
          <a:noFill/>
        </p:spPr>
        <p:txBody>
          <a:bodyPr wrap="square" rtlCol="0">
            <a:spAutoFit/>
          </a:bodyPr>
          <a:lstStyle/>
          <a:p>
            <a:r>
              <a:rPr lang="en-US" sz="2400" dirty="0" smtClean="0">
                <a:solidFill>
                  <a:srgbClr val="FF0000"/>
                </a:solidFill>
              </a:rPr>
              <a:t>Contractionary Monetary Policies</a:t>
            </a:r>
          </a:p>
          <a:p>
            <a:r>
              <a:rPr lang="en-US" dirty="0" smtClean="0"/>
              <a:t>An economy facing demand-pull inflation with unnaturally low unemployment is over-heating. To bring inflation down, the central bank has the following policy tools at its disposal:</a:t>
            </a:r>
          </a:p>
        </p:txBody>
      </p:sp>
      <p:grpSp>
        <p:nvGrpSpPr>
          <p:cNvPr id="6" name="Group 5"/>
          <p:cNvGrpSpPr/>
          <p:nvPr/>
        </p:nvGrpSpPr>
        <p:grpSpPr>
          <a:xfrm>
            <a:off x="91855" y="1866900"/>
            <a:ext cx="4115693" cy="3413344"/>
            <a:chOff x="4907844" y="2187346"/>
            <a:chExt cx="4115693" cy="3413344"/>
          </a:xfrm>
        </p:grpSpPr>
        <p:grpSp>
          <p:nvGrpSpPr>
            <p:cNvPr id="7" name="Group 6"/>
            <p:cNvGrpSpPr>
              <a:grpSpLocks noChangeAspect="1"/>
            </p:cNvGrpSpPr>
            <p:nvPr/>
          </p:nvGrpSpPr>
          <p:grpSpPr>
            <a:xfrm>
              <a:off x="4907844" y="2187346"/>
              <a:ext cx="4115693" cy="3413344"/>
              <a:chOff x="715579" y="3417514"/>
              <a:chExt cx="4127598" cy="4107858"/>
            </a:xfrm>
          </p:grpSpPr>
          <p:cxnSp>
            <p:nvCxnSpPr>
              <p:cNvPr id="8" name="Straight Connector 7"/>
              <p:cNvCxnSpPr/>
              <p:nvPr/>
            </p:nvCxnSpPr>
            <p:spPr>
              <a:xfrm>
                <a:off x="1378458" y="3954271"/>
                <a:ext cx="0" cy="281559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67916" y="6769861"/>
                <a:ext cx="323024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59444" y="4997515"/>
                <a:ext cx="1916448" cy="366401"/>
              </a:xfrm>
              <a:prstGeom prst="rect">
                <a:avLst/>
              </a:prstGeom>
              <a:noFill/>
            </p:spPr>
            <p:txBody>
              <a:bodyPr vert="horz" wrap="square" rtlCol="0">
                <a:spAutoFit/>
              </a:bodyPr>
              <a:lstStyle/>
              <a:p>
                <a:r>
                  <a:rPr lang="en-US" sz="1400" dirty="0" smtClean="0">
                    <a:solidFill>
                      <a:srgbClr val="000000"/>
                    </a:solidFill>
                    <a:latin typeface="Lucida Sans - 20"/>
                  </a:rPr>
                  <a:t>Interest rate</a:t>
                </a:r>
                <a:endParaRPr lang="en-US" sz="1400" dirty="0">
                  <a:solidFill>
                    <a:srgbClr val="000000"/>
                  </a:solidFill>
                  <a:latin typeface="Lucida Sans - 20"/>
                </a:endParaRPr>
              </a:p>
            </p:txBody>
          </p:sp>
          <p:sp>
            <p:nvSpPr>
              <p:cNvPr id="14" name="TextBox 13"/>
              <p:cNvSpPr txBox="1"/>
              <p:nvPr/>
            </p:nvSpPr>
            <p:spPr>
              <a:xfrm>
                <a:off x="1981200" y="7085691"/>
                <a:ext cx="2260599" cy="439681"/>
              </a:xfrm>
              <a:prstGeom prst="rect">
                <a:avLst/>
              </a:prstGeom>
              <a:noFill/>
            </p:spPr>
            <p:txBody>
              <a:bodyPr vert="horz" rtlCol="0">
                <a:spAutoFit/>
              </a:bodyPr>
              <a:lstStyle/>
              <a:p>
                <a:r>
                  <a:rPr lang="en-US" sz="1400" dirty="0" smtClean="0">
                    <a:solidFill>
                      <a:srgbClr val="000000"/>
                    </a:solidFill>
                    <a:latin typeface="Lucida Sans - 20"/>
                  </a:rPr>
                  <a:t>Quantity of money</a:t>
                </a:r>
                <a:endParaRPr lang="en-US" sz="1400" dirty="0">
                  <a:solidFill>
                    <a:srgbClr val="000000"/>
                  </a:solidFill>
                  <a:latin typeface="Lucida Sans - 20"/>
                </a:endParaRPr>
              </a:p>
            </p:txBody>
          </p:sp>
          <p:cxnSp>
            <p:nvCxnSpPr>
              <p:cNvPr id="15" name="Straight Connector 14"/>
              <p:cNvCxnSpPr/>
              <p:nvPr/>
            </p:nvCxnSpPr>
            <p:spPr>
              <a:xfrm>
                <a:off x="2749295" y="4251705"/>
                <a:ext cx="0" cy="2507488"/>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79701" y="3962400"/>
                <a:ext cx="457200" cy="439681"/>
              </a:xfrm>
              <a:prstGeom prst="rect">
                <a:avLst/>
              </a:prstGeom>
              <a:noFill/>
            </p:spPr>
            <p:txBody>
              <a:bodyPr vert="horz" rtlCol="0">
                <a:spAutoFit/>
              </a:bodyPr>
              <a:lstStyle/>
              <a:p>
                <a:r>
                  <a:rPr lang="en-US" sz="1400" smtClean="0">
                    <a:solidFill>
                      <a:srgbClr val="000000"/>
                    </a:solidFill>
                    <a:latin typeface="Lucida Sans - 20"/>
                  </a:rPr>
                  <a:t>S</a:t>
                </a:r>
                <a:endParaRPr lang="en-US" sz="1400">
                  <a:solidFill>
                    <a:srgbClr val="000000"/>
                  </a:solidFill>
                  <a:latin typeface="Lucida Sans - 20"/>
                </a:endParaRPr>
              </a:p>
            </p:txBody>
          </p:sp>
          <p:cxnSp>
            <p:nvCxnSpPr>
              <p:cNvPr id="17" name="Straight Connector 16"/>
              <p:cNvCxnSpPr/>
              <p:nvPr/>
            </p:nvCxnSpPr>
            <p:spPr>
              <a:xfrm>
                <a:off x="1505966" y="4517390"/>
                <a:ext cx="2359024" cy="2018665"/>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73500" y="6260351"/>
                <a:ext cx="939800" cy="439681"/>
              </a:xfrm>
              <a:prstGeom prst="rect">
                <a:avLst/>
              </a:prstGeom>
              <a:noFill/>
            </p:spPr>
            <p:txBody>
              <a:bodyPr vert="horz" rtlCol="0">
                <a:spAutoFit/>
              </a:bodyPr>
              <a:lstStyle/>
              <a:p>
                <a:r>
                  <a:rPr lang="en-US" sz="1400" dirty="0" err="1" smtClean="0">
                    <a:solidFill>
                      <a:srgbClr val="000000"/>
                    </a:solidFill>
                    <a:latin typeface="Lucida Sans - 20"/>
                  </a:rPr>
                  <a:t>D</a:t>
                </a:r>
                <a:r>
                  <a:rPr lang="en-US" sz="1400" baseline="-25000" dirty="0" err="1" smtClean="0">
                    <a:solidFill>
                      <a:srgbClr val="000000"/>
                    </a:solidFill>
                    <a:latin typeface="Lucida Sans - 20"/>
                  </a:rPr>
                  <a:t>money</a:t>
                </a:r>
                <a:endParaRPr lang="en-US" sz="1400" baseline="-25000" dirty="0">
                  <a:solidFill>
                    <a:srgbClr val="000000"/>
                  </a:solidFill>
                  <a:latin typeface="Lucida Sans - 20"/>
                </a:endParaRPr>
              </a:p>
            </p:txBody>
          </p:sp>
          <p:sp>
            <p:nvSpPr>
              <p:cNvPr id="19" name="TextBox 18"/>
              <p:cNvSpPr txBox="1"/>
              <p:nvPr/>
            </p:nvSpPr>
            <p:spPr>
              <a:xfrm>
                <a:off x="2578101" y="6819901"/>
                <a:ext cx="482600" cy="439681"/>
              </a:xfrm>
              <a:prstGeom prst="rect">
                <a:avLst/>
              </a:prstGeom>
              <a:noFill/>
            </p:spPr>
            <p:txBody>
              <a:bodyPr vert="horz" rtlCol="0">
                <a:spAutoFit/>
              </a:bodyPr>
              <a:lstStyle/>
              <a:p>
                <a:r>
                  <a:rPr lang="en-US" sz="1400" smtClean="0">
                    <a:solidFill>
                      <a:srgbClr val="000000"/>
                    </a:solidFill>
                    <a:latin typeface="Lucida Sans - 20"/>
                  </a:rPr>
                  <a:t>Q</a:t>
                </a:r>
                <a:r>
                  <a:rPr lang="en-US" sz="1400" baseline="-25000" smtClean="0">
                    <a:solidFill>
                      <a:srgbClr val="000000"/>
                    </a:solidFill>
                    <a:latin typeface="Lucida Sans - 20"/>
                  </a:rPr>
                  <a:t>1</a:t>
                </a:r>
                <a:endParaRPr lang="en-US" sz="1400" baseline="-25000">
                  <a:solidFill>
                    <a:srgbClr val="000000"/>
                  </a:solidFill>
                  <a:latin typeface="Lucida Sans - 20"/>
                </a:endParaRPr>
              </a:p>
            </p:txBody>
          </p:sp>
          <p:cxnSp>
            <p:nvCxnSpPr>
              <p:cNvPr id="20" name="Straight Connector 19"/>
              <p:cNvCxnSpPr/>
              <p:nvPr/>
            </p:nvCxnSpPr>
            <p:spPr>
              <a:xfrm flipH="1">
                <a:off x="1367916" y="5600953"/>
                <a:ext cx="1370711" cy="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90127" y="5376941"/>
                <a:ext cx="730039" cy="439681"/>
              </a:xfrm>
              <a:prstGeom prst="rect">
                <a:avLst/>
              </a:prstGeom>
              <a:noFill/>
            </p:spPr>
            <p:txBody>
              <a:bodyPr vert="horz" wrap="square" rtlCol="0">
                <a:spAutoFit/>
              </a:bodyPr>
              <a:lstStyle/>
              <a:p>
                <a:r>
                  <a:rPr lang="en-US" sz="1400" dirty="0" smtClean="0">
                    <a:solidFill>
                      <a:srgbClr val="000000"/>
                    </a:solidFill>
                    <a:latin typeface="Lucida Sans - 20"/>
                  </a:rPr>
                  <a:t>5%</a:t>
                </a:r>
                <a:endParaRPr lang="en-US" sz="1400" dirty="0">
                  <a:solidFill>
                    <a:srgbClr val="000000"/>
                  </a:solidFill>
                  <a:latin typeface="Lucida Sans - 20"/>
                </a:endParaRPr>
              </a:p>
            </p:txBody>
          </p:sp>
          <p:sp>
            <p:nvSpPr>
              <p:cNvPr id="22" name="TextBox 21"/>
              <p:cNvSpPr txBox="1"/>
              <p:nvPr/>
            </p:nvSpPr>
            <p:spPr>
              <a:xfrm>
                <a:off x="1387663" y="3417514"/>
                <a:ext cx="3455514" cy="370400"/>
              </a:xfrm>
              <a:prstGeom prst="rect">
                <a:avLst/>
              </a:prstGeom>
              <a:noFill/>
            </p:spPr>
            <p:txBody>
              <a:bodyPr vert="horz" wrap="square" rtlCol="0">
                <a:spAutoFit/>
              </a:bodyPr>
              <a:lstStyle/>
              <a:p>
                <a:r>
                  <a:rPr lang="en-US" sz="1400" b="1" dirty="0" smtClean="0">
                    <a:solidFill>
                      <a:srgbClr val="FF6820"/>
                    </a:solidFill>
                    <a:latin typeface="Lucida Sans - 16"/>
                  </a:rPr>
                  <a:t>Contractionary Monetary Policy</a:t>
                </a:r>
                <a:endParaRPr lang="en-US" sz="1400" b="1" dirty="0">
                  <a:solidFill>
                    <a:srgbClr val="FF6820"/>
                  </a:solidFill>
                  <a:latin typeface="Lucida Sans - 16"/>
                </a:endParaRPr>
              </a:p>
            </p:txBody>
          </p:sp>
          <p:cxnSp>
            <p:nvCxnSpPr>
              <p:cNvPr id="23" name="Straight Connector 22"/>
              <p:cNvCxnSpPr/>
              <p:nvPr/>
            </p:nvCxnSpPr>
            <p:spPr>
              <a:xfrm>
                <a:off x="2276769" y="4261739"/>
                <a:ext cx="0" cy="2507742"/>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199934" y="3975100"/>
                <a:ext cx="558800" cy="439681"/>
              </a:xfrm>
              <a:prstGeom prst="rect">
                <a:avLst/>
              </a:prstGeom>
              <a:noFill/>
            </p:spPr>
            <p:txBody>
              <a:bodyPr vert="horz" rtlCol="0">
                <a:spAutoFit/>
              </a:bodyPr>
              <a:lstStyle/>
              <a:p>
                <a:r>
                  <a:rPr lang="en-US" sz="1400" smtClean="0">
                    <a:solidFill>
                      <a:srgbClr val="000000"/>
                    </a:solidFill>
                    <a:latin typeface="Lucida Sans - 20"/>
                  </a:rPr>
                  <a:t>S</a:t>
                </a:r>
                <a:r>
                  <a:rPr lang="en-US" sz="1400" baseline="-25000" smtClean="0">
                    <a:solidFill>
                      <a:srgbClr val="000000"/>
                    </a:solidFill>
                    <a:latin typeface="Lucida Sans - 20"/>
                  </a:rPr>
                  <a:t>1</a:t>
                </a:r>
                <a:endParaRPr lang="en-US" sz="1400" baseline="-25000">
                  <a:solidFill>
                    <a:srgbClr val="000000"/>
                  </a:solidFill>
                  <a:latin typeface="Lucida Sans - 20"/>
                </a:endParaRPr>
              </a:p>
            </p:txBody>
          </p:sp>
          <p:sp>
            <p:nvSpPr>
              <p:cNvPr id="25" name="TextBox 24"/>
              <p:cNvSpPr txBox="1"/>
              <p:nvPr/>
            </p:nvSpPr>
            <p:spPr>
              <a:xfrm>
                <a:off x="2136433" y="6819901"/>
                <a:ext cx="482600" cy="439681"/>
              </a:xfrm>
              <a:prstGeom prst="rect">
                <a:avLst/>
              </a:prstGeom>
              <a:noFill/>
            </p:spPr>
            <p:txBody>
              <a:bodyPr vert="horz" rtlCol="0">
                <a:spAutoFit/>
              </a:bodyPr>
              <a:lstStyle/>
              <a:p>
                <a:r>
                  <a:rPr lang="en-US" sz="1400" smtClean="0">
                    <a:solidFill>
                      <a:srgbClr val="000000"/>
                    </a:solidFill>
                    <a:latin typeface="Lucida Sans - 20"/>
                  </a:rPr>
                  <a:t>Q</a:t>
                </a:r>
                <a:r>
                  <a:rPr lang="en-US" sz="1400" baseline="-25000" smtClean="0">
                    <a:solidFill>
                      <a:srgbClr val="000000"/>
                    </a:solidFill>
                    <a:latin typeface="Lucida Sans - 20"/>
                  </a:rPr>
                  <a:t>2</a:t>
                </a:r>
                <a:endParaRPr lang="en-US" sz="1400" baseline="-25000">
                  <a:solidFill>
                    <a:srgbClr val="000000"/>
                  </a:solidFill>
                  <a:latin typeface="Lucida Sans - 20"/>
                </a:endParaRPr>
              </a:p>
            </p:txBody>
          </p:sp>
          <p:cxnSp>
            <p:nvCxnSpPr>
              <p:cNvPr id="26" name="Straight Connector 25"/>
              <p:cNvCxnSpPr/>
              <p:nvPr/>
            </p:nvCxnSpPr>
            <p:spPr>
              <a:xfrm flipH="1" flipV="1">
                <a:off x="1380363" y="5159898"/>
                <a:ext cx="938081" cy="20818"/>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90127" y="4976489"/>
                <a:ext cx="730039" cy="370400"/>
              </a:xfrm>
              <a:prstGeom prst="rect">
                <a:avLst/>
              </a:prstGeom>
              <a:noFill/>
            </p:spPr>
            <p:txBody>
              <a:bodyPr vert="horz" wrap="square" rtlCol="0">
                <a:spAutoFit/>
              </a:bodyPr>
              <a:lstStyle/>
              <a:p>
                <a:r>
                  <a:rPr lang="en-US" sz="1400" dirty="0">
                    <a:solidFill>
                      <a:srgbClr val="000000"/>
                    </a:solidFill>
                    <a:latin typeface="Lucida Sans - 20"/>
                  </a:rPr>
                  <a:t>6</a:t>
                </a:r>
                <a:r>
                  <a:rPr lang="en-US" sz="1400" dirty="0" smtClean="0">
                    <a:solidFill>
                      <a:srgbClr val="000000"/>
                    </a:solidFill>
                    <a:latin typeface="Lucida Sans - 20"/>
                  </a:rPr>
                  <a:t>%</a:t>
                </a:r>
                <a:endParaRPr lang="en-US" sz="1400" dirty="0">
                  <a:solidFill>
                    <a:srgbClr val="000000"/>
                  </a:solidFill>
                  <a:latin typeface="Lucida Sans - 20"/>
                </a:endParaRPr>
              </a:p>
            </p:txBody>
          </p:sp>
        </p:grpSp>
        <p:cxnSp>
          <p:nvCxnSpPr>
            <p:cNvPr id="5" name="Straight Arrow Connector 4"/>
            <p:cNvCxnSpPr/>
            <p:nvPr/>
          </p:nvCxnSpPr>
          <p:spPr>
            <a:xfrm flipH="1">
              <a:off x="6506086" y="3467100"/>
              <a:ext cx="351914"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
        <p:nvSpPr>
          <p:cNvPr id="48" name="TextBox 47"/>
          <p:cNvSpPr txBox="1"/>
          <p:nvPr/>
        </p:nvSpPr>
        <p:spPr>
          <a:xfrm>
            <a:off x="3998735" y="1723700"/>
            <a:ext cx="5145265" cy="3785652"/>
          </a:xfrm>
          <a:prstGeom prst="rect">
            <a:avLst/>
          </a:prstGeom>
          <a:noFill/>
        </p:spPr>
        <p:txBody>
          <a:bodyPr wrap="square" rtlCol="0">
            <a:spAutoFit/>
          </a:bodyPr>
          <a:lstStyle/>
          <a:p>
            <a:r>
              <a:rPr lang="en-US" sz="1600" b="1" dirty="0" smtClean="0">
                <a:solidFill>
                  <a:srgbClr val="0000CC"/>
                </a:solidFill>
              </a:rPr>
              <a:t>Increase the RRR: </a:t>
            </a:r>
            <a:endParaRPr lang="en-US" sz="1600" dirty="0">
              <a:solidFill>
                <a:srgbClr val="0000CC"/>
              </a:solidFill>
            </a:endParaRPr>
          </a:p>
          <a:p>
            <a:pPr marL="285750" indent="-285750">
              <a:buFont typeface="Arial" pitchFamily="34" charset="0"/>
              <a:buChar char="•"/>
            </a:pPr>
            <a:r>
              <a:rPr lang="en-US" sz="1600" dirty="0" smtClean="0"/>
              <a:t>Banks must call in some of their loans and make fewer loans to meet the higher reserve requirement</a:t>
            </a:r>
          </a:p>
          <a:p>
            <a:pPr marL="285750" indent="-285750">
              <a:buFont typeface="Arial" pitchFamily="34" charset="0"/>
              <a:buChar char="•"/>
            </a:pPr>
            <a:r>
              <a:rPr lang="en-US" sz="1600" dirty="0" smtClean="0"/>
              <a:t>The money multiplier decreases, reducing the money creating ability of the commercial banks. </a:t>
            </a:r>
          </a:p>
          <a:p>
            <a:r>
              <a:rPr lang="en-US" sz="1600" b="1" dirty="0" smtClean="0">
                <a:solidFill>
                  <a:srgbClr val="0000CC"/>
                </a:solidFill>
              </a:rPr>
              <a:t>Raise the Discount Rate: </a:t>
            </a:r>
          </a:p>
          <a:p>
            <a:pPr marL="285750" indent="-285750">
              <a:buFont typeface="Arial" pitchFamily="34" charset="0"/>
              <a:buChar char="•"/>
            </a:pPr>
            <a:r>
              <a:rPr lang="en-US" sz="1600" dirty="0" smtClean="0"/>
              <a:t>Commercial banks now find it more costly to borrower from the central bank. They will be less willing to make loans beyond their excess reserves, since a short-fall in required reserves will be more costly to make up with funds borrowed from the CB</a:t>
            </a:r>
          </a:p>
          <a:p>
            <a:r>
              <a:rPr lang="en-US" sz="1600" b="1" dirty="0">
                <a:solidFill>
                  <a:srgbClr val="0000CC"/>
                </a:solidFill>
              </a:rPr>
              <a:t>Sell bonds on the open market : </a:t>
            </a:r>
            <a:r>
              <a:rPr lang="en-US" sz="1600" dirty="0"/>
              <a:t>An open market sale of government bonds by the CB reduces the amount of </a:t>
            </a:r>
            <a:r>
              <a:rPr lang="en-US" sz="1600" i="1" dirty="0"/>
              <a:t>liquid money</a:t>
            </a:r>
            <a:r>
              <a:rPr lang="en-US" sz="1600" dirty="0"/>
              <a:t> in the economy and leads to higher interest rates, less spending and a decrease in </a:t>
            </a:r>
            <a:r>
              <a:rPr lang="en-US" sz="1600" dirty="0" smtClean="0"/>
              <a:t>AD</a:t>
            </a:r>
            <a:endParaRPr lang="en-US" sz="1600" b="1" dirty="0"/>
          </a:p>
        </p:txBody>
      </p:sp>
    </p:spTree>
    <p:extLst>
      <p:ext uri="{BB962C8B-B14F-4D97-AF65-F5344CB8AC3E}">
        <p14:creationId xmlns:p14="http://schemas.microsoft.com/office/powerpoint/2010/main" xmlns="" val="2687273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19100"/>
            <a:ext cx="9144000" cy="1015663"/>
          </a:xfrm>
          <a:prstGeom prst="rect">
            <a:avLst/>
          </a:prstGeom>
          <a:noFill/>
        </p:spPr>
        <p:txBody>
          <a:bodyPr wrap="square" rtlCol="0">
            <a:spAutoFit/>
          </a:bodyPr>
          <a:lstStyle/>
          <a:p>
            <a:r>
              <a:rPr lang="en-US" sz="2400" dirty="0" smtClean="0">
                <a:solidFill>
                  <a:srgbClr val="FF0000"/>
                </a:solidFill>
              </a:rPr>
              <a:t>Evaluating Monetary Policy</a:t>
            </a:r>
          </a:p>
          <a:p>
            <a:r>
              <a:rPr lang="en-US" dirty="0" smtClean="0"/>
              <a:t>To determine the likely effect of a particular monetary policy at stabilizing prices levels or reducing unemployment, several factors must be considered.</a:t>
            </a:r>
          </a:p>
        </p:txBody>
      </p:sp>
      <p:graphicFrame>
        <p:nvGraphicFramePr>
          <p:cNvPr id="4" name="Table 3"/>
          <p:cNvGraphicFramePr>
            <a:graphicFrameLocks noGrp="1"/>
          </p:cNvGraphicFramePr>
          <p:nvPr>
            <p:extLst>
              <p:ext uri="{D42A27DB-BD31-4B8C-83A1-F6EECF244321}">
                <p14:modId xmlns:p14="http://schemas.microsoft.com/office/powerpoint/2010/main" xmlns="" val="2624886570"/>
              </p:ext>
            </p:extLst>
          </p:nvPr>
        </p:nvGraphicFramePr>
        <p:xfrm>
          <a:off x="0" y="1712923"/>
          <a:ext cx="9144000" cy="4004603"/>
        </p:xfrm>
        <a:graphic>
          <a:graphicData uri="http://schemas.openxmlformats.org/drawingml/2006/table">
            <a:tbl>
              <a:tblPr firstRow="1" bandRow="1">
                <a:tableStyleId>{21E4AEA4-8DFA-4A89-87EB-49C32662AFE0}</a:tableStyleId>
              </a:tblPr>
              <a:tblGrid>
                <a:gridCol w="1524000"/>
                <a:gridCol w="7620000"/>
              </a:tblGrid>
              <a:tr h="270998">
                <a:tc gridSpan="2">
                  <a:txBody>
                    <a:bodyPr/>
                    <a:lstStyle/>
                    <a:p>
                      <a:pPr algn="ctr"/>
                      <a:r>
                        <a:rPr lang="en-US" sz="1600" dirty="0" smtClean="0"/>
                        <a:t>Factors that may limit the effectiveness of Monetary Policy</a:t>
                      </a:r>
                      <a:endParaRPr lang="en-US" sz="1600" dirty="0"/>
                    </a:p>
                  </a:txBody>
                  <a:tcPr anchor="ctr"/>
                </a:tc>
                <a:tc hMerge="1">
                  <a:txBody>
                    <a:bodyPr/>
                    <a:lstStyle/>
                    <a:p>
                      <a:endParaRPr lang="en-US" sz="1400" dirty="0"/>
                    </a:p>
                  </a:txBody>
                  <a:tcPr/>
                </a:tc>
              </a:tr>
              <a:tr h="2709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CC"/>
                          </a:solidFill>
                        </a:rPr>
                        <a:t>The degree of inflation:</a:t>
                      </a:r>
                    </a:p>
                    <a:p>
                      <a:pPr algn="ctr"/>
                      <a:endParaRPr lang="en-US" sz="1600" b="1" dirty="0">
                        <a:solidFill>
                          <a:srgbClr val="0000CC"/>
                        </a:solidFill>
                      </a:endParaRPr>
                    </a:p>
                  </a:txBody>
                  <a:tcPr anchor="ctr"/>
                </a:tc>
                <a:tc>
                  <a:txBody>
                    <a:bodyPr/>
                    <a:lstStyle/>
                    <a:p>
                      <a:pPr marL="0" indent="0">
                        <a:buFont typeface="Arial" pitchFamily="34" charset="0"/>
                        <a:buNone/>
                      </a:pPr>
                      <a:r>
                        <a:rPr lang="en-US" sz="1400" dirty="0" smtClean="0"/>
                        <a:t>In periods of extremely high inflation, it is unlikely that a contractionary monetary policy alone will be adequate to bring inflation under control.</a:t>
                      </a:r>
                    </a:p>
                    <a:p>
                      <a:pPr marL="285750" lvl="0" indent="-285750">
                        <a:buFont typeface="Wingdings" pitchFamily="2" charset="2"/>
                        <a:buChar char="Ø"/>
                      </a:pPr>
                      <a:r>
                        <a:rPr lang="en-US" sz="1400" dirty="0" smtClean="0"/>
                        <a:t>The expectation of high inflation creates a strong incentive among households and firms to spend money in the present rather than waiting till the future, when prices are expected to be higher.</a:t>
                      </a:r>
                    </a:p>
                    <a:p>
                      <a:pPr marL="285750" lvl="0" indent="-285750">
                        <a:buFont typeface="Wingdings" pitchFamily="2" charset="2"/>
                        <a:buChar char="Ø"/>
                      </a:pPr>
                      <a:r>
                        <a:rPr lang="en-US" sz="1400" dirty="0" smtClean="0"/>
                        <a:t>A substantial increase in interest rates (to a level higher than the expected inflation rate) would be required to reign in present spending reduce aggregate demand</a:t>
                      </a:r>
                    </a:p>
                    <a:p>
                      <a:pPr marL="285750" lvl="0" indent="-285750">
                        <a:buFont typeface="Wingdings" pitchFamily="2" charset="2"/>
                        <a:buChar char="Ø"/>
                      </a:pPr>
                      <a:r>
                        <a:rPr lang="en-US" sz="1400" dirty="0" smtClean="0"/>
                        <a:t>Contractionary fiscal policy (higher taxes, reduced government spending) may be needed to support higher interest rates during periods of high inflation</a:t>
                      </a:r>
                    </a:p>
                  </a:txBody>
                  <a:tcPr anchor="ctr"/>
                </a:tc>
              </a:tr>
              <a:tr h="18710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CC"/>
                          </a:solidFill>
                        </a:rPr>
                        <a:t>The depth of the recession:</a:t>
                      </a:r>
                    </a:p>
                    <a:p>
                      <a:pPr algn="ctr"/>
                      <a:endParaRPr lang="en-US" sz="1600" b="1" dirty="0">
                        <a:solidFill>
                          <a:srgbClr val="0000CC"/>
                        </a:solidFill>
                      </a:endParaRPr>
                    </a:p>
                  </a:txBody>
                  <a:tcPr anchor="ctr"/>
                </a:tc>
                <a:tc>
                  <a:txBody>
                    <a:bodyPr/>
                    <a:lstStyle/>
                    <a:p>
                      <a:pPr marL="0" indent="0">
                        <a:buFont typeface="Arial" pitchFamily="34" charset="0"/>
                        <a:buNone/>
                      </a:pPr>
                      <a:r>
                        <a:rPr lang="en-US" sz="1400" dirty="0" smtClean="0"/>
                        <a:t>In periods of weak demand, high unemployment and deflation, it is unlikely that an expansionary monetary policy alone will be adequate to bring an economy back to full employment</a:t>
                      </a:r>
                    </a:p>
                    <a:p>
                      <a:pPr marL="342900" lvl="0" indent="-342900">
                        <a:buFont typeface="Wingdings" pitchFamily="2" charset="2"/>
                        <a:buChar char="Ø"/>
                      </a:pPr>
                      <a:r>
                        <a:rPr lang="en-US" sz="1400" dirty="0" smtClean="0"/>
                        <a:t>When private spending (consumption and investment) are deeply depressed, a decrease in interest rates may not be enough to stimulate spending and AD</a:t>
                      </a:r>
                    </a:p>
                    <a:p>
                      <a:pPr marL="342900" lvl="0" indent="-342900">
                        <a:buFont typeface="Wingdings" pitchFamily="2" charset="2"/>
                        <a:buChar char="Ø"/>
                      </a:pPr>
                      <a:r>
                        <a:rPr lang="en-US" sz="1400" dirty="0" smtClean="0"/>
                        <a:t>With the expectation of future deflation, the private sector has a strong incentive to save, since money saved now will be worth more in the future. </a:t>
                      </a:r>
                    </a:p>
                    <a:p>
                      <a:pPr marL="342900" lvl="0" indent="-342900">
                        <a:buFont typeface="Wingdings" pitchFamily="2" charset="2"/>
                        <a:buChar char="Ø"/>
                      </a:pPr>
                      <a:r>
                        <a:rPr lang="en-US" sz="1400" dirty="0" smtClean="0"/>
                        <a:t>Expansionary fiscal policy may be needed to reinforce the decrease in interest rates to boost demand to its full employment level.</a:t>
                      </a:r>
                    </a:p>
                  </a:txBody>
                  <a:tcPr anchor="ctr"/>
                </a:tc>
              </a:tr>
            </a:tbl>
          </a:graphicData>
        </a:graphic>
      </p:graphicFrame>
    </p:spTree>
    <p:extLst>
      <p:ext uri="{BB962C8B-B14F-4D97-AF65-F5344CB8AC3E}">
        <p14:creationId xmlns:p14="http://schemas.microsoft.com/office/powerpoint/2010/main" xmlns="" val="1391988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 Arguments Against</a:t>
            </a:r>
            <a:endParaRPr lang="en-GB" dirty="0"/>
          </a:p>
        </p:txBody>
      </p:sp>
      <p:sp>
        <p:nvSpPr>
          <p:cNvPr id="3" name="Content Placeholder 2"/>
          <p:cNvSpPr>
            <a:spLocks noGrp="1"/>
          </p:cNvSpPr>
          <p:nvPr>
            <p:ph sz="quarter" idx="1"/>
          </p:nvPr>
        </p:nvSpPr>
        <p:spPr>
          <a:xfrm>
            <a:off x="457200" y="997294"/>
            <a:ext cx="8229600" cy="4107843"/>
          </a:xfrm>
        </p:spPr>
        <p:txBody>
          <a:bodyPr/>
          <a:lstStyle/>
          <a:p>
            <a:pPr>
              <a:buNone/>
            </a:pPr>
            <a:r>
              <a:rPr lang="en-GB" dirty="0" smtClean="0"/>
              <a:t>   </a:t>
            </a:r>
            <a:r>
              <a:rPr lang="en-GB" b="1" dirty="0" smtClean="0"/>
              <a:t>Policy</a:t>
            </a:r>
            <a:r>
              <a:rPr lang="en-GB" dirty="0" smtClean="0"/>
              <a:t>	     </a:t>
            </a:r>
            <a:r>
              <a:rPr lang="en-GB" b="1" dirty="0" smtClean="0"/>
              <a:t>Achieves</a:t>
            </a:r>
            <a:r>
              <a:rPr lang="en-GB" dirty="0" smtClean="0"/>
              <a:t>….            	</a:t>
            </a:r>
            <a:r>
              <a:rPr lang="en-GB" b="1" dirty="0" smtClean="0"/>
              <a:t>But risks……..</a:t>
            </a:r>
            <a:endParaRPr lang="en-GB" b="1" dirty="0"/>
          </a:p>
        </p:txBody>
      </p:sp>
      <p:sp>
        <p:nvSpPr>
          <p:cNvPr id="4" name="Rounded Rectangle 3"/>
          <p:cNvSpPr/>
          <p:nvPr/>
        </p:nvSpPr>
        <p:spPr>
          <a:xfrm>
            <a:off x="683568" y="1957400"/>
            <a:ext cx="1368152" cy="102011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Exp. Monetary</a:t>
            </a:r>
          </a:p>
          <a:p>
            <a:pPr algn="ctr"/>
            <a:r>
              <a:rPr lang="en-GB" dirty="0" smtClean="0"/>
              <a:t>Policy</a:t>
            </a:r>
            <a:endParaRPr lang="en-GB" dirty="0"/>
          </a:p>
        </p:txBody>
      </p:sp>
      <p:sp>
        <p:nvSpPr>
          <p:cNvPr id="5" name="Rounded Rectangle 4"/>
          <p:cNvSpPr/>
          <p:nvPr/>
        </p:nvSpPr>
        <p:spPr>
          <a:xfrm>
            <a:off x="2915816" y="1957400"/>
            <a:ext cx="1800200" cy="102011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Increased Growth and Reduced Unemployment</a:t>
            </a:r>
            <a:endParaRPr lang="en-GB" dirty="0"/>
          </a:p>
        </p:txBody>
      </p:sp>
      <p:sp>
        <p:nvSpPr>
          <p:cNvPr id="6" name="Rounded Rectangle 5"/>
          <p:cNvSpPr/>
          <p:nvPr/>
        </p:nvSpPr>
        <p:spPr>
          <a:xfrm>
            <a:off x="5796136" y="1537353"/>
            <a:ext cx="2016224" cy="762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Inflation</a:t>
            </a:r>
            <a:endParaRPr lang="en-GB" dirty="0"/>
          </a:p>
        </p:txBody>
      </p:sp>
      <p:sp>
        <p:nvSpPr>
          <p:cNvPr id="8" name="Rounded Rectangle 7"/>
          <p:cNvSpPr/>
          <p:nvPr/>
        </p:nvSpPr>
        <p:spPr>
          <a:xfrm>
            <a:off x="5796136" y="2377447"/>
            <a:ext cx="2016224" cy="762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Lower Exchange Rate</a:t>
            </a:r>
          </a:p>
          <a:p>
            <a:pPr algn="ctr"/>
            <a:r>
              <a:rPr lang="en-GB" sz="1600" dirty="0" smtClean="0"/>
              <a:t>- Higher Import Prices</a:t>
            </a:r>
            <a:endParaRPr lang="en-GB" sz="1600" dirty="0"/>
          </a:p>
        </p:txBody>
      </p:sp>
      <p:sp>
        <p:nvSpPr>
          <p:cNvPr id="9" name="Right Arrow 8"/>
          <p:cNvSpPr/>
          <p:nvPr/>
        </p:nvSpPr>
        <p:spPr>
          <a:xfrm>
            <a:off x="2123728" y="2317440"/>
            <a:ext cx="648072" cy="40386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4788024" y="1957400"/>
            <a:ext cx="978408" cy="40386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4788024" y="2557467"/>
            <a:ext cx="978408" cy="40386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755576" y="3757600"/>
            <a:ext cx="1296144" cy="9420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Contract. Monetary Policy</a:t>
            </a:r>
            <a:endParaRPr lang="en-GB" dirty="0"/>
          </a:p>
        </p:txBody>
      </p:sp>
      <p:sp>
        <p:nvSpPr>
          <p:cNvPr id="13" name="Rounded Rectangle 12"/>
          <p:cNvSpPr/>
          <p:nvPr/>
        </p:nvSpPr>
        <p:spPr>
          <a:xfrm>
            <a:off x="2915816" y="3697593"/>
            <a:ext cx="1800200" cy="100202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Reduced Inflation</a:t>
            </a:r>
            <a:endParaRPr lang="en-GB" dirty="0"/>
          </a:p>
        </p:txBody>
      </p:sp>
      <p:sp>
        <p:nvSpPr>
          <p:cNvPr id="14" name="Rounded Rectangle 13"/>
          <p:cNvSpPr/>
          <p:nvPr/>
        </p:nvSpPr>
        <p:spPr>
          <a:xfrm>
            <a:off x="5868144" y="4177647"/>
            <a:ext cx="2016224"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Higher Exchange Rate – Reduced Exports</a:t>
            </a:r>
            <a:endParaRPr lang="en-GB" sz="1600" dirty="0"/>
          </a:p>
        </p:txBody>
      </p:sp>
      <p:sp>
        <p:nvSpPr>
          <p:cNvPr id="15" name="Rounded Rectangle 14"/>
          <p:cNvSpPr/>
          <p:nvPr/>
        </p:nvSpPr>
        <p:spPr>
          <a:xfrm>
            <a:off x="5868144" y="3337553"/>
            <a:ext cx="2016224"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Lower Growth and Higher Unemployment</a:t>
            </a:r>
            <a:endParaRPr lang="en-GB" dirty="0"/>
          </a:p>
        </p:txBody>
      </p:sp>
      <p:sp>
        <p:nvSpPr>
          <p:cNvPr id="16" name="Right Arrow 15"/>
          <p:cNvSpPr/>
          <p:nvPr/>
        </p:nvSpPr>
        <p:spPr>
          <a:xfrm>
            <a:off x="2123728" y="3997627"/>
            <a:ext cx="648072" cy="4038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4788024" y="3697593"/>
            <a:ext cx="978408" cy="4038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a:off x="4788024" y="4237653"/>
            <a:ext cx="978408" cy="4038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idx="4294967295"/>
          </p:nvPr>
        </p:nvSpPr>
        <p:spPr>
          <a:xfrm>
            <a:off x="685800" y="183886"/>
            <a:ext cx="7772400" cy="1225021"/>
          </a:xfrm>
        </p:spPr>
        <p:txBody>
          <a:bodyPr/>
          <a:lstStyle/>
          <a:p>
            <a:pPr eaLnBrk="1" hangingPunct="1"/>
            <a:r>
              <a:rPr lang="en-US" smtClean="0"/>
              <a:t>Barter – what’s the problem</a:t>
            </a:r>
          </a:p>
        </p:txBody>
      </p:sp>
      <p:pic>
        <p:nvPicPr>
          <p:cNvPr id="10243" name="Picture 3" descr="barter.jpg"/>
          <p:cNvPicPr>
            <a:picLocks noChangeAspect="1"/>
          </p:cNvPicPr>
          <p:nvPr/>
        </p:nvPicPr>
        <p:blipFill>
          <a:blip r:embed="rId3" cstate="print"/>
          <a:srcRect/>
          <a:stretch>
            <a:fillRect/>
          </a:stretch>
        </p:blipFill>
        <p:spPr bwMode="auto">
          <a:xfrm>
            <a:off x="1854200" y="1504157"/>
            <a:ext cx="5372100" cy="2722563"/>
          </a:xfrm>
          <a:prstGeom prst="rect">
            <a:avLst/>
          </a:prstGeom>
          <a:noFill/>
          <a:ln w="9525">
            <a:noFill/>
            <a:miter lim="800000"/>
            <a:headEnd/>
            <a:tailEnd/>
          </a:ln>
        </p:spPr>
      </p:pic>
      <p:sp>
        <p:nvSpPr>
          <p:cNvPr id="10244" name="TextBox 2"/>
          <p:cNvSpPr txBox="1">
            <a:spLocks noChangeArrowheads="1"/>
          </p:cNvSpPr>
          <p:nvPr/>
        </p:nvSpPr>
        <p:spPr bwMode="auto">
          <a:xfrm>
            <a:off x="2286001" y="4623595"/>
            <a:ext cx="4155240" cy="461665"/>
          </a:xfrm>
          <a:prstGeom prst="rect">
            <a:avLst/>
          </a:prstGeom>
          <a:noFill/>
          <a:ln w="9525">
            <a:noFill/>
            <a:miter lim="800000"/>
            <a:headEnd/>
            <a:tailEnd/>
          </a:ln>
        </p:spPr>
        <p:txBody>
          <a:bodyPr wrap="none">
            <a:spAutoFit/>
          </a:bodyPr>
          <a:lstStyle/>
          <a:p>
            <a:pPr defTabSz="457200"/>
            <a:r>
              <a:rPr lang="en-US" sz="2400" b="1" i="1">
                <a:solidFill>
                  <a:srgbClr val="008000"/>
                </a:solidFill>
                <a:latin typeface="Calibri" pitchFamily="34" charset="0"/>
              </a:rPr>
              <a:t>“Double Coincidence of Wants”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6700"/>
            <a:ext cx="9144000" cy="1292662"/>
          </a:xfrm>
          <a:prstGeom prst="rect">
            <a:avLst/>
          </a:prstGeom>
          <a:noFill/>
        </p:spPr>
        <p:txBody>
          <a:bodyPr wrap="square" rtlCol="0">
            <a:spAutoFit/>
          </a:bodyPr>
          <a:lstStyle/>
          <a:p>
            <a:r>
              <a:rPr lang="en-US" sz="2400" dirty="0" smtClean="0">
                <a:solidFill>
                  <a:srgbClr val="FF0000"/>
                </a:solidFill>
              </a:rPr>
              <a:t>Evaluating Monetary Policy – Supply-side Effects</a:t>
            </a:r>
          </a:p>
          <a:p>
            <a:r>
              <a:rPr lang="en-US" dirty="0" smtClean="0"/>
              <a:t>While monetary policy is generally considered a </a:t>
            </a:r>
            <a:r>
              <a:rPr lang="en-US" i="1" dirty="0" smtClean="0"/>
              <a:t>demand-side policy</a:t>
            </a:r>
            <a:r>
              <a:rPr lang="en-US" dirty="0" smtClean="0"/>
              <a:t> (since changes in interest rates directly effect investment, a component of AD), it can also have supply-side effects that should be considered.</a:t>
            </a:r>
          </a:p>
        </p:txBody>
      </p:sp>
      <p:sp>
        <p:nvSpPr>
          <p:cNvPr id="5" name="TextBox 4"/>
          <p:cNvSpPr txBox="1"/>
          <p:nvPr/>
        </p:nvSpPr>
        <p:spPr>
          <a:xfrm>
            <a:off x="0" y="1963937"/>
            <a:ext cx="4724400" cy="2862322"/>
          </a:xfrm>
          <a:prstGeom prst="rect">
            <a:avLst/>
          </a:prstGeom>
          <a:noFill/>
        </p:spPr>
        <p:txBody>
          <a:bodyPr wrap="square" rtlCol="0">
            <a:spAutoFit/>
          </a:bodyPr>
          <a:lstStyle/>
          <a:p>
            <a:r>
              <a:rPr lang="en-US" b="1" dirty="0" smtClean="0">
                <a:solidFill>
                  <a:srgbClr val="0000CC"/>
                </a:solidFill>
              </a:rPr>
              <a:t>Consider the economy to the right:</a:t>
            </a:r>
          </a:p>
          <a:p>
            <a:pPr marL="285750" indent="-285750">
              <a:buFont typeface="Arial" pitchFamily="34" charset="0"/>
              <a:buChar char="•"/>
            </a:pPr>
            <a:r>
              <a:rPr lang="en-US" dirty="0" smtClean="0"/>
              <a:t>Assume the central bank lowers interest rates to stimulate AD.</a:t>
            </a:r>
          </a:p>
          <a:p>
            <a:pPr marL="285750" indent="-285750">
              <a:buFont typeface="Arial" pitchFamily="34" charset="0"/>
              <a:buChar char="•"/>
            </a:pPr>
            <a:r>
              <a:rPr lang="en-US" dirty="0" smtClean="0"/>
              <a:t>Lower interest rates lead to more investment and consumption, so AD increases.</a:t>
            </a:r>
          </a:p>
          <a:p>
            <a:pPr marL="285750" indent="-285750">
              <a:buFont typeface="Arial" pitchFamily="34" charset="0"/>
              <a:buChar char="•"/>
            </a:pPr>
            <a:r>
              <a:rPr lang="en-US" dirty="0" smtClean="0"/>
              <a:t>More investment leads to an increase in the nation’s capital stock</a:t>
            </a:r>
          </a:p>
          <a:p>
            <a:pPr marL="285750" indent="-285750">
              <a:buFont typeface="Arial" pitchFamily="34" charset="0"/>
              <a:buChar char="•"/>
            </a:pPr>
            <a:r>
              <a:rPr lang="en-US" dirty="0" smtClean="0"/>
              <a:t>More capital makes labor more productive and reduces production costs over time, increasing SRAS and LRAS (to Y</a:t>
            </a:r>
            <a:r>
              <a:rPr lang="en-US" baseline="-25000" dirty="0" smtClean="0"/>
              <a:t>fe1</a:t>
            </a:r>
            <a:r>
              <a:rPr lang="en-US" dirty="0" smtClean="0"/>
              <a:t>)</a:t>
            </a:r>
          </a:p>
        </p:txBody>
      </p:sp>
      <p:grpSp>
        <p:nvGrpSpPr>
          <p:cNvPr id="40" name="Group 39"/>
          <p:cNvGrpSpPr/>
          <p:nvPr/>
        </p:nvGrpSpPr>
        <p:grpSpPr>
          <a:xfrm>
            <a:off x="4571999" y="1638300"/>
            <a:ext cx="4800597" cy="3477346"/>
            <a:chOff x="4571999" y="1790700"/>
            <a:chExt cx="4800597" cy="3477346"/>
          </a:xfrm>
        </p:grpSpPr>
        <p:grpSp>
          <p:nvGrpSpPr>
            <p:cNvPr id="8" name="Group 7"/>
            <p:cNvGrpSpPr>
              <a:grpSpLocks noChangeAspect="1"/>
            </p:cNvGrpSpPr>
            <p:nvPr/>
          </p:nvGrpSpPr>
          <p:grpSpPr>
            <a:xfrm>
              <a:off x="4571999" y="1790700"/>
              <a:ext cx="4800597" cy="3477346"/>
              <a:chOff x="4994544" y="1576492"/>
              <a:chExt cx="4879180" cy="4241117"/>
            </a:xfrm>
          </p:grpSpPr>
          <p:cxnSp>
            <p:nvCxnSpPr>
              <p:cNvPr id="12" name="Straight Connector 11"/>
              <p:cNvCxnSpPr/>
              <p:nvPr/>
            </p:nvCxnSpPr>
            <p:spPr>
              <a:xfrm>
                <a:off x="5502147" y="1787779"/>
                <a:ext cx="0" cy="343408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78907" y="5233542"/>
                <a:ext cx="358305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41900" y="1612900"/>
                <a:ext cx="660400" cy="375378"/>
              </a:xfrm>
              <a:prstGeom prst="rect">
                <a:avLst/>
              </a:prstGeom>
              <a:noFill/>
            </p:spPr>
            <p:txBody>
              <a:bodyPr vert="horz" rtlCol="0">
                <a:spAutoFit/>
              </a:bodyPr>
              <a:lstStyle/>
              <a:p>
                <a:r>
                  <a:rPr lang="en-US" sz="1400" smtClean="0">
                    <a:solidFill>
                      <a:srgbClr val="000000"/>
                    </a:solidFill>
                  </a:rPr>
                  <a:t>PL</a:t>
                </a:r>
                <a:endParaRPr lang="en-US" sz="1400">
                  <a:solidFill>
                    <a:srgbClr val="000000"/>
                  </a:solidFill>
                </a:endParaRPr>
              </a:p>
            </p:txBody>
          </p:sp>
          <p:grpSp>
            <p:nvGrpSpPr>
              <p:cNvPr id="15" name="Group 6"/>
              <p:cNvGrpSpPr/>
              <p:nvPr/>
            </p:nvGrpSpPr>
            <p:grpSpPr>
              <a:xfrm>
                <a:off x="5627370" y="1841500"/>
                <a:ext cx="4246354" cy="2920091"/>
                <a:chOff x="5627370" y="1841500"/>
                <a:chExt cx="4246354" cy="2920091"/>
              </a:xfrm>
            </p:grpSpPr>
            <p:sp>
              <p:nvSpPr>
                <p:cNvPr id="27" name="TextBox 4"/>
                <p:cNvSpPr txBox="1"/>
                <p:nvPr/>
              </p:nvSpPr>
              <p:spPr>
                <a:xfrm>
                  <a:off x="8521699" y="1841500"/>
                  <a:ext cx="1016154" cy="375378"/>
                </a:xfrm>
                <a:prstGeom prst="rect">
                  <a:avLst/>
                </a:prstGeom>
                <a:noFill/>
              </p:spPr>
              <p:txBody>
                <a:bodyPr vert="horz" wrap="square" rtlCol="0">
                  <a:spAutoFit/>
                </a:bodyPr>
                <a:lstStyle/>
                <a:p>
                  <a:r>
                    <a:rPr lang="en-US" sz="1400" dirty="0" smtClean="0">
                      <a:solidFill>
                        <a:schemeClr val="tx2">
                          <a:lumMod val="20000"/>
                          <a:lumOff val="80000"/>
                        </a:schemeClr>
                      </a:solidFill>
                    </a:rPr>
                    <a:t>SRAS</a:t>
                  </a:r>
                  <a:endParaRPr lang="en-US" sz="1400" dirty="0">
                    <a:solidFill>
                      <a:schemeClr val="tx2">
                        <a:lumMod val="20000"/>
                        <a:lumOff val="80000"/>
                      </a:schemeClr>
                    </a:solidFill>
                  </a:endParaRPr>
                </a:p>
              </p:txBody>
            </p:sp>
            <p:sp>
              <p:nvSpPr>
                <p:cNvPr id="28" name="Freeform 5"/>
                <p:cNvSpPr/>
                <p:nvPr/>
              </p:nvSpPr>
              <p:spPr>
                <a:xfrm>
                  <a:off x="5627370" y="1982470"/>
                  <a:ext cx="2890521" cy="2453640"/>
                </a:xfrm>
                <a:custGeom>
                  <a:avLst/>
                  <a:gdLst/>
                  <a:ahLst/>
                  <a:cxnLst/>
                  <a:rect l="0" t="0" r="0" b="0"/>
                  <a:pathLst>
                    <a:path w="2890521" h="2453640">
                      <a:moveTo>
                        <a:pt x="0" y="2453639"/>
                      </a:moveTo>
                      <a:lnTo>
                        <a:pt x="46989" y="2435859"/>
                      </a:lnTo>
                      <a:lnTo>
                        <a:pt x="102870" y="2429509"/>
                      </a:lnTo>
                      <a:lnTo>
                        <a:pt x="166370" y="2426970"/>
                      </a:lnTo>
                      <a:lnTo>
                        <a:pt x="215900" y="2418080"/>
                      </a:lnTo>
                      <a:lnTo>
                        <a:pt x="257809" y="2415539"/>
                      </a:lnTo>
                      <a:lnTo>
                        <a:pt x="298450" y="2405380"/>
                      </a:lnTo>
                      <a:lnTo>
                        <a:pt x="318770" y="2404109"/>
                      </a:lnTo>
                      <a:lnTo>
                        <a:pt x="340359" y="2395220"/>
                      </a:lnTo>
                      <a:lnTo>
                        <a:pt x="421639" y="2385059"/>
                      </a:lnTo>
                      <a:lnTo>
                        <a:pt x="501650" y="2368550"/>
                      </a:lnTo>
                      <a:lnTo>
                        <a:pt x="584200" y="2367280"/>
                      </a:lnTo>
                      <a:lnTo>
                        <a:pt x="605789" y="2367280"/>
                      </a:lnTo>
                      <a:lnTo>
                        <a:pt x="614680" y="2366009"/>
                      </a:lnTo>
                      <a:lnTo>
                        <a:pt x="636270" y="2357120"/>
                      </a:lnTo>
                      <a:lnTo>
                        <a:pt x="716280" y="2348230"/>
                      </a:lnTo>
                      <a:lnTo>
                        <a:pt x="763270" y="2339339"/>
                      </a:lnTo>
                      <a:lnTo>
                        <a:pt x="805180" y="2322830"/>
                      </a:lnTo>
                      <a:lnTo>
                        <a:pt x="836930" y="2315209"/>
                      </a:lnTo>
                      <a:lnTo>
                        <a:pt x="853439" y="2308859"/>
                      </a:lnTo>
                      <a:lnTo>
                        <a:pt x="901699" y="2303780"/>
                      </a:lnTo>
                      <a:lnTo>
                        <a:pt x="922020" y="2296159"/>
                      </a:lnTo>
                      <a:lnTo>
                        <a:pt x="958849" y="2291080"/>
                      </a:lnTo>
                      <a:lnTo>
                        <a:pt x="975360" y="2283459"/>
                      </a:lnTo>
                      <a:lnTo>
                        <a:pt x="1003299" y="2266950"/>
                      </a:lnTo>
                      <a:lnTo>
                        <a:pt x="1024889" y="2260600"/>
                      </a:lnTo>
                      <a:lnTo>
                        <a:pt x="1059180" y="2256789"/>
                      </a:lnTo>
                      <a:lnTo>
                        <a:pt x="1101089" y="2254250"/>
                      </a:lnTo>
                      <a:lnTo>
                        <a:pt x="1134110" y="2241550"/>
                      </a:lnTo>
                      <a:lnTo>
                        <a:pt x="1219199" y="2205989"/>
                      </a:lnTo>
                      <a:lnTo>
                        <a:pt x="1226820" y="2202180"/>
                      </a:lnTo>
                      <a:lnTo>
                        <a:pt x="1248410" y="2198370"/>
                      </a:lnTo>
                      <a:lnTo>
                        <a:pt x="1268730" y="2193289"/>
                      </a:lnTo>
                      <a:lnTo>
                        <a:pt x="1333499" y="2172970"/>
                      </a:lnTo>
                      <a:lnTo>
                        <a:pt x="1356360" y="2170430"/>
                      </a:lnTo>
                      <a:lnTo>
                        <a:pt x="1374139" y="2162809"/>
                      </a:lnTo>
                      <a:lnTo>
                        <a:pt x="1388110" y="2156459"/>
                      </a:lnTo>
                      <a:lnTo>
                        <a:pt x="1393189" y="2151380"/>
                      </a:lnTo>
                      <a:lnTo>
                        <a:pt x="1427480" y="2139950"/>
                      </a:lnTo>
                      <a:lnTo>
                        <a:pt x="1487170" y="2125980"/>
                      </a:lnTo>
                      <a:lnTo>
                        <a:pt x="1543049" y="2099309"/>
                      </a:lnTo>
                      <a:lnTo>
                        <a:pt x="1576070" y="2078989"/>
                      </a:lnTo>
                      <a:lnTo>
                        <a:pt x="1590039" y="2073909"/>
                      </a:lnTo>
                      <a:lnTo>
                        <a:pt x="1607820" y="2071370"/>
                      </a:lnTo>
                      <a:lnTo>
                        <a:pt x="1662430" y="2049780"/>
                      </a:lnTo>
                      <a:lnTo>
                        <a:pt x="1704339" y="2029459"/>
                      </a:lnTo>
                      <a:lnTo>
                        <a:pt x="1732280" y="2023109"/>
                      </a:lnTo>
                      <a:lnTo>
                        <a:pt x="1739899" y="2021839"/>
                      </a:lnTo>
                      <a:lnTo>
                        <a:pt x="1744980" y="2015489"/>
                      </a:lnTo>
                      <a:lnTo>
                        <a:pt x="1757680" y="2004059"/>
                      </a:lnTo>
                      <a:lnTo>
                        <a:pt x="1779270" y="1987550"/>
                      </a:lnTo>
                      <a:lnTo>
                        <a:pt x="1788160" y="1973580"/>
                      </a:lnTo>
                      <a:lnTo>
                        <a:pt x="1795780" y="1969770"/>
                      </a:lnTo>
                      <a:lnTo>
                        <a:pt x="1802130" y="1965959"/>
                      </a:lnTo>
                      <a:lnTo>
                        <a:pt x="1833880" y="1954530"/>
                      </a:lnTo>
                      <a:lnTo>
                        <a:pt x="1878330" y="1925320"/>
                      </a:lnTo>
                      <a:lnTo>
                        <a:pt x="1894839" y="1912620"/>
                      </a:lnTo>
                      <a:lnTo>
                        <a:pt x="1902460" y="1907539"/>
                      </a:lnTo>
                      <a:lnTo>
                        <a:pt x="1968499" y="1880870"/>
                      </a:lnTo>
                      <a:lnTo>
                        <a:pt x="1976120" y="1875789"/>
                      </a:lnTo>
                      <a:lnTo>
                        <a:pt x="1986280" y="1863089"/>
                      </a:lnTo>
                      <a:lnTo>
                        <a:pt x="1992630" y="1858009"/>
                      </a:lnTo>
                      <a:lnTo>
                        <a:pt x="2018030" y="1846580"/>
                      </a:lnTo>
                      <a:lnTo>
                        <a:pt x="2078989" y="1802130"/>
                      </a:lnTo>
                      <a:lnTo>
                        <a:pt x="2089149" y="1791970"/>
                      </a:lnTo>
                      <a:lnTo>
                        <a:pt x="2136139" y="1766570"/>
                      </a:lnTo>
                      <a:lnTo>
                        <a:pt x="2152649" y="1746250"/>
                      </a:lnTo>
                      <a:lnTo>
                        <a:pt x="2184399" y="1722120"/>
                      </a:lnTo>
                      <a:lnTo>
                        <a:pt x="2202180" y="1696720"/>
                      </a:lnTo>
                      <a:lnTo>
                        <a:pt x="2252980" y="1652270"/>
                      </a:lnTo>
                      <a:lnTo>
                        <a:pt x="2275839" y="1624330"/>
                      </a:lnTo>
                      <a:lnTo>
                        <a:pt x="2312670" y="1591309"/>
                      </a:lnTo>
                      <a:lnTo>
                        <a:pt x="2350770" y="1546859"/>
                      </a:lnTo>
                      <a:lnTo>
                        <a:pt x="2371089" y="1531620"/>
                      </a:lnTo>
                      <a:lnTo>
                        <a:pt x="2402839" y="1489709"/>
                      </a:lnTo>
                      <a:lnTo>
                        <a:pt x="2411730" y="1473200"/>
                      </a:lnTo>
                      <a:lnTo>
                        <a:pt x="2430780" y="1451609"/>
                      </a:lnTo>
                      <a:lnTo>
                        <a:pt x="2451099" y="1412239"/>
                      </a:lnTo>
                      <a:lnTo>
                        <a:pt x="2494280" y="1358900"/>
                      </a:lnTo>
                      <a:lnTo>
                        <a:pt x="2513330" y="1323339"/>
                      </a:lnTo>
                      <a:lnTo>
                        <a:pt x="2527299" y="1305559"/>
                      </a:lnTo>
                      <a:lnTo>
                        <a:pt x="2536189" y="1289050"/>
                      </a:lnTo>
                      <a:lnTo>
                        <a:pt x="2552699" y="1267459"/>
                      </a:lnTo>
                      <a:lnTo>
                        <a:pt x="2588260" y="1198880"/>
                      </a:lnTo>
                      <a:lnTo>
                        <a:pt x="2600960" y="1181100"/>
                      </a:lnTo>
                      <a:lnTo>
                        <a:pt x="2612389" y="1162050"/>
                      </a:lnTo>
                      <a:lnTo>
                        <a:pt x="2617470" y="1156969"/>
                      </a:lnTo>
                      <a:lnTo>
                        <a:pt x="2618739" y="1150619"/>
                      </a:lnTo>
                      <a:lnTo>
                        <a:pt x="2635249" y="1098550"/>
                      </a:lnTo>
                      <a:lnTo>
                        <a:pt x="2666999" y="1035050"/>
                      </a:lnTo>
                      <a:lnTo>
                        <a:pt x="2670810" y="1017269"/>
                      </a:lnTo>
                      <a:lnTo>
                        <a:pt x="2673349" y="999490"/>
                      </a:lnTo>
                      <a:lnTo>
                        <a:pt x="2693670" y="948690"/>
                      </a:lnTo>
                      <a:lnTo>
                        <a:pt x="2701289" y="911859"/>
                      </a:lnTo>
                      <a:lnTo>
                        <a:pt x="2731770" y="835659"/>
                      </a:lnTo>
                      <a:lnTo>
                        <a:pt x="2738120" y="792480"/>
                      </a:lnTo>
                      <a:lnTo>
                        <a:pt x="2755899" y="746759"/>
                      </a:lnTo>
                      <a:lnTo>
                        <a:pt x="2763520" y="706119"/>
                      </a:lnTo>
                      <a:lnTo>
                        <a:pt x="2780030" y="660400"/>
                      </a:lnTo>
                      <a:lnTo>
                        <a:pt x="2787649" y="618490"/>
                      </a:lnTo>
                      <a:lnTo>
                        <a:pt x="2793999" y="599440"/>
                      </a:lnTo>
                      <a:lnTo>
                        <a:pt x="2797810" y="548640"/>
                      </a:lnTo>
                      <a:lnTo>
                        <a:pt x="2806699" y="525780"/>
                      </a:lnTo>
                      <a:lnTo>
                        <a:pt x="2820670" y="450850"/>
                      </a:lnTo>
                      <a:lnTo>
                        <a:pt x="2832099" y="407669"/>
                      </a:lnTo>
                      <a:lnTo>
                        <a:pt x="2840989" y="378459"/>
                      </a:lnTo>
                      <a:lnTo>
                        <a:pt x="2847339" y="346709"/>
                      </a:lnTo>
                      <a:lnTo>
                        <a:pt x="2854960" y="325119"/>
                      </a:lnTo>
                      <a:lnTo>
                        <a:pt x="2860039" y="256540"/>
                      </a:lnTo>
                      <a:lnTo>
                        <a:pt x="2860039" y="227330"/>
                      </a:lnTo>
                      <a:lnTo>
                        <a:pt x="2862580" y="209550"/>
                      </a:lnTo>
                      <a:lnTo>
                        <a:pt x="2868930" y="193040"/>
                      </a:lnTo>
                      <a:lnTo>
                        <a:pt x="2872739" y="160019"/>
                      </a:lnTo>
                      <a:lnTo>
                        <a:pt x="2880360" y="124459"/>
                      </a:lnTo>
                      <a:lnTo>
                        <a:pt x="2885439" y="54609"/>
                      </a:lnTo>
                      <a:lnTo>
                        <a:pt x="2886710" y="38100"/>
                      </a:lnTo>
                      <a:lnTo>
                        <a:pt x="2890520" y="29209"/>
                      </a:lnTo>
                      <a:lnTo>
                        <a:pt x="2890520" y="21590"/>
                      </a:lnTo>
                      <a:lnTo>
                        <a:pt x="2889249" y="12700"/>
                      </a:lnTo>
                      <a:lnTo>
                        <a:pt x="2885439" y="0"/>
                      </a:lnTo>
                    </a:path>
                  </a:pathLst>
                </a:custGeom>
                <a:ln w="36957" cap="flat" cmpd="sng" algn="ctr">
                  <a:solidFill>
                    <a:schemeClr val="tx2">
                      <a:lumMod val="20000"/>
                      <a:lumOff val="8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0" name="Freeform 5"/>
                <p:cNvSpPr/>
                <p:nvPr/>
              </p:nvSpPr>
              <p:spPr>
                <a:xfrm>
                  <a:off x="6320565" y="2307951"/>
                  <a:ext cx="2890521" cy="2453640"/>
                </a:xfrm>
                <a:custGeom>
                  <a:avLst/>
                  <a:gdLst/>
                  <a:ahLst/>
                  <a:cxnLst/>
                  <a:rect l="0" t="0" r="0" b="0"/>
                  <a:pathLst>
                    <a:path w="2890521" h="2453640">
                      <a:moveTo>
                        <a:pt x="0" y="2453639"/>
                      </a:moveTo>
                      <a:lnTo>
                        <a:pt x="46989" y="2435859"/>
                      </a:lnTo>
                      <a:lnTo>
                        <a:pt x="102870" y="2429509"/>
                      </a:lnTo>
                      <a:lnTo>
                        <a:pt x="166370" y="2426970"/>
                      </a:lnTo>
                      <a:lnTo>
                        <a:pt x="215900" y="2418080"/>
                      </a:lnTo>
                      <a:lnTo>
                        <a:pt x="257809" y="2415539"/>
                      </a:lnTo>
                      <a:lnTo>
                        <a:pt x="298450" y="2405380"/>
                      </a:lnTo>
                      <a:lnTo>
                        <a:pt x="318770" y="2404109"/>
                      </a:lnTo>
                      <a:lnTo>
                        <a:pt x="340359" y="2395220"/>
                      </a:lnTo>
                      <a:lnTo>
                        <a:pt x="421639" y="2385059"/>
                      </a:lnTo>
                      <a:lnTo>
                        <a:pt x="501650" y="2368550"/>
                      </a:lnTo>
                      <a:lnTo>
                        <a:pt x="584200" y="2367280"/>
                      </a:lnTo>
                      <a:lnTo>
                        <a:pt x="605789" y="2367280"/>
                      </a:lnTo>
                      <a:lnTo>
                        <a:pt x="614680" y="2366009"/>
                      </a:lnTo>
                      <a:lnTo>
                        <a:pt x="636270" y="2357120"/>
                      </a:lnTo>
                      <a:lnTo>
                        <a:pt x="716280" y="2348230"/>
                      </a:lnTo>
                      <a:lnTo>
                        <a:pt x="763270" y="2339339"/>
                      </a:lnTo>
                      <a:lnTo>
                        <a:pt x="805180" y="2322830"/>
                      </a:lnTo>
                      <a:lnTo>
                        <a:pt x="836930" y="2315209"/>
                      </a:lnTo>
                      <a:lnTo>
                        <a:pt x="853439" y="2308859"/>
                      </a:lnTo>
                      <a:lnTo>
                        <a:pt x="901699" y="2303780"/>
                      </a:lnTo>
                      <a:lnTo>
                        <a:pt x="922020" y="2296159"/>
                      </a:lnTo>
                      <a:lnTo>
                        <a:pt x="958849" y="2291080"/>
                      </a:lnTo>
                      <a:lnTo>
                        <a:pt x="975360" y="2283459"/>
                      </a:lnTo>
                      <a:lnTo>
                        <a:pt x="1003299" y="2266950"/>
                      </a:lnTo>
                      <a:lnTo>
                        <a:pt x="1024889" y="2260600"/>
                      </a:lnTo>
                      <a:lnTo>
                        <a:pt x="1059180" y="2256789"/>
                      </a:lnTo>
                      <a:lnTo>
                        <a:pt x="1101089" y="2254250"/>
                      </a:lnTo>
                      <a:lnTo>
                        <a:pt x="1134110" y="2241550"/>
                      </a:lnTo>
                      <a:lnTo>
                        <a:pt x="1219199" y="2205989"/>
                      </a:lnTo>
                      <a:lnTo>
                        <a:pt x="1226820" y="2202180"/>
                      </a:lnTo>
                      <a:lnTo>
                        <a:pt x="1248410" y="2198370"/>
                      </a:lnTo>
                      <a:lnTo>
                        <a:pt x="1268730" y="2193289"/>
                      </a:lnTo>
                      <a:lnTo>
                        <a:pt x="1333499" y="2172970"/>
                      </a:lnTo>
                      <a:lnTo>
                        <a:pt x="1356360" y="2170430"/>
                      </a:lnTo>
                      <a:lnTo>
                        <a:pt x="1374139" y="2162809"/>
                      </a:lnTo>
                      <a:lnTo>
                        <a:pt x="1388110" y="2156459"/>
                      </a:lnTo>
                      <a:lnTo>
                        <a:pt x="1393189" y="2151380"/>
                      </a:lnTo>
                      <a:lnTo>
                        <a:pt x="1427480" y="2139950"/>
                      </a:lnTo>
                      <a:lnTo>
                        <a:pt x="1487170" y="2125980"/>
                      </a:lnTo>
                      <a:lnTo>
                        <a:pt x="1543049" y="2099309"/>
                      </a:lnTo>
                      <a:lnTo>
                        <a:pt x="1576070" y="2078989"/>
                      </a:lnTo>
                      <a:lnTo>
                        <a:pt x="1590039" y="2073909"/>
                      </a:lnTo>
                      <a:lnTo>
                        <a:pt x="1607820" y="2071370"/>
                      </a:lnTo>
                      <a:lnTo>
                        <a:pt x="1662430" y="2049780"/>
                      </a:lnTo>
                      <a:lnTo>
                        <a:pt x="1704339" y="2029459"/>
                      </a:lnTo>
                      <a:lnTo>
                        <a:pt x="1732280" y="2023109"/>
                      </a:lnTo>
                      <a:lnTo>
                        <a:pt x="1739899" y="2021839"/>
                      </a:lnTo>
                      <a:lnTo>
                        <a:pt x="1744980" y="2015489"/>
                      </a:lnTo>
                      <a:lnTo>
                        <a:pt x="1757680" y="2004059"/>
                      </a:lnTo>
                      <a:lnTo>
                        <a:pt x="1779270" y="1987550"/>
                      </a:lnTo>
                      <a:lnTo>
                        <a:pt x="1788160" y="1973580"/>
                      </a:lnTo>
                      <a:lnTo>
                        <a:pt x="1795780" y="1969770"/>
                      </a:lnTo>
                      <a:lnTo>
                        <a:pt x="1802130" y="1965959"/>
                      </a:lnTo>
                      <a:lnTo>
                        <a:pt x="1833880" y="1954530"/>
                      </a:lnTo>
                      <a:lnTo>
                        <a:pt x="1878330" y="1925320"/>
                      </a:lnTo>
                      <a:lnTo>
                        <a:pt x="1894839" y="1912620"/>
                      </a:lnTo>
                      <a:lnTo>
                        <a:pt x="1902460" y="1907539"/>
                      </a:lnTo>
                      <a:lnTo>
                        <a:pt x="1968499" y="1880870"/>
                      </a:lnTo>
                      <a:lnTo>
                        <a:pt x="1976120" y="1875789"/>
                      </a:lnTo>
                      <a:lnTo>
                        <a:pt x="1986280" y="1863089"/>
                      </a:lnTo>
                      <a:lnTo>
                        <a:pt x="1992630" y="1858009"/>
                      </a:lnTo>
                      <a:lnTo>
                        <a:pt x="2018030" y="1846580"/>
                      </a:lnTo>
                      <a:lnTo>
                        <a:pt x="2078989" y="1802130"/>
                      </a:lnTo>
                      <a:lnTo>
                        <a:pt x="2089149" y="1791970"/>
                      </a:lnTo>
                      <a:lnTo>
                        <a:pt x="2136139" y="1766570"/>
                      </a:lnTo>
                      <a:lnTo>
                        <a:pt x="2152649" y="1746250"/>
                      </a:lnTo>
                      <a:lnTo>
                        <a:pt x="2184399" y="1722120"/>
                      </a:lnTo>
                      <a:lnTo>
                        <a:pt x="2202180" y="1696720"/>
                      </a:lnTo>
                      <a:lnTo>
                        <a:pt x="2252980" y="1652270"/>
                      </a:lnTo>
                      <a:lnTo>
                        <a:pt x="2275839" y="1624330"/>
                      </a:lnTo>
                      <a:lnTo>
                        <a:pt x="2312670" y="1591309"/>
                      </a:lnTo>
                      <a:lnTo>
                        <a:pt x="2350770" y="1546859"/>
                      </a:lnTo>
                      <a:lnTo>
                        <a:pt x="2371089" y="1531620"/>
                      </a:lnTo>
                      <a:lnTo>
                        <a:pt x="2402839" y="1489709"/>
                      </a:lnTo>
                      <a:lnTo>
                        <a:pt x="2411730" y="1473200"/>
                      </a:lnTo>
                      <a:lnTo>
                        <a:pt x="2430780" y="1451609"/>
                      </a:lnTo>
                      <a:lnTo>
                        <a:pt x="2451099" y="1412239"/>
                      </a:lnTo>
                      <a:lnTo>
                        <a:pt x="2494280" y="1358900"/>
                      </a:lnTo>
                      <a:lnTo>
                        <a:pt x="2513330" y="1323339"/>
                      </a:lnTo>
                      <a:lnTo>
                        <a:pt x="2527299" y="1305559"/>
                      </a:lnTo>
                      <a:lnTo>
                        <a:pt x="2536189" y="1289050"/>
                      </a:lnTo>
                      <a:lnTo>
                        <a:pt x="2552699" y="1267459"/>
                      </a:lnTo>
                      <a:lnTo>
                        <a:pt x="2588260" y="1198880"/>
                      </a:lnTo>
                      <a:lnTo>
                        <a:pt x="2600960" y="1181100"/>
                      </a:lnTo>
                      <a:lnTo>
                        <a:pt x="2612389" y="1162050"/>
                      </a:lnTo>
                      <a:lnTo>
                        <a:pt x="2617470" y="1156969"/>
                      </a:lnTo>
                      <a:lnTo>
                        <a:pt x="2618739" y="1150619"/>
                      </a:lnTo>
                      <a:lnTo>
                        <a:pt x="2635249" y="1098550"/>
                      </a:lnTo>
                      <a:lnTo>
                        <a:pt x="2666999" y="1035050"/>
                      </a:lnTo>
                      <a:lnTo>
                        <a:pt x="2670810" y="1017269"/>
                      </a:lnTo>
                      <a:lnTo>
                        <a:pt x="2673349" y="999490"/>
                      </a:lnTo>
                      <a:lnTo>
                        <a:pt x="2693670" y="948690"/>
                      </a:lnTo>
                      <a:lnTo>
                        <a:pt x="2701289" y="911859"/>
                      </a:lnTo>
                      <a:lnTo>
                        <a:pt x="2731770" y="835659"/>
                      </a:lnTo>
                      <a:lnTo>
                        <a:pt x="2738120" y="792480"/>
                      </a:lnTo>
                      <a:lnTo>
                        <a:pt x="2755899" y="746759"/>
                      </a:lnTo>
                      <a:lnTo>
                        <a:pt x="2763520" y="706119"/>
                      </a:lnTo>
                      <a:lnTo>
                        <a:pt x="2780030" y="660400"/>
                      </a:lnTo>
                      <a:lnTo>
                        <a:pt x="2787649" y="618490"/>
                      </a:lnTo>
                      <a:lnTo>
                        <a:pt x="2793999" y="599440"/>
                      </a:lnTo>
                      <a:lnTo>
                        <a:pt x="2797810" y="548640"/>
                      </a:lnTo>
                      <a:lnTo>
                        <a:pt x="2806699" y="525780"/>
                      </a:lnTo>
                      <a:lnTo>
                        <a:pt x="2820670" y="450850"/>
                      </a:lnTo>
                      <a:lnTo>
                        <a:pt x="2832099" y="407669"/>
                      </a:lnTo>
                      <a:lnTo>
                        <a:pt x="2840989" y="378459"/>
                      </a:lnTo>
                      <a:lnTo>
                        <a:pt x="2847339" y="346709"/>
                      </a:lnTo>
                      <a:lnTo>
                        <a:pt x="2854960" y="325119"/>
                      </a:lnTo>
                      <a:lnTo>
                        <a:pt x="2860039" y="256540"/>
                      </a:lnTo>
                      <a:lnTo>
                        <a:pt x="2860039" y="227330"/>
                      </a:lnTo>
                      <a:lnTo>
                        <a:pt x="2862580" y="209550"/>
                      </a:lnTo>
                      <a:lnTo>
                        <a:pt x="2868930" y="193040"/>
                      </a:lnTo>
                      <a:lnTo>
                        <a:pt x="2872739" y="160019"/>
                      </a:lnTo>
                      <a:lnTo>
                        <a:pt x="2880360" y="124459"/>
                      </a:lnTo>
                      <a:lnTo>
                        <a:pt x="2885439" y="54609"/>
                      </a:lnTo>
                      <a:lnTo>
                        <a:pt x="2886710" y="38100"/>
                      </a:lnTo>
                      <a:lnTo>
                        <a:pt x="2890520" y="29209"/>
                      </a:lnTo>
                      <a:lnTo>
                        <a:pt x="2890520" y="21590"/>
                      </a:lnTo>
                      <a:lnTo>
                        <a:pt x="2889249" y="12700"/>
                      </a:lnTo>
                      <a:lnTo>
                        <a:pt x="2885439" y="0"/>
                      </a:lnTo>
                    </a:path>
                  </a:pathLst>
                </a:custGeom>
                <a:ln w="36957"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3" name="TextBox 4"/>
                <p:cNvSpPr txBox="1"/>
                <p:nvPr/>
              </p:nvSpPr>
              <p:spPr>
                <a:xfrm>
                  <a:off x="8857570" y="2027373"/>
                  <a:ext cx="1016154" cy="375378"/>
                </a:xfrm>
                <a:prstGeom prst="rect">
                  <a:avLst/>
                </a:prstGeom>
                <a:noFill/>
              </p:spPr>
              <p:txBody>
                <a:bodyPr vert="horz" wrap="square" rtlCol="0">
                  <a:spAutoFit/>
                </a:bodyPr>
                <a:lstStyle/>
                <a:p>
                  <a:r>
                    <a:rPr lang="en-US" sz="1400" dirty="0" smtClean="0">
                      <a:solidFill>
                        <a:srgbClr val="000000"/>
                      </a:solidFill>
                    </a:rPr>
                    <a:t>SRAS</a:t>
                  </a:r>
                  <a:r>
                    <a:rPr lang="en-US" sz="1400" baseline="-25000" dirty="0" smtClean="0">
                      <a:solidFill>
                        <a:srgbClr val="000000"/>
                      </a:solidFill>
                    </a:rPr>
                    <a:t>1</a:t>
                  </a:r>
                  <a:endParaRPr lang="en-US" sz="1400" baseline="-25000" dirty="0">
                    <a:solidFill>
                      <a:srgbClr val="000000"/>
                    </a:solidFill>
                  </a:endParaRPr>
                </a:p>
              </p:txBody>
            </p:sp>
          </p:grpSp>
          <p:sp>
            <p:nvSpPr>
              <p:cNvPr id="16" name="TextBox 15"/>
              <p:cNvSpPr txBox="1"/>
              <p:nvPr/>
            </p:nvSpPr>
            <p:spPr>
              <a:xfrm>
                <a:off x="4994544" y="3977246"/>
                <a:ext cx="871894" cy="375378"/>
              </a:xfrm>
              <a:prstGeom prst="rect">
                <a:avLst/>
              </a:prstGeom>
              <a:noFill/>
            </p:spPr>
            <p:txBody>
              <a:bodyPr vert="horz" wrap="square" rtlCol="0">
                <a:spAutoFit/>
              </a:bodyPr>
              <a:lstStyle/>
              <a:p>
                <a:r>
                  <a:rPr lang="en-US" sz="1400" dirty="0" err="1" smtClean="0">
                    <a:solidFill>
                      <a:srgbClr val="000000"/>
                    </a:solidFill>
                  </a:rPr>
                  <a:t>P</a:t>
                </a:r>
                <a:r>
                  <a:rPr lang="en-US" sz="1400" baseline="-25000" dirty="0" err="1" smtClean="0">
                    <a:solidFill>
                      <a:srgbClr val="000000"/>
                    </a:solidFill>
                  </a:rPr>
                  <a:t>e</a:t>
                </a:r>
                <a:endParaRPr lang="en-US" sz="1400" baseline="-25000" dirty="0">
                  <a:solidFill>
                    <a:srgbClr val="000000"/>
                  </a:solidFill>
                </a:endParaRPr>
              </a:p>
            </p:txBody>
          </p:sp>
          <p:sp>
            <p:nvSpPr>
              <p:cNvPr id="17" name="TextBox 16"/>
              <p:cNvSpPr txBox="1"/>
              <p:nvPr/>
            </p:nvSpPr>
            <p:spPr>
              <a:xfrm>
                <a:off x="7000768" y="5442231"/>
                <a:ext cx="1556355" cy="375378"/>
              </a:xfrm>
              <a:prstGeom prst="rect">
                <a:avLst/>
              </a:prstGeom>
              <a:noFill/>
            </p:spPr>
            <p:txBody>
              <a:bodyPr vert="horz" wrap="square" rtlCol="0">
                <a:spAutoFit/>
              </a:bodyPr>
              <a:lstStyle/>
              <a:p>
                <a:r>
                  <a:rPr lang="en-US" sz="1400" dirty="0" smtClean="0">
                    <a:solidFill>
                      <a:srgbClr val="000000"/>
                    </a:solidFill>
                  </a:rPr>
                  <a:t>real GDP</a:t>
                </a:r>
                <a:endParaRPr lang="en-US" sz="1400" dirty="0">
                  <a:solidFill>
                    <a:srgbClr val="000000"/>
                  </a:solidFill>
                </a:endParaRPr>
              </a:p>
            </p:txBody>
          </p:sp>
          <p:sp>
            <p:nvSpPr>
              <p:cNvPr id="18" name="TextBox 17"/>
              <p:cNvSpPr txBox="1"/>
              <p:nvPr/>
            </p:nvSpPr>
            <p:spPr>
              <a:xfrm>
                <a:off x="6878452" y="5214236"/>
                <a:ext cx="749300" cy="375378"/>
              </a:xfrm>
              <a:prstGeom prst="rect">
                <a:avLst/>
              </a:prstGeom>
              <a:noFill/>
            </p:spPr>
            <p:txBody>
              <a:bodyPr vert="horz" wrap="square" rtlCol="0">
                <a:spAutoFit/>
              </a:bodyPr>
              <a:lstStyle/>
              <a:p>
                <a:r>
                  <a:rPr lang="en-US" sz="1400" dirty="0" smtClean="0">
                    <a:solidFill>
                      <a:schemeClr val="bg1">
                        <a:lumMod val="65000"/>
                      </a:schemeClr>
                    </a:solidFill>
                  </a:rPr>
                  <a:t>Y</a:t>
                </a:r>
                <a:r>
                  <a:rPr lang="en-US" sz="1400" baseline="-25000" dirty="0">
                    <a:solidFill>
                      <a:schemeClr val="bg1">
                        <a:lumMod val="65000"/>
                      </a:schemeClr>
                    </a:solidFill>
                  </a:rPr>
                  <a:t>1</a:t>
                </a:r>
              </a:p>
            </p:txBody>
          </p:sp>
          <p:grpSp>
            <p:nvGrpSpPr>
              <p:cNvPr id="19" name="Group 12"/>
              <p:cNvGrpSpPr/>
              <p:nvPr/>
            </p:nvGrpSpPr>
            <p:grpSpPr>
              <a:xfrm>
                <a:off x="7624881" y="1576492"/>
                <a:ext cx="1861607" cy="3662385"/>
                <a:chOff x="7624881" y="1576492"/>
                <a:chExt cx="1861607" cy="3662385"/>
              </a:xfrm>
            </p:grpSpPr>
            <p:cxnSp>
              <p:nvCxnSpPr>
                <p:cNvPr id="25" name="Straight Connector 10"/>
                <p:cNvCxnSpPr/>
                <p:nvPr/>
              </p:nvCxnSpPr>
              <p:spPr>
                <a:xfrm flipV="1">
                  <a:off x="8148701" y="1988820"/>
                  <a:ext cx="0" cy="3250057"/>
                </a:xfrm>
                <a:prstGeom prst="line">
                  <a:avLst/>
                </a:prstGeom>
                <a:ln w="38100" cap="flat" cmpd="sng" algn="ctr">
                  <a:solidFill>
                    <a:schemeClr val="accent2">
                      <a:lumMod val="40000"/>
                      <a:lumOff val="60000"/>
                    </a:scheme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6" name="TextBox 11"/>
                <p:cNvSpPr txBox="1"/>
                <p:nvPr/>
              </p:nvSpPr>
              <p:spPr>
                <a:xfrm>
                  <a:off x="7624881" y="1612898"/>
                  <a:ext cx="1142998" cy="375378"/>
                </a:xfrm>
                <a:prstGeom prst="rect">
                  <a:avLst/>
                </a:prstGeom>
                <a:noFill/>
              </p:spPr>
              <p:txBody>
                <a:bodyPr vert="horz" wrap="square" rtlCol="0">
                  <a:spAutoFit/>
                </a:bodyPr>
                <a:lstStyle/>
                <a:p>
                  <a:r>
                    <a:rPr lang="en-US" sz="1400" dirty="0" smtClean="0">
                      <a:solidFill>
                        <a:srgbClr val="FF0000"/>
                      </a:solidFill>
                    </a:rPr>
                    <a:t>LRAS</a:t>
                  </a:r>
                  <a:endParaRPr lang="en-US" sz="1400" dirty="0">
                    <a:solidFill>
                      <a:srgbClr val="FF0000"/>
                    </a:solidFill>
                  </a:endParaRPr>
                </a:p>
              </p:txBody>
            </p:sp>
            <p:cxnSp>
              <p:nvCxnSpPr>
                <p:cNvPr id="31" name="Straight Connector 10"/>
                <p:cNvCxnSpPr/>
                <p:nvPr/>
              </p:nvCxnSpPr>
              <p:spPr>
                <a:xfrm flipV="1">
                  <a:off x="8634568" y="1982470"/>
                  <a:ext cx="0" cy="3250057"/>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2" name="TextBox 11"/>
                <p:cNvSpPr txBox="1"/>
                <p:nvPr/>
              </p:nvSpPr>
              <p:spPr>
                <a:xfrm>
                  <a:off x="8343490" y="1576492"/>
                  <a:ext cx="1142998" cy="375378"/>
                </a:xfrm>
                <a:prstGeom prst="rect">
                  <a:avLst/>
                </a:prstGeom>
                <a:noFill/>
              </p:spPr>
              <p:txBody>
                <a:bodyPr vert="horz" wrap="square" rtlCol="0">
                  <a:spAutoFit/>
                </a:bodyPr>
                <a:lstStyle/>
                <a:p>
                  <a:r>
                    <a:rPr lang="en-US" sz="1400" dirty="0" smtClean="0">
                      <a:solidFill>
                        <a:srgbClr val="FF0000"/>
                      </a:solidFill>
                    </a:rPr>
                    <a:t>LRAS</a:t>
                  </a:r>
                  <a:r>
                    <a:rPr lang="en-US" sz="1400" baseline="-25000" dirty="0" smtClean="0">
                      <a:solidFill>
                        <a:srgbClr val="FF0000"/>
                      </a:solidFill>
                    </a:rPr>
                    <a:t>1</a:t>
                  </a:r>
                  <a:endParaRPr lang="en-US" sz="1400" baseline="-25000" dirty="0">
                    <a:solidFill>
                      <a:srgbClr val="FF0000"/>
                    </a:solidFill>
                  </a:endParaRPr>
                </a:p>
              </p:txBody>
            </p:sp>
          </p:grpSp>
          <p:cxnSp>
            <p:nvCxnSpPr>
              <p:cNvPr id="20" name="Straight Connector 19"/>
              <p:cNvCxnSpPr/>
              <p:nvPr/>
            </p:nvCxnSpPr>
            <p:spPr>
              <a:xfrm flipH="1">
                <a:off x="5498721" y="4159723"/>
                <a:ext cx="1573909" cy="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grpSp>
            <p:nvGrpSpPr>
              <p:cNvPr id="21" name="Group 16"/>
              <p:cNvGrpSpPr/>
              <p:nvPr/>
            </p:nvGrpSpPr>
            <p:grpSpPr>
              <a:xfrm>
                <a:off x="5866437" y="2293617"/>
                <a:ext cx="3852393" cy="3000344"/>
                <a:chOff x="5866437" y="2293617"/>
                <a:chExt cx="3852393" cy="3000344"/>
              </a:xfrm>
            </p:grpSpPr>
            <p:cxnSp>
              <p:nvCxnSpPr>
                <p:cNvPr id="23" name="Straight Connector 22"/>
                <p:cNvCxnSpPr/>
                <p:nvPr/>
              </p:nvCxnSpPr>
              <p:spPr>
                <a:xfrm>
                  <a:off x="5866437" y="2964116"/>
                  <a:ext cx="2033271" cy="2017142"/>
                </a:xfrm>
                <a:prstGeom prst="line">
                  <a:avLst/>
                </a:prstGeom>
                <a:ln w="38100" cap="flat" cmpd="sng" algn="ctr">
                  <a:solidFill>
                    <a:schemeClr val="bg1">
                      <a:lumMod val="65000"/>
                    </a:scheme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05200" y="4918583"/>
                  <a:ext cx="874275" cy="375378"/>
                </a:xfrm>
                <a:prstGeom prst="rect">
                  <a:avLst/>
                </a:prstGeom>
                <a:noFill/>
              </p:spPr>
              <p:txBody>
                <a:bodyPr vert="horz" wrap="square" rtlCol="0">
                  <a:spAutoFit/>
                </a:bodyPr>
                <a:lstStyle/>
                <a:p>
                  <a:r>
                    <a:rPr lang="en-US" sz="1400" dirty="0" smtClean="0">
                      <a:solidFill>
                        <a:schemeClr val="bg1">
                          <a:lumMod val="65000"/>
                        </a:schemeClr>
                      </a:solidFill>
                    </a:rPr>
                    <a:t>AD</a:t>
                  </a:r>
                  <a:endParaRPr lang="en-US" sz="1400" dirty="0">
                    <a:solidFill>
                      <a:schemeClr val="bg1">
                        <a:lumMod val="65000"/>
                      </a:schemeClr>
                    </a:solidFill>
                  </a:endParaRPr>
                </a:p>
              </p:txBody>
            </p:sp>
            <p:cxnSp>
              <p:nvCxnSpPr>
                <p:cNvPr id="29" name="Straight Connector 28"/>
                <p:cNvCxnSpPr/>
                <p:nvPr/>
              </p:nvCxnSpPr>
              <p:spPr>
                <a:xfrm>
                  <a:off x="7073517" y="2293617"/>
                  <a:ext cx="2033271" cy="201714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844555" y="4312706"/>
                  <a:ext cx="874275" cy="375378"/>
                </a:xfrm>
                <a:prstGeom prst="rect">
                  <a:avLst/>
                </a:prstGeom>
                <a:noFill/>
              </p:spPr>
              <p:txBody>
                <a:bodyPr vert="horz" wrap="square" rtlCol="0">
                  <a:spAutoFit/>
                </a:bodyPr>
                <a:lstStyle/>
                <a:p>
                  <a:r>
                    <a:rPr lang="en-US" sz="1400" dirty="0" smtClean="0">
                      <a:solidFill>
                        <a:srgbClr val="000000"/>
                      </a:solidFill>
                    </a:rPr>
                    <a:t>AD</a:t>
                  </a:r>
                  <a:r>
                    <a:rPr lang="en-US" sz="1400" baseline="-25000" dirty="0" smtClean="0">
                      <a:solidFill>
                        <a:srgbClr val="000000"/>
                      </a:solidFill>
                    </a:rPr>
                    <a:t>1</a:t>
                  </a:r>
                  <a:endParaRPr lang="en-US" sz="1400" baseline="-25000" dirty="0">
                    <a:solidFill>
                      <a:srgbClr val="000000"/>
                    </a:solidFill>
                  </a:endParaRPr>
                </a:p>
              </p:txBody>
            </p:sp>
          </p:grpSp>
          <p:cxnSp>
            <p:nvCxnSpPr>
              <p:cNvPr id="22" name="Straight Connector 21"/>
              <p:cNvCxnSpPr/>
              <p:nvPr/>
            </p:nvCxnSpPr>
            <p:spPr>
              <a:xfrm flipH="1" flipV="1">
                <a:off x="7072629" y="4159723"/>
                <a:ext cx="888" cy="1079154"/>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504845" y="5293961"/>
                <a:ext cx="749300" cy="375378"/>
              </a:xfrm>
              <a:prstGeom prst="rect">
                <a:avLst/>
              </a:prstGeom>
              <a:noFill/>
            </p:spPr>
            <p:txBody>
              <a:bodyPr vert="horz" wrap="square" rtlCol="0">
                <a:spAutoFit/>
              </a:bodyPr>
              <a:lstStyle/>
              <a:p>
                <a:r>
                  <a:rPr lang="en-US" sz="1400" dirty="0" smtClean="0">
                    <a:solidFill>
                      <a:srgbClr val="000000"/>
                    </a:solidFill>
                  </a:rPr>
                  <a:t>Y</a:t>
                </a:r>
                <a:r>
                  <a:rPr lang="en-US" sz="1400" baseline="-25000" dirty="0" smtClean="0">
                    <a:solidFill>
                      <a:srgbClr val="000000"/>
                    </a:solidFill>
                  </a:rPr>
                  <a:t>fe1</a:t>
                </a:r>
                <a:endParaRPr lang="en-US" sz="1400" baseline="-25000" dirty="0">
                  <a:solidFill>
                    <a:srgbClr val="000000"/>
                  </a:solidFill>
                </a:endParaRPr>
              </a:p>
            </p:txBody>
          </p:sp>
          <p:sp>
            <p:nvSpPr>
              <p:cNvPr id="38" name="TextBox 37"/>
              <p:cNvSpPr txBox="1"/>
              <p:nvPr/>
            </p:nvSpPr>
            <p:spPr>
              <a:xfrm>
                <a:off x="7937544" y="5293961"/>
                <a:ext cx="749300" cy="375378"/>
              </a:xfrm>
              <a:prstGeom prst="rect">
                <a:avLst/>
              </a:prstGeom>
              <a:noFill/>
            </p:spPr>
            <p:txBody>
              <a:bodyPr vert="horz" wrap="square" rtlCol="0">
                <a:spAutoFit/>
              </a:bodyPr>
              <a:lstStyle/>
              <a:p>
                <a:r>
                  <a:rPr lang="en-US" sz="1400" dirty="0" err="1" smtClean="0">
                    <a:solidFill>
                      <a:schemeClr val="bg1">
                        <a:lumMod val="65000"/>
                      </a:schemeClr>
                    </a:solidFill>
                  </a:rPr>
                  <a:t>Y</a:t>
                </a:r>
                <a:r>
                  <a:rPr lang="en-US" sz="1400" baseline="-25000" dirty="0" err="1" smtClean="0">
                    <a:solidFill>
                      <a:schemeClr val="bg1">
                        <a:lumMod val="65000"/>
                      </a:schemeClr>
                    </a:solidFill>
                  </a:rPr>
                  <a:t>fe</a:t>
                </a:r>
                <a:endParaRPr lang="en-US" sz="1400" baseline="-25000" dirty="0">
                  <a:solidFill>
                    <a:schemeClr val="bg1">
                      <a:lumMod val="65000"/>
                    </a:schemeClr>
                  </a:solidFill>
                </a:endParaRPr>
              </a:p>
            </p:txBody>
          </p:sp>
        </p:grpSp>
        <p:cxnSp>
          <p:nvCxnSpPr>
            <p:cNvPr id="7" name="Straight Arrow Connector 6"/>
            <p:cNvCxnSpPr/>
            <p:nvPr/>
          </p:nvCxnSpPr>
          <p:spPr>
            <a:xfrm>
              <a:off x="5943600" y="3205620"/>
              <a:ext cx="1486775"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a:off x="7010400" y="3848100"/>
              <a:ext cx="681310"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
        <p:nvSpPr>
          <p:cNvPr id="41" name="Rectangle 40"/>
          <p:cNvSpPr/>
          <p:nvPr/>
        </p:nvSpPr>
        <p:spPr>
          <a:xfrm>
            <a:off x="-6098" y="5030569"/>
            <a:ext cx="9150097" cy="646331"/>
          </a:xfrm>
          <a:prstGeom prst="rect">
            <a:avLst/>
          </a:prstGeom>
        </p:spPr>
        <p:txBody>
          <a:bodyPr wrap="square">
            <a:spAutoFit/>
          </a:bodyPr>
          <a:lstStyle/>
          <a:p>
            <a:pPr algn="ctr"/>
            <a:r>
              <a:rPr lang="en-US" i="1" dirty="0">
                <a:solidFill>
                  <a:srgbClr val="FF0000"/>
                </a:solidFill>
              </a:rPr>
              <a:t>If the economic conditions are right (e.g. firms are willing to invest), expansionary monetary policy can contribute to long-run economic growth!</a:t>
            </a:r>
          </a:p>
        </p:txBody>
      </p:sp>
    </p:spTree>
    <p:extLst>
      <p:ext uri="{BB962C8B-B14F-4D97-AF65-F5344CB8AC3E}">
        <p14:creationId xmlns:p14="http://schemas.microsoft.com/office/powerpoint/2010/main" xmlns="" val="3270536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685800" y="183886"/>
            <a:ext cx="7772400" cy="1225021"/>
          </a:xfrm>
        </p:spPr>
        <p:txBody>
          <a:bodyPr>
            <a:normAutofit fontScale="90000"/>
          </a:bodyPr>
          <a:lstStyle/>
          <a:p>
            <a:pPr eaLnBrk="1" hangingPunct="1"/>
            <a:r>
              <a:rPr lang="en-US" dirty="0" smtClean="0"/>
              <a:t>What do these things have in common?</a:t>
            </a:r>
          </a:p>
        </p:txBody>
      </p:sp>
      <p:pic>
        <p:nvPicPr>
          <p:cNvPr id="4099" name="Picture 6" descr="commoditymoney.jpg"/>
          <p:cNvPicPr>
            <a:picLocks noChangeAspect="1"/>
          </p:cNvPicPr>
          <p:nvPr/>
        </p:nvPicPr>
        <p:blipFill>
          <a:blip r:embed="rId3" cstate="print"/>
          <a:srcRect b="18890"/>
          <a:stretch>
            <a:fillRect/>
          </a:stretch>
        </p:blipFill>
        <p:spPr bwMode="auto">
          <a:xfrm>
            <a:off x="3505201" y="3683000"/>
            <a:ext cx="1598613" cy="1221053"/>
          </a:xfrm>
          <a:prstGeom prst="rect">
            <a:avLst/>
          </a:prstGeom>
          <a:noFill/>
          <a:ln w="9525">
            <a:noFill/>
            <a:miter lim="800000"/>
            <a:headEnd/>
            <a:tailEnd/>
          </a:ln>
        </p:spPr>
      </p:pic>
      <p:pic>
        <p:nvPicPr>
          <p:cNvPr id="4100" name="Picture 7" descr="57001_Slab.jpg"/>
          <p:cNvPicPr>
            <a:picLocks noChangeAspect="1"/>
          </p:cNvPicPr>
          <p:nvPr/>
        </p:nvPicPr>
        <p:blipFill>
          <a:blip r:embed="rId4" cstate="print"/>
          <a:srcRect/>
          <a:stretch>
            <a:fillRect/>
          </a:stretch>
        </p:blipFill>
        <p:spPr bwMode="auto">
          <a:xfrm>
            <a:off x="4835526" y="1588824"/>
            <a:ext cx="2106613" cy="1754188"/>
          </a:xfrm>
          <a:prstGeom prst="rect">
            <a:avLst/>
          </a:prstGeom>
          <a:noFill/>
          <a:ln w="9525">
            <a:noFill/>
            <a:miter lim="800000"/>
            <a:headEnd/>
            <a:tailEnd/>
          </a:ln>
        </p:spPr>
      </p:pic>
      <p:pic>
        <p:nvPicPr>
          <p:cNvPr id="4101" name="Picture 8" descr="beaver.jpg"/>
          <p:cNvPicPr>
            <a:picLocks noChangeAspect="1"/>
          </p:cNvPicPr>
          <p:nvPr/>
        </p:nvPicPr>
        <p:blipFill>
          <a:blip r:embed="rId5" cstate="print"/>
          <a:srcRect/>
          <a:stretch>
            <a:fillRect/>
          </a:stretch>
        </p:blipFill>
        <p:spPr bwMode="auto">
          <a:xfrm>
            <a:off x="2986089" y="1408907"/>
            <a:ext cx="1724025" cy="1436688"/>
          </a:xfrm>
          <a:prstGeom prst="rect">
            <a:avLst/>
          </a:prstGeom>
          <a:noFill/>
          <a:ln w="9525">
            <a:noFill/>
            <a:miter lim="800000"/>
            <a:headEnd/>
            <a:tailEnd/>
          </a:ln>
        </p:spPr>
      </p:pic>
      <p:pic>
        <p:nvPicPr>
          <p:cNvPr id="4102" name="Picture 10" descr="0606_WVantibiotic.jpg"/>
          <p:cNvPicPr>
            <a:picLocks noChangeAspect="1"/>
          </p:cNvPicPr>
          <p:nvPr/>
        </p:nvPicPr>
        <p:blipFill>
          <a:blip r:embed="rId6" cstate="print"/>
          <a:srcRect/>
          <a:stretch>
            <a:fillRect/>
          </a:stretch>
        </p:blipFill>
        <p:spPr bwMode="auto">
          <a:xfrm>
            <a:off x="5010150" y="3343011"/>
            <a:ext cx="3511550" cy="2201333"/>
          </a:xfrm>
          <a:prstGeom prst="rect">
            <a:avLst/>
          </a:prstGeom>
          <a:noFill/>
          <a:ln w="9525">
            <a:noFill/>
            <a:miter lim="800000"/>
            <a:headEnd/>
            <a:tailEnd/>
          </a:ln>
        </p:spPr>
      </p:pic>
      <p:pic>
        <p:nvPicPr>
          <p:cNvPr id="4103" name="Picture 17" descr="wheat-info1.gif"/>
          <p:cNvPicPr>
            <a:picLocks noChangeAspect="1"/>
          </p:cNvPicPr>
          <p:nvPr/>
        </p:nvPicPr>
        <p:blipFill>
          <a:blip r:embed="rId7" cstate="print"/>
          <a:srcRect/>
          <a:stretch>
            <a:fillRect/>
          </a:stretch>
        </p:blipFill>
        <p:spPr bwMode="auto">
          <a:xfrm>
            <a:off x="838200" y="3746500"/>
            <a:ext cx="2108200" cy="1554428"/>
          </a:xfrm>
          <a:prstGeom prst="rect">
            <a:avLst/>
          </a:prstGeom>
          <a:noFill/>
          <a:ln w="9525">
            <a:noFill/>
            <a:miter lim="800000"/>
            <a:headEnd/>
            <a:tailEnd/>
          </a:ln>
        </p:spPr>
      </p:pic>
      <p:pic>
        <p:nvPicPr>
          <p:cNvPr id="4104" name="Picture 3" descr="10989.jpg"/>
          <p:cNvPicPr>
            <a:picLocks noChangeAspect="1"/>
          </p:cNvPicPr>
          <p:nvPr/>
        </p:nvPicPr>
        <p:blipFill>
          <a:blip r:embed="rId8" cstate="print"/>
          <a:srcRect/>
          <a:stretch>
            <a:fillRect/>
          </a:stretch>
        </p:blipFill>
        <p:spPr bwMode="auto">
          <a:xfrm>
            <a:off x="6765926" y="1588823"/>
            <a:ext cx="2011363" cy="1633802"/>
          </a:xfrm>
          <a:prstGeom prst="rect">
            <a:avLst/>
          </a:prstGeom>
          <a:noFill/>
          <a:ln w="9525">
            <a:noFill/>
            <a:miter lim="800000"/>
            <a:headEnd/>
            <a:tailEnd/>
          </a:ln>
        </p:spPr>
      </p:pic>
      <p:pic>
        <p:nvPicPr>
          <p:cNvPr id="4105" name="Picture 11" descr="Sea-Salt.gif"/>
          <p:cNvPicPr>
            <a:picLocks noChangeAspect="1"/>
          </p:cNvPicPr>
          <p:nvPr/>
        </p:nvPicPr>
        <p:blipFill>
          <a:blip r:embed="rId9" cstate="print"/>
          <a:srcRect l="20364" r="20998"/>
          <a:stretch>
            <a:fillRect/>
          </a:stretch>
        </p:blipFill>
        <p:spPr bwMode="auto">
          <a:xfrm>
            <a:off x="685800" y="1317625"/>
            <a:ext cx="1974850" cy="18692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Source of value</a:t>
            </a:r>
          </a:p>
        </p:txBody>
      </p:sp>
      <p:sp>
        <p:nvSpPr>
          <p:cNvPr id="5123" name="Rectangle 3"/>
          <p:cNvSpPr>
            <a:spLocks noGrp="1" noChangeArrowheads="1"/>
          </p:cNvSpPr>
          <p:nvPr>
            <p:ph type="body" idx="1"/>
          </p:nvPr>
        </p:nvSpPr>
        <p:spPr/>
        <p:txBody>
          <a:bodyPr/>
          <a:lstStyle/>
          <a:p>
            <a:pPr eaLnBrk="1" hangingPunct="1"/>
            <a:r>
              <a:rPr lang="en-US" sz="2800" smtClean="0"/>
              <a:t>Commodity money; that which is a commodity, something traded, with value. Salt, cattle, stones, corn, etc. have all been commodity money</a:t>
            </a:r>
          </a:p>
          <a:p>
            <a:pPr eaLnBrk="1" hangingPunct="1"/>
            <a:r>
              <a:rPr lang="en-US" sz="2800" smtClean="0"/>
              <a:t>Representative money; that which is nothing of value, but represents value such as receipts, bills, checks, etc. </a:t>
            </a:r>
          </a:p>
          <a:p>
            <a:pPr eaLnBrk="1" hangingPunct="1"/>
            <a:r>
              <a:rPr lang="en-US" sz="2800" smtClean="0"/>
              <a:t>Fiat money; that which has value because the government decrees it to be acceptable.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rtering-cartoon.jpg"/>
          <p:cNvPicPr>
            <a:picLocks noChangeAspect="1"/>
          </p:cNvPicPr>
          <p:nvPr/>
        </p:nvPicPr>
        <p:blipFill rotWithShape="1">
          <a:blip r:embed="rId3" cstate="print"/>
          <a:srcRect l="5689" t="23422" r="6132" b="9066"/>
          <a:stretch/>
        </p:blipFill>
        <p:spPr>
          <a:xfrm>
            <a:off x="2286000" y="1905000"/>
            <a:ext cx="4694238" cy="3091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147" name="Title 1"/>
          <p:cNvSpPr>
            <a:spLocks/>
          </p:cNvSpPr>
          <p:nvPr/>
        </p:nvSpPr>
        <p:spPr bwMode="auto">
          <a:xfrm>
            <a:off x="685800" y="287074"/>
            <a:ext cx="7772400" cy="1225021"/>
          </a:xfrm>
          <a:prstGeom prst="rect">
            <a:avLst/>
          </a:prstGeom>
          <a:noFill/>
          <a:ln w="9525">
            <a:noFill/>
            <a:miter lim="800000"/>
            <a:headEnd/>
            <a:tailEnd/>
          </a:ln>
        </p:spPr>
        <p:txBody>
          <a:bodyPr anchor="ctr"/>
          <a:lstStyle/>
          <a:p>
            <a:pPr algn="ctr"/>
            <a:r>
              <a:rPr lang="en-US" sz="4400">
                <a:solidFill>
                  <a:schemeClr val="tx2"/>
                </a:solidFill>
              </a:rPr>
              <a:t>Sources of Value:	Trade/Commodity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a:xfrm>
            <a:off x="685800" y="287074"/>
            <a:ext cx="7772400" cy="1225021"/>
          </a:xfrm>
        </p:spPr>
        <p:txBody>
          <a:bodyPr>
            <a:normAutofit fontScale="90000"/>
          </a:bodyPr>
          <a:lstStyle/>
          <a:p>
            <a:pPr eaLnBrk="1" hangingPunct="1"/>
            <a:r>
              <a:rPr lang="en-US" smtClean="0"/>
              <a:t>Sources of Value:	 Representative Money</a:t>
            </a:r>
          </a:p>
        </p:txBody>
      </p:sp>
      <p:pic>
        <p:nvPicPr>
          <p:cNvPr id="7171" name="Picture 2" descr="silver-certificate-1880.jpg"/>
          <p:cNvPicPr>
            <a:picLocks noChangeAspect="1"/>
          </p:cNvPicPr>
          <p:nvPr/>
        </p:nvPicPr>
        <p:blipFill>
          <a:blip r:embed="rId3" cstate="print"/>
          <a:srcRect/>
          <a:stretch>
            <a:fillRect/>
          </a:stretch>
        </p:blipFill>
        <p:spPr bwMode="auto">
          <a:xfrm>
            <a:off x="835026" y="1731698"/>
            <a:ext cx="7623175"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idx="4294967295"/>
          </p:nvPr>
        </p:nvSpPr>
        <p:spPr>
          <a:xfrm>
            <a:off x="685800" y="228865"/>
            <a:ext cx="7772400" cy="1225021"/>
          </a:xfrm>
        </p:spPr>
        <p:txBody>
          <a:bodyPr>
            <a:normAutofit fontScale="90000"/>
          </a:bodyPr>
          <a:lstStyle/>
          <a:p>
            <a:pPr eaLnBrk="1" hangingPunct="1"/>
            <a:r>
              <a:rPr lang="en-US" smtClean="0"/>
              <a:t>Sources of Value:</a:t>
            </a:r>
            <a:br>
              <a:rPr lang="en-US" smtClean="0"/>
            </a:br>
            <a:r>
              <a:rPr lang="en-US" smtClean="0"/>
              <a:t>Fiat Money</a:t>
            </a:r>
          </a:p>
        </p:txBody>
      </p:sp>
      <p:pic>
        <p:nvPicPr>
          <p:cNvPr id="8195" name="Picture 5" descr="printing-money.jpg"/>
          <p:cNvPicPr>
            <a:picLocks noChangeAspect="1"/>
          </p:cNvPicPr>
          <p:nvPr/>
        </p:nvPicPr>
        <p:blipFill>
          <a:blip r:embed="rId3" cstate="print"/>
          <a:srcRect/>
          <a:stretch>
            <a:fillRect/>
          </a:stretch>
        </p:blipFill>
        <p:spPr bwMode="auto">
          <a:xfrm>
            <a:off x="1727201" y="1758157"/>
            <a:ext cx="5815013" cy="3226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5209</Words>
  <Application>Microsoft Office PowerPoint</Application>
  <PresentationFormat>On-screen Show (16:10)</PresentationFormat>
  <Paragraphs>459</Paragraphs>
  <Slides>40</Slides>
  <Notes>15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   What is money?</vt:lpstr>
      <vt:lpstr>Barter – what’s the problem</vt:lpstr>
      <vt:lpstr>What do these things have in common?</vt:lpstr>
      <vt:lpstr>Source of value</vt:lpstr>
      <vt:lpstr>Slide 7</vt:lpstr>
      <vt:lpstr>Sources of Value:  Representative Money</vt:lpstr>
      <vt:lpstr>Sources of Value: Fiat Money</vt:lpstr>
      <vt:lpstr>Four Uses of Money</vt:lpstr>
      <vt:lpstr>Six characteristics of Money</vt:lpstr>
      <vt:lpstr>Slide 12</vt:lpstr>
      <vt:lpstr>Slide 13</vt:lpstr>
      <vt:lpstr>Six characteristics of Money</vt:lpstr>
      <vt:lpstr>Pros and Cons</vt:lpstr>
      <vt:lpstr>Slide 16</vt:lpstr>
      <vt:lpstr>Slide 17</vt:lpstr>
      <vt:lpstr>Slide 18</vt:lpstr>
      <vt:lpstr>Slide 19</vt:lpstr>
      <vt:lpstr>Slide 20</vt:lpstr>
      <vt:lpstr>Slide 21</vt:lpstr>
      <vt:lpstr>Slide 22</vt:lpstr>
      <vt:lpstr>Slide 23</vt:lpstr>
      <vt:lpstr>What Banks Do</vt:lpstr>
      <vt:lpstr>Slide 25</vt:lpstr>
      <vt:lpstr>Fractional Reserve Banking</vt:lpstr>
      <vt:lpstr>Fractional Reserve Banking</vt:lpstr>
      <vt:lpstr>Reserve Ratios</vt:lpstr>
      <vt:lpstr>Three Tools of Monetary Policy</vt:lpstr>
      <vt:lpstr>Slide 30</vt:lpstr>
      <vt:lpstr>Discount Rate</vt:lpstr>
      <vt:lpstr>Open Market Operations</vt:lpstr>
      <vt:lpstr>M V = P Q</vt:lpstr>
      <vt:lpstr>Slide 34</vt:lpstr>
      <vt:lpstr>Pulling on a string</vt:lpstr>
      <vt:lpstr>Slide 36</vt:lpstr>
      <vt:lpstr>Slide 37</vt:lpstr>
      <vt:lpstr>Slide 38</vt:lpstr>
      <vt:lpstr>Evaluation – Arguments Against</vt:lpstr>
      <vt:lpstr>Slide 40</vt:lpstr>
    </vt:vector>
  </TitlesOfParts>
  <Company>Zurich International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Welker</dc:creator>
  <cp:lastModifiedBy>khurley</cp:lastModifiedBy>
  <cp:revision>88</cp:revision>
  <dcterms:created xsi:type="dcterms:W3CDTF">2012-04-30T21:42:40Z</dcterms:created>
  <dcterms:modified xsi:type="dcterms:W3CDTF">2014-04-23T04:33:17Z</dcterms:modified>
</cp:coreProperties>
</file>