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72" r:id="rId4"/>
    <p:sldId id="292" r:id="rId5"/>
    <p:sldId id="273" r:id="rId6"/>
    <p:sldId id="274" r:id="rId7"/>
    <p:sldId id="275" r:id="rId8"/>
    <p:sldId id="276" r:id="rId9"/>
    <p:sldId id="277" r:id="rId10"/>
    <p:sldId id="278" r:id="rId11"/>
    <p:sldId id="280" r:id="rId12"/>
    <p:sldId id="282" r:id="rId13"/>
    <p:sldId id="281" r:id="rId14"/>
    <p:sldId id="283" r:id="rId15"/>
    <p:sldId id="284" r:id="rId16"/>
    <p:sldId id="285" r:id="rId17"/>
    <p:sldId id="287" r:id="rId18"/>
    <p:sldId id="288" r:id="rId19"/>
    <p:sldId id="289" r:id="rId20"/>
    <p:sldId id="290" r:id="rId21"/>
    <p:sldId id="291" r:id="rId22"/>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660"/>
  </p:normalViewPr>
  <p:slideViewPr>
    <p:cSldViewPr>
      <p:cViewPr>
        <p:scale>
          <a:sx n="80" d="100"/>
          <a:sy n="80" d="100"/>
        </p:scale>
        <p:origin x="-882" y="-1002"/>
      </p:cViewPr>
      <p:guideLst>
        <p:guide orient="horz" pos="180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696208-0D44-48E5-8CF8-0DBCBD60A0BC}" type="datetimeFigureOut">
              <a:rPr lang="en-US" smtClean="0"/>
              <a:pPr/>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B47C-0A95-45F5-BF65-DB386F013D33}" type="slidenum">
              <a:rPr lang="en-US" smtClean="0"/>
              <a:pPr/>
              <a:t>‹#›</a:t>
            </a:fld>
            <a:endParaRPr lang="en-US"/>
          </a:p>
        </p:txBody>
      </p:sp>
    </p:spTree>
    <p:extLst>
      <p:ext uri="{BB962C8B-B14F-4D97-AF65-F5344CB8AC3E}">
        <p14:creationId xmlns="" xmlns:p14="http://schemas.microsoft.com/office/powerpoint/2010/main" val="4113711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696208-0D44-48E5-8CF8-0DBCBD60A0BC}" type="datetimeFigureOut">
              <a:rPr lang="en-US" smtClean="0"/>
              <a:pPr/>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B47C-0A95-45F5-BF65-DB386F013D33}" type="slidenum">
              <a:rPr lang="en-US" smtClean="0"/>
              <a:pPr/>
              <a:t>‹#›</a:t>
            </a:fld>
            <a:endParaRPr lang="en-US"/>
          </a:p>
        </p:txBody>
      </p:sp>
    </p:spTree>
    <p:extLst>
      <p:ext uri="{BB962C8B-B14F-4D97-AF65-F5344CB8AC3E}">
        <p14:creationId xmlns="" xmlns:p14="http://schemas.microsoft.com/office/powerpoint/2010/main" val="3204513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696208-0D44-48E5-8CF8-0DBCBD60A0BC}" type="datetimeFigureOut">
              <a:rPr lang="en-US" smtClean="0"/>
              <a:pPr/>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B47C-0A95-45F5-BF65-DB386F013D33}" type="slidenum">
              <a:rPr lang="en-US" smtClean="0"/>
              <a:pPr/>
              <a:t>‹#›</a:t>
            </a:fld>
            <a:endParaRPr lang="en-US"/>
          </a:p>
        </p:txBody>
      </p:sp>
    </p:spTree>
    <p:extLst>
      <p:ext uri="{BB962C8B-B14F-4D97-AF65-F5344CB8AC3E}">
        <p14:creationId xmlns="" xmlns:p14="http://schemas.microsoft.com/office/powerpoint/2010/main" val="133754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696208-0D44-48E5-8CF8-0DBCBD60A0BC}" type="datetimeFigureOut">
              <a:rPr lang="en-US" smtClean="0"/>
              <a:pPr/>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B47C-0A95-45F5-BF65-DB386F013D33}" type="slidenum">
              <a:rPr lang="en-US" smtClean="0"/>
              <a:pPr/>
              <a:t>‹#›</a:t>
            </a:fld>
            <a:endParaRPr lang="en-US"/>
          </a:p>
        </p:txBody>
      </p:sp>
    </p:spTree>
    <p:extLst>
      <p:ext uri="{BB962C8B-B14F-4D97-AF65-F5344CB8AC3E}">
        <p14:creationId xmlns="" xmlns:p14="http://schemas.microsoft.com/office/powerpoint/2010/main" val="3357064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696208-0D44-48E5-8CF8-0DBCBD60A0BC}" type="datetimeFigureOut">
              <a:rPr lang="en-US" smtClean="0"/>
              <a:pPr/>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1B47C-0A95-45F5-BF65-DB386F013D33}" type="slidenum">
              <a:rPr lang="en-US" smtClean="0"/>
              <a:pPr/>
              <a:t>‹#›</a:t>
            </a:fld>
            <a:endParaRPr lang="en-US"/>
          </a:p>
        </p:txBody>
      </p:sp>
    </p:spTree>
    <p:extLst>
      <p:ext uri="{BB962C8B-B14F-4D97-AF65-F5344CB8AC3E}">
        <p14:creationId xmlns="" xmlns:p14="http://schemas.microsoft.com/office/powerpoint/2010/main" val="2349102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696208-0D44-48E5-8CF8-0DBCBD60A0BC}" type="datetimeFigureOut">
              <a:rPr lang="en-US" smtClean="0"/>
              <a:pPr/>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1B47C-0A95-45F5-BF65-DB386F013D33}" type="slidenum">
              <a:rPr lang="en-US" smtClean="0"/>
              <a:pPr/>
              <a:t>‹#›</a:t>
            </a:fld>
            <a:endParaRPr lang="en-US"/>
          </a:p>
        </p:txBody>
      </p:sp>
    </p:spTree>
    <p:extLst>
      <p:ext uri="{BB962C8B-B14F-4D97-AF65-F5344CB8AC3E}">
        <p14:creationId xmlns="" xmlns:p14="http://schemas.microsoft.com/office/powerpoint/2010/main" val="3359331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696208-0D44-48E5-8CF8-0DBCBD60A0BC}" type="datetimeFigureOut">
              <a:rPr lang="en-US" smtClean="0"/>
              <a:pPr/>
              <a:t>4/30/2014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91B47C-0A95-45F5-BF65-DB386F013D33}" type="slidenum">
              <a:rPr lang="en-US" smtClean="0"/>
              <a:pPr/>
              <a:t>‹#›</a:t>
            </a:fld>
            <a:endParaRPr lang="en-US"/>
          </a:p>
        </p:txBody>
      </p:sp>
    </p:spTree>
    <p:extLst>
      <p:ext uri="{BB962C8B-B14F-4D97-AF65-F5344CB8AC3E}">
        <p14:creationId xmlns="" xmlns:p14="http://schemas.microsoft.com/office/powerpoint/2010/main" val="127348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696208-0D44-48E5-8CF8-0DBCBD60A0BC}" type="datetimeFigureOut">
              <a:rPr lang="en-US" smtClean="0"/>
              <a:pPr/>
              <a:t>4/30/2014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91B47C-0A95-45F5-BF65-DB386F013D33}" type="slidenum">
              <a:rPr lang="en-US" smtClean="0"/>
              <a:pPr/>
              <a:t>‹#›</a:t>
            </a:fld>
            <a:endParaRPr lang="en-US"/>
          </a:p>
        </p:txBody>
      </p:sp>
    </p:spTree>
    <p:extLst>
      <p:ext uri="{BB962C8B-B14F-4D97-AF65-F5344CB8AC3E}">
        <p14:creationId xmlns="" xmlns:p14="http://schemas.microsoft.com/office/powerpoint/2010/main" val="3543121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696208-0D44-48E5-8CF8-0DBCBD60A0BC}" type="datetimeFigureOut">
              <a:rPr lang="en-US" smtClean="0"/>
              <a:pPr/>
              <a:t>4/30/2014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91B47C-0A95-45F5-BF65-DB386F013D33}" type="slidenum">
              <a:rPr lang="en-US" smtClean="0"/>
              <a:pPr/>
              <a:t>‹#›</a:t>
            </a:fld>
            <a:endParaRPr lang="en-US"/>
          </a:p>
        </p:txBody>
      </p:sp>
    </p:spTree>
    <p:extLst>
      <p:ext uri="{BB962C8B-B14F-4D97-AF65-F5344CB8AC3E}">
        <p14:creationId xmlns="" xmlns:p14="http://schemas.microsoft.com/office/powerpoint/2010/main" val="2799369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696208-0D44-48E5-8CF8-0DBCBD60A0BC}" type="datetimeFigureOut">
              <a:rPr lang="en-US" smtClean="0"/>
              <a:pPr/>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1B47C-0A95-45F5-BF65-DB386F013D33}" type="slidenum">
              <a:rPr lang="en-US" smtClean="0"/>
              <a:pPr/>
              <a:t>‹#›</a:t>
            </a:fld>
            <a:endParaRPr lang="en-US"/>
          </a:p>
        </p:txBody>
      </p:sp>
    </p:spTree>
    <p:extLst>
      <p:ext uri="{BB962C8B-B14F-4D97-AF65-F5344CB8AC3E}">
        <p14:creationId xmlns="" xmlns:p14="http://schemas.microsoft.com/office/powerpoint/2010/main" val="4178633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696208-0D44-48E5-8CF8-0DBCBD60A0BC}" type="datetimeFigureOut">
              <a:rPr lang="en-US" smtClean="0"/>
              <a:pPr/>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1B47C-0A95-45F5-BF65-DB386F013D33}" type="slidenum">
              <a:rPr lang="en-US" smtClean="0"/>
              <a:pPr/>
              <a:t>‹#›</a:t>
            </a:fld>
            <a:endParaRPr lang="en-US"/>
          </a:p>
        </p:txBody>
      </p:sp>
    </p:spTree>
    <p:extLst>
      <p:ext uri="{BB962C8B-B14F-4D97-AF65-F5344CB8AC3E}">
        <p14:creationId xmlns="" xmlns:p14="http://schemas.microsoft.com/office/powerpoint/2010/main" val="3958740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3A696208-0D44-48E5-8CF8-0DBCBD60A0BC}" type="datetimeFigureOut">
              <a:rPr lang="en-US" smtClean="0"/>
              <a:pPr/>
              <a:t>4/30/2014</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B91B47C-0A95-45F5-BF65-DB386F013D33}" type="slidenum">
              <a:rPr lang="en-US" smtClean="0"/>
              <a:pPr/>
              <a:t>‹#›</a:t>
            </a:fld>
            <a:endParaRPr lang="en-US"/>
          </a:p>
        </p:txBody>
      </p:sp>
    </p:spTree>
    <p:extLst>
      <p:ext uri="{BB962C8B-B14F-4D97-AF65-F5344CB8AC3E}">
        <p14:creationId xmlns="" xmlns:p14="http://schemas.microsoft.com/office/powerpoint/2010/main" val="3847225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www.nationaldebtclocks.org/"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661993"/>
          </a:xfrm>
          <a:prstGeom prst="rect">
            <a:avLst/>
          </a:prstGeom>
          <a:noFill/>
        </p:spPr>
        <p:txBody>
          <a:bodyPr wrap="square" rtlCol="0">
            <a:spAutoFit/>
          </a:bodyPr>
          <a:lstStyle/>
          <a:p>
            <a:r>
              <a:rPr lang="en-US" sz="2400" dirty="0" smtClean="0">
                <a:solidFill>
                  <a:srgbClr val="FF0000"/>
                </a:solidFill>
              </a:rPr>
              <a:t>Introduction to Fiscal Policy</a:t>
            </a:r>
          </a:p>
          <a:p>
            <a:r>
              <a:rPr lang="en-US" b="1" dirty="0" smtClean="0">
                <a:solidFill>
                  <a:srgbClr val="0000FF"/>
                </a:solidFill>
              </a:rPr>
              <a:t>Fiscal Policy: </a:t>
            </a:r>
            <a:r>
              <a:rPr lang="en-US" dirty="0" smtClean="0"/>
              <a:t>Changes in the level of government spending and taxation aimed at either increasing or decreasing the level of aggregate demand in an economy to promote the macroeconomic objectives. Fiscal policy is a type of </a:t>
            </a:r>
            <a:r>
              <a:rPr lang="en-US" i="1" dirty="0" smtClean="0"/>
              <a:t>demand-side policy</a:t>
            </a:r>
          </a:p>
          <a:p>
            <a:endParaRPr lang="en-US" sz="2400" dirty="0" smtClean="0">
              <a:solidFill>
                <a:srgbClr val="FF0000"/>
              </a:solidFill>
            </a:endParaRPr>
          </a:p>
        </p:txBody>
      </p:sp>
      <p:grpSp>
        <p:nvGrpSpPr>
          <p:cNvPr id="12" name="Group 11"/>
          <p:cNvGrpSpPr>
            <a:grpSpLocks noChangeAspect="1"/>
          </p:cNvGrpSpPr>
          <p:nvPr/>
        </p:nvGrpSpPr>
        <p:grpSpPr>
          <a:xfrm>
            <a:off x="6084168" y="1632571"/>
            <a:ext cx="2736304" cy="2091607"/>
            <a:chOff x="4994544" y="1612898"/>
            <a:chExt cx="4782430" cy="4386779"/>
          </a:xfrm>
        </p:grpSpPr>
        <p:cxnSp>
          <p:nvCxnSpPr>
            <p:cNvPr id="13" name="Straight Connector 12"/>
            <p:cNvCxnSpPr/>
            <p:nvPr/>
          </p:nvCxnSpPr>
          <p:spPr>
            <a:xfrm>
              <a:off x="5502147" y="1787779"/>
              <a:ext cx="0" cy="343408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478907" y="5233542"/>
              <a:ext cx="3583050"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041900" y="1612900"/>
              <a:ext cx="660400" cy="532544"/>
            </a:xfrm>
            <a:prstGeom prst="rect">
              <a:avLst/>
            </a:prstGeom>
            <a:noFill/>
          </p:spPr>
          <p:txBody>
            <a:bodyPr vert="horz" rtlCol="0">
              <a:spAutoFit/>
            </a:bodyPr>
            <a:lstStyle/>
            <a:p>
              <a:r>
                <a:rPr lang="en-US" sz="1050" smtClean="0">
                  <a:solidFill>
                    <a:srgbClr val="000000"/>
                  </a:solidFill>
                </a:rPr>
                <a:t>PL</a:t>
              </a:r>
              <a:endParaRPr lang="en-US" sz="1050">
                <a:solidFill>
                  <a:srgbClr val="000000"/>
                </a:solidFill>
              </a:endParaRPr>
            </a:p>
          </p:txBody>
        </p:sp>
        <p:grpSp>
          <p:nvGrpSpPr>
            <p:cNvPr id="18" name="Group 6"/>
            <p:cNvGrpSpPr/>
            <p:nvPr/>
          </p:nvGrpSpPr>
          <p:grpSpPr>
            <a:xfrm>
              <a:off x="5627370" y="1841500"/>
              <a:ext cx="3910483" cy="2594610"/>
              <a:chOff x="5627370" y="1841500"/>
              <a:chExt cx="3910483" cy="2594610"/>
            </a:xfrm>
          </p:grpSpPr>
          <p:sp>
            <p:nvSpPr>
              <p:cNvPr id="30" name="TextBox 4"/>
              <p:cNvSpPr txBox="1"/>
              <p:nvPr/>
            </p:nvSpPr>
            <p:spPr>
              <a:xfrm>
                <a:off x="8521700" y="1841500"/>
                <a:ext cx="1016153" cy="532545"/>
              </a:xfrm>
              <a:prstGeom prst="rect">
                <a:avLst/>
              </a:prstGeom>
              <a:noFill/>
            </p:spPr>
            <p:txBody>
              <a:bodyPr vert="horz" wrap="square" rtlCol="0">
                <a:spAutoFit/>
              </a:bodyPr>
              <a:lstStyle/>
              <a:p>
                <a:r>
                  <a:rPr lang="en-US" sz="1050" dirty="0" smtClean="0">
                    <a:solidFill>
                      <a:srgbClr val="000000"/>
                    </a:solidFill>
                  </a:rPr>
                  <a:t>SRAS</a:t>
                </a:r>
                <a:endParaRPr lang="en-US" sz="1050" dirty="0">
                  <a:solidFill>
                    <a:srgbClr val="000000"/>
                  </a:solidFill>
                </a:endParaRPr>
              </a:p>
            </p:txBody>
          </p:sp>
          <p:sp>
            <p:nvSpPr>
              <p:cNvPr id="31" name="Freeform 5"/>
              <p:cNvSpPr/>
              <p:nvPr/>
            </p:nvSpPr>
            <p:spPr>
              <a:xfrm>
                <a:off x="5627370" y="1982470"/>
                <a:ext cx="2890521" cy="2453640"/>
              </a:xfrm>
              <a:custGeom>
                <a:avLst/>
                <a:gdLst/>
                <a:ahLst/>
                <a:cxnLst/>
                <a:rect l="0" t="0" r="0" b="0"/>
                <a:pathLst>
                  <a:path w="2890521" h="2453640">
                    <a:moveTo>
                      <a:pt x="0" y="2453639"/>
                    </a:moveTo>
                    <a:lnTo>
                      <a:pt x="46989" y="2435859"/>
                    </a:lnTo>
                    <a:lnTo>
                      <a:pt x="102870" y="2429509"/>
                    </a:lnTo>
                    <a:lnTo>
                      <a:pt x="166370" y="2426970"/>
                    </a:lnTo>
                    <a:lnTo>
                      <a:pt x="215900" y="2418080"/>
                    </a:lnTo>
                    <a:lnTo>
                      <a:pt x="257809" y="2415539"/>
                    </a:lnTo>
                    <a:lnTo>
                      <a:pt x="298450" y="2405380"/>
                    </a:lnTo>
                    <a:lnTo>
                      <a:pt x="318770" y="2404109"/>
                    </a:lnTo>
                    <a:lnTo>
                      <a:pt x="340359" y="2395220"/>
                    </a:lnTo>
                    <a:lnTo>
                      <a:pt x="421639" y="2385059"/>
                    </a:lnTo>
                    <a:lnTo>
                      <a:pt x="501650" y="2368550"/>
                    </a:lnTo>
                    <a:lnTo>
                      <a:pt x="584200" y="2367280"/>
                    </a:lnTo>
                    <a:lnTo>
                      <a:pt x="605789" y="2367280"/>
                    </a:lnTo>
                    <a:lnTo>
                      <a:pt x="614680" y="2366009"/>
                    </a:lnTo>
                    <a:lnTo>
                      <a:pt x="636270" y="2357120"/>
                    </a:lnTo>
                    <a:lnTo>
                      <a:pt x="716280" y="2348230"/>
                    </a:lnTo>
                    <a:lnTo>
                      <a:pt x="763270" y="2339339"/>
                    </a:lnTo>
                    <a:lnTo>
                      <a:pt x="805180" y="2322830"/>
                    </a:lnTo>
                    <a:lnTo>
                      <a:pt x="836930" y="2315209"/>
                    </a:lnTo>
                    <a:lnTo>
                      <a:pt x="853439" y="2308859"/>
                    </a:lnTo>
                    <a:lnTo>
                      <a:pt x="901699" y="2303780"/>
                    </a:lnTo>
                    <a:lnTo>
                      <a:pt x="922020" y="2296159"/>
                    </a:lnTo>
                    <a:lnTo>
                      <a:pt x="958849" y="2291080"/>
                    </a:lnTo>
                    <a:lnTo>
                      <a:pt x="975360" y="2283459"/>
                    </a:lnTo>
                    <a:lnTo>
                      <a:pt x="1003299" y="2266950"/>
                    </a:lnTo>
                    <a:lnTo>
                      <a:pt x="1024889" y="2260600"/>
                    </a:lnTo>
                    <a:lnTo>
                      <a:pt x="1059180" y="2256789"/>
                    </a:lnTo>
                    <a:lnTo>
                      <a:pt x="1101089" y="2254250"/>
                    </a:lnTo>
                    <a:lnTo>
                      <a:pt x="1134110" y="2241550"/>
                    </a:lnTo>
                    <a:lnTo>
                      <a:pt x="1219199" y="2205989"/>
                    </a:lnTo>
                    <a:lnTo>
                      <a:pt x="1226820" y="2202180"/>
                    </a:lnTo>
                    <a:lnTo>
                      <a:pt x="1248410" y="2198370"/>
                    </a:lnTo>
                    <a:lnTo>
                      <a:pt x="1268730" y="2193289"/>
                    </a:lnTo>
                    <a:lnTo>
                      <a:pt x="1333499" y="2172970"/>
                    </a:lnTo>
                    <a:lnTo>
                      <a:pt x="1356360" y="2170430"/>
                    </a:lnTo>
                    <a:lnTo>
                      <a:pt x="1374139" y="2162809"/>
                    </a:lnTo>
                    <a:lnTo>
                      <a:pt x="1388110" y="2156459"/>
                    </a:lnTo>
                    <a:lnTo>
                      <a:pt x="1393189" y="2151380"/>
                    </a:lnTo>
                    <a:lnTo>
                      <a:pt x="1427480" y="2139950"/>
                    </a:lnTo>
                    <a:lnTo>
                      <a:pt x="1487170" y="2125980"/>
                    </a:lnTo>
                    <a:lnTo>
                      <a:pt x="1543049" y="2099309"/>
                    </a:lnTo>
                    <a:lnTo>
                      <a:pt x="1576070" y="2078989"/>
                    </a:lnTo>
                    <a:lnTo>
                      <a:pt x="1590039" y="2073909"/>
                    </a:lnTo>
                    <a:lnTo>
                      <a:pt x="1607820" y="2071370"/>
                    </a:lnTo>
                    <a:lnTo>
                      <a:pt x="1662430" y="2049780"/>
                    </a:lnTo>
                    <a:lnTo>
                      <a:pt x="1704339" y="2029459"/>
                    </a:lnTo>
                    <a:lnTo>
                      <a:pt x="1732280" y="2023109"/>
                    </a:lnTo>
                    <a:lnTo>
                      <a:pt x="1739899" y="2021839"/>
                    </a:lnTo>
                    <a:lnTo>
                      <a:pt x="1744980" y="2015489"/>
                    </a:lnTo>
                    <a:lnTo>
                      <a:pt x="1757680" y="2004059"/>
                    </a:lnTo>
                    <a:lnTo>
                      <a:pt x="1779270" y="1987550"/>
                    </a:lnTo>
                    <a:lnTo>
                      <a:pt x="1788160" y="1973580"/>
                    </a:lnTo>
                    <a:lnTo>
                      <a:pt x="1795780" y="1969770"/>
                    </a:lnTo>
                    <a:lnTo>
                      <a:pt x="1802130" y="1965959"/>
                    </a:lnTo>
                    <a:lnTo>
                      <a:pt x="1833880" y="1954530"/>
                    </a:lnTo>
                    <a:lnTo>
                      <a:pt x="1878330" y="1925320"/>
                    </a:lnTo>
                    <a:lnTo>
                      <a:pt x="1894839" y="1912620"/>
                    </a:lnTo>
                    <a:lnTo>
                      <a:pt x="1902460" y="1907539"/>
                    </a:lnTo>
                    <a:lnTo>
                      <a:pt x="1968499" y="1880870"/>
                    </a:lnTo>
                    <a:lnTo>
                      <a:pt x="1976120" y="1875789"/>
                    </a:lnTo>
                    <a:lnTo>
                      <a:pt x="1986280" y="1863089"/>
                    </a:lnTo>
                    <a:lnTo>
                      <a:pt x="1992630" y="1858009"/>
                    </a:lnTo>
                    <a:lnTo>
                      <a:pt x="2018030" y="1846580"/>
                    </a:lnTo>
                    <a:lnTo>
                      <a:pt x="2078989" y="1802130"/>
                    </a:lnTo>
                    <a:lnTo>
                      <a:pt x="2089149" y="1791970"/>
                    </a:lnTo>
                    <a:lnTo>
                      <a:pt x="2136139" y="1766570"/>
                    </a:lnTo>
                    <a:lnTo>
                      <a:pt x="2152649" y="1746250"/>
                    </a:lnTo>
                    <a:lnTo>
                      <a:pt x="2184399" y="1722120"/>
                    </a:lnTo>
                    <a:lnTo>
                      <a:pt x="2202180" y="1696720"/>
                    </a:lnTo>
                    <a:lnTo>
                      <a:pt x="2252980" y="1652270"/>
                    </a:lnTo>
                    <a:lnTo>
                      <a:pt x="2275839" y="1624330"/>
                    </a:lnTo>
                    <a:lnTo>
                      <a:pt x="2312670" y="1591309"/>
                    </a:lnTo>
                    <a:lnTo>
                      <a:pt x="2350770" y="1546859"/>
                    </a:lnTo>
                    <a:lnTo>
                      <a:pt x="2371089" y="1531620"/>
                    </a:lnTo>
                    <a:lnTo>
                      <a:pt x="2402839" y="1489709"/>
                    </a:lnTo>
                    <a:lnTo>
                      <a:pt x="2411730" y="1473200"/>
                    </a:lnTo>
                    <a:lnTo>
                      <a:pt x="2430780" y="1451609"/>
                    </a:lnTo>
                    <a:lnTo>
                      <a:pt x="2451099" y="1412239"/>
                    </a:lnTo>
                    <a:lnTo>
                      <a:pt x="2494280" y="1358900"/>
                    </a:lnTo>
                    <a:lnTo>
                      <a:pt x="2513330" y="1323339"/>
                    </a:lnTo>
                    <a:lnTo>
                      <a:pt x="2527299" y="1305559"/>
                    </a:lnTo>
                    <a:lnTo>
                      <a:pt x="2536189" y="1289050"/>
                    </a:lnTo>
                    <a:lnTo>
                      <a:pt x="2552699" y="1267459"/>
                    </a:lnTo>
                    <a:lnTo>
                      <a:pt x="2588260" y="1198880"/>
                    </a:lnTo>
                    <a:lnTo>
                      <a:pt x="2600960" y="1181100"/>
                    </a:lnTo>
                    <a:lnTo>
                      <a:pt x="2612389" y="1162050"/>
                    </a:lnTo>
                    <a:lnTo>
                      <a:pt x="2617470" y="1156969"/>
                    </a:lnTo>
                    <a:lnTo>
                      <a:pt x="2618739" y="1150619"/>
                    </a:lnTo>
                    <a:lnTo>
                      <a:pt x="2635249" y="1098550"/>
                    </a:lnTo>
                    <a:lnTo>
                      <a:pt x="2666999" y="1035050"/>
                    </a:lnTo>
                    <a:lnTo>
                      <a:pt x="2670810" y="1017269"/>
                    </a:lnTo>
                    <a:lnTo>
                      <a:pt x="2673349" y="999490"/>
                    </a:lnTo>
                    <a:lnTo>
                      <a:pt x="2693670" y="948690"/>
                    </a:lnTo>
                    <a:lnTo>
                      <a:pt x="2701289" y="911859"/>
                    </a:lnTo>
                    <a:lnTo>
                      <a:pt x="2731770" y="835659"/>
                    </a:lnTo>
                    <a:lnTo>
                      <a:pt x="2738120" y="792480"/>
                    </a:lnTo>
                    <a:lnTo>
                      <a:pt x="2755899" y="746759"/>
                    </a:lnTo>
                    <a:lnTo>
                      <a:pt x="2763520" y="706119"/>
                    </a:lnTo>
                    <a:lnTo>
                      <a:pt x="2780030" y="660400"/>
                    </a:lnTo>
                    <a:lnTo>
                      <a:pt x="2787649" y="618490"/>
                    </a:lnTo>
                    <a:lnTo>
                      <a:pt x="2793999" y="599440"/>
                    </a:lnTo>
                    <a:lnTo>
                      <a:pt x="2797810" y="548640"/>
                    </a:lnTo>
                    <a:lnTo>
                      <a:pt x="2806699" y="525780"/>
                    </a:lnTo>
                    <a:lnTo>
                      <a:pt x="2820670" y="450850"/>
                    </a:lnTo>
                    <a:lnTo>
                      <a:pt x="2832099" y="407669"/>
                    </a:lnTo>
                    <a:lnTo>
                      <a:pt x="2840989" y="378459"/>
                    </a:lnTo>
                    <a:lnTo>
                      <a:pt x="2847339" y="346709"/>
                    </a:lnTo>
                    <a:lnTo>
                      <a:pt x="2854960" y="325119"/>
                    </a:lnTo>
                    <a:lnTo>
                      <a:pt x="2860039" y="256540"/>
                    </a:lnTo>
                    <a:lnTo>
                      <a:pt x="2860039" y="227330"/>
                    </a:lnTo>
                    <a:lnTo>
                      <a:pt x="2862580" y="209550"/>
                    </a:lnTo>
                    <a:lnTo>
                      <a:pt x="2868930" y="193040"/>
                    </a:lnTo>
                    <a:lnTo>
                      <a:pt x="2872739" y="160019"/>
                    </a:lnTo>
                    <a:lnTo>
                      <a:pt x="2880360" y="124459"/>
                    </a:lnTo>
                    <a:lnTo>
                      <a:pt x="2885439" y="54609"/>
                    </a:lnTo>
                    <a:lnTo>
                      <a:pt x="2886710" y="38100"/>
                    </a:lnTo>
                    <a:lnTo>
                      <a:pt x="2890520" y="29209"/>
                    </a:lnTo>
                    <a:lnTo>
                      <a:pt x="2890520" y="21590"/>
                    </a:lnTo>
                    <a:lnTo>
                      <a:pt x="2889249" y="12700"/>
                    </a:lnTo>
                    <a:lnTo>
                      <a:pt x="2885439" y="0"/>
                    </a:lnTo>
                  </a:path>
                </a:pathLst>
              </a:custGeom>
              <a:ln w="36957"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50"/>
              </a:p>
            </p:txBody>
          </p:sp>
        </p:grpSp>
        <p:sp>
          <p:nvSpPr>
            <p:cNvPr id="19" name="TextBox 18"/>
            <p:cNvSpPr txBox="1"/>
            <p:nvPr/>
          </p:nvSpPr>
          <p:spPr>
            <a:xfrm>
              <a:off x="4994544" y="3136900"/>
              <a:ext cx="707756" cy="532544"/>
            </a:xfrm>
            <a:prstGeom prst="rect">
              <a:avLst/>
            </a:prstGeom>
            <a:noFill/>
          </p:spPr>
          <p:txBody>
            <a:bodyPr vert="horz" wrap="square" rtlCol="0">
              <a:spAutoFit/>
            </a:bodyPr>
            <a:lstStyle/>
            <a:p>
              <a:r>
                <a:rPr lang="en-US" sz="1050" dirty="0" err="1" smtClean="0">
                  <a:solidFill>
                    <a:srgbClr val="000000"/>
                  </a:solidFill>
                </a:rPr>
                <a:t>P</a:t>
              </a:r>
              <a:r>
                <a:rPr lang="en-US" sz="1050" baseline="-25000" dirty="0" err="1" smtClean="0">
                  <a:solidFill>
                    <a:srgbClr val="000000"/>
                  </a:solidFill>
                </a:rPr>
                <a:t>e</a:t>
              </a:r>
              <a:endParaRPr lang="en-US" sz="1050" baseline="-25000" dirty="0">
                <a:solidFill>
                  <a:srgbClr val="000000"/>
                </a:solidFill>
              </a:endParaRPr>
            </a:p>
          </p:txBody>
        </p:sp>
        <p:sp>
          <p:nvSpPr>
            <p:cNvPr id="20" name="TextBox 19"/>
            <p:cNvSpPr txBox="1"/>
            <p:nvPr/>
          </p:nvSpPr>
          <p:spPr>
            <a:xfrm>
              <a:off x="6854309" y="5467133"/>
              <a:ext cx="1694225" cy="532544"/>
            </a:xfrm>
            <a:prstGeom prst="rect">
              <a:avLst/>
            </a:prstGeom>
            <a:noFill/>
          </p:spPr>
          <p:txBody>
            <a:bodyPr vert="horz" wrap="square" rtlCol="0">
              <a:spAutoFit/>
            </a:bodyPr>
            <a:lstStyle/>
            <a:p>
              <a:r>
                <a:rPr lang="en-US" sz="1050" dirty="0" smtClean="0">
                  <a:solidFill>
                    <a:srgbClr val="000000"/>
                  </a:solidFill>
                </a:rPr>
                <a:t>real GDP</a:t>
              </a:r>
              <a:endParaRPr lang="en-US" sz="1050" dirty="0">
                <a:solidFill>
                  <a:srgbClr val="000000"/>
                </a:solidFill>
              </a:endParaRPr>
            </a:p>
          </p:txBody>
        </p:sp>
        <p:sp>
          <p:nvSpPr>
            <p:cNvPr id="21" name="TextBox 20"/>
            <p:cNvSpPr txBox="1"/>
            <p:nvPr/>
          </p:nvSpPr>
          <p:spPr>
            <a:xfrm>
              <a:off x="8026401" y="5283202"/>
              <a:ext cx="749300" cy="532544"/>
            </a:xfrm>
            <a:prstGeom prst="rect">
              <a:avLst/>
            </a:prstGeom>
            <a:noFill/>
          </p:spPr>
          <p:txBody>
            <a:bodyPr vert="horz" wrap="square" rtlCol="0">
              <a:spAutoFit/>
            </a:bodyPr>
            <a:lstStyle/>
            <a:p>
              <a:r>
                <a:rPr lang="en-US" sz="1050" smtClean="0">
                  <a:solidFill>
                    <a:srgbClr val="000000"/>
                  </a:solidFill>
                </a:rPr>
                <a:t>Y</a:t>
              </a:r>
              <a:r>
                <a:rPr lang="en-US" sz="1050" baseline="-25000" smtClean="0">
                  <a:solidFill>
                    <a:srgbClr val="000000"/>
                  </a:solidFill>
                </a:rPr>
                <a:t>fe</a:t>
              </a:r>
              <a:endParaRPr lang="en-US" sz="1050" baseline="-25000">
                <a:solidFill>
                  <a:srgbClr val="000000"/>
                </a:solidFill>
              </a:endParaRPr>
            </a:p>
          </p:txBody>
        </p:sp>
        <p:grpSp>
          <p:nvGrpSpPr>
            <p:cNvPr id="22" name="Group 12"/>
            <p:cNvGrpSpPr/>
            <p:nvPr/>
          </p:nvGrpSpPr>
          <p:grpSpPr>
            <a:xfrm>
              <a:off x="7624881" y="1612898"/>
              <a:ext cx="1142998" cy="3625979"/>
              <a:chOff x="7624881" y="1612898"/>
              <a:chExt cx="1142998" cy="3625979"/>
            </a:xfrm>
          </p:grpSpPr>
          <p:cxnSp>
            <p:nvCxnSpPr>
              <p:cNvPr id="28" name="Straight Connector 10"/>
              <p:cNvCxnSpPr/>
              <p:nvPr/>
            </p:nvCxnSpPr>
            <p:spPr>
              <a:xfrm flipV="1">
                <a:off x="8148701" y="1988820"/>
                <a:ext cx="0" cy="3250057"/>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9" name="TextBox 11"/>
              <p:cNvSpPr txBox="1"/>
              <p:nvPr/>
            </p:nvSpPr>
            <p:spPr>
              <a:xfrm>
                <a:off x="7624881" y="1612898"/>
                <a:ext cx="1142998" cy="532544"/>
              </a:xfrm>
              <a:prstGeom prst="rect">
                <a:avLst/>
              </a:prstGeom>
              <a:noFill/>
            </p:spPr>
            <p:txBody>
              <a:bodyPr vert="horz" wrap="square" rtlCol="0">
                <a:spAutoFit/>
              </a:bodyPr>
              <a:lstStyle/>
              <a:p>
                <a:r>
                  <a:rPr lang="en-US" sz="1050" dirty="0" smtClean="0">
                    <a:solidFill>
                      <a:srgbClr val="FF0000"/>
                    </a:solidFill>
                  </a:rPr>
                  <a:t>LRAS</a:t>
                </a:r>
                <a:endParaRPr lang="en-US" sz="1050" dirty="0">
                  <a:solidFill>
                    <a:srgbClr val="FF0000"/>
                  </a:solidFill>
                </a:endParaRPr>
              </a:p>
            </p:txBody>
          </p:sp>
        </p:grpSp>
        <p:cxnSp>
          <p:nvCxnSpPr>
            <p:cNvPr id="23" name="Straight Connector 22"/>
            <p:cNvCxnSpPr/>
            <p:nvPr/>
          </p:nvCxnSpPr>
          <p:spPr>
            <a:xfrm flipH="1">
              <a:off x="5498719" y="3227832"/>
              <a:ext cx="2644139" cy="0"/>
            </a:xfrm>
            <a:prstGeom prst="line">
              <a:avLst/>
            </a:prstGeom>
            <a:ln w="38100" cap="flat" cmpd="sng" algn="ctr">
              <a:solidFill>
                <a:srgbClr val="FFD700">
                  <a:alpha val="4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grpSp>
          <p:nvGrpSpPr>
            <p:cNvPr id="24" name="Group 16"/>
            <p:cNvGrpSpPr/>
            <p:nvPr/>
          </p:nvGrpSpPr>
          <p:grpSpPr>
            <a:xfrm>
              <a:off x="7073518" y="2204592"/>
              <a:ext cx="2703456" cy="2480851"/>
              <a:chOff x="7073518" y="2204592"/>
              <a:chExt cx="2703456" cy="2480851"/>
            </a:xfrm>
          </p:grpSpPr>
          <p:cxnSp>
            <p:nvCxnSpPr>
              <p:cNvPr id="26" name="Straight Connector 25"/>
              <p:cNvCxnSpPr/>
              <p:nvPr/>
            </p:nvCxnSpPr>
            <p:spPr>
              <a:xfrm>
                <a:off x="7073518" y="2204592"/>
                <a:ext cx="2033271" cy="2017142"/>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8902699" y="4152899"/>
                <a:ext cx="874275" cy="532544"/>
              </a:xfrm>
              <a:prstGeom prst="rect">
                <a:avLst/>
              </a:prstGeom>
              <a:noFill/>
            </p:spPr>
            <p:txBody>
              <a:bodyPr vert="horz" wrap="square" rtlCol="0">
                <a:spAutoFit/>
              </a:bodyPr>
              <a:lstStyle/>
              <a:p>
                <a:r>
                  <a:rPr lang="en-US" sz="1050" smtClean="0">
                    <a:solidFill>
                      <a:srgbClr val="000000"/>
                    </a:solidFill>
                  </a:rPr>
                  <a:t>AD</a:t>
                </a:r>
                <a:endParaRPr lang="en-US" sz="1050">
                  <a:solidFill>
                    <a:srgbClr val="000000"/>
                  </a:solidFill>
                </a:endParaRPr>
              </a:p>
            </p:txBody>
          </p:sp>
        </p:grpSp>
      </p:grpSp>
      <p:sp>
        <p:nvSpPr>
          <p:cNvPr id="4" name="Rectangle 3"/>
          <p:cNvSpPr/>
          <p:nvPr/>
        </p:nvSpPr>
        <p:spPr>
          <a:xfrm>
            <a:off x="1" y="1345332"/>
            <a:ext cx="3635896" cy="4031873"/>
          </a:xfrm>
          <a:prstGeom prst="rect">
            <a:avLst/>
          </a:prstGeom>
        </p:spPr>
        <p:txBody>
          <a:bodyPr wrap="square">
            <a:spAutoFit/>
          </a:bodyPr>
          <a:lstStyle/>
          <a:p>
            <a:endParaRPr lang="en-US" sz="1600" i="1" dirty="0" smtClean="0"/>
          </a:p>
          <a:p>
            <a:pPr marL="285750" indent="-285750">
              <a:buFont typeface="Arial" pitchFamily="34" charset="0"/>
              <a:buChar char="•"/>
            </a:pPr>
            <a:r>
              <a:rPr lang="en-US" sz="1600" b="1" dirty="0" smtClean="0"/>
              <a:t>Economy A) </a:t>
            </a:r>
            <a:r>
              <a:rPr lang="en-US" sz="1600" dirty="0" smtClean="0"/>
              <a:t>An economy producing at full-employment is not in need of any fiscal policy actions, however…</a:t>
            </a:r>
          </a:p>
          <a:p>
            <a:pPr marL="285750" indent="-285750">
              <a:buFont typeface="Arial" pitchFamily="34" charset="0"/>
              <a:buChar char="•"/>
            </a:pPr>
            <a:endParaRPr lang="en-US" sz="1600" dirty="0" smtClean="0"/>
          </a:p>
          <a:p>
            <a:pPr marL="285750" indent="-285750">
              <a:buFont typeface="Arial" pitchFamily="34" charset="0"/>
              <a:buChar char="•"/>
            </a:pPr>
            <a:r>
              <a:rPr lang="en-US" sz="1600" b="1" dirty="0" smtClean="0"/>
              <a:t>Economy B) </a:t>
            </a:r>
            <a:r>
              <a:rPr lang="en-US" sz="1600" dirty="0" smtClean="0"/>
              <a:t>An economy in a recession could benefit from </a:t>
            </a:r>
            <a:r>
              <a:rPr lang="en-US" sz="1600" i="1" dirty="0" smtClean="0">
                <a:solidFill>
                  <a:srgbClr val="FF0000"/>
                </a:solidFill>
              </a:rPr>
              <a:t>expansionary demand-side policies </a:t>
            </a:r>
            <a:r>
              <a:rPr lang="en-US" sz="1600" dirty="0" smtClean="0"/>
              <a:t>that increase AD and therefore employment and output closer to the full employment level.</a:t>
            </a:r>
          </a:p>
          <a:p>
            <a:pPr marL="285750" indent="-285750">
              <a:buFont typeface="Arial" pitchFamily="34" charset="0"/>
              <a:buChar char="•"/>
            </a:pPr>
            <a:endParaRPr lang="en-US" sz="1600" dirty="0" smtClean="0"/>
          </a:p>
          <a:p>
            <a:pPr marL="285750" indent="-285750">
              <a:buFont typeface="Arial" pitchFamily="34" charset="0"/>
              <a:buChar char="•"/>
            </a:pPr>
            <a:r>
              <a:rPr lang="en-US" sz="1600" b="1" dirty="0" smtClean="0"/>
              <a:t>Economy C) </a:t>
            </a:r>
            <a:r>
              <a:rPr lang="en-US" sz="1600" dirty="0" smtClean="0"/>
              <a:t>If AD is too high and has high inflation an economy could benefit from </a:t>
            </a:r>
            <a:r>
              <a:rPr lang="en-US" sz="1600" i="1" dirty="0" smtClean="0">
                <a:solidFill>
                  <a:srgbClr val="FF0000"/>
                </a:solidFill>
              </a:rPr>
              <a:t>contractionary demand-side </a:t>
            </a:r>
            <a:r>
              <a:rPr lang="en-US" sz="1600" i="1" dirty="0" smtClean="0"/>
              <a:t>policies </a:t>
            </a:r>
            <a:r>
              <a:rPr lang="en-US" sz="1600" dirty="0" smtClean="0"/>
              <a:t>that reduce AD.</a:t>
            </a:r>
            <a:endParaRPr lang="en-US" sz="1600" dirty="0"/>
          </a:p>
        </p:txBody>
      </p:sp>
      <p:grpSp>
        <p:nvGrpSpPr>
          <p:cNvPr id="32" name="Group 31"/>
          <p:cNvGrpSpPr>
            <a:grpSpLocks noChangeAspect="1"/>
          </p:cNvGrpSpPr>
          <p:nvPr/>
        </p:nvGrpSpPr>
        <p:grpSpPr>
          <a:xfrm>
            <a:off x="6012160" y="3548949"/>
            <a:ext cx="2960205" cy="2166051"/>
            <a:chOff x="4871569" y="1612898"/>
            <a:chExt cx="5055421" cy="4439002"/>
          </a:xfrm>
        </p:grpSpPr>
        <p:cxnSp>
          <p:nvCxnSpPr>
            <p:cNvPr id="33" name="Straight Connector 32"/>
            <p:cNvCxnSpPr/>
            <p:nvPr/>
          </p:nvCxnSpPr>
          <p:spPr>
            <a:xfrm>
              <a:off x="5502147" y="1787779"/>
              <a:ext cx="0" cy="343408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478907" y="5233542"/>
              <a:ext cx="3583050"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041899" y="1612900"/>
              <a:ext cx="660400" cy="520363"/>
            </a:xfrm>
            <a:prstGeom prst="rect">
              <a:avLst/>
            </a:prstGeom>
            <a:noFill/>
          </p:spPr>
          <p:txBody>
            <a:bodyPr vert="horz" rtlCol="0">
              <a:spAutoFit/>
            </a:bodyPr>
            <a:lstStyle/>
            <a:p>
              <a:r>
                <a:rPr lang="en-US" sz="1050" smtClean="0">
                  <a:solidFill>
                    <a:srgbClr val="000000"/>
                  </a:solidFill>
                </a:rPr>
                <a:t>PL</a:t>
              </a:r>
              <a:endParaRPr lang="en-US" sz="1050">
                <a:solidFill>
                  <a:srgbClr val="000000"/>
                </a:solidFill>
              </a:endParaRPr>
            </a:p>
          </p:txBody>
        </p:sp>
        <p:grpSp>
          <p:nvGrpSpPr>
            <p:cNvPr id="36" name="Group 6"/>
            <p:cNvGrpSpPr/>
            <p:nvPr/>
          </p:nvGrpSpPr>
          <p:grpSpPr>
            <a:xfrm>
              <a:off x="5627370" y="1841500"/>
              <a:ext cx="3910483" cy="2594610"/>
              <a:chOff x="5627370" y="1841500"/>
              <a:chExt cx="3910483" cy="2594610"/>
            </a:xfrm>
          </p:grpSpPr>
          <p:sp>
            <p:nvSpPr>
              <p:cNvPr id="47" name="TextBox 4"/>
              <p:cNvSpPr txBox="1"/>
              <p:nvPr/>
            </p:nvSpPr>
            <p:spPr>
              <a:xfrm>
                <a:off x="8521698" y="1841500"/>
                <a:ext cx="1016155" cy="520364"/>
              </a:xfrm>
              <a:prstGeom prst="rect">
                <a:avLst/>
              </a:prstGeom>
              <a:noFill/>
            </p:spPr>
            <p:txBody>
              <a:bodyPr vert="horz" wrap="square" rtlCol="0">
                <a:spAutoFit/>
              </a:bodyPr>
              <a:lstStyle/>
              <a:p>
                <a:r>
                  <a:rPr lang="en-US" sz="1050" dirty="0" smtClean="0">
                    <a:solidFill>
                      <a:srgbClr val="000000"/>
                    </a:solidFill>
                  </a:rPr>
                  <a:t>SRAS</a:t>
                </a:r>
                <a:endParaRPr lang="en-US" sz="1050" dirty="0">
                  <a:solidFill>
                    <a:srgbClr val="000000"/>
                  </a:solidFill>
                </a:endParaRPr>
              </a:p>
            </p:txBody>
          </p:sp>
          <p:sp>
            <p:nvSpPr>
              <p:cNvPr id="48" name="Freeform 5"/>
              <p:cNvSpPr/>
              <p:nvPr/>
            </p:nvSpPr>
            <p:spPr>
              <a:xfrm>
                <a:off x="5627370" y="1982470"/>
                <a:ext cx="2890521" cy="2453640"/>
              </a:xfrm>
              <a:custGeom>
                <a:avLst/>
                <a:gdLst/>
                <a:ahLst/>
                <a:cxnLst/>
                <a:rect l="0" t="0" r="0" b="0"/>
                <a:pathLst>
                  <a:path w="2890521" h="2453640">
                    <a:moveTo>
                      <a:pt x="0" y="2453639"/>
                    </a:moveTo>
                    <a:lnTo>
                      <a:pt x="46989" y="2435859"/>
                    </a:lnTo>
                    <a:lnTo>
                      <a:pt x="102870" y="2429509"/>
                    </a:lnTo>
                    <a:lnTo>
                      <a:pt x="166370" y="2426970"/>
                    </a:lnTo>
                    <a:lnTo>
                      <a:pt x="215900" y="2418080"/>
                    </a:lnTo>
                    <a:lnTo>
                      <a:pt x="257809" y="2415539"/>
                    </a:lnTo>
                    <a:lnTo>
                      <a:pt x="298450" y="2405380"/>
                    </a:lnTo>
                    <a:lnTo>
                      <a:pt x="318770" y="2404109"/>
                    </a:lnTo>
                    <a:lnTo>
                      <a:pt x="340359" y="2395220"/>
                    </a:lnTo>
                    <a:lnTo>
                      <a:pt x="421639" y="2385059"/>
                    </a:lnTo>
                    <a:lnTo>
                      <a:pt x="501650" y="2368550"/>
                    </a:lnTo>
                    <a:lnTo>
                      <a:pt x="584200" y="2367280"/>
                    </a:lnTo>
                    <a:lnTo>
                      <a:pt x="605789" y="2367280"/>
                    </a:lnTo>
                    <a:lnTo>
                      <a:pt x="614680" y="2366009"/>
                    </a:lnTo>
                    <a:lnTo>
                      <a:pt x="636270" y="2357120"/>
                    </a:lnTo>
                    <a:lnTo>
                      <a:pt x="716280" y="2348230"/>
                    </a:lnTo>
                    <a:lnTo>
                      <a:pt x="763270" y="2339339"/>
                    </a:lnTo>
                    <a:lnTo>
                      <a:pt x="805180" y="2322830"/>
                    </a:lnTo>
                    <a:lnTo>
                      <a:pt x="836930" y="2315209"/>
                    </a:lnTo>
                    <a:lnTo>
                      <a:pt x="853439" y="2308859"/>
                    </a:lnTo>
                    <a:lnTo>
                      <a:pt x="901699" y="2303780"/>
                    </a:lnTo>
                    <a:lnTo>
                      <a:pt x="922020" y="2296159"/>
                    </a:lnTo>
                    <a:lnTo>
                      <a:pt x="958849" y="2291080"/>
                    </a:lnTo>
                    <a:lnTo>
                      <a:pt x="975360" y="2283459"/>
                    </a:lnTo>
                    <a:lnTo>
                      <a:pt x="1003299" y="2266950"/>
                    </a:lnTo>
                    <a:lnTo>
                      <a:pt x="1024889" y="2260600"/>
                    </a:lnTo>
                    <a:lnTo>
                      <a:pt x="1059180" y="2256789"/>
                    </a:lnTo>
                    <a:lnTo>
                      <a:pt x="1101089" y="2254250"/>
                    </a:lnTo>
                    <a:lnTo>
                      <a:pt x="1134110" y="2241550"/>
                    </a:lnTo>
                    <a:lnTo>
                      <a:pt x="1219199" y="2205989"/>
                    </a:lnTo>
                    <a:lnTo>
                      <a:pt x="1226820" y="2202180"/>
                    </a:lnTo>
                    <a:lnTo>
                      <a:pt x="1248410" y="2198370"/>
                    </a:lnTo>
                    <a:lnTo>
                      <a:pt x="1268730" y="2193289"/>
                    </a:lnTo>
                    <a:lnTo>
                      <a:pt x="1333499" y="2172970"/>
                    </a:lnTo>
                    <a:lnTo>
                      <a:pt x="1356360" y="2170430"/>
                    </a:lnTo>
                    <a:lnTo>
                      <a:pt x="1374139" y="2162809"/>
                    </a:lnTo>
                    <a:lnTo>
                      <a:pt x="1388110" y="2156459"/>
                    </a:lnTo>
                    <a:lnTo>
                      <a:pt x="1393189" y="2151380"/>
                    </a:lnTo>
                    <a:lnTo>
                      <a:pt x="1427480" y="2139950"/>
                    </a:lnTo>
                    <a:lnTo>
                      <a:pt x="1487170" y="2125980"/>
                    </a:lnTo>
                    <a:lnTo>
                      <a:pt x="1543049" y="2099309"/>
                    </a:lnTo>
                    <a:lnTo>
                      <a:pt x="1576070" y="2078989"/>
                    </a:lnTo>
                    <a:lnTo>
                      <a:pt x="1590039" y="2073909"/>
                    </a:lnTo>
                    <a:lnTo>
                      <a:pt x="1607820" y="2071370"/>
                    </a:lnTo>
                    <a:lnTo>
                      <a:pt x="1662430" y="2049780"/>
                    </a:lnTo>
                    <a:lnTo>
                      <a:pt x="1704339" y="2029459"/>
                    </a:lnTo>
                    <a:lnTo>
                      <a:pt x="1732280" y="2023109"/>
                    </a:lnTo>
                    <a:lnTo>
                      <a:pt x="1739899" y="2021839"/>
                    </a:lnTo>
                    <a:lnTo>
                      <a:pt x="1744980" y="2015489"/>
                    </a:lnTo>
                    <a:lnTo>
                      <a:pt x="1757680" y="2004059"/>
                    </a:lnTo>
                    <a:lnTo>
                      <a:pt x="1779270" y="1987550"/>
                    </a:lnTo>
                    <a:lnTo>
                      <a:pt x="1788160" y="1973580"/>
                    </a:lnTo>
                    <a:lnTo>
                      <a:pt x="1795780" y="1969770"/>
                    </a:lnTo>
                    <a:lnTo>
                      <a:pt x="1802130" y="1965959"/>
                    </a:lnTo>
                    <a:lnTo>
                      <a:pt x="1833880" y="1954530"/>
                    </a:lnTo>
                    <a:lnTo>
                      <a:pt x="1878330" y="1925320"/>
                    </a:lnTo>
                    <a:lnTo>
                      <a:pt x="1894839" y="1912620"/>
                    </a:lnTo>
                    <a:lnTo>
                      <a:pt x="1902460" y="1907539"/>
                    </a:lnTo>
                    <a:lnTo>
                      <a:pt x="1968499" y="1880870"/>
                    </a:lnTo>
                    <a:lnTo>
                      <a:pt x="1976120" y="1875789"/>
                    </a:lnTo>
                    <a:lnTo>
                      <a:pt x="1986280" y="1863089"/>
                    </a:lnTo>
                    <a:lnTo>
                      <a:pt x="1992630" y="1858009"/>
                    </a:lnTo>
                    <a:lnTo>
                      <a:pt x="2018030" y="1846580"/>
                    </a:lnTo>
                    <a:lnTo>
                      <a:pt x="2078989" y="1802130"/>
                    </a:lnTo>
                    <a:lnTo>
                      <a:pt x="2089149" y="1791970"/>
                    </a:lnTo>
                    <a:lnTo>
                      <a:pt x="2136139" y="1766570"/>
                    </a:lnTo>
                    <a:lnTo>
                      <a:pt x="2152649" y="1746250"/>
                    </a:lnTo>
                    <a:lnTo>
                      <a:pt x="2184399" y="1722120"/>
                    </a:lnTo>
                    <a:lnTo>
                      <a:pt x="2202180" y="1696720"/>
                    </a:lnTo>
                    <a:lnTo>
                      <a:pt x="2252980" y="1652270"/>
                    </a:lnTo>
                    <a:lnTo>
                      <a:pt x="2275839" y="1624330"/>
                    </a:lnTo>
                    <a:lnTo>
                      <a:pt x="2312670" y="1591309"/>
                    </a:lnTo>
                    <a:lnTo>
                      <a:pt x="2350770" y="1546859"/>
                    </a:lnTo>
                    <a:lnTo>
                      <a:pt x="2371089" y="1531620"/>
                    </a:lnTo>
                    <a:lnTo>
                      <a:pt x="2402839" y="1489709"/>
                    </a:lnTo>
                    <a:lnTo>
                      <a:pt x="2411730" y="1473200"/>
                    </a:lnTo>
                    <a:lnTo>
                      <a:pt x="2430780" y="1451609"/>
                    </a:lnTo>
                    <a:lnTo>
                      <a:pt x="2451099" y="1412239"/>
                    </a:lnTo>
                    <a:lnTo>
                      <a:pt x="2494280" y="1358900"/>
                    </a:lnTo>
                    <a:lnTo>
                      <a:pt x="2513330" y="1323339"/>
                    </a:lnTo>
                    <a:lnTo>
                      <a:pt x="2527299" y="1305559"/>
                    </a:lnTo>
                    <a:lnTo>
                      <a:pt x="2536189" y="1289050"/>
                    </a:lnTo>
                    <a:lnTo>
                      <a:pt x="2552699" y="1267459"/>
                    </a:lnTo>
                    <a:lnTo>
                      <a:pt x="2588260" y="1198880"/>
                    </a:lnTo>
                    <a:lnTo>
                      <a:pt x="2600960" y="1181100"/>
                    </a:lnTo>
                    <a:lnTo>
                      <a:pt x="2612389" y="1162050"/>
                    </a:lnTo>
                    <a:lnTo>
                      <a:pt x="2617470" y="1156969"/>
                    </a:lnTo>
                    <a:lnTo>
                      <a:pt x="2618739" y="1150619"/>
                    </a:lnTo>
                    <a:lnTo>
                      <a:pt x="2635249" y="1098550"/>
                    </a:lnTo>
                    <a:lnTo>
                      <a:pt x="2666999" y="1035050"/>
                    </a:lnTo>
                    <a:lnTo>
                      <a:pt x="2670810" y="1017269"/>
                    </a:lnTo>
                    <a:lnTo>
                      <a:pt x="2673349" y="999490"/>
                    </a:lnTo>
                    <a:lnTo>
                      <a:pt x="2693670" y="948690"/>
                    </a:lnTo>
                    <a:lnTo>
                      <a:pt x="2701289" y="911859"/>
                    </a:lnTo>
                    <a:lnTo>
                      <a:pt x="2731770" y="835659"/>
                    </a:lnTo>
                    <a:lnTo>
                      <a:pt x="2738120" y="792480"/>
                    </a:lnTo>
                    <a:lnTo>
                      <a:pt x="2755899" y="746759"/>
                    </a:lnTo>
                    <a:lnTo>
                      <a:pt x="2763520" y="706119"/>
                    </a:lnTo>
                    <a:lnTo>
                      <a:pt x="2780030" y="660400"/>
                    </a:lnTo>
                    <a:lnTo>
                      <a:pt x="2787649" y="618490"/>
                    </a:lnTo>
                    <a:lnTo>
                      <a:pt x="2793999" y="599440"/>
                    </a:lnTo>
                    <a:lnTo>
                      <a:pt x="2797810" y="548640"/>
                    </a:lnTo>
                    <a:lnTo>
                      <a:pt x="2806699" y="525780"/>
                    </a:lnTo>
                    <a:lnTo>
                      <a:pt x="2820670" y="450850"/>
                    </a:lnTo>
                    <a:lnTo>
                      <a:pt x="2832099" y="407669"/>
                    </a:lnTo>
                    <a:lnTo>
                      <a:pt x="2840989" y="378459"/>
                    </a:lnTo>
                    <a:lnTo>
                      <a:pt x="2847339" y="346709"/>
                    </a:lnTo>
                    <a:lnTo>
                      <a:pt x="2854960" y="325119"/>
                    </a:lnTo>
                    <a:lnTo>
                      <a:pt x="2860039" y="256540"/>
                    </a:lnTo>
                    <a:lnTo>
                      <a:pt x="2860039" y="227330"/>
                    </a:lnTo>
                    <a:lnTo>
                      <a:pt x="2862580" y="209550"/>
                    </a:lnTo>
                    <a:lnTo>
                      <a:pt x="2868930" y="193040"/>
                    </a:lnTo>
                    <a:lnTo>
                      <a:pt x="2872739" y="160019"/>
                    </a:lnTo>
                    <a:lnTo>
                      <a:pt x="2880360" y="124459"/>
                    </a:lnTo>
                    <a:lnTo>
                      <a:pt x="2885439" y="54609"/>
                    </a:lnTo>
                    <a:lnTo>
                      <a:pt x="2886710" y="38100"/>
                    </a:lnTo>
                    <a:lnTo>
                      <a:pt x="2890520" y="29209"/>
                    </a:lnTo>
                    <a:lnTo>
                      <a:pt x="2890520" y="21590"/>
                    </a:lnTo>
                    <a:lnTo>
                      <a:pt x="2889249" y="12700"/>
                    </a:lnTo>
                    <a:lnTo>
                      <a:pt x="2885439" y="0"/>
                    </a:lnTo>
                  </a:path>
                </a:pathLst>
              </a:custGeom>
              <a:ln w="36957"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50"/>
              </a:p>
            </p:txBody>
          </p:sp>
        </p:grpSp>
        <p:sp>
          <p:nvSpPr>
            <p:cNvPr id="37" name="TextBox 36"/>
            <p:cNvSpPr txBox="1"/>
            <p:nvPr/>
          </p:nvSpPr>
          <p:spPr>
            <a:xfrm>
              <a:off x="4871569" y="2556992"/>
              <a:ext cx="871894" cy="520363"/>
            </a:xfrm>
            <a:prstGeom prst="rect">
              <a:avLst/>
            </a:prstGeom>
            <a:noFill/>
          </p:spPr>
          <p:txBody>
            <a:bodyPr vert="horz" wrap="square" rtlCol="0">
              <a:spAutoFit/>
            </a:bodyPr>
            <a:lstStyle/>
            <a:p>
              <a:r>
                <a:rPr lang="en-US" sz="1050" dirty="0" err="1" smtClean="0">
                  <a:solidFill>
                    <a:srgbClr val="000000"/>
                  </a:solidFill>
                </a:rPr>
                <a:t>P</a:t>
              </a:r>
              <a:r>
                <a:rPr lang="en-US" sz="1050" baseline="-25000" dirty="0" err="1" smtClean="0">
                  <a:solidFill>
                    <a:srgbClr val="000000"/>
                  </a:solidFill>
                </a:rPr>
                <a:t>e</a:t>
              </a:r>
              <a:endParaRPr lang="en-US" sz="1050" baseline="-25000" dirty="0">
                <a:solidFill>
                  <a:srgbClr val="000000"/>
                </a:solidFill>
              </a:endParaRPr>
            </a:p>
          </p:txBody>
        </p:sp>
        <p:sp>
          <p:nvSpPr>
            <p:cNvPr id="38" name="TextBox 37"/>
            <p:cNvSpPr txBox="1"/>
            <p:nvPr/>
          </p:nvSpPr>
          <p:spPr>
            <a:xfrm>
              <a:off x="6944822" y="5531537"/>
              <a:ext cx="1556355" cy="520363"/>
            </a:xfrm>
            <a:prstGeom prst="rect">
              <a:avLst/>
            </a:prstGeom>
            <a:noFill/>
          </p:spPr>
          <p:txBody>
            <a:bodyPr vert="horz" wrap="square" rtlCol="0">
              <a:spAutoFit/>
            </a:bodyPr>
            <a:lstStyle/>
            <a:p>
              <a:r>
                <a:rPr lang="en-US" sz="1050" dirty="0" smtClean="0">
                  <a:solidFill>
                    <a:srgbClr val="000000"/>
                  </a:solidFill>
                </a:rPr>
                <a:t>real GDP</a:t>
              </a:r>
              <a:endParaRPr lang="en-US" sz="1050" dirty="0">
                <a:solidFill>
                  <a:srgbClr val="000000"/>
                </a:solidFill>
              </a:endParaRPr>
            </a:p>
          </p:txBody>
        </p:sp>
        <p:sp>
          <p:nvSpPr>
            <p:cNvPr id="39" name="TextBox 38"/>
            <p:cNvSpPr txBox="1"/>
            <p:nvPr/>
          </p:nvSpPr>
          <p:spPr>
            <a:xfrm>
              <a:off x="7945940" y="5213248"/>
              <a:ext cx="749300" cy="521351"/>
            </a:xfrm>
            <a:prstGeom prst="rect">
              <a:avLst/>
            </a:prstGeom>
            <a:noFill/>
          </p:spPr>
          <p:txBody>
            <a:bodyPr vert="horz" wrap="square" rtlCol="0">
              <a:spAutoFit/>
            </a:bodyPr>
            <a:lstStyle/>
            <a:p>
              <a:r>
                <a:rPr lang="en-US" sz="1050" dirty="0" smtClean="0">
                  <a:solidFill>
                    <a:srgbClr val="000000"/>
                  </a:solidFill>
                </a:rPr>
                <a:t>Y</a:t>
              </a:r>
              <a:r>
                <a:rPr lang="en-US" sz="1050" baseline="-25000" dirty="0">
                  <a:solidFill>
                    <a:srgbClr val="000000"/>
                  </a:solidFill>
                </a:rPr>
                <a:t>1</a:t>
              </a:r>
            </a:p>
          </p:txBody>
        </p:sp>
        <p:grpSp>
          <p:nvGrpSpPr>
            <p:cNvPr id="40" name="Group 12"/>
            <p:cNvGrpSpPr/>
            <p:nvPr/>
          </p:nvGrpSpPr>
          <p:grpSpPr>
            <a:xfrm>
              <a:off x="7624881" y="1612898"/>
              <a:ext cx="1142998" cy="3625979"/>
              <a:chOff x="7624881" y="1612898"/>
              <a:chExt cx="1142998" cy="3625979"/>
            </a:xfrm>
          </p:grpSpPr>
          <p:cxnSp>
            <p:nvCxnSpPr>
              <p:cNvPr id="45" name="Straight Connector 10"/>
              <p:cNvCxnSpPr/>
              <p:nvPr/>
            </p:nvCxnSpPr>
            <p:spPr>
              <a:xfrm flipV="1">
                <a:off x="8148701" y="1988820"/>
                <a:ext cx="0" cy="3250057"/>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6" name="TextBox 11"/>
              <p:cNvSpPr txBox="1"/>
              <p:nvPr/>
            </p:nvSpPr>
            <p:spPr>
              <a:xfrm>
                <a:off x="7624881" y="1612898"/>
                <a:ext cx="1142998" cy="520363"/>
              </a:xfrm>
              <a:prstGeom prst="rect">
                <a:avLst/>
              </a:prstGeom>
              <a:noFill/>
            </p:spPr>
            <p:txBody>
              <a:bodyPr vert="horz" wrap="square" rtlCol="0">
                <a:spAutoFit/>
              </a:bodyPr>
              <a:lstStyle/>
              <a:p>
                <a:r>
                  <a:rPr lang="en-US" sz="1050" dirty="0" smtClean="0">
                    <a:solidFill>
                      <a:srgbClr val="FF0000"/>
                    </a:solidFill>
                  </a:rPr>
                  <a:t>LRAS</a:t>
                </a:r>
                <a:endParaRPr lang="en-US" sz="1050" dirty="0">
                  <a:solidFill>
                    <a:srgbClr val="FF0000"/>
                  </a:solidFill>
                </a:endParaRPr>
              </a:p>
            </p:txBody>
          </p:sp>
        </p:grpSp>
        <p:cxnSp>
          <p:nvCxnSpPr>
            <p:cNvPr id="41" name="Straight Connector 40"/>
            <p:cNvCxnSpPr/>
            <p:nvPr/>
          </p:nvCxnSpPr>
          <p:spPr>
            <a:xfrm flipH="1">
              <a:off x="5486443" y="2852131"/>
              <a:ext cx="2828423" cy="0"/>
            </a:xfrm>
            <a:prstGeom prst="line">
              <a:avLst/>
            </a:prstGeom>
            <a:ln w="38100" cap="flat" cmpd="sng" algn="ctr">
              <a:solidFill>
                <a:srgbClr val="FFD700">
                  <a:alpha val="4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grpSp>
          <p:nvGrpSpPr>
            <p:cNvPr id="42" name="Group 16"/>
            <p:cNvGrpSpPr/>
            <p:nvPr/>
          </p:nvGrpSpPr>
          <p:grpSpPr>
            <a:xfrm>
              <a:off x="7454039" y="1819143"/>
              <a:ext cx="2472951" cy="2586341"/>
              <a:chOff x="7454039" y="1819143"/>
              <a:chExt cx="2472951" cy="2586341"/>
            </a:xfrm>
          </p:grpSpPr>
          <p:cxnSp>
            <p:nvCxnSpPr>
              <p:cNvPr id="43" name="Straight Connector 42"/>
              <p:cNvCxnSpPr/>
              <p:nvPr/>
            </p:nvCxnSpPr>
            <p:spPr>
              <a:xfrm>
                <a:off x="7454039" y="1819143"/>
                <a:ext cx="2033272" cy="2017142"/>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9052714" y="3885120"/>
                <a:ext cx="874276" cy="520364"/>
              </a:xfrm>
              <a:prstGeom prst="rect">
                <a:avLst/>
              </a:prstGeom>
              <a:noFill/>
            </p:spPr>
            <p:txBody>
              <a:bodyPr vert="horz" wrap="square" rtlCol="0">
                <a:spAutoFit/>
              </a:bodyPr>
              <a:lstStyle/>
              <a:p>
                <a:r>
                  <a:rPr lang="en-US" sz="1050" dirty="0" smtClean="0">
                    <a:solidFill>
                      <a:srgbClr val="000000"/>
                    </a:solidFill>
                  </a:rPr>
                  <a:t>AD</a:t>
                </a:r>
                <a:endParaRPr lang="en-US" sz="1050" dirty="0">
                  <a:solidFill>
                    <a:srgbClr val="000000"/>
                  </a:solidFill>
                </a:endParaRPr>
              </a:p>
            </p:txBody>
          </p:sp>
        </p:grpSp>
        <p:cxnSp>
          <p:nvCxnSpPr>
            <p:cNvPr id="50" name="Straight Connector 49"/>
            <p:cNvCxnSpPr/>
            <p:nvPr/>
          </p:nvCxnSpPr>
          <p:spPr>
            <a:xfrm flipV="1">
              <a:off x="8437840" y="2852133"/>
              <a:ext cx="0" cy="2361114"/>
            </a:xfrm>
            <a:prstGeom prst="line">
              <a:avLst/>
            </a:prstGeom>
            <a:ln w="38100" cap="flat" cmpd="sng" algn="ctr">
              <a:solidFill>
                <a:srgbClr val="FFD700">
                  <a:alpha val="4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5513040" y="2288040"/>
            <a:ext cx="527642" cy="461665"/>
          </a:xfrm>
          <a:prstGeom prst="rect">
            <a:avLst/>
          </a:prstGeom>
          <a:noFill/>
        </p:spPr>
        <p:txBody>
          <a:bodyPr wrap="square" rtlCol="0">
            <a:spAutoFit/>
          </a:bodyPr>
          <a:lstStyle/>
          <a:p>
            <a:r>
              <a:rPr lang="en-US" sz="2400" b="1" dirty="0" smtClean="0"/>
              <a:t>A)</a:t>
            </a:r>
            <a:endParaRPr lang="en-US" sz="2400" b="1" dirty="0"/>
          </a:p>
        </p:txBody>
      </p:sp>
      <p:sp>
        <p:nvSpPr>
          <p:cNvPr id="49" name="TextBox 48"/>
          <p:cNvSpPr txBox="1"/>
          <p:nvPr/>
        </p:nvSpPr>
        <p:spPr>
          <a:xfrm>
            <a:off x="3275856" y="3865612"/>
            <a:ext cx="460569" cy="461665"/>
          </a:xfrm>
          <a:prstGeom prst="rect">
            <a:avLst/>
          </a:prstGeom>
          <a:noFill/>
        </p:spPr>
        <p:txBody>
          <a:bodyPr wrap="square" rtlCol="0">
            <a:spAutoFit/>
          </a:bodyPr>
          <a:lstStyle/>
          <a:p>
            <a:r>
              <a:rPr lang="en-US" sz="2400" b="1" dirty="0"/>
              <a:t>B</a:t>
            </a:r>
            <a:r>
              <a:rPr lang="en-US" sz="2400" b="1" dirty="0" smtClean="0"/>
              <a:t>)</a:t>
            </a:r>
            <a:endParaRPr lang="en-US" sz="2400" b="1" dirty="0"/>
          </a:p>
        </p:txBody>
      </p:sp>
      <p:grpSp>
        <p:nvGrpSpPr>
          <p:cNvPr id="51" name="Group 50"/>
          <p:cNvGrpSpPr>
            <a:grpSpLocks noChangeAspect="1"/>
          </p:cNvGrpSpPr>
          <p:nvPr/>
        </p:nvGrpSpPr>
        <p:grpSpPr>
          <a:xfrm>
            <a:off x="3491880" y="3548949"/>
            <a:ext cx="2660338" cy="2166051"/>
            <a:chOff x="4994544" y="1612898"/>
            <a:chExt cx="4543309" cy="4439002"/>
          </a:xfrm>
        </p:grpSpPr>
        <p:cxnSp>
          <p:nvCxnSpPr>
            <p:cNvPr id="52" name="Straight Connector 51"/>
            <p:cNvCxnSpPr/>
            <p:nvPr/>
          </p:nvCxnSpPr>
          <p:spPr>
            <a:xfrm>
              <a:off x="5502147" y="1787779"/>
              <a:ext cx="0" cy="343408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478907" y="5233542"/>
              <a:ext cx="3583050"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041899" y="1612900"/>
              <a:ext cx="660400" cy="520363"/>
            </a:xfrm>
            <a:prstGeom prst="rect">
              <a:avLst/>
            </a:prstGeom>
            <a:noFill/>
          </p:spPr>
          <p:txBody>
            <a:bodyPr vert="horz" rtlCol="0">
              <a:spAutoFit/>
            </a:bodyPr>
            <a:lstStyle/>
            <a:p>
              <a:r>
                <a:rPr lang="en-US" sz="1050" smtClean="0">
                  <a:solidFill>
                    <a:srgbClr val="000000"/>
                  </a:solidFill>
                </a:rPr>
                <a:t>PL</a:t>
              </a:r>
              <a:endParaRPr lang="en-US" sz="1050">
                <a:solidFill>
                  <a:srgbClr val="000000"/>
                </a:solidFill>
              </a:endParaRPr>
            </a:p>
          </p:txBody>
        </p:sp>
        <p:grpSp>
          <p:nvGrpSpPr>
            <p:cNvPr id="55" name="Group 6"/>
            <p:cNvGrpSpPr/>
            <p:nvPr/>
          </p:nvGrpSpPr>
          <p:grpSpPr>
            <a:xfrm>
              <a:off x="5627370" y="1841500"/>
              <a:ext cx="3910483" cy="2594610"/>
              <a:chOff x="5627370" y="1841500"/>
              <a:chExt cx="3910483" cy="2594610"/>
            </a:xfrm>
          </p:grpSpPr>
          <p:sp>
            <p:nvSpPr>
              <p:cNvPr id="67" name="TextBox 4"/>
              <p:cNvSpPr txBox="1"/>
              <p:nvPr/>
            </p:nvSpPr>
            <p:spPr>
              <a:xfrm>
                <a:off x="8521698" y="1841500"/>
                <a:ext cx="1016155" cy="520364"/>
              </a:xfrm>
              <a:prstGeom prst="rect">
                <a:avLst/>
              </a:prstGeom>
              <a:noFill/>
            </p:spPr>
            <p:txBody>
              <a:bodyPr vert="horz" wrap="square" rtlCol="0">
                <a:spAutoFit/>
              </a:bodyPr>
              <a:lstStyle/>
              <a:p>
                <a:r>
                  <a:rPr lang="en-US" sz="1050" dirty="0" smtClean="0">
                    <a:solidFill>
                      <a:srgbClr val="000000"/>
                    </a:solidFill>
                  </a:rPr>
                  <a:t>SRAS</a:t>
                </a:r>
                <a:endParaRPr lang="en-US" sz="1050" dirty="0">
                  <a:solidFill>
                    <a:srgbClr val="000000"/>
                  </a:solidFill>
                </a:endParaRPr>
              </a:p>
            </p:txBody>
          </p:sp>
          <p:sp>
            <p:nvSpPr>
              <p:cNvPr id="68" name="Freeform 5"/>
              <p:cNvSpPr/>
              <p:nvPr/>
            </p:nvSpPr>
            <p:spPr>
              <a:xfrm>
                <a:off x="5627370" y="1982470"/>
                <a:ext cx="2890521" cy="2453640"/>
              </a:xfrm>
              <a:custGeom>
                <a:avLst/>
                <a:gdLst/>
                <a:ahLst/>
                <a:cxnLst/>
                <a:rect l="0" t="0" r="0" b="0"/>
                <a:pathLst>
                  <a:path w="2890521" h="2453640">
                    <a:moveTo>
                      <a:pt x="0" y="2453639"/>
                    </a:moveTo>
                    <a:lnTo>
                      <a:pt x="46989" y="2435859"/>
                    </a:lnTo>
                    <a:lnTo>
                      <a:pt x="102870" y="2429509"/>
                    </a:lnTo>
                    <a:lnTo>
                      <a:pt x="166370" y="2426970"/>
                    </a:lnTo>
                    <a:lnTo>
                      <a:pt x="215900" y="2418080"/>
                    </a:lnTo>
                    <a:lnTo>
                      <a:pt x="257809" y="2415539"/>
                    </a:lnTo>
                    <a:lnTo>
                      <a:pt x="298450" y="2405380"/>
                    </a:lnTo>
                    <a:lnTo>
                      <a:pt x="318770" y="2404109"/>
                    </a:lnTo>
                    <a:lnTo>
                      <a:pt x="340359" y="2395220"/>
                    </a:lnTo>
                    <a:lnTo>
                      <a:pt x="421639" y="2385059"/>
                    </a:lnTo>
                    <a:lnTo>
                      <a:pt x="501650" y="2368550"/>
                    </a:lnTo>
                    <a:lnTo>
                      <a:pt x="584200" y="2367280"/>
                    </a:lnTo>
                    <a:lnTo>
                      <a:pt x="605789" y="2367280"/>
                    </a:lnTo>
                    <a:lnTo>
                      <a:pt x="614680" y="2366009"/>
                    </a:lnTo>
                    <a:lnTo>
                      <a:pt x="636270" y="2357120"/>
                    </a:lnTo>
                    <a:lnTo>
                      <a:pt x="716280" y="2348230"/>
                    </a:lnTo>
                    <a:lnTo>
                      <a:pt x="763270" y="2339339"/>
                    </a:lnTo>
                    <a:lnTo>
                      <a:pt x="805180" y="2322830"/>
                    </a:lnTo>
                    <a:lnTo>
                      <a:pt x="836930" y="2315209"/>
                    </a:lnTo>
                    <a:lnTo>
                      <a:pt x="853439" y="2308859"/>
                    </a:lnTo>
                    <a:lnTo>
                      <a:pt x="901699" y="2303780"/>
                    </a:lnTo>
                    <a:lnTo>
                      <a:pt x="922020" y="2296159"/>
                    </a:lnTo>
                    <a:lnTo>
                      <a:pt x="958849" y="2291080"/>
                    </a:lnTo>
                    <a:lnTo>
                      <a:pt x="975360" y="2283459"/>
                    </a:lnTo>
                    <a:lnTo>
                      <a:pt x="1003299" y="2266950"/>
                    </a:lnTo>
                    <a:lnTo>
                      <a:pt x="1024889" y="2260600"/>
                    </a:lnTo>
                    <a:lnTo>
                      <a:pt x="1059180" y="2256789"/>
                    </a:lnTo>
                    <a:lnTo>
                      <a:pt x="1101089" y="2254250"/>
                    </a:lnTo>
                    <a:lnTo>
                      <a:pt x="1134110" y="2241550"/>
                    </a:lnTo>
                    <a:lnTo>
                      <a:pt x="1219199" y="2205989"/>
                    </a:lnTo>
                    <a:lnTo>
                      <a:pt x="1226820" y="2202180"/>
                    </a:lnTo>
                    <a:lnTo>
                      <a:pt x="1248410" y="2198370"/>
                    </a:lnTo>
                    <a:lnTo>
                      <a:pt x="1268730" y="2193289"/>
                    </a:lnTo>
                    <a:lnTo>
                      <a:pt x="1333499" y="2172970"/>
                    </a:lnTo>
                    <a:lnTo>
                      <a:pt x="1356360" y="2170430"/>
                    </a:lnTo>
                    <a:lnTo>
                      <a:pt x="1374139" y="2162809"/>
                    </a:lnTo>
                    <a:lnTo>
                      <a:pt x="1388110" y="2156459"/>
                    </a:lnTo>
                    <a:lnTo>
                      <a:pt x="1393189" y="2151380"/>
                    </a:lnTo>
                    <a:lnTo>
                      <a:pt x="1427480" y="2139950"/>
                    </a:lnTo>
                    <a:lnTo>
                      <a:pt x="1487170" y="2125980"/>
                    </a:lnTo>
                    <a:lnTo>
                      <a:pt x="1543049" y="2099309"/>
                    </a:lnTo>
                    <a:lnTo>
                      <a:pt x="1576070" y="2078989"/>
                    </a:lnTo>
                    <a:lnTo>
                      <a:pt x="1590039" y="2073909"/>
                    </a:lnTo>
                    <a:lnTo>
                      <a:pt x="1607820" y="2071370"/>
                    </a:lnTo>
                    <a:lnTo>
                      <a:pt x="1662430" y="2049780"/>
                    </a:lnTo>
                    <a:lnTo>
                      <a:pt x="1704339" y="2029459"/>
                    </a:lnTo>
                    <a:lnTo>
                      <a:pt x="1732280" y="2023109"/>
                    </a:lnTo>
                    <a:lnTo>
                      <a:pt x="1739899" y="2021839"/>
                    </a:lnTo>
                    <a:lnTo>
                      <a:pt x="1744980" y="2015489"/>
                    </a:lnTo>
                    <a:lnTo>
                      <a:pt x="1757680" y="2004059"/>
                    </a:lnTo>
                    <a:lnTo>
                      <a:pt x="1779270" y="1987550"/>
                    </a:lnTo>
                    <a:lnTo>
                      <a:pt x="1788160" y="1973580"/>
                    </a:lnTo>
                    <a:lnTo>
                      <a:pt x="1795780" y="1969770"/>
                    </a:lnTo>
                    <a:lnTo>
                      <a:pt x="1802130" y="1965959"/>
                    </a:lnTo>
                    <a:lnTo>
                      <a:pt x="1833880" y="1954530"/>
                    </a:lnTo>
                    <a:lnTo>
                      <a:pt x="1878330" y="1925320"/>
                    </a:lnTo>
                    <a:lnTo>
                      <a:pt x="1894839" y="1912620"/>
                    </a:lnTo>
                    <a:lnTo>
                      <a:pt x="1902460" y="1907539"/>
                    </a:lnTo>
                    <a:lnTo>
                      <a:pt x="1968499" y="1880870"/>
                    </a:lnTo>
                    <a:lnTo>
                      <a:pt x="1976120" y="1875789"/>
                    </a:lnTo>
                    <a:lnTo>
                      <a:pt x="1986280" y="1863089"/>
                    </a:lnTo>
                    <a:lnTo>
                      <a:pt x="1992630" y="1858009"/>
                    </a:lnTo>
                    <a:lnTo>
                      <a:pt x="2018030" y="1846580"/>
                    </a:lnTo>
                    <a:lnTo>
                      <a:pt x="2078989" y="1802130"/>
                    </a:lnTo>
                    <a:lnTo>
                      <a:pt x="2089149" y="1791970"/>
                    </a:lnTo>
                    <a:lnTo>
                      <a:pt x="2136139" y="1766570"/>
                    </a:lnTo>
                    <a:lnTo>
                      <a:pt x="2152649" y="1746250"/>
                    </a:lnTo>
                    <a:lnTo>
                      <a:pt x="2184399" y="1722120"/>
                    </a:lnTo>
                    <a:lnTo>
                      <a:pt x="2202180" y="1696720"/>
                    </a:lnTo>
                    <a:lnTo>
                      <a:pt x="2252980" y="1652270"/>
                    </a:lnTo>
                    <a:lnTo>
                      <a:pt x="2275839" y="1624330"/>
                    </a:lnTo>
                    <a:lnTo>
                      <a:pt x="2312670" y="1591309"/>
                    </a:lnTo>
                    <a:lnTo>
                      <a:pt x="2350770" y="1546859"/>
                    </a:lnTo>
                    <a:lnTo>
                      <a:pt x="2371089" y="1531620"/>
                    </a:lnTo>
                    <a:lnTo>
                      <a:pt x="2402839" y="1489709"/>
                    </a:lnTo>
                    <a:lnTo>
                      <a:pt x="2411730" y="1473200"/>
                    </a:lnTo>
                    <a:lnTo>
                      <a:pt x="2430780" y="1451609"/>
                    </a:lnTo>
                    <a:lnTo>
                      <a:pt x="2451099" y="1412239"/>
                    </a:lnTo>
                    <a:lnTo>
                      <a:pt x="2494280" y="1358900"/>
                    </a:lnTo>
                    <a:lnTo>
                      <a:pt x="2513330" y="1323339"/>
                    </a:lnTo>
                    <a:lnTo>
                      <a:pt x="2527299" y="1305559"/>
                    </a:lnTo>
                    <a:lnTo>
                      <a:pt x="2536189" y="1289050"/>
                    </a:lnTo>
                    <a:lnTo>
                      <a:pt x="2552699" y="1267459"/>
                    </a:lnTo>
                    <a:lnTo>
                      <a:pt x="2588260" y="1198880"/>
                    </a:lnTo>
                    <a:lnTo>
                      <a:pt x="2600960" y="1181100"/>
                    </a:lnTo>
                    <a:lnTo>
                      <a:pt x="2612389" y="1162050"/>
                    </a:lnTo>
                    <a:lnTo>
                      <a:pt x="2617470" y="1156969"/>
                    </a:lnTo>
                    <a:lnTo>
                      <a:pt x="2618739" y="1150619"/>
                    </a:lnTo>
                    <a:lnTo>
                      <a:pt x="2635249" y="1098550"/>
                    </a:lnTo>
                    <a:lnTo>
                      <a:pt x="2666999" y="1035050"/>
                    </a:lnTo>
                    <a:lnTo>
                      <a:pt x="2670810" y="1017269"/>
                    </a:lnTo>
                    <a:lnTo>
                      <a:pt x="2673349" y="999490"/>
                    </a:lnTo>
                    <a:lnTo>
                      <a:pt x="2693670" y="948690"/>
                    </a:lnTo>
                    <a:lnTo>
                      <a:pt x="2701289" y="911859"/>
                    </a:lnTo>
                    <a:lnTo>
                      <a:pt x="2731770" y="835659"/>
                    </a:lnTo>
                    <a:lnTo>
                      <a:pt x="2738120" y="792480"/>
                    </a:lnTo>
                    <a:lnTo>
                      <a:pt x="2755899" y="746759"/>
                    </a:lnTo>
                    <a:lnTo>
                      <a:pt x="2763520" y="706119"/>
                    </a:lnTo>
                    <a:lnTo>
                      <a:pt x="2780030" y="660400"/>
                    </a:lnTo>
                    <a:lnTo>
                      <a:pt x="2787649" y="618490"/>
                    </a:lnTo>
                    <a:lnTo>
                      <a:pt x="2793999" y="599440"/>
                    </a:lnTo>
                    <a:lnTo>
                      <a:pt x="2797810" y="548640"/>
                    </a:lnTo>
                    <a:lnTo>
                      <a:pt x="2806699" y="525780"/>
                    </a:lnTo>
                    <a:lnTo>
                      <a:pt x="2820670" y="450850"/>
                    </a:lnTo>
                    <a:lnTo>
                      <a:pt x="2832099" y="407669"/>
                    </a:lnTo>
                    <a:lnTo>
                      <a:pt x="2840989" y="378459"/>
                    </a:lnTo>
                    <a:lnTo>
                      <a:pt x="2847339" y="346709"/>
                    </a:lnTo>
                    <a:lnTo>
                      <a:pt x="2854960" y="325119"/>
                    </a:lnTo>
                    <a:lnTo>
                      <a:pt x="2860039" y="256540"/>
                    </a:lnTo>
                    <a:lnTo>
                      <a:pt x="2860039" y="227330"/>
                    </a:lnTo>
                    <a:lnTo>
                      <a:pt x="2862580" y="209550"/>
                    </a:lnTo>
                    <a:lnTo>
                      <a:pt x="2868930" y="193040"/>
                    </a:lnTo>
                    <a:lnTo>
                      <a:pt x="2872739" y="160019"/>
                    </a:lnTo>
                    <a:lnTo>
                      <a:pt x="2880360" y="124459"/>
                    </a:lnTo>
                    <a:lnTo>
                      <a:pt x="2885439" y="54609"/>
                    </a:lnTo>
                    <a:lnTo>
                      <a:pt x="2886710" y="38100"/>
                    </a:lnTo>
                    <a:lnTo>
                      <a:pt x="2890520" y="29209"/>
                    </a:lnTo>
                    <a:lnTo>
                      <a:pt x="2890520" y="21590"/>
                    </a:lnTo>
                    <a:lnTo>
                      <a:pt x="2889249" y="12700"/>
                    </a:lnTo>
                    <a:lnTo>
                      <a:pt x="2885439" y="0"/>
                    </a:lnTo>
                  </a:path>
                </a:pathLst>
              </a:custGeom>
              <a:ln w="36957"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50"/>
              </a:p>
            </p:txBody>
          </p:sp>
        </p:grpSp>
        <p:sp>
          <p:nvSpPr>
            <p:cNvPr id="56" name="TextBox 55"/>
            <p:cNvSpPr txBox="1"/>
            <p:nvPr/>
          </p:nvSpPr>
          <p:spPr>
            <a:xfrm>
              <a:off x="4994544" y="3977246"/>
              <a:ext cx="871894" cy="520363"/>
            </a:xfrm>
            <a:prstGeom prst="rect">
              <a:avLst/>
            </a:prstGeom>
            <a:noFill/>
          </p:spPr>
          <p:txBody>
            <a:bodyPr vert="horz" wrap="square" rtlCol="0">
              <a:spAutoFit/>
            </a:bodyPr>
            <a:lstStyle/>
            <a:p>
              <a:r>
                <a:rPr lang="en-US" sz="1050" dirty="0" err="1" smtClean="0">
                  <a:solidFill>
                    <a:srgbClr val="000000"/>
                  </a:solidFill>
                </a:rPr>
                <a:t>P</a:t>
              </a:r>
              <a:r>
                <a:rPr lang="en-US" sz="1050" baseline="-25000" dirty="0" err="1" smtClean="0">
                  <a:solidFill>
                    <a:srgbClr val="000000"/>
                  </a:solidFill>
                </a:rPr>
                <a:t>e</a:t>
              </a:r>
              <a:endParaRPr lang="en-US" sz="1050" baseline="-25000" dirty="0">
                <a:solidFill>
                  <a:srgbClr val="000000"/>
                </a:solidFill>
              </a:endParaRPr>
            </a:p>
          </p:txBody>
        </p:sp>
        <p:sp>
          <p:nvSpPr>
            <p:cNvPr id="57" name="TextBox 56"/>
            <p:cNvSpPr txBox="1"/>
            <p:nvPr/>
          </p:nvSpPr>
          <p:spPr>
            <a:xfrm>
              <a:off x="6944822" y="5531537"/>
              <a:ext cx="1556355" cy="520363"/>
            </a:xfrm>
            <a:prstGeom prst="rect">
              <a:avLst/>
            </a:prstGeom>
            <a:noFill/>
          </p:spPr>
          <p:txBody>
            <a:bodyPr vert="horz" wrap="square" rtlCol="0">
              <a:spAutoFit/>
            </a:bodyPr>
            <a:lstStyle/>
            <a:p>
              <a:r>
                <a:rPr lang="en-US" sz="1050" dirty="0" smtClean="0">
                  <a:solidFill>
                    <a:srgbClr val="000000"/>
                  </a:solidFill>
                </a:rPr>
                <a:t>real GDP</a:t>
              </a:r>
              <a:endParaRPr lang="en-US" sz="1050" dirty="0">
                <a:solidFill>
                  <a:srgbClr val="000000"/>
                </a:solidFill>
              </a:endParaRPr>
            </a:p>
          </p:txBody>
        </p:sp>
        <p:sp>
          <p:nvSpPr>
            <p:cNvPr id="58" name="TextBox 57"/>
            <p:cNvSpPr txBox="1"/>
            <p:nvPr/>
          </p:nvSpPr>
          <p:spPr>
            <a:xfrm>
              <a:off x="6820789" y="5214235"/>
              <a:ext cx="749300" cy="520363"/>
            </a:xfrm>
            <a:prstGeom prst="rect">
              <a:avLst/>
            </a:prstGeom>
            <a:noFill/>
          </p:spPr>
          <p:txBody>
            <a:bodyPr vert="horz" wrap="square" rtlCol="0">
              <a:spAutoFit/>
            </a:bodyPr>
            <a:lstStyle/>
            <a:p>
              <a:r>
                <a:rPr lang="en-US" sz="1050" dirty="0" smtClean="0">
                  <a:solidFill>
                    <a:srgbClr val="000000"/>
                  </a:solidFill>
                </a:rPr>
                <a:t>Y</a:t>
              </a:r>
              <a:r>
                <a:rPr lang="en-US" sz="1050" baseline="-25000" dirty="0">
                  <a:solidFill>
                    <a:srgbClr val="000000"/>
                  </a:solidFill>
                </a:rPr>
                <a:t>1</a:t>
              </a:r>
            </a:p>
          </p:txBody>
        </p:sp>
        <p:grpSp>
          <p:nvGrpSpPr>
            <p:cNvPr id="59" name="Group 12"/>
            <p:cNvGrpSpPr/>
            <p:nvPr/>
          </p:nvGrpSpPr>
          <p:grpSpPr>
            <a:xfrm>
              <a:off x="7624881" y="1612898"/>
              <a:ext cx="1142998" cy="3625979"/>
              <a:chOff x="7624881" y="1612898"/>
              <a:chExt cx="1142998" cy="3625979"/>
            </a:xfrm>
          </p:grpSpPr>
          <p:cxnSp>
            <p:nvCxnSpPr>
              <p:cNvPr id="65" name="Straight Connector 10"/>
              <p:cNvCxnSpPr/>
              <p:nvPr/>
            </p:nvCxnSpPr>
            <p:spPr>
              <a:xfrm flipV="1">
                <a:off x="8148701" y="1988820"/>
                <a:ext cx="0" cy="3250057"/>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66" name="TextBox 11"/>
              <p:cNvSpPr txBox="1"/>
              <p:nvPr/>
            </p:nvSpPr>
            <p:spPr>
              <a:xfrm>
                <a:off x="7624881" y="1612898"/>
                <a:ext cx="1142998" cy="520363"/>
              </a:xfrm>
              <a:prstGeom prst="rect">
                <a:avLst/>
              </a:prstGeom>
              <a:noFill/>
            </p:spPr>
            <p:txBody>
              <a:bodyPr vert="horz" wrap="square" rtlCol="0">
                <a:spAutoFit/>
              </a:bodyPr>
              <a:lstStyle/>
              <a:p>
                <a:r>
                  <a:rPr lang="en-US" sz="1050" dirty="0" smtClean="0">
                    <a:solidFill>
                      <a:srgbClr val="FF0000"/>
                    </a:solidFill>
                  </a:rPr>
                  <a:t>LRAS</a:t>
                </a:r>
                <a:endParaRPr lang="en-US" sz="1050" dirty="0">
                  <a:solidFill>
                    <a:srgbClr val="FF0000"/>
                  </a:solidFill>
                </a:endParaRPr>
              </a:p>
            </p:txBody>
          </p:sp>
        </p:grpSp>
        <p:cxnSp>
          <p:nvCxnSpPr>
            <p:cNvPr id="60" name="Straight Connector 59"/>
            <p:cNvCxnSpPr/>
            <p:nvPr/>
          </p:nvCxnSpPr>
          <p:spPr>
            <a:xfrm flipH="1">
              <a:off x="5498721" y="4159723"/>
              <a:ext cx="1573909" cy="0"/>
            </a:xfrm>
            <a:prstGeom prst="line">
              <a:avLst/>
            </a:prstGeom>
            <a:ln w="38100" cap="flat" cmpd="sng" algn="ctr">
              <a:solidFill>
                <a:srgbClr val="FFD700">
                  <a:alpha val="4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grpSp>
          <p:nvGrpSpPr>
            <p:cNvPr id="61" name="Group 16"/>
            <p:cNvGrpSpPr/>
            <p:nvPr/>
          </p:nvGrpSpPr>
          <p:grpSpPr>
            <a:xfrm>
              <a:off x="5866437" y="2964116"/>
              <a:ext cx="2274038" cy="2433335"/>
              <a:chOff x="5866437" y="2964116"/>
              <a:chExt cx="2274038" cy="2433335"/>
            </a:xfrm>
          </p:grpSpPr>
          <p:cxnSp>
            <p:nvCxnSpPr>
              <p:cNvPr id="63" name="Straight Connector 62"/>
              <p:cNvCxnSpPr/>
              <p:nvPr/>
            </p:nvCxnSpPr>
            <p:spPr>
              <a:xfrm>
                <a:off x="5866437" y="2964116"/>
                <a:ext cx="2033271" cy="2017142"/>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7266199" y="4877088"/>
                <a:ext cx="874276" cy="520363"/>
              </a:xfrm>
              <a:prstGeom prst="rect">
                <a:avLst/>
              </a:prstGeom>
              <a:noFill/>
            </p:spPr>
            <p:txBody>
              <a:bodyPr vert="horz" wrap="square" rtlCol="0">
                <a:spAutoFit/>
              </a:bodyPr>
              <a:lstStyle/>
              <a:p>
                <a:r>
                  <a:rPr lang="en-US" sz="1050" dirty="0" smtClean="0">
                    <a:solidFill>
                      <a:srgbClr val="000000"/>
                    </a:solidFill>
                  </a:rPr>
                  <a:t>AD</a:t>
                </a:r>
                <a:endParaRPr lang="en-US" sz="1050" dirty="0">
                  <a:solidFill>
                    <a:srgbClr val="000000"/>
                  </a:solidFill>
                </a:endParaRPr>
              </a:p>
            </p:txBody>
          </p:sp>
        </p:grpSp>
        <p:cxnSp>
          <p:nvCxnSpPr>
            <p:cNvPr id="62" name="Straight Connector 61"/>
            <p:cNvCxnSpPr/>
            <p:nvPr/>
          </p:nvCxnSpPr>
          <p:spPr>
            <a:xfrm flipH="1" flipV="1">
              <a:off x="7072629" y="4159723"/>
              <a:ext cx="888" cy="1079154"/>
            </a:xfrm>
            <a:prstGeom prst="line">
              <a:avLst/>
            </a:prstGeom>
            <a:ln w="38100" cap="flat" cmpd="sng" algn="ctr">
              <a:solidFill>
                <a:srgbClr val="FFD700">
                  <a:alpha val="4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grpSp>
      <p:sp>
        <p:nvSpPr>
          <p:cNvPr id="69" name="TextBox 68"/>
          <p:cNvSpPr txBox="1"/>
          <p:nvPr/>
        </p:nvSpPr>
        <p:spPr>
          <a:xfrm>
            <a:off x="5796136" y="4225652"/>
            <a:ext cx="460569" cy="461665"/>
          </a:xfrm>
          <a:prstGeom prst="rect">
            <a:avLst/>
          </a:prstGeom>
          <a:noFill/>
        </p:spPr>
        <p:txBody>
          <a:bodyPr wrap="square" rtlCol="0">
            <a:spAutoFit/>
          </a:bodyPr>
          <a:lstStyle/>
          <a:p>
            <a:r>
              <a:rPr lang="en-US" sz="2400" b="1" dirty="0"/>
              <a:t>C</a:t>
            </a:r>
            <a:r>
              <a:rPr lang="en-US" sz="2400" b="1" dirty="0" smtClean="0"/>
              <a:t>)</a:t>
            </a:r>
            <a:endParaRPr lang="en-US" sz="2400" b="1" dirty="0"/>
          </a:p>
        </p:txBody>
      </p:sp>
    </p:spTree>
    <p:extLst>
      <p:ext uri="{BB962C8B-B14F-4D97-AF65-F5344CB8AC3E}">
        <p14:creationId xmlns="" xmlns:p14="http://schemas.microsoft.com/office/powerpoint/2010/main" val="3653729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5432256"/>
          </a:xfrm>
          <a:prstGeom prst="rect">
            <a:avLst/>
          </a:prstGeom>
          <a:noFill/>
        </p:spPr>
        <p:txBody>
          <a:bodyPr wrap="square" rtlCol="0">
            <a:spAutoFit/>
          </a:bodyPr>
          <a:lstStyle/>
          <a:p>
            <a:r>
              <a:rPr lang="en-US" sz="2400" dirty="0" smtClean="0">
                <a:solidFill>
                  <a:srgbClr val="FF0000"/>
                </a:solidFill>
              </a:rPr>
              <a:t>Expansionary Fiscal Policy – Impact on Deficits and Debt</a:t>
            </a:r>
          </a:p>
          <a:p>
            <a:endParaRPr lang="en-US" sz="1100" i="1" dirty="0"/>
          </a:p>
          <a:p>
            <a:r>
              <a:rPr lang="en-US" b="1" dirty="0" smtClean="0">
                <a:solidFill>
                  <a:srgbClr val="0000FF"/>
                </a:solidFill>
              </a:rPr>
              <a:t>To achieve a particular increase in AD, taxes would have to be CUT by more than spending would have to INCREASE. There is a reason for this: </a:t>
            </a:r>
          </a:p>
          <a:p>
            <a:endParaRPr lang="en-US" b="1" dirty="0" smtClean="0">
              <a:solidFill>
                <a:srgbClr val="0000FF"/>
              </a:solidFill>
            </a:endParaRPr>
          </a:p>
          <a:p>
            <a:pPr marL="285750" indent="-285750">
              <a:buFont typeface="Arial" pitchFamily="34" charset="0"/>
              <a:buChar char="•"/>
            </a:pPr>
            <a:r>
              <a:rPr lang="en-US" dirty="0" smtClean="0"/>
              <a:t>A tax cut is an INDIRECT injection into the nation’s economy.</a:t>
            </a:r>
          </a:p>
          <a:p>
            <a:pPr marL="285750" indent="-285750">
              <a:buFont typeface="Arial" pitchFamily="34" charset="0"/>
              <a:buChar char="•"/>
            </a:pPr>
            <a:endParaRPr lang="en-US" dirty="0" smtClean="0"/>
          </a:p>
          <a:p>
            <a:pPr marL="742950" lvl="1" indent="-285750">
              <a:buFont typeface="Wingdings" pitchFamily="2" charset="2"/>
              <a:buChar char="Ø"/>
            </a:pPr>
            <a:r>
              <a:rPr lang="en-US" sz="1600" i="1" dirty="0" smtClean="0"/>
              <a:t>A tax cut increases the disposable incomes of households</a:t>
            </a:r>
          </a:p>
          <a:p>
            <a:pPr marL="742950" lvl="1" indent="-285750">
              <a:buFont typeface="Wingdings" pitchFamily="2" charset="2"/>
              <a:buChar char="Ø"/>
            </a:pPr>
            <a:r>
              <a:rPr lang="en-US" sz="1600" i="1" dirty="0" smtClean="0"/>
              <a:t>Higher disposable incomes leads to more consumption, but also increases savings and imports, both leakages.</a:t>
            </a:r>
          </a:p>
          <a:p>
            <a:pPr marL="742950" lvl="1" indent="-285750">
              <a:buFont typeface="Wingdings" pitchFamily="2" charset="2"/>
              <a:buChar char="Ø"/>
            </a:pPr>
            <a:r>
              <a:rPr lang="en-US" sz="1600" i="1" dirty="0" smtClean="0"/>
              <a:t>The actual increase in spending, therefore, is less than if the government were to increase AD directly through new government spending</a:t>
            </a:r>
            <a:r>
              <a:rPr lang="en-US" sz="1600" dirty="0" smtClean="0"/>
              <a:t>.</a:t>
            </a:r>
          </a:p>
          <a:p>
            <a:pPr marL="742950" lvl="1" indent="-285750">
              <a:buFont typeface="Wingdings" pitchFamily="2" charset="2"/>
              <a:buChar char="Ø"/>
            </a:pPr>
            <a:endParaRPr lang="en-US" sz="1600" dirty="0" smtClean="0"/>
          </a:p>
          <a:p>
            <a:pPr marL="285750" indent="-285750">
              <a:buFont typeface="Arial" pitchFamily="34" charset="0"/>
              <a:buChar char="•"/>
            </a:pPr>
            <a:r>
              <a:rPr lang="en-US" dirty="0" smtClean="0"/>
              <a:t>Fiscal stimulus (</a:t>
            </a:r>
            <a:r>
              <a:rPr lang="en-US" dirty="0"/>
              <a:t>b</a:t>
            </a:r>
            <a:r>
              <a:rPr lang="en-US" dirty="0" smtClean="0"/>
              <a:t>oth tax cuts and spending increases) lead to a budget deficit</a:t>
            </a:r>
          </a:p>
          <a:p>
            <a:pPr marL="285750" indent="-285750">
              <a:buFont typeface="Arial" pitchFamily="34" charset="0"/>
              <a:buChar char="•"/>
            </a:pPr>
            <a:endParaRPr lang="en-US" dirty="0" smtClean="0"/>
          </a:p>
          <a:p>
            <a:pPr marL="742950" lvl="1" indent="-285750">
              <a:buFont typeface="Wingdings" pitchFamily="2" charset="2"/>
              <a:buChar char="Ø"/>
            </a:pPr>
            <a:r>
              <a:rPr lang="en-US" i="1" dirty="0" smtClean="0"/>
              <a:t>Assuming a government started with a balanced budget, if it wanted to stimulate AD, the government would have to incur a deficit.</a:t>
            </a:r>
          </a:p>
          <a:p>
            <a:pPr marL="742950" lvl="1" indent="-285750">
              <a:buFont typeface="Wingdings" pitchFamily="2" charset="2"/>
              <a:buChar char="Ø"/>
            </a:pPr>
            <a:r>
              <a:rPr lang="en-US" i="1" dirty="0" smtClean="0"/>
              <a:t>A tax cut will require the government incurs a LARGER deficit in order to stimulate AD by a certain amount than a spending increase.</a:t>
            </a:r>
            <a:endParaRPr lang="en-US" i="1" dirty="0"/>
          </a:p>
          <a:p>
            <a:pPr marL="342900" indent="-342900">
              <a:buFont typeface="+mj-lt"/>
              <a:buAutoNum type="arabicPeriod" startAt="2"/>
            </a:pPr>
            <a:endParaRPr lang="en-US" dirty="0" smtClean="0">
              <a:solidFill>
                <a:srgbClr val="0000FF"/>
              </a:solidFill>
            </a:endParaRPr>
          </a:p>
        </p:txBody>
      </p:sp>
    </p:spTree>
    <p:extLst>
      <p:ext uri="{BB962C8B-B14F-4D97-AF65-F5344CB8AC3E}">
        <p14:creationId xmlns="" xmlns:p14="http://schemas.microsoft.com/office/powerpoint/2010/main" val="1820473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738664"/>
          </a:xfrm>
          <a:prstGeom prst="rect">
            <a:avLst/>
          </a:prstGeom>
          <a:noFill/>
        </p:spPr>
        <p:txBody>
          <a:bodyPr wrap="square" rtlCol="0">
            <a:spAutoFit/>
          </a:bodyPr>
          <a:lstStyle/>
          <a:p>
            <a:r>
              <a:rPr lang="en-US" sz="2400" dirty="0" smtClean="0">
                <a:solidFill>
                  <a:srgbClr val="FF0000"/>
                </a:solidFill>
              </a:rPr>
              <a:t>Expansionary Fiscal Policy – Illustrating the effect</a:t>
            </a:r>
          </a:p>
          <a:p>
            <a:r>
              <a:rPr lang="en-US" dirty="0" smtClean="0"/>
              <a:t>The impact of a tax cut or increase in government spending can be illustrated as follows</a:t>
            </a:r>
          </a:p>
        </p:txBody>
      </p:sp>
      <p:grpSp>
        <p:nvGrpSpPr>
          <p:cNvPr id="7" name="Group 6"/>
          <p:cNvGrpSpPr/>
          <p:nvPr/>
        </p:nvGrpSpPr>
        <p:grpSpPr>
          <a:xfrm>
            <a:off x="4657366" y="1584323"/>
            <a:ext cx="4739170" cy="3577433"/>
            <a:chOff x="4211961" y="1561356"/>
            <a:chExt cx="4739170" cy="3577433"/>
          </a:xfrm>
        </p:grpSpPr>
        <p:grpSp>
          <p:nvGrpSpPr>
            <p:cNvPr id="38" name="Group 37"/>
            <p:cNvGrpSpPr/>
            <p:nvPr/>
          </p:nvGrpSpPr>
          <p:grpSpPr>
            <a:xfrm>
              <a:off x="4211961" y="1561356"/>
              <a:ext cx="4739170" cy="3577433"/>
              <a:chOff x="4782523" y="1866900"/>
              <a:chExt cx="4648200" cy="3508763"/>
            </a:xfrm>
          </p:grpSpPr>
          <p:grpSp>
            <p:nvGrpSpPr>
              <p:cNvPr id="40" name="Group 39"/>
              <p:cNvGrpSpPr/>
              <p:nvPr/>
            </p:nvGrpSpPr>
            <p:grpSpPr>
              <a:xfrm>
                <a:off x="4782523" y="1866900"/>
                <a:ext cx="4648200" cy="3508763"/>
                <a:chOff x="5087323" y="1866900"/>
                <a:chExt cx="4648200" cy="3508763"/>
              </a:xfrm>
            </p:grpSpPr>
            <p:grpSp>
              <p:nvGrpSpPr>
                <p:cNvPr id="45" name="Group 44"/>
                <p:cNvGrpSpPr>
                  <a:grpSpLocks noChangeAspect="1"/>
                </p:cNvGrpSpPr>
                <p:nvPr/>
              </p:nvGrpSpPr>
              <p:grpSpPr>
                <a:xfrm>
                  <a:off x="5087323" y="1866900"/>
                  <a:ext cx="4648200" cy="3508763"/>
                  <a:chOff x="5322566" y="1159309"/>
                  <a:chExt cx="5257965" cy="4762860"/>
                </a:xfrm>
              </p:grpSpPr>
              <p:grpSp>
                <p:nvGrpSpPr>
                  <p:cNvPr id="47" name="Group 25"/>
                  <p:cNvGrpSpPr/>
                  <p:nvPr/>
                </p:nvGrpSpPr>
                <p:grpSpPr>
                  <a:xfrm>
                    <a:off x="5322566" y="1159309"/>
                    <a:ext cx="5257965" cy="4762860"/>
                    <a:chOff x="5322566" y="1159309"/>
                    <a:chExt cx="5257965" cy="4762860"/>
                  </a:xfrm>
                </p:grpSpPr>
                <p:grpSp>
                  <p:nvGrpSpPr>
                    <p:cNvPr id="55" name="Group 23"/>
                    <p:cNvGrpSpPr/>
                    <p:nvPr/>
                  </p:nvGrpSpPr>
                  <p:grpSpPr>
                    <a:xfrm>
                      <a:off x="5322566" y="1159309"/>
                      <a:ext cx="4588844" cy="4294325"/>
                      <a:chOff x="5322566" y="1159309"/>
                      <a:chExt cx="4588844" cy="4294325"/>
                    </a:xfrm>
                  </p:grpSpPr>
                  <p:cxnSp>
                    <p:nvCxnSpPr>
                      <p:cNvPr id="58" name="Straight Connector 57"/>
                      <p:cNvCxnSpPr/>
                      <p:nvPr/>
                    </p:nvCxnSpPr>
                    <p:spPr>
                      <a:xfrm>
                        <a:off x="5755766" y="1454658"/>
                        <a:ext cx="0" cy="3985513"/>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59" name="Straight Connector 2"/>
                      <p:cNvCxnSpPr/>
                      <p:nvPr/>
                    </p:nvCxnSpPr>
                    <p:spPr>
                      <a:xfrm>
                        <a:off x="5728842" y="5453634"/>
                        <a:ext cx="4158235"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60" name="TextBox 3"/>
                      <p:cNvSpPr txBox="1"/>
                      <p:nvPr/>
                    </p:nvSpPr>
                    <p:spPr>
                      <a:xfrm>
                        <a:off x="5322566" y="1366179"/>
                        <a:ext cx="762000" cy="410369"/>
                      </a:xfrm>
                      <a:prstGeom prst="rect">
                        <a:avLst/>
                      </a:prstGeom>
                      <a:noFill/>
                    </p:spPr>
                    <p:txBody>
                      <a:bodyPr vert="horz" rtlCol="0">
                        <a:spAutoFit/>
                      </a:bodyPr>
                      <a:lstStyle/>
                      <a:p>
                        <a:r>
                          <a:rPr lang="en-US" sz="1400" dirty="0" smtClean="0">
                            <a:solidFill>
                              <a:srgbClr val="000000"/>
                            </a:solidFill>
                          </a:rPr>
                          <a:t>PL</a:t>
                        </a:r>
                        <a:endParaRPr lang="en-US" sz="1400" dirty="0">
                          <a:solidFill>
                            <a:srgbClr val="000000"/>
                          </a:solidFill>
                        </a:endParaRPr>
                      </a:p>
                    </p:txBody>
                  </p:sp>
                  <p:sp>
                    <p:nvSpPr>
                      <p:cNvPr id="61" name="TextBox 4"/>
                      <p:cNvSpPr txBox="1"/>
                      <p:nvPr/>
                    </p:nvSpPr>
                    <p:spPr>
                      <a:xfrm>
                        <a:off x="9073210" y="1266116"/>
                        <a:ext cx="838200" cy="417782"/>
                      </a:xfrm>
                      <a:prstGeom prst="rect">
                        <a:avLst/>
                      </a:prstGeom>
                      <a:noFill/>
                    </p:spPr>
                    <p:txBody>
                      <a:bodyPr vert="horz" rtlCol="0">
                        <a:spAutoFit/>
                      </a:bodyPr>
                      <a:lstStyle/>
                      <a:p>
                        <a:r>
                          <a:rPr lang="en-US" sz="1400" b="1" dirty="0" smtClean="0">
                            <a:solidFill>
                              <a:srgbClr val="0000CC"/>
                            </a:solidFill>
                          </a:rPr>
                          <a:t>SRAS</a:t>
                        </a:r>
                        <a:endParaRPr lang="en-US" sz="1400" b="1" dirty="0">
                          <a:solidFill>
                            <a:srgbClr val="0000CC"/>
                          </a:solidFill>
                        </a:endParaRPr>
                      </a:p>
                    </p:txBody>
                  </p:sp>
                  <p:sp>
                    <p:nvSpPr>
                      <p:cNvPr id="62" name="Freeform 5"/>
                      <p:cNvSpPr/>
                      <p:nvPr/>
                    </p:nvSpPr>
                    <p:spPr>
                      <a:xfrm>
                        <a:off x="5876290" y="1656079"/>
                        <a:ext cx="3355341" cy="2847342"/>
                      </a:xfrm>
                      <a:custGeom>
                        <a:avLst/>
                        <a:gdLst/>
                        <a:ahLst/>
                        <a:cxnLst/>
                        <a:rect l="0" t="0" r="0" b="0"/>
                        <a:pathLst>
                          <a:path w="3355341" h="2847342">
                            <a:moveTo>
                              <a:pt x="0" y="2847341"/>
                            </a:moveTo>
                            <a:lnTo>
                              <a:pt x="54610" y="2827021"/>
                            </a:lnTo>
                            <a:lnTo>
                              <a:pt x="120650" y="2819400"/>
                            </a:lnTo>
                            <a:lnTo>
                              <a:pt x="193039" y="2816861"/>
                            </a:lnTo>
                            <a:lnTo>
                              <a:pt x="251460" y="2806700"/>
                            </a:lnTo>
                            <a:lnTo>
                              <a:pt x="300989" y="2802891"/>
                            </a:lnTo>
                            <a:lnTo>
                              <a:pt x="346710" y="2792730"/>
                            </a:lnTo>
                            <a:lnTo>
                              <a:pt x="370839" y="2790191"/>
                            </a:lnTo>
                            <a:lnTo>
                              <a:pt x="396239" y="2780030"/>
                            </a:lnTo>
                            <a:lnTo>
                              <a:pt x="488950" y="2768600"/>
                            </a:lnTo>
                            <a:lnTo>
                              <a:pt x="584200" y="2749550"/>
                            </a:lnTo>
                            <a:lnTo>
                              <a:pt x="678179" y="2747011"/>
                            </a:lnTo>
                            <a:lnTo>
                              <a:pt x="703579" y="2747011"/>
                            </a:lnTo>
                            <a:lnTo>
                              <a:pt x="713740" y="2745741"/>
                            </a:lnTo>
                            <a:lnTo>
                              <a:pt x="739140" y="2736850"/>
                            </a:lnTo>
                            <a:lnTo>
                              <a:pt x="831850" y="2725421"/>
                            </a:lnTo>
                            <a:lnTo>
                              <a:pt x="886460" y="2715261"/>
                            </a:lnTo>
                            <a:lnTo>
                              <a:pt x="934719" y="2696211"/>
                            </a:lnTo>
                            <a:lnTo>
                              <a:pt x="972819" y="2686050"/>
                            </a:lnTo>
                            <a:lnTo>
                              <a:pt x="991869" y="2680971"/>
                            </a:lnTo>
                            <a:lnTo>
                              <a:pt x="1047750" y="2674621"/>
                            </a:lnTo>
                            <a:lnTo>
                              <a:pt x="1069340" y="2665730"/>
                            </a:lnTo>
                            <a:lnTo>
                              <a:pt x="1113790" y="2658111"/>
                            </a:lnTo>
                            <a:lnTo>
                              <a:pt x="1132840" y="2650491"/>
                            </a:lnTo>
                            <a:lnTo>
                              <a:pt x="1165860" y="2632711"/>
                            </a:lnTo>
                            <a:lnTo>
                              <a:pt x="1188719" y="2623821"/>
                            </a:lnTo>
                            <a:lnTo>
                              <a:pt x="1229360" y="2620011"/>
                            </a:lnTo>
                            <a:lnTo>
                              <a:pt x="1277619" y="2616200"/>
                            </a:lnTo>
                            <a:lnTo>
                              <a:pt x="1316990" y="2602230"/>
                            </a:lnTo>
                            <a:lnTo>
                              <a:pt x="1416050" y="2560321"/>
                            </a:lnTo>
                            <a:lnTo>
                              <a:pt x="1424940" y="2556511"/>
                            </a:lnTo>
                            <a:lnTo>
                              <a:pt x="1449069" y="2551430"/>
                            </a:lnTo>
                            <a:lnTo>
                              <a:pt x="1474469" y="2546350"/>
                            </a:lnTo>
                            <a:lnTo>
                              <a:pt x="1549400" y="2522221"/>
                            </a:lnTo>
                            <a:lnTo>
                              <a:pt x="1573529" y="2518411"/>
                            </a:lnTo>
                            <a:lnTo>
                              <a:pt x="1595119" y="2510791"/>
                            </a:lnTo>
                            <a:lnTo>
                              <a:pt x="1611629" y="2503171"/>
                            </a:lnTo>
                            <a:lnTo>
                              <a:pt x="1617979" y="2498091"/>
                            </a:lnTo>
                            <a:lnTo>
                              <a:pt x="1657350" y="2484121"/>
                            </a:lnTo>
                            <a:lnTo>
                              <a:pt x="1725929" y="2468880"/>
                            </a:lnTo>
                            <a:lnTo>
                              <a:pt x="1791969" y="2437130"/>
                            </a:lnTo>
                            <a:lnTo>
                              <a:pt x="1828800" y="2413000"/>
                            </a:lnTo>
                            <a:lnTo>
                              <a:pt x="1846579" y="2407921"/>
                            </a:lnTo>
                            <a:lnTo>
                              <a:pt x="1865629" y="2404111"/>
                            </a:lnTo>
                            <a:lnTo>
                              <a:pt x="1930400" y="2379980"/>
                            </a:lnTo>
                            <a:lnTo>
                              <a:pt x="1978660" y="2355850"/>
                            </a:lnTo>
                            <a:lnTo>
                              <a:pt x="2010410" y="2349500"/>
                            </a:lnTo>
                            <a:lnTo>
                              <a:pt x="2019300" y="2345691"/>
                            </a:lnTo>
                            <a:lnTo>
                              <a:pt x="2026919" y="2339341"/>
                            </a:lnTo>
                            <a:lnTo>
                              <a:pt x="2040890" y="2325371"/>
                            </a:lnTo>
                            <a:lnTo>
                              <a:pt x="2065019" y="2307591"/>
                            </a:lnTo>
                            <a:lnTo>
                              <a:pt x="2076450" y="2291080"/>
                            </a:lnTo>
                            <a:lnTo>
                              <a:pt x="2084069" y="2286000"/>
                            </a:lnTo>
                            <a:lnTo>
                              <a:pt x="2091690" y="2282191"/>
                            </a:lnTo>
                            <a:lnTo>
                              <a:pt x="2127250" y="2268221"/>
                            </a:lnTo>
                            <a:lnTo>
                              <a:pt x="2180590" y="2235200"/>
                            </a:lnTo>
                            <a:lnTo>
                              <a:pt x="2199640" y="2219961"/>
                            </a:lnTo>
                            <a:lnTo>
                              <a:pt x="2208529" y="2213611"/>
                            </a:lnTo>
                            <a:lnTo>
                              <a:pt x="2284729" y="2184400"/>
                            </a:lnTo>
                            <a:lnTo>
                              <a:pt x="2292350" y="2178050"/>
                            </a:lnTo>
                            <a:lnTo>
                              <a:pt x="2305050" y="2162811"/>
                            </a:lnTo>
                            <a:lnTo>
                              <a:pt x="2312669" y="2156461"/>
                            </a:lnTo>
                            <a:lnTo>
                              <a:pt x="2343150" y="2143761"/>
                            </a:lnTo>
                            <a:lnTo>
                              <a:pt x="2414269" y="2091691"/>
                            </a:lnTo>
                            <a:lnTo>
                              <a:pt x="2426969" y="2080261"/>
                            </a:lnTo>
                            <a:lnTo>
                              <a:pt x="2479040" y="2049780"/>
                            </a:lnTo>
                            <a:lnTo>
                              <a:pt x="2498090" y="2026921"/>
                            </a:lnTo>
                            <a:lnTo>
                              <a:pt x="2534919" y="1998980"/>
                            </a:lnTo>
                            <a:lnTo>
                              <a:pt x="2556510" y="1969771"/>
                            </a:lnTo>
                            <a:lnTo>
                              <a:pt x="2614929" y="1918971"/>
                            </a:lnTo>
                            <a:lnTo>
                              <a:pt x="2641600" y="1884680"/>
                            </a:lnTo>
                            <a:lnTo>
                              <a:pt x="2684779" y="1847850"/>
                            </a:lnTo>
                            <a:lnTo>
                              <a:pt x="2729229" y="1794511"/>
                            </a:lnTo>
                            <a:lnTo>
                              <a:pt x="2752090" y="1778000"/>
                            </a:lnTo>
                            <a:lnTo>
                              <a:pt x="2788919" y="1728471"/>
                            </a:lnTo>
                            <a:lnTo>
                              <a:pt x="2800350" y="1710691"/>
                            </a:lnTo>
                            <a:lnTo>
                              <a:pt x="2821940" y="1685291"/>
                            </a:lnTo>
                            <a:lnTo>
                              <a:pt x="2844800" y="1639571"/>
                            </a:lnTo>
                            <a:lnTo>
                              <a:pt x="2894329" y="1577341"/>
                            </a:lnTo>
                            <a:lnTo>
                              <a:pt x="2918460" y="1535431"/>
                            </a:lnTo>
                            <a:lnTo>
                              <a:pt x="2932429" y="1513841"/>
                            </a:lnTo>
                            <a:lnTo>
                              <a:pt x="2943860" y="1496060"/>
                            </a:lnTo>
                            <a:lnTo>
                              <a:pt x="2964179" y="1470660"/>
                            </a:lnTo>
                            <a:lnTo>
                              <a:pt x="3004819" y="1391921"/>
                            </a:lnTo>
                            <a:lnTo>
                              <a:pt x="3018790" y="1370331"/>
                            </a:lnTo>
                            <a:lnTo>
                              <a:pt x="3032760" y="1348741"/>
                            </a:lnTo>
                            <a:lnTo>
                              <a:pt x="3037840" y="1342391"/>
                            </a:lnTo>
                            <a:lnTo>
                              <a:pt x="3040379" y="1336041"/>
                            </a:lnTo>
                            <a:lnTo>
                              <a:pt x="3058160" y="1275081"/>
                            </a:lnTo>
                            <a:lnTo>
                              <a:pt x="3094990" y="1201421"/>
                            </a:lnTo>
                            <a:lnTo>
                              <a:pt x="3100069" y="1181100"/>
                            </a:lnTo>
                            <a:lnTo>
                              <a:pt x="3103879" y="1159510"/>
                            </a:lnTo>
                            <a:lnTo>
                              <a:pt x="3126740" y="1101091"/>
                            </a:lnTo>
                            <a:lnTo>
                              <a:pt x="3135629" y="1059181"/>
                            </a:lnTo>
                            <a:lnTo>
                              <a:pt x="3169919" y="971550"/>
                            </a:lnTo>
                            <a:lnTo>
                              <a:pt x="3178810" y="919481"/>
                            </a:lnTo>
                            <a:lnTo>
                              <a:pt x="3197860" y="867410"/>
                            </a:lnTo>
                            <a:lnTo>
                              <a:pt x="3208019" y="819150"/>
                            </a:lnTo>
                            <a:lnTo>
                              <a:pt x="3227069" y="767081"/>
                            </a:lnTo>
                            <a:lnTo>
                              <a:pt x="3235960" y="718821"/>
                            </a:lnTo>
                            <a:lnTo>
                              <a:pt x="3242310" y="695960"/>
                            </a:lnTo>
                            <a:lnTo>
                              <a:pt x="3248660" y="636271"/>
                            </a:lnTo>
                            <a:lnTo>
                              <a:pt x="3257550" y="609600"/>
                            </a:lnTo>
                            <a:lnTo>
                              <a:pt x="3274060" y="521971"/>
                            </a:lnTo>
                            <a:lnTo>
                              <a:pt x="3286760" y="472441"/>
                            </a:lnTo>
                            <a:lnTo>
                              <a:pt x="3298190" y="439421"/>
                            </a:lnTo>
                            <a:lnTo>
                              <a:pt x="3304540" y="402591"/>
                            </a:lnTo>
                            <a:lnTo>
                              <a:pt x="3313429" y="377191"/>
                            </a:lnTo>
                            <a:lnTo>
                              <a:pt x="3318510" y="297181"/>
                            </a:lnTo>
                            <a:lnTo>
                              <a:pt x="3318510" y="264160"/>
                            </a:lnTo>
                            <a:lnTo>
                              <a:pt x="3323590" y="243841"/>
                            </a:lnTo>
                            <a:lnTo>
                              <a:pt x="3328669" y="223521"/>
                            </a:lnTo>
                            <a:lnTo>
                              <a:pt x="3333750" y="186691"/>
                            </a:lnTo>
                            <a:lnTo>
                              <a:pt x="3343910" y="144781"/>
                            </a:lnTo>
                            <a:lnTo>
                              <a:pt x="3347719" y="64771"/>
                            </a:lnTo>
                            <a:lnTo>
                              <a:pt x="3351529" y="44450"/>
                            </a:lnTo>
                            <a:lnTo>
                              <a:pt x="3355340" y="34291"/>
                            </a:lnTo>
                            <a:lnTo>
                              <a:pt x="3355340" y="25400"/>
                            </a:lnTo>
                            <a:lnTo>
                              <a:pt x="3354069" y="15241"/>
                            </a:lnTo>
                            <a:lnTo>
                              <a:pt x="3347719" y="0"/>
                            </a:lnTo>
                          </a:path>
                        </a:pathLst>
                      </a:custGeom>
                      <a:ln w="43052"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63" name="TextBox 4"/>
                      <p:cNvSpPr txBox="1"/>
                      <p:nvPr/>
                    </p:nvSpPr>
                    <p:spPr>
                      <a:xfrm>
                        <a:off x="8383641" y="1159309"/>
                        <a:ext cx="838200" cy="417782"/>
                      </a:xfrm>
                      <a:prstGeom prst="rect">
                        <a:avLst/>
                      </a:prstGeom>
                      <a:noFill/>
                    </p:spPr>
                    <p:txBody>
                      <a:bodyPr vert="horz" rtlCol="0">
                        <a:spAutoFit/>
                      </a:bodyPr>
                      <a:lstStyle/>
                      <a:p>
                        <a:r>
                          <a:rPr lang="en-US" sz="1400" b="1" dirty="0" smtClean="0">
                            <a:solidFill>
                              <a:srgbClr val="FF0000"/>
                            </a:solidFill>
                          </a:rPr>
                          <a:t>LRAS</a:t>
                        </a:r>
                        <a:endParaRPr lang="en-US" sz="1400" b="1" dirty="0">
                          <a:solidFill>
                            <a:srgbClr val="FF0000"/>
                          </a:solidFill>
                        </a:endParaRPr>
                      </a:p>
                    </p:txBody>
                  </p:sp>
                </p:grpSp>
                <p:sp>
                  <p:nvSpPr>
                    <p:cNvPr id="56" name="TextBox 55"/>
                    <p:cNvSpPr txBox="1"/>
                    <p:nvPr/>
                  </p:nvSpPr>
                  <p:spPr>
                    <a:xfrm>
                      <a:off x="9310533" y="5511800"/>
                      <a:ext cx="1269998" cy="410369"/>
                    </a:xfrm>
                    <a:prstGeom prst="rect">
                      <a:avLst/>
                    </a:prstGeom>
                    <a:noFill/>
                  </p:spPr>
                  <p:txBody>
                    <a:bodyPr vert="horz" rtlCol="0">
                      <a:spAutoFit/>
                    </a:bodyPr>
                    <a:lstStyle/>
                    <a:p>
                      <a:r>
                        <a:rPr lang="en-US" sz="1400" dirty="0" smtClean="0">
                          <a:solidFill>
                            <a:srgbClr val="000000"/>
                          </a:solidFill>
                        </a:rPr>
                        <a:t>real GDP</a:t>
                      </a:r>
                      <a:endParaRPr lang="en-US" sz="1400" dirty="0">
                        <a:solidFill>
                          <a:srgbClr val="000000"/>
                        </a:solidFill>
                      </a:endParaRPr>
                    </a:p>
                  </p:txBody>
                </p:sp>
              </p:grpSp>
              <p:cxnSp>
                <p:nvCxnSpPr>
                  <p:cNvPr id="48" name="Straight Connector 47"/>
                  <p:cNvCxnSpPr/>
                  <p:nvPr/>
                </p:nvCxnSpPr>
                <p:spPr>
                  <a:xfrm flipH="1">
                    <a:off x="5753100" y="3086100"/>
                    <a:ext cx="3086100" cy="0"/>
                  </a:xfrm>
                  <a:prstGeom prst="line">
                    <a:avLst/>
                  </a:prstGeom>
                  <a:ln w="38100" cap="flat" cmpd="sng" algn="ctr">
                    <a:solidFill>
                      <a:srgbClr val="80008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5322569" y="2991778"/>
                    <a:ext cx="533400" cy="410369"/>
                  </a:xfrm>
                  <a:prstGeom prst="rect">
                    <a:avLst/>
                  </a:prstGeom>
                  <a:noFill/>
                </p:spPr>
                <p:txBody>
                  <a:bodyPr vert="horz" rtlCol="0">
                    <a:spAutoFit/>
                  </a:bodyPr>
                  <a:lstStyle/>
                  <a:p>
                    <a:r>
                      <a:rPr lang="en-US" sz="1400" dirty="0" err="1" smtClean="0">
                        <a:solidFill>
                          <a:srgbClr val="000000"/>
                        </a:solidFill>
                      </a:rPr>
                      <a:t>P</a:t>
                    </a:r>
                    <a:r>
                      <a:rPr lang="en-US" sz="1400" baseline="-25000" dirty="0" err="1" smtClean="0">
                        <a:solidFill>
                          <a:srgbClr val="000000"/>
                        </a:solidFill>
                      </a:rPr>
                      <a:t>fe</a:t>
                    </a:r>
                    <a:endParaRPr lang="en-US" sz="1400" baseline="-25000" dirty="0">
                      <a:solidFill>
                        <a:srgbClr val="000000"/>
                      </a:solidFill>
                    </a:endParaRPr>
                  </a:p>
                </p:txBody>
              </p:sp>
              <p:sp>
                <p:nvSpPr>
                  <p:cNvPr id="50" name="TextBox 49"/>
                  <p:cNvSpPr txBox="1"/>
                  <p:nvPr/>
                </p:nvSpPr>
                <p:spPr>
                  <a:xfrm>
                    <a:off x="8684216" y="5506964"/>
                    <a:ext cx="558800" cy="410369"/>
                  </a:xfrm>
                  <a:prstGeom prst="rect">
                    <a:avLst/>
                  </a:prstGeom>
                  <a:noFill/>
                </p:spPr>
                <p:txBody>
                  <a:bodyPr vert="horz" rtlCol="0">
                    <a:spAutoFit/>
                  </a:bodyPr>
                  <a:lstStyle/>
                  <a:p>
                    <a:r>
                      <a:rPr lang="en-US" sz="1400" dirty="0" err="1" smtClean="0">
                        <a:solidFill>
                          <a:srgbClr val="000000"/>
                        </a:solidFill>
                      </a:rPr>
                      <a:t>Y</a:t>
                    </a:r>
                    <a:r>
                      <a:rPr lang="en-US" sz="1400" baseline="-25000" dirty="0" err="1" smtClean="0">
                        <a:solidFill>
                          <a:srgbClr val="000000"/>
                        </a:solidFill>
                      </a:rPr>
                      <a:t>fe</a:t>
                    </a:r>
                    <a:endParaRPr lang="en-US" sz="1400" baseline="-25000" dirty="0">
                      <a:solidFill>
                        <a:srgbClr val="000000"/>
                      </a:solidFill>
                    </a:endParaRPr>
                  </a:p>
                </p:txBody>
              </p:sp>
              <p:cxnSp>
                <p:nvCxnSpPr>
                  <p:cNvPr id="51" name="Straight Connector 50"/>
                  <p:cNvCxnSpPr/>
                  <p:nvPr/>
                </p:nvCxnSpPr>
                <p:spPr>
                  <a:xfrm flipH="1">
                    <a:off x="5755766" y="3905355"/>
                    <a:ext cx="2227702" cy="0"/>
                  </a:xfrm>
                  <a:prstGeom prst="line">
                    <a:avLst/>
                  </a:prstGeom>
                  <a:ln w="38100" cap="flat" cmpd="sng" algn="ctr">
                    <a:solidFill>
                      <a:srgbClr val="FFFF0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7951548" y="3905355"/>
                    <a:ext cx="31920" cy="1548279"/>
                  </a:xfrm>
                  <a:prstGeom prst="line">
                    <a:avLst/>
                  </a:prstGeom>
                  <a:ln w="38100" cap="flat" cmpd="sng" algn="ctr">
                    <a:solidFill>
                      <a:srgbClr val="FFFF0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5322566" y="3641757"/>
                    <a:ext cx="533400" cy="417782"/>
                  </a:xfrm>
                  <a:prstGeom prst="rect">
                    <a:avLst/>
                  </a:prstGeom>
                  <a:noFill/>
                </p:spPr>
                <p:txBody>
                  <a:bodyPr vert="horz" rtlCol="0">
                    <a:spAutoFit/>
                  </a:bodyPr>
                  <a:lstStyle/>
                  <a:p>
                    <a:r>
                      <a:rPr lang="en-US" sz="1400" dirty="0" smtClean="0">
                        <a:solidFill>
                          <a:srgbClr val="000000"/>
                        </a:solidFill>
                      </a:rPr>
                      <a:t>P</a:t>
                    </a:r>
                    <a:r>
                      <a:rPr lang="en-US" sz="1400" baseline="-25000" dirty="0">
                        <a:solidFill>
                          <a:srgbClr val="000000"/>
                        </a:solidFill>
                      </a:rPr>
                      <a:t>2</a:t>
                    </a:r>
                  </a:p>
                </p:txBody>
              </p:sp>
              <p:sp>
                <p:nvSpPr>
                  <p:cNvPr id="54" name="TextBox 53"/>
                  <p:cNvSpPr txBox="1"/>
                  <p:nvPr/>
                </p:nvSpPr>
                <p:spPr>
                  <a:xfrm>
                    <a:off x="7806031" y="5440171"/>
                    <a:ext cx="533400" cy="417782"/>
                  </a:xfrm>
                  <a:prstGeom prst="rect">
                    <a:avLst/>
                  </a:prstGeom>
                  <a:noFill/>
                </p:spPr>
                <p:txBody>
                  <a:bodyPr vert="horz" rtlCol="0">
                    <a:spAutoFit/>
                  </a:bodyPr>
                  <a:lstStyle/>
                  <a:p>
                    <a:r>
                      <a:rPr lang="en-US" sz="1400" dirty="0">
                        <a:solidFill>
                          <a:srgbClr val="000000"/>
                        </a:solidFill>
                      </a:rPr>
                      <a:t>Y</a:t>
                    </a:r>
                    <a:r>
                      <a:rPr lang="en-US" sz="1400" baseline="-25000" dirty="0" smtClean="0">
                        <a:solidFill>
                          <a:srgbClr val="000000"/>
                        </a:solidFill>
                      </a:rPr>
                      <a:t>2</a:t>
                    </a:r>
                    <a:endParaRPr lang="en-US" sz="1400" baseline="-25000" dirty="0">
                      <a:solidFill>
                        <a:srgbClr val="000000"/>
                      </a:solidFill>
                    </a:endParaRPr>
                  </a:p>
                </p:txBody>
              </p:sp>
            </p:grpSp>
            <p:cxnSp>
              <p:nvCxnSpPr>
                <p:cNvPr id="46" name="Straight Connector 45"/>
                <p:cNvCxnSpPr/>
                <p:nvPr/>
              </p:nvCxnSpPr>
              <p:spPr>
                <a:xfrm flipV="1">
                  <a:off x="8196137" y="2170458"/>
                  <a:ext cx="0" cy="2874221"/>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cxnSp>
            <p:nvCxnSpPr>
              <p:cNvPr id="41" name="Straight Connector 40"/>
              <p:cNvCxnSpPr/>
              <p:nvPr/>
            </p:nvCxnSpPr>
            <p:spPr>
              <a:xfrm>
                <a:off x="5906933" y="2862349"/>
                <a:ext cx="2059092" cy="1674569"/>
              </a:xfrm>
              <a:prstGeom prst="line">
                <a:avLst/>
              </a:prstGeom>
              <a:ln w="38100" cap="flat" cmpd="sng" algn="ctr">
                <a:solidFill>
                  <a:schemeClr val="bg1">
                    <a:lumMod val="75000"/>
                  </a:schemeClr>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862380" y="4533288"/>
                <a:ext cx="736854" cy="307777"/>
              </a:xfrm>
              <a:prstGeom prst="rect">
                <a:avLst/>
              </a:prstGeom>
              <a:noFill/>
            </p:spPr>
            <p:txBody>
              <a:bodyPr vert="horz" wrap="square" rtlCol="0">
                <a:spAutoFit/>
              </a:bodyPr>
              <a:lstStyle/>
              <a:p>
                <a:r>
                  <a:rPr lang="en-US" sz="1400" dirty="0" smtClean="0">
                    <a:solidFill>
                      <a:schemeClr val="bg1">
                        <a:lumMod val="75000"/>
                      </a:schemeClr>
                    </a:solidFill>
                  </a:rPr>
                  <a:t>AD</a:t>
                </a:r>
                <a:r>
                  <a:rPr lang="en-US" sz="1400" baseline="-25000" dirty="0" smtClean="0">
                    <a:solidFill>
                      <a:schemeClr val="bg1">
                        <a:lumMod val="75000"/>
                      </a:schemeClr>
                    </a:solidFill>
                  </a:rPr>
                  <a:t>1</a:t>
                </a:r>
                <a:endParaRPr lang="en-US" sz="1400" baseline="-25000" dirty="0">
                  <a:solidFill>
                    <a:schemeClr val="bg1">
                      <a:lumMod val="75000"/>
                    </a:schemeClr>
                  </a:solidFill>
                </a:endParaRPr>
              </a:p>
            </p:txBody>
          </p:sp>
          <p:cxnSp>
            <p:nvCxnSpPr>
              <p:cNvPr id="43" name="Straight Connector 42"/>
              <p:cNvCxnSpPr/>
              <p:nvPr/>
            </p:nvCxnSpPr>
            <p:spPr>
              <a:xfrm>
                <a:off x="6614970" y="2253361"/>
                <a:ext cx="2059092" cy="1674569"/>
              </a:xfrm>
              <a:prstGeom prst="line">
                <a:avLst/>
              </a:prstGeom>
              <a:ln w="38100" cap="flat" cmpd="sng" algn="ctr">
                <a:solidFill>
                  <a:schemeClr val="tx1"/>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8613143" y="3774040"/>
                <a:ext cx="736854" cy="307777"/>
              </a:xfrm>
              <a:prstGeom prst="rect">
                <a:avLst/>
              </a:prstGeom>
              <a:noFill/>
            </p:spPr>
            <p:txBody>
              <a:bodyPr vert="horz" wrap="square" rtlCol="0">
                <a:spAutoFit/>
              </a:bodyPr>
              <a:lstStyle/>
              <a:p>
                <a:r>
                  <a:rPr lang="en-US" sz="1400" dirty="0" smtClean="0"/>
                  <a:t>AD</a:t>
                </a:r>
                <a:r>
                  <a:rPr lang="en-US" sz="1400" baseline="-25000" dirty="0"/>
                  <a:t>3</a:t>
                </a:r>
              </a:p>
            </p:txBody>
          </p:sp>
          <p:cxnSp>
            <p:nvCxnSpPr>
              <p:cNvPr id="34" name="Straight Connector 33"/>
              <p:cNvCxnSpPr/>
              <p:nvPr/>
            </p:nvCxnSpPr>
            <p:spPr>
              <a:xfrm>
                <a:off x="6150163" y="2681897"/>
                <a:ext cx="2059092" cy="1674569"/>
              </a:xfrm>
              <a:prstGeom prst="line">
                <a:avLst/>
              </a:prstGeom>
              <a:ln w="38100" cap="flat" cmpd="sng" algn="ctr">
                <a:solidFill>
                  <a:schemeClr val="tx1">
                    <a:lumMod val="50000"/>
                    <a:lumOff val="50000"/>
                  </a:schemeClr>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8243185" y="4229140"/>
                <a:ext cx="736854" cy="307777"/>
              </a:xfrm>
              <a:prstGeom prst="rect">
                <a:avLst/>
              </a:prstGeom>
              <a:noFill/>
            </p:spPr>
            <p:txBody>
              <a:bodyPr vert="horz" wrap="square" rtlCol="0">
                <a:spAutoFit/>
              </a:bodyPr>
              <a:lstStyle/>
              <a:p>
                <a:r>
                  <a:rPr lang="en-US" sz="1400" dirty="0" smtClean="0">
                    <a:solidFill>
                      <a:schemeClr val="bg1">
                        <a:lumMod val="75000"/>
                      </a:schemeClr>
                    </a:solidFill>
                  </a:rPr>
                  <a:t>AD</a:t>
                </a:r>
                <a:r>
                  <a:rPr lang="en-US" sz="1400" baseline="-25000" dirty="0">
                    <a:solidFill>
                      <a:schemeClr val="bg1">
                        <a:lumMod val="75000"/>
                      </a:schemeClr>
                    </a:solidFill>
                  </a:rPr>
                  <a:t>2</a:t>
                </a:r>
              </a:p>
            </p:txBody>
          </p:sp>
        </p:grpSp>
        <p:cxnSp>
          <p:nvCxnSpPr>
            <p:cNvPr id="5" name="Straight Arrow Connector 4"/>
            <p:cNvCxnSpPr/>
            <p:nvPr/>
          </p:nvCxnSpPr>
          <p:spPr>
            <a:xfrm>
              <a:off x="5508104" y="2641476"/>
              <a:ext cx="384447" cy="0"/>
            </a:xfrm>
            <a:prstGeom prst="straightConnector1">
              <a:avLst/>
            </a:prstGeom>
            <a:ln w="19050">
              <a:tailEnd type="arrow"/>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64" name="Straight Arrow Connector 63"/>
            <p:cNvCxnSpPr/>
            <p:nvPr/>
          </p:nvCxnSpPr>
          <p:spPr>
            <a:xfrm>
              <a:off x="5796136" y="2857500"/>
              <a:ext cx="1254169" cy="0"/>
            </a:xfrm>
            <a:prstGeom prst="straightConnector1">
              <a:avLst/>
            </a:prstGeom>
            <a:ln w="19050">
              <a:tailEnd type="arrow"/>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65" name="Straight Arrow Connector 64"/>
            <p:cNvCxnSpPr/>
            <p:nvPr/>
          </p:nvCxnSpPr>
          <p:spPr>
            <a:xfrm>
              <a:off x="6720622" y="4593729"/>
              <a:ext cx="627084" cy="0"/>
            </a:xfrm>
            <a:prstGeom prst="straightConnector1">
              <a:avLst/>
            </a:prstGeom>
            <a:ln w="19050">
              <a:tailEnd type="arrow"/>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66" name="Straight Arrow Connector 65"/>
            <p:cNvCxnSpPr/>
            <p:nvPr/>
          </p:nvCxnSpPr>
          <p:spPr>
            <a:xfrm flipV="1">
              <a:off x="4716016" y="3091858"/>
              <a:ext cx="0" cy="484990"/>
            </a:xfrm>
            <a:prstGeom prst="straightConnector1">
              <a:avLst/>
            </a:prstGeom>
            <a:ln w="19050">
              <a:tailEnd type="arrow"/>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grpSp>
      <p:sp>
        <p:nvSpPr>
          <p:cNvPr id="13" name="TextBox 12"/>
          <p:cNvSpPr txBox="1"/>
          <p:nvPr/>
        </p:nvSpPr>
        <p:spPr>
          <a:xfrm>
            <a:off x="0" y="769268"/>
            <a:ext cx="4897751" cy="5078313"/>
          </a:xfrm>
          <a:prstGeom prst="rect">
            <a:avLst/>
          </a:prstGeom>
          <a:noFill/>
        </p:spPr>
        <p:txBody>
          <a:bodyPr wrap="square" rtlCol="0">
            <a:spAutoFit/>
          </a:bodyPr>
          <a:lstStyle/>
          <a:p>
            <a:pPr marL="285750" indent="-285750">
              <a:buFont typeface="Arial" pitchFamily="34" charset="0"/>
              <a:buChar char="•"/>
            </a:pPr>
            <a:r>
              <a:rPr lang="en-US" b="1" dirty="0" smtClean="0">
                <a:solidFill>
                  <a:srgbClr val="0000FF"/>
                </a:solidFill>
              </a:rPr>
              <a:t>On AD: </a:t>
            </a:r>
            <a:r>
              <a:rPr lang="en-US" dirty="0" smtClean="0"/>
              <a:t>AD increases by an amount determined by the initial change in spending from AD1 to AD2, and then ultimately to AD3 depending on the size of the multiplier</a:t>
            </a:r>
          </a:p>
          <a:p>
            <a:pPr marL="285750" indent="-285750">
              <a:buFont typeface="Arial" pitchFamily="34" charset="0"/>
              <a:buChar char="•"/>
            </a:pPr>
            <a:endParaRPr lang="en-US" b="1" dirty="0" smtClean="0"/>
          </a:p>
          <a:p>
            <a:pPr marL="285750" indent="-285750">
              <a:buFont typeface="Arial" pitchFamily="34" charset="0"/>
              <a:buChar char="•"/>
            </a:pPr>
            <a:r>
              <a:rPr lang="en-US" b="1" dirty="0" smtClean="0">
                <a:solidFill>
                  <a:srgbClr val="0000FF"/>
                </a:solidFill>
              </a:rPr>
              <a:t>On real GDP (output): </a:t>
            </a:r>
            <a:r>
              <a:rPr lang="en-US" dirty="0" smtClean="0"/>
              <a:t>Output increases as the total demand in the economy increases. Firms respond to growing demand by producing more output.</a:t>
            </a:r>
          </a:p>
          <a:p>
            <a:pPr marL="285750" indent="-285750">
              <a:buFont typeface="Arial" pitchFamily="34" charset="0"/>
              <a:buChar char="•"/>
            </a:pPr>
            <a:endParaRPr lang="en-US" b="1" dirty="0" smtClean="0"/>
          </a:p>
          <a:p>
            <a:pPr marL="285750" indent="-285750">
              <a:buFont typeface="Arial" pitchFamily="34" charset="0"/>
              <a:buChar char="•"/>
            </a:pPr>
            <a:r>
              <a:rPr lang="en-US" b="1" dirty="0" smtClean="0">
                <a:solidFill>
                  <a:srgbClr val="0000FF"/>
                </a:solidFill>
              </a:rPr>
              <a:t>On employment: </a:t>
            </a:r>
            <a:r>
              <a:rPr lang="en-US" dirty="0" smtClean="0"/>
              <a:t>In order to increase their output in the short-run, firms must hire more workers, reducing unemployment in the economy</a:t>
            </a:r>
          </a:p>
          <a:p>
            <a:pPr marL="285750" indent="-285750">
              <a:buFont typeface="Arial" pitchFamily="34" charset="0"/>
              <a:buChar char="•"/>
            </a:pPr>
            <a:endParaRPr lang="en-US" b="1" dirty="0" smtClean="0"/>
          </a:p>
          <a:p>
            <a:pPr marL="285750" indent="-285750">
              <a:buFont typeface="Arial" pitchFamily="34" charset="0"/>
              <a:buChar char="•"/>
            </a:pPr>
            <a:r>
              <a:rPr lang="en-US" b="1" dirty="0" smtClean="0">
                <a:solidFill>
                  <a:srgbClr val="0000FF"/>
                </a:solidFill>
              </a:rPr>
              <a:t>On the price level: </a:t>
            </a:r>
            <a:r>
              <a:rPr lang="en-US" dirty="0" smtClean="0"/>
              <a:t>The increase in total spending increases the scarcity of output and resources, causing </a:t>
            </a:r>
            <a:r>
              <a:rPr lang="en-US" i="1" dirty="0" smtClean="0"/>
              <a:t>demand-pull inflation</a:t>
            </a:r>
            <a:r>
              <a:rPr lang="en-US" dirty="0"/>
              <a:t>.</a:t>
            </a:r>
            <a:endParaRPr lang="en-US" b="1" dirty="0" smtClean="0"/>
          </a:p>
        </p:txBody>
      </p:sp>
    </p:spTree>
    <p:extLst>
      <p:ext uri="{BB962C8B-B14F-4D97-AF65-F5344CB8AC3E}">
        <p14:creationId xmlns="" xmlns:p14="http://schemas.microsoft.com/office/powerpoint/2010/main" val="164181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015663"/>
          </a:xfrm>
          <a:prstGeom prst="rect">
            <a:avLst/>
          </a:prstGeom>
          <a:noFill/>
        </p:spPr>
        <p:txBody>
          <a:bodyPr wrap="square" rtlCol="0">
            <a:spAutoFit/>
          </a:bodyPr>
          <a:lstStyle/>
          <a:p>
            <a:r>
              <a:rPr lang="en-US" sz="2400" dirty="0" smtClean="0">
                <a:solidFill>
                  <a:srgbClr val="FF0000"/>
                </a:solidFill>
              </a:rPr>
              <a:t>Expansionary Fiscal Policy – When the Economy’s at Full Employment</a:t>
            </a:r>
          </a:p>
          <a:p>
            <a:r>
              <a:rPr lang="en-US" dirty="0" smtClean="0"/>
              <a:t>What if a government implements an expansionary fiscal policy when the economy is already producing at its full employment level?</a:t>
            </a:r>
          </a:p>
        </p:txBody>
      </p:sp>
      <p:grpSp>
        <p:nvGrpSpPr>
          <p:cNvPr id="7" name="Group 6"/>
          <p:cNvGrpSpPr/>
          <p:nvPr/>
        </p:nvGrpSpPr>
        <p:grpSpPr>
          <a:xfrm>
            <a:off x="4572000" y="1489348"/>
            <a:ext cx="4639231" cy="3508037"/>
            <a:chOff x="4211961" y="1561357"/>
            <a:chExt cx="4739170" cy="3583607"/>
          </a:xfrm>
        </p:grpSpPr>
        <p:grpSp>
          <p:nvGrpSpPr>
            <p:cNvPr id="38" name="Group 37"/>
            <p:cNvGrpSpPr/>
            <p:nvPr/>
          </p:nvGrpSpPr>
          <p:grpSpPr>
            <a:xfrm>
              <a:off x="4211961" y="1561357"/>
              <a:ext cx="4739170" cy="3583607"/>
              <a:chOff x="4782523" y="1866900"/>
              <a:chExt cx="4648200" cy="3514819"/>
            </a:xfrm>
          </p:grpSpPr>
          <p:grpSp>
            <p:nvGrpSpPr>
              <p:cNvPr id="40" name="Group 39"/>
              <p:cNvGrpSpPr/>
              <p:nvPr/>
            </p:nvGrpSpPr>
            <p:grpSpPr>
              <a:xfrm>
                <a:off x="4782523" y="1866900"/>
                <a:ext cx="4648200" cy="3514819"/>
                <a:chOff x="5087323" y="1866900"/>
                <a:chExt cx="4648200" cy="3514819"/>
              </a:xfrm>
            </p:grpSpPr>
            <p:grpSp>
              <p:nvGrpSpPr>
                <p:cNvPr id="45" name="Group 44"/>
                <p:cNvGrpSpPr>
                  <a:grpSpLocks noChangeAspect="1"/>
                </p:cNvGrpSpPr>
                <p:nvPr/>
              </p:nvGrpSpPr>
              <p:grpSpPr>
                <a:xfrm>
                  <a:off x="5087323" y="1866900"/>
                  <a:ext cx="4648200" cy="3514819"/>
                  <a:chOff x="5322566" y="1159309"/>
                  <a:chExt cx="5257965" cy="4771081"/>
                </a:xfrm>
              </p:grpSpPr>
              <p:grpSp>
                <p:nvGrpSpPr>
                  <p:cNvPr id="47" name="Group 25"/>
                  <p:cNvGrpSpPr/>
                  <p:nvPr/>
                </p:nvGrpSpPr>
                <p:grpSpPr>
                  <a:xfrm>
                    <a:off x="5322566" y="1159309"/>
                    <a:ext cx="5257965" cy="4771081"/>
                    <a:chOff x="5322566" y="1159309"/>
                    <a:chExt cx="5257965" cy="4771081"/>
                  </a:xfrm>
                </p:grpSpPr>
                <p:grpSp>
                  <p:nvGrpSpPr>
                    <p:cNvPr id="55" name="Group 23"/>
                    <p:cNvGrpSpPr/>
                    <p:nvPr/>
                  </p:nvGrpSpPr>
                  <p:grpSpPr>
                    <a:xfrm>
                      <a:off x="5322566" y="1159309"/>
                      <a:ext cx="4588844" cy="4294325"/>
                      <a:chOff x="5322566" y="1159309"/>
                      <a:chExt cx="4588844" cy="4294325"/>
                    </a:xfrm>
                  </p:grpSpPr>
                  <p:cxnSp>
                    <p:nvCxnSpPr>
                      <p:cNvPr id="58" name="Straight Connector 57"/>
                      <p:cNvCxnSpPr/>
                      <p:nvPr/>
                    </p:nvCxnSpPr>
                    <p:spPr>
                      <a:xfrm>
                        <a:off x="5755766" y="1454658"/>
                        <a:ext cx="0" cy="3985513"/>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59" name="Straight Connector 2"/>
                      <p:cNvCxnSpPr/>
                      <p:nvPr/>
                    </p:nvCxnSpPr>
                    <p:spPr>
                      <a:xfrm>
                        <a:off x="5728842" y="5453634"/>
                        <a:ext cx="4158235"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60" name="TextBox 3"/>
                      <p:cNvSpPr txBox="1"/>
                      <p:nvPr/>
                    </p:nvSpPr>
                    <p:spPr>
                      <a:xfrm>
                        <a:off x="5322566" y="1366178"/>
                        <a:ext cx="762000" cy="418590"/>
                      </a:xfrm>
                      <a:prstGeom prst="rect">
                        <a:avLst/>
                      </a:prstGeom>
                      <a:noFill/>
                    </p:spPr>
                    <p:txBody>
                      <a:bodyPr vert="horz" rtlCol="0">
                        <a:spAutoFit/>
                      </a:bodyPr>
                      <a:lstStyle/>
                      <a:p>
                        <a:r>
                          <a:rPr lang="en-US" sz="1400" dirty="0" smtClean="0">
                            <a:solidFill>
                              <a:srgbClr val="000000"/>
                            </a:solidFill>
                          </a:rPr>
                          <a:t>PL</a:t>
                        </a:r>
                        <a:endParaRPr lang="en-US" sz="1400" dirty="0">
                          <a:solidFill>
                            <a:srgbClr val="000000"/>
                          </a:solidFill>
                        </a:endParaRPr>
                      </a:p>
                    </p:txBody>
                  </p:sp>
                  <p:sp>
                    <p:nvSpPr>
                      <p:cNvPr id="61" name="TextBox 4"/>
                      <p:cNvSpPr txBox="1"/>
                      <p:nvPr/>
                    </p:nvSpPr>
                    <p:spPr>
                      <a:xfrm>
                        <a:off x="9073210" y="1266116"/>
                        <a:ext cx="838200" cy="417782"/>
                      </a:xfrm>
                      <a:prstGeom prst="rect">
                        <a:avLst/>
                      </a:prstGeom>
                      <a:noFill/>
                    </p:spPr>
                    <p:txBody>
                      <a:bodyPr vert="horz" rtlCol="0">
                        <a:spAutoFit/>
                      </a:bodyPr>
                      <a:lstStyle/>
                      <a:p>
                        <a:r>
                          <a:rPr lang="en-US" sz="1400" b="1" dirty="0" smtClean="0">
                            <a:solidFill>
                              <a:srgbClr val="0000CC"/>
                            </a:solidFill>
                          </a:rPr>
                          <a:t>SRAS</a:t>
                        </a:r>
                        <a:endParaRPr lang="en-US" sz="1400" b="1" dirty="0">
                          <a:solidFill>
                            <a:srgbClr val="0000CC"/>
                          </a:solidFill>
                        </a:endParaRPr>
                      </a:p>
                    </p:txBody>
                  </p:sp>
                  <p:sp>
                    <p:nvSpPr>
                      <p:cNvPr id="62" name="Freeform 5"/>
                      <p:cNvSpPr/>
                      <p:nvPr/>
                    </p:nvSpPr>
                    <p:spPr>
                      <a:xfrm>
                        <a:off x="5876290" y="1656079"/>
                        <a:ext cx="3355341" cy="2847342"/>
                      </a:xfrm>
                      <a:custGeom>
                        <a:avLst/>
                        <a:gdLst/>
                        <a:ahLst/>
                        <a:cxnLst/>
                        <a:rect l="0" t="0" r="0" b="0"/>
                        <a:pathLst>
                          <a:path w="3355341" h="2847342">
                            <a:moveTo>
                              <a:pt x="0" y="2847341"/>
                            </a:moveTo>
                            <a:lnTo>
                              <a:pt x="54610" y="2827021"/>
                            </a:lnTo>
                            <a:lnTo>
                              <a:pt x="120650" y="2819400"/>
                            </a:lnTo>
                            <a:lnTo>
                              <a:pt x="193039" y="2816861"/>
                            </a:lnTo>
                            <a:lnTo>
                              <a:pt x="251460" y="2806700"/>
                            </a:lnTo>
                            <a:lnTo>
                              <a:pt x="300989" y="2802891"/>
                            </a:lnTo>
                            <a:lnTo>
                              <a:pt x="346710" y="2792730"/>
                            </a:lnTo>
                            <a:lnTo>
                              <a:pt x="370839" y="2790191"/>
                            </a:lnTo>
                            <a:lnTo>
                              <a:pt x="396239" y="2780030"/>
                            </a:lnTo>
                            <a:lnTo>
                              <a:pt x="488950" y="2768600"/>
                            </a:lnTo>
                            <a:lnTo>
                              <a:pt x="584200" y="2749550"/>
                            </a:lnTo>
                            <a:lnTo>
                              <a:pt x="678179" y="2747011"/>
                            </a:lnTo>
                            <a:lnTo>
                              <a:pt x="703579" y="2747011"/>
                            </a:lnTo>
                            <a:lnTo>
                              <a:pt x="713740" y="2745741"/>
                            </a:lnTo>
                            <a:lnTo>
                              <a:pt x="739140" y="2736850"/>
                            </a:lnTo>
                            <a:lnTo>
                              <a:pt x="831850" y="2725421"/>
                            </a:lnTo>
                            <a:lnTo>
                              <a:pt x="886460" y="2715261"/>
                            </a:lnTo>
                            <a:lnTo>
                              <a:pt x="934719" y="2696211"/>
                            </a:lnTo>
                            <a:lnTo>
                              <a:pt x="972819" y="2686050"/>
                            </a:lnTo>
                            <a:lnTo>
                              <a:pt x="991869" y="2680971"/>
                            </a:lnTo>
                            <a:lnTo>
                              <a:pt x="1047750" y="2674621"/>
                            </a:lnTo>
                            <a:lnTo>
                              <a:pt x="1069340" y="2665730"/>
                            </a:lnTo>
                            <a:lnTo>
                              <a:pt x="1113790" y="2658111"/>
                            </a:lnTo>
                            <a:lnTo>
                              <a:pt x="1132840" y="2650491"/>
                            </a:lnTo>
                            <a:lnTo>
                              <a:pt x="1165860" y="2632711"/>
                            </a:lnTo>
                            <a:lnTo>
                              <a:pt x="1188719" y="2623821"/>
                            </a:lnTo>
                            <a:lnTo>
                              <a:pt x="1229360" y="2620011"/>
                            </a:lnTo>
                            <a:lnTo>
                              <a:pt x="1277619" y="2616200"/>
                            </a:lnTo>
                            <a:lnTo>
                              <a:pt x="1316990" y="2602230"/>
                            </a:lnTo>
                            <a:lnTo>
                              <a:pt x="1416050" y="2560321"/>
                            </a:lnTo>
                            <a:lnTo>
                              <a:pt x="1424940" y="2556511"/>
                            </a:lnTo>
                            <a:lnTo>
                              <a:pt x="1449069" y="2551430"/>
                            </a:lnTo>
                            <a:lnTo>
                              <a:pt x="1474469" y="2546350"/>
                            </a:lnTo>
                            <a:lnTo>
                              <a:pt x="1549400" y="2522221"/>
                            </a:lnTo>
                            <a:lnTo>
                              <a:pt x="1573529" y="2518411"/>
                            </a:lnTo>
                            <a:lnTo>
                              <a:pt x="1595119" y="2510791"/>
                            </a:lnTo>
                            <a:lnTo>
                              <a:pt x="1611629" y="2503171"/>
                            </a:lnTo>
                            <a:lnTo>
                              <a:pt x="1617979" y="2498091"/>
                            </a:lnTo>
                            <a:lnTo>
                              <a:pt x="1657350" y="2484121"/>
                            </a:lnTo>
                            <a:lnTo>
                              <a:pt x="1725929" y="2468880"/>
                            </a:lnTo>
                            <a:lnTo>
                              <a:pt x="1791969" y="2437130"/>
                            </a:lnTo>
                            <a:lnTo>
                              <a:pt x="1828800" y="2413000"/>
                            </a:lnTo>
                            <a:lnTo>
                              <a:pt x="1846579" y="2407921"/>
                            </a:lnTo>
                            <a:lnTo>
                              <a:pt x="1865629" y="2404111"/>
                            </a:lnTo>
                            <a:lnTo>
                              <a:pt x="1930400" y="2379980"/>
                            </a:lnTo>
                            <a:lnTo>
                              <a:pt x="1978660" y="2355850"/>
                            </a:lnTo>
                            <a:lnTo>
                              <a:pt x="2010410" y="2349500"/>
                            </a:lnTo>
                            <a:lnTo>
                              <a:pt x="2019300" y="2345691"/>
                            </a:lnTo>
                            <a:lnTo>
                              <a:pt x="2026919" y="2339341"/>
                            </a:lnTo>
                            <a:lnTo>
                              <a:pt x="2040890" y="2325371"/>
                            </a:lnTo>
                            <a:lnTo>
                              <a:pt x="2065019" y="2307591"/>
                            </a:lnTo>
                            <a:lnTo>
                              <a:pt x="2076450" y="2291080"/>
                            </a:lnTo>
                            <a:lnTo>
                              <a:pt x="2084069" y="2286000"/>
                            </a:lnTo>
                            <a:lnTo>
                              <a:pt x="2091690" y="2282191"/>
                            </a:lnTo>
                            <a:lnTo>
                              <a:pt x="2127250" y="2268221"/>
                            </a:lnTo>
                            <a:lnTo>
                              <a:pt x="2180590" y="2235200"/>
                            </a:lnTo>
                            <a:lnTo>
                              <a:pt x="2199640" y="2219961"/>
                            </a:lnTo>
                            <a:lnTo>
                              <a:pt x="2208529" y="2213611"/>
                            </a:lnTo>
                            <a:lnTo>
                              <a:pt x="2284729" y="2184400"/>
                            </a:lnTo>
                            <a:lnTo>
                              <a:pt x="2292350" y="2178050"/>
                            </a:lnTo>
                            <a:lnTo>
                              <a:pt x="2305050" y="2162811"/>
                            </a:lnTo>
                            <a:lnTo>
                              <a:pt x="2312669" y="2156461"/>
                            </a:lnTo>
                            <a:lnTo>
                              <a:pt x="2343150" y="2143761"/>
                            </a:lnTo>
                            <a:lnTo>
                              <a:pt x="2414269" y="2091691"/>
                            </a:lnTo>
                            <a:lnTo>
                              <a:pt x="2426969" y="2080261"/>
                            </a:lnTo>
                            <a:lnTo>
                              <a:pt x="2479040" y="2049780"/>
                            </a:lnTo>
                            <a:lnTo>
                              <a:pt x="2498090" y="2026921"/>
                            </a:lnTo>
                            <a:lnTo>
                              <a:pt x="2534919" y="1998980"/>
                            </a:lnTo>
                            <a:lnTo>
                              <a:pt x="2556510" y="1969771"/>
                            </a:lnTo>
                            <a:lnTo>
                              <a:pt x="2614929" y="1918971"/>
                            </a:lnTo>
                            <a:lnTo>
                              <a:pt x="2641600" y="1884680"/>
                            </a:lnTo>
                            <a:lnTo>
                              <a:pt x="2684779" y="1847850"/>
                            </a:lnTo>
                            <a:lnTo>
                              <a:pt x="2729229" y="1794511"/>
                            </a:lnTo>
                            <a:lnTo>
                              <a:pt x="2752090" y="1778000"/>
                            </a:lnTo>
                            <a:lnTo>
                              <a:pt x="2788919" y="1728471"/>
                            </a:lnTo>
                            <a:lnTo>
                              <a:pt x="2800350" y="1710691"/>
                            </a:lnTo>
                            <a:lnTo>
                              <a:pt x="2821940" y="1685291"/>
                            </a:lnTo>
                            <a:lnTo>
                              <a:pt x="2844800" y="1639571"/>
                            </a:lnTo>
                            <a:lnTo>
                              <a:pt x="2894329" y="1577341"/>
                            </a:lnTo>
                            <a:lnTo>
                              <a:pt x="2918460" y="1535431"/>
                            </a:lnTo>
                            <a:lnTo>
                              <a:pt x="2932429" y="1513841"/>
                            </a:lnTo>
                            <a:lnTo>
                              <a:pt x="2943860" y="1496060"/>
                            </a:lnTo>
                            <a:lnTo>
                              <a:pt x="2964179" y="1470660"/>
                            </a:lnTo>
                            <a:lnTo>
                              <a:pt x="3004819" y="1391921"/>
                            </a:lnTo>
                            <a:lnTo>
                              <a:pt x="3018790" y="1370331"/>
                            </a:lnTo>
                            <a:lnTo>
                              <a:pt x="3032760" y="1348741"/>
                            </a:lnTo>
                            <a:lnTo>
                              <a:pt x="3037840" y="1342391"/>
                            </a:lnTo>
                            <a:lnTo>
                              <a:pt x="3040379" y="1336041"/>
                            </a:lnTo>
                            <a:lnTo>
                              <a:pt x="3058160" y="1275081"/>
                            </a:lnTo>
                            <a:lnTo>
                              <a:pt x="3094990" y="1201421"/>
                            </a:lnTo>
                            <a:lnTo>
                              <a:pt x="3100069" y="1181100"/>
                            </a:lnTo>
                            <a:lnTo>
                              <a:pt x="3103879" y="1159510"/>
                            </a:lnTo>
                            <a:lnTo>
                              <a:pt x="3126740" y="1101091"/>
                            </a:lnTo>
                            <a:lnTo>
                              <a:pt x="3135629" y="1059181"/>
                            </a:lnTo>
                            <a:lnTo>
                              <a:pt x="3169919" y="971550"/>
                            </a:lnTo>
                            <a:lnTo>
                              <a:pt x="3178810" y="919481"/>
                            </a:lnTo>
                            <a:lnTo>
                              <a:pt x="3197860" y="867410"/>
                            </a:lnTo>
                            <a:lnTo>
                              <a:pt x="3208019" y="819150"/>
                            </a:lnTo>
                            <a:lnTo>
                              <a:pt x="3227069" y="767081"/>
                            </a:lnTo>
                            <a:lnTo>
                              <a:pt x="3235960" y="718821"/>
                            </a:lnTo>
                            <a:lnTo>
                              <a:pt x="3242310" y="695960"/>
                            </a:lnTo>
                            <a:lnTo>
                              <a:pt x="3248660" y="636271"/>
                            </a:lnTo>
                            <a:lnTo>
                              <a:pt x="3257550" y="609600"/>
                            </a:lnTo>
                            <a:lnTo>
                              <a:pt x="3274060" y="521971"/>
                            </a:lnTo>
                            <a:lnTo>
                              <a:pt x="3286760" y="472441"/>
                            </a:lnTo>
                            <a:lnTo>
                              <a:pt x="3298190" y="439421"/>
                            </a:lnTo>
                            <a:lnTo>
                              <a:pt x="3304540" y="402591"/>
                            </a:lnTo>
                            <a:lnTo>
                              <a:pt x="3313429" y="377191"/>
                            </a:lnTo>
                            <a:lnTo>
                              <a:pt x="3318510" y="297181"/>
                            </a:lnTo>
                            <a:lnTo>
                              <a:pt x="3318510" y="264160"/>
                            </a:lnTo>
                            <a:lnTo>
                              <a:pt x="3323590" y="243841"/>
                            </a:lnTo>
                            <a:lnTo>
                              <a:pt x="3328669" y="223521"/>
                            </a:lnTo>
                            <a:lnTo>
                              <a:pt x="3333750" y="186691"/>
                            </a:lnTo>
                            <a:lnTo>
                              <a:pt x="3343910" y="144781"/>
                            </a:lnTo>
                            <a:lnTo>
                              <a:pt x="3347719" y="64771"/>
                            </a:lnTo>
                            <a:lnTo>
                              <a:pt x="3351529" y="44450"/>
                            </a:lnTo>
                            <a:lnTo>
                              <a:pt x="3355340" y="34291"/>
                            </a:lnTo>
                            <a:lnTo>
                              <a:pt x="3355340" y="25400"/>
                            </a:lnTo>
                            <a:lnTo>
                              <a:pt x="3354069" y="15241"/>
                            </a:lnTo>
                            <a:lnTo>
                              <a:pt x="3347719" y="0"/>
                            </a:lnTo>
                          </a:path>
                        </a:pathLst>
                      </a:custGeom>
                      <a:ln w="43052"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63" name="TextBox 4"/>
                      <p:cNvSpPr txBox="1"/>
                      <p:nvPr/>
                    </p:nvSpPr>
                    <p:spPr>
                      <a:xfrm>
                        <a:off x="8383641" y="1159309"/>
                        <a:ext cx="838200" cy="417782"/>
                      </a:xfrm>
                      <a:prstGeom prst="rect">
                        <a:avLst/>
                      </a:prstGeom>
                      <a:noFill/>
                    </p:spPr>
                    <p:txBody>
                      <a:bodyPr vert="horz" rtlCol="0">
                        <a:spAutoFit/>
                      </a:bodyPr>
                      <a:lstStyle/>
                      <a:p>
                        <a:r>
                          <a:rPr lang="en-US" sz="1400" b="1" dirty="0" smtClean="0">
                            <a:solidFill>
                              <a:srgbClr val="FF0000"/>
                            </a:solidFill>
                          </a:rPr>
                          <a:t>LRAS</a:t>
                        </a:r>
                        <a:endParaRPr lang="en-US" sz="1400" b="1" dirty="0">
                          <a:solidFill>
                            <a:srgbClr val="FF0000"/>
                          </a:solidFill>
                        </a:endParaRPr>
                      </a:p>
                    </p:txBody>
                  </p:sp>
                </p:grpSp>
                <p:sp>
                  <p:nvSpPr>
                    <p:cNvPr id="56" name="TextBox 55"/>
                    <p:cNvSpPr txBox="1"/>
                    <p:nvPr/>
                  </p:nvSpPr>
                  <p:spPr>
                    <a:xfrm>
                      <a:off x="9310533" y="5511800"/>
                      <a:ext cx="1269998" cy="418590"/>
                    </a:xfrm>
                    <a:prstGeom prst="rect">
                      <a:avLst/>
                    </a:prstGeom>
                    <a:noFill/>
                  </p:spPr>
                  <p:txBody>
                    <a:bodyPr vert="horz" rtlCol="0">
                      <a:spAutoFit/>
                    </a:bodyPr>
                    <a:lstStyle/>
                    <a:p>
                      <a:r>
                        <a:rPr lang="en-US" sz="1400" dirty="0" smtClean="0">
                          <a:solidFill>
                            <a:srgbClr val="000000"/>
                          </a:solidFill>
                        </a:rPr>
                        <a:t>real GDP</a:t>
                      </a:r>
                      <a:endParaRPr lang="en-US" sz="1400" dirty="0">
                        <a:solidFill>
                          <a:srgbClr val="000000"/>
                        </a:solidFill>
                      </a:endParaRPr>
                    </a:p>
                  </p:txBody>
                </p:sp>
              </p:grpSp>
              <p:cxnSp>
                <p:nvCxnSpPr>
                  <p:cNvPr id="48" name="Straight Connector 47"/>
                  <p:cNvCxnSpPr/>
                  <p:nvPr/>
                </p:nvCxnSpPr>
                <p:spPr>
                  <a:xfrm flipH="1">
                    <a:off x="5753100" y="3086100"/>
                    <a:ext cx="3086100" cy="0"/>
                  </a:xfrm>
                  <a:prstGeom prst="line">
                    <a:avLst/>
                  </a:prstGeom>
                  <a:ln w="38100" cap="flat" cmpd="sng" algn="ctr">
                    <a:solidFill>
                      <a:srgbClr val="80008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5322569" y="2991778"/>
                    <a:ext cx="533400" cy="418590"/>
                  </a:xfrm>
                  <a:prstGeom prst="rect">
                    <a:avLst/>
                  </a:prstGeom>
                  <a:noFill/>
                </p:spPr>
                <p:txBody>
                  <a:bodyPr vert="horz" rtlCol="0">
                    <a:spAutoFit/>
                  </a:bodyPr>
                  <a:lstStyle/>
                  <a:p>
                    <a:r>
                      <a:rPr lang="en-US" sz="1400" dirty="0" err="1" smtClean="0">
                        <a:solidFill>
                          <a:srgbClr val="000000"/>
                        </a:solidFill>
                      </a:rPr>
                      <a:t>P</a:t>
                    </a:r>
                    <a:r>
                      <a:rPr lang="en-US" sz="1400" baseline="-25000" dirty="0" err="1" smtClean="0">
                        <a:solidFill>
                          <a:srgbClr val="000000"/>
                        </a:solidFill>
                      </a:rPr>
                      <a:t>fe</a:t>
                    </a:r>
                    <a:endParaRPr lang="en-US" sz="1400" baseline="-25000" dirty="0">
                      <a:solidFill>
                        <a:srgbClr val="000000"/>
                      </a:solidFill>
                    </a:endParaRPr>
                  </a:p>
                </p:txBody>
              </p:sp>
              <p:sp>
                <p:nvSpPr>
                  <p:cNvPr id="50" name="TextBox 49"/>
                  <p:cNvSpPr txBox="1"/>
                  <p:nvPr/>
                </p:nvSpPr>
                <p:spPr>
                  <a:xfrm>
                    <a:off x="8684216" y="5506964"/>
                    <a:ext cx="558800" cy="418590"/>
                  </a:xfrm>
                  <a:prstGeom prst="rect">
                    <a:avLst/>
                  </a:prstGeom>
                  <a:noFill/>
                </p:spPr>
                <p:txBody>
                  <a:bodyPr vert="horz" rtlCol="0">
                    <a:spAutoFit/>
                  </a:bodyPr>
                  <a:lstStyle/>
                  <a:p>
                    <a:r>
                      <a:rPr lang="en-US" sz="1400" dirty="0" err="1" smtClean="0">
                        <a:solidFill>
                          <a:srgbClr val="000000"/>
                        </a:solidFill>
                      </a:rPr>
                      <a:t>Y</a:t>
                    </a:r>
                    <a:r>
                      <a:rPr lang="en-US" sz="1400" baseline="-25000" dirty="0" err="1" smtClean="0">
                        <a:solidFill>
                          <a:srgbClr val="000000"/>
                        </a:solidFill>
                      </a:rPr>
                      <a:t>fe</a:t>
                    </a:r>
                    <a:endParaRPr lang="en-US" sz="1400" baseline="-25000" dirty="0">
                      <a:solidFill>
                        <a:srgbClr val="000000"/>
                      </a:solidFill>
                    </a:endParaRPr>
                  </a:p>
                </p:txBody>
              </p:sp>
              <p:cxnSp>
                <p:nvCxnSpPr>
                  <p:cNvPr id="51" name="Straight Connector 50"/>
                  <p:cNvCxnSpPr/>
                  <p:nvPr/>
                </p:nvCxnSpPr>
                <p:spPr>
                  <a:xfrm flipH="1" flipV="1">
                    <a:off x="5753100" y="2162466"/>
                    <a:ext cx="3389399" cy="6610"/>
                  </a:xfrm>
                  <a:prstGeom prst="line">
                    <a:avLst/>
                  </a:prstGeom>
                  <a:ln w="38100" cap="flat" cmpd="sng" algn="ctr">
                    <a:solidFill>
                      <a:srgbClr val="FFFF0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9142307" y="2165489"/>
                    <a:ext cx="0" cy="3288145"/>
                  </a:xfrm>
                  <a:prstGeom prst="line">
                    <a:avLst/>
                  </a:prstGeom>
                  <a:ln w="38100" cap="flat" cmpd="sng" algn="ctr">
                    <a:solidFill>
                      <a:srgbClr val="FFFF0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5322566" y="1991549"/>
                    <a:ext cx="533400" cy="417782"/>
                  </a:xfrm>
                  <a:prstGeom prst="rect">
                    <a:avLst/>
                  </a:prstGeom>
                  <a:noFill/>
                </p:spPr>
                <p:txBody>
                  <a:bodyPr vert="horz" rtlCol="0">
                    <a:spAutoFit/>
                  </a:bodyPr>
                  <a:lstStyle/>
                  <a:p>
                    <a:r>
                      <a:rPr lang="en-US" sz="1400" dirty="0" smtClean="0">
                        <a:solidFill>
                          <a:srgbClr val="000000"/>
                        </a:solidFill>
                      </a:rPr>
                      <a:t>P</a:t>
                    </a:r>
                    <a:r>
                      <a:rPr lang="en-US" sz="1400" baseline="-25000" dirty="0">
                        <a:solidFill>
                          <a:srgbClr val="000000"/>
                        </a:solidFill>
                      </a:rPr>
                      <a:t>2</a:t>
                    </a:r>
                  </a:p>
                </p:txBody>
              </p:sp>
              <p:sp>
                <p:nvSpPr>
                  <p:cNvPr id="54" name="TextBox 53"/>
                  <p:cNvSpPr txBox="1"/>
                  <p:nvPr/>
                </p:nvSpPr>
                <p:spPr>
                  <a:xfrm>
                    <a:off x="9008552" y="5504387"/>
                    <a:ext cx="533400" cy="417782"/>
                  </a:xfrm>
                  <a:prstGeom prst="rect">
                    <a:avLst/>
                  </a:prstGeom>
                  <a:noFill/>
                </p:spPr>
                <p:txBody>
                  <a:bodyPr vert="horz" rtlCol="0">
                    <a:spAutoFit/>
                  </a:bodyPr>
                  <a:lstStyle/>
                  <a:p>
                    <a:r>
                      <a:rPr lang="en-US" sz="1400" dirty="0">
                        <a:solidFill>
                          <a:srgbClr val="000000"/>
                        </a:solidFill>
                      </a:rPr>
                      <a:t>Y</a:t>
                    </a:r>
                    <a:r>
                      <a:rPr lang="en-US" sz="1400" baseline="-25000" dirty="0" smtClean="0">
                        <a:solidFill>
                          <a:srgbClr val="000000"/>
                        </a:solidFill>
                      </a:rPr>
                      <a:t>2</a:t>
                    </a:r>
                    <a:endParaRPr lang="en-US" sz="1400" baseline="-25000" dirty="0">
                      <a:solidFill>
                        <a:srgbClr val="000000"/>
                      </a:solidFill>
                    </a:endParaRPr>
                  </a:p>
                </p:txBody>
              </p:sp>
            </p:grpSp>
            <p:cxnSp>
              <p:nvCxnSpPr>
                <p:cNvPr id="46" name="Straight Connector 45"/>
                <p:cNvCxnSpPr/>
                <p:nvPr/>
              </p:nvCxnSpPr>
              <p:spPr>
                <a:xfrm flipV="1">
                  <a:off x="8196137" y="2170458"/>
                  <a:ext cx="0" cy="2874221"/>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cxnSp>
            <p:nvCxnSpPr>
              <p:cNvPr id="41" name="Straight Connector 40"/>
              <p:cNvCxnSpPr/>
              <p:nvPr/>
            </p:nvCxnSpPr>
            <p:spPr>
              <a:xfrm>
                <a:off x="6661611" y="2253361"/>
                <a:ext cx="2059092" cy="1674569"/>
              </a:xfrm>
              <a:prstGeom prst="line">
                <a:avLst/>
              </a:prstGeom>
              <a:ln w="38100" cap="flat" cmpd="sng" algn="ctr">
                <a:solidFill>
                  <a:schemeClr val="bg1">
                    <a:lumMod val="75000"/>
                  </a:schemeClr>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8617058" y="3924299"/>
                <a:ext cx="736854" cy="307777"/>
              </a:xfrm>
              <a:prstGeom prst="rect">
                <a:avLst/>
              </a:prstGeom>
              <a:noFill/>
            </p:spPr>
            <p:txBody>
              <a:bodyPr vert="horz" wrap="square" rtlCol="0">
                <a:spAutoFit/>
              </a:bodyPr>
              <a:lstStyle/>
              <a:p>
                <a:r>
                  <a:rPr lang="en-US" sz="1400" dirty="0" smtClean="0">
                    <a:solidFill>
                      <a:schemeClr val="bg1">
                        <a:lumMod val="75000"/>
                      </a:schemeClr>
                    </a:solidFill>
                  </a:rPr>
                  <a:t>AD</a:t>
                </a:r>
                <a:r>
                  <a:rPr lang="en-US" sz="1400" baseline="-25000" dirty="0" smtClean="0">
                    <a:solidFill>
                      <a:schemeClr val="bg1">
                        <a:lumMod val="75000"/>
                      </a:schemeClr>
                    </a:solidFill>
                  </a:rPr>
                  <a:t>1</a:t>
                </a:r>
                <a:endParaRPr lang="en-US" sz="1400" baseline="-25000" dirty="0">
                  <a:solidFill>
                    <a:schemeClr val="bg1">
                      <a:lumMod val="75000"/>
                    </a:schemeClr>
                  </a:solidFill>
                </a:endParaRPr>
              </a:p>
            </p:txBody>
          </p:sp>
          <p:cxnSp>
            <p:nvCxnSpPr>
              <p:cNvPr id="43" name="Straight Connector 42"/>
              <p:cNvCxnSpPr/>
              <p:nvPr/>
            </p:nvCxnSpPr>
            <p:spPr>
              <a:xfrm>
                <a:off x="7644516" y="2187276"/>
                <a:ext cx="1029547" cy="837285"/>
              </a:xfrm>
              <a:prstGeom prst="line">
                <a:avLst/>
              </a:prstGeom>
              <a:ln w="38100" cap="flat" cmpd="sng" algn="ctr">
                <a:solidFill>
                  <a:schemeClr val="tx1"/>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8613143" y="2870671"/>
                <a:ext cx="736854" cy="307777"/>
              </a:xfrm>
              <a:prstGeom prst="rect">
                <a:avLst/>
              </a:prstGeom>
              <a:noFill/>
            </p:spPr>
            <p:txBody>
              <a:bodyPr vert="horz" wrap="square" rtlCol="0">
                <a:spAutoFit/>
              </a:bodyPr>
              <a:lstStyle/>
              <a:p>
                <a:r>
                  <a:rPr lang="en-US" sz="1400" dirty="0" smtClean="0"/>
                  <a:t>AD</a:t>
                </a:r>
                <a:r>
                  <a:rPr lang="en-US" sz="1400" baseline="-25000" dirty="0"/>
                  <a:t>2</a:t>
                </a:r>
              </a:p>
            </p:txBody>
          </p:sp>
        </p:grpSp>
        <p:cxnSp>
          <p:nvCxnSpPr>
            <p:cNvPr id="64" name="Straight Arrow Connector 63"/>
            <p:cNvCxnSpPr/>
            <p:nvPr/>
          </p:nvCxnSpPr>
          <p:spPr>
            <a:xfrm>
              <a:off x="7078923" y="2584773"/>
              <a:ext cx="777743" cy="0"/>
            </a:xfrm>
            <a:prstGeom prst="straightConnector1">
              <a:avLst/>
            </a:prstGeom>
            <a:ln w="19050">
              <a:tailEnd type="arrow"/>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65" name="Straight Arrow Connector 64"/>
            <p:cNvCxnSpPr/>
            <p:nvPr/>
          </p:nvCxnSpPr>
          <p:spPr>
            <a:xfrm>
              <a:off x="7381618" y="4593729"/>
              <a:ext cx="273369" cy="0"/>
            </a:xfrm>
            <a:prstGeom prst="straightConnector1">
              <a:avLst/>
            </a:prstGeom>
            <a:ln w="19050">
              <a:tailEnd type="arrow"/>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cxnSp>
          <p:nvCxnSpPr>
            <p:cNvPr id="66" name="Straight Arrow Connector 65"/>
            <p:cNvCxnSpPr/>
            <p:nvPr/>
          </p:nvCxnSpPr>
          <p:spPr>
            <a:xfrm flipV="1">
              <a:off x="4774667" y="2413583"/>
              <a:ext cx="0" cy="524160"/>
            </a:xfrm>
            <a:prstGeom prst="straightConnector1">
              <a:avLst/>
            </a:prstGeom>
            <a:ln w="19050">
              <a:tailEnd type="arrow"/>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grpSp>
      <p:sp>
        <p:nvSpPr>
          <p:cNvPr id="18" name="TextBox 17"/>
          <p:cNvSpPr txBox="1"/>
          <p:nvPr/>
        </p:nvSpPr>
        <p:spPr>
          <a:xfrm>
            <a:off x="0" y="1273325"/>
            <a:ext cx="4211960" cy="3631763"/>
          </a:xfrm>
          <a:prstGeom prst="rect">
            <a:avLst/>
          </a:prstGeom>
          <a:noFill/>
        </p:spPr>
        <p:txBody>
          <a:bodyPr wrap="square" rtlCol="0">
            <a:spAutoFit/>
          </a:bodyPr>
          <a:lstStyle/>
          <a:p>
            <a:r>
              <a:rPr lang="en-US" dirty="0" smtClean="0"/>
              <a:t>An increase in AD when the economy is already at full employment will cause:</a:t>
            </a:r>
          </a:p>
          <a:p>
            <a:endParaRPr lang="en-US" dirty="0" smtClean="0"/>
          </a:p>
          <a:p>
            <a:pPr marL="285750" indent="-285750">
              <a:buFont typeface="Arial" pitchFamily="34" charset="0"/>
              <a:buChar char="•"/>
            </a:pPr>
            <a:r>
              <a:rPr lang="en-US" sz="1600" b="1" dirty="0" smtClean="0"/>
              <a:t>Only a slight increase in total output: </a:t>
            </a:r>
          </a:p>
          <a:p>
            <a:pPr marL="742950" lvl="1" indent="-285750">
              <a:buFont typeface="Wingdings" pitchFamily="2" charset="2"/>
              <a:buChar char="Ø"/>
            </a:pPr>
            <a:r>
              <a:rPr lang="en-US" sz="1600" dirty="0" smtClean="0"/>
              <a:t>The nation’s resources are already fully employed</a:t>
            </a:r>
          </a:p>
          <a:p>
            <a:pPr marL="742950" lvl="1" indent="-285750">
              <a:buFont typeface="Wingdings" pitchFamily="2" charset="2"/>
              <a:buChar char="Ø"/>
            </a:pPr>
            <a:r>
              <a:rPr lang="en-US" sz="1600" dirty="0" smtClean="0"/>
              <a:t>Firms are unable to hire the workers they need to meet growing demand</a:t>
            </a:r>
          </a:p>
          <a:p>
            <a:pPr marL="742950" lvl="1" indent="-285750">
              <a:buFont typeface="Wingdings" pitchFamily="2" charset="2"/>
              <a:buChar char="Ø"/>
            </a:pPr>
            <a:endParaRPr lang="en-US" sz="1600" dirty="0" smtClean="0"/>
          </a:p>
          <a:p>
            <a:pPr marL="285750" indent="-285750">
              <a:buFont typeface="Arial" pitchFamily="34" charset="0"/>
              <a:buChar char="•"/>
            </a:pPr>
            <a:r>
              <a:rPr lang="en-US" sz="1600" b="1" dirty="0" smtClean="0"/>
              <a:t>A significant increase in the average price level: </a:t>
            </a:r>
          </a:p>
          <a:p>
            <a:pPr marL="742950" lvl="1" indent="-285750">
              <a:buFont typeface="Wingdings" pitchFamily="2" charset="2"/>
              <a:buChar char="Ø"/>
            </a:pPr>
            <a:r>
              <a:rPr lang="en-US" sz="1600" dirty="0" smtClean="0"/>
              <a:t>The economy is now producing beyond full employment</a:t>
            </a:r>
          </a:p>
          <a:p>
            <a:pPr marL="742950" lvl="1" indent="-285750">
              <a:buFont typeface="Wingdings" pitchFamily="2" charset="2"/>
              <a:buChar char="Ø"/>
            </a:pPr>
            <a:r>
              <a:rPr lang="en-US" sz="1600" dirty="0" smtClean="0"/>
              <a:t>Demand-pull inflation results</a:t>
            </a:r>
          </a:p>
        </p:txBody>
      </p:sp>
      <p:sp>
        <p:nvSpPr>
          <p:cNvPr id="19" name="Rectangle 18"/>
          <p:cNvSpPr/>
          <p:nvPr/>
        </p:nvSpPr>
        <p:spPr>
          <a:xfrm>
            <a:off x="-15657" y="5017740"/>
            <a:ext cx="9146317" cy="646331"/>
          </a:xfrm>
          <a:prstGeom prst="rect">
            <a:avLst/>
          </a:prstGeom>
        </p:spPr>
        <p:txBody>
          <a:bodyPr wrap="square">
            <a:spAutoFit/>
          </a:bodyPr>
          <a:lstStyle/>
          <a:p>
            <a:pPr algn="ctr"/>
            <a:r>
              <a:rPr lang="en-US" b="1" i="1" dirty="0" smtClean="0">
                <a:solidFill>
                  <a:srgbClr val="FF0000"/>
                </a:solidFill>
              </a:rPr>
              <a:t>Fiscal policy alone cannot lead to long-run economic growth, since it is first and foremost a ‘demand-side’ policy. Growth requires an increase in AS and AD.</a:t>
            </a:r>
          </a:p>
        </p:txBody>
      </p:sp>
    </p:spTree>
    <p:extLst>
      <p:ext uri="{BB962C8B-B14F-4D97-AF65-F5344CB8AC3E}">
        <p14:creationId xmlns="" xmlns:p14="http://schemas.microsoft.com/office/powerpoint/2010/main" val="1340714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21196"/>
            <a:ext cx="9144000" cy="1292662"/>
          </a:xfrm>
          <a:prstGeom prst="rect">
            <a:avLst/>
          </a:prstGeom>
          <a:noFill/>
        </p:spPr>
        <p:txBody>
          <a:bodyPr wrap="square" rtlCol="0">
            <a:spAutoFit/>
          </a:bodyPr>
          <a:lstStyle/>
          <a:p>
            <a:r>
              <a:rPr lang="en-US" sz="2400" dirty="0" smtClean="0">
                <a:solidFill>
                  <a:srgbClr val="FF0000"/>
                </a:solidFill>
              </a:rPr>
              <a:t>The Role of Fiscal Policy – To Combat Inflation</a:t>
            </a:r>
          </a:p>
          <a:p>
            <a:r>
              <a:rPr lang="en-US" dirty="0" smtClean="0"/>
              <a:t>If an economy is experiencing abnormally high inflation as a result of an increase in AD beyond the full employment level, </a:t>
            </a:r>
            <a:r>
              <a:rPr lang="en-US" i="1" dirty="0" smtClean="0"/>
              <a:t>contractionary fiscal policy </a:t>
            </a:r>
            <a:r>
              <a:rPr lang="en-US" dirty="0" smtClean="0"/>
              <a:t>can be used to reduce AD and bring inflation under control.</a:t>
            </a:r>
          </a:p>
        </p:txBody>
      </p:sp>
      <p:sp>
        <p:nvSpPr>
          <p:cNvPr id="20" name="TextBox 19"/>
          <p:cNvSpPr txBox="1"/>
          <p:nvPr/>
        </p:nvSpPr>
        <p:spPr>
          <a:xfrm>
            <a:off x="4283968" y="1417340"/>
            <a:ext cx="4601985" cy="3970318"/>
          </a:xfrm>
          <a:prstGeom prst="rect">
            <a:avLst/>
          </a:prstGeom>
          <a:noFill/>
        </p:spPr>
        <p:txBody>
          <a:bodyPr wrap="square" rtlCol="0">
            <a:spAutoFit/>
          </a:bodyPr>
          <a:lstStyle/>
          <a:p>
            <a:r>
              <a:rPr lang="en-US" b="1" dirty="0" smtClean="0">
                <a:solidFill>
                  <a:srgbClr val="0000FF"/>
                </a:solidFill>
              </a:rPr>
              <a:t>The </a:t>
            </a:r>
            <a:r>
              <a:rPr lang="en-US" b="1" dirty="0">
                <a:solidFill>
                  <a:srgbClr val="0000FF"/>
                </a:solidFill>
              </a:rPr>
              <a:t>e</a:t>
            </a:r>
            <a:r>
              <a:rPr lang="en-US" b="1" dirty="0" smtClean="0">
                <a:solidFill>
                  <a:srgbClr val="0000FF"/>
                </a:solidFill>
              </a:rPr>
              <a:t>conomy to  the left is experiencing an </a:t>
            </a:r>
            <a:r>
              <a:rPr lang="en-US" b="1" i="1" dirty="0" smtClean="0">
                <a:solidFill>
                  <a:srgbClr val="0000FF"/>
                </a:solidFill>
              </a:rPr>
              <a:t>inflationary gap</a:t>
            </a:r>
            <a:r>
              <a:rPr lang="en-US" b="1" dirty="0" smtClean="0">
                <a:solidFill>
                  <a:srgbClr val="0000FF"/>
                </a:solidFill>
              </a:rPr>
              <a:t> of $100 billion. </a:t>
            </a:r>
          </a:p>
          <a:p>
            <a:endParaRPr lang="en-US" b="1" dirty="0" smtClean="0">
              <a:solidFill>
                <a:srgbClr val="0000FF"/>
              </a:solidFill>
            </a:endParaRPr>
          </a:p>
          <a:p>
            <a:pPr marL="285750" indent="-285750">
              <a:buFont typeface="Arial" pitchFamily="34" charset="0"/>
              <a:buChar char="•"/>
            </a:pPr>
            <a:r>
              <a:rPr lang="en-US" dirty="0" smtClean="0"/>
              <a:t>Inflation is higher than desired and output is beyond the full employment level </a:t>
            </a:r>
          </a:p>
          <a:p>
            <a:pPr marL="285750" indent="-285750">
              <a:buFont typeface="Arial" pitchFamily="34" charset="0"/>
              <a:buChar char="•"/>
            </a:pPr>
            <a:r>
              <a:rPr lang="en-US" dirty="0" smtClean="0"/>
              <a:t>The government can bring AD down by using </a:t>
            </a:r>
            <a:r>
              <a:rPr lang="en-US" i="1" dirty="0" smtClean="0"/>
              <a:t>contractionary fiscal policy</a:t>
            </a:r>
            <a:r>
              <a:rPr lang="en-US" dirty="0" smtClean="0"/>
              <a:t>.</a:t>
            </a:r>
          </a:p>
          <a:p>
            <a:pPr marL="742950" lvl="1" indent="-285750">
              <a:buFont typeface="Wingdings" pitchFamily="2" charset="2"/>
              <a:buChar char="Ø"/>
            </a:pPr>
            <a:r>
              <a:rPr lang="en-US" dirty="0" smtClean="0"/>
              <a:t>An increase in taxes on households and firms, or </a:t>
            </a:r>
          </a:p>
          <a:p>
            <a:pPr marL="742950" lvl="1" indent="-285750">
              <a:buFont typeface="Wingdings" pitchFamily="2" charset="2"/>
              <a:buChar char="Ø"/>
            </a:pPr>
            <a:r>
              <a:rPr lang="en-US" dirty="0" smtClean="0"/>
              <a:t>A decrease in government expenditures</a:t>
            </a:r>
          </a:p>
          <a:p>
            <a:pPr marL="285750" indent="-285750">
              <a:buFont typeface="Arial" pitchFamily="34" charset="0"/>
              <a:buChar char="•"/>
            </a:pPr>
            <a:r>
              <a:rPr lang="en-US" dirty="0" smtClean="0"/>
              <a:t>Either of these policies will reduce total spending, income and employment, and the average price level.</a:t>
            </a:r>
            <a:endParaRPr lang="en-US" dirty="0"/>
          </a:p>
        </p:txBody>
      </p:sp>
      <p:grpSp>
        <p:nvGrpSpPr>
          <p:cNvPr id="21" name="Group 20"/>
          <p:cNvGrpSpPr/>
          <p:nvPr/>
        </p:nvGrpSpPr>
        <p:grpSpPr>
          <a:xfrm>
            <a:off x="35496" y="1972502"/>
            <a:ext cx="4404968" cy="3765318"/>
            <a:chOff x="168085" y="1972501"/>
            <a:chExt cx="4639231" cy="3965564"/>
          </a:xfrm>
        </p:grpSpPr>
        <p:grpSp>
          <p:nvGrpSpPr>
            <p:cNvPr id="68" name="Group 67"/>
            <p:cNvGrpSpPr/>
            <p:nvPr/>
          </p:nvGrpSpPr>
          <p:grpSpPr>
            <a:xfrm>
              <a:off x="168085" y="1972501"/>
              <a:ext cx="4639231" cy="3524405"/>
              <a:chOff x="4782523" y="1866900"/>
              <a:chExt cx="4648200" cy="3531219"/>
            </a:xfrm>
          </p:grpSpPr>
          <p:grpSp>
            <p:nvGrpSpPr>
              <p:cNvPr id="72" name="Group 71"/>
              <p:cNvGrpSpPr/>
              <p:nvPr/>
            </p:nvGrpSpPr>
            <p:grpSpPr>
              <a:xfrm>
                <a:off x="4782523" y="1866900"/>
                <a:ext cx="4648200" cy="3531219"/>
                <a:chOff x="5087323" y="1866900"/>
                <a:chExt cx="4648200" cy="3531219"/>
              </a:xfrm>
            </p:grpSpPr>
            <p:grpSp>
              <p:nvGrpSpPr>
                <p:cNvPr id="77" name="Group 76"/>
                <p:cNvGrpSpPr>
                  <a:grpSpLocks noChangeAspect="1"/>
                </p:cNvGrpSpPr>
                <p:nvPr/>
              </p:nvGrpSpPr>
              <p:grpSpPr>
                <a:xfrm>
                  <a:off x="5087323" y="1866900"/>
                  <a:ext cx="4648200" cy="3531219"/>
                  <a:chOff x="5322566" y="1159309"/>
                  <a:chExt cx="5257965" cy="4793342"/>
                </a:xfrm>
              </p:grpSpPr>
              <p:grpSp>
                <p:nvGrpSpPr>
                  <p:cNvPr id="79" name="Group 25"/>
                  <p:cNvGrpSpPr/>
                  <p:nvPr/>
                </p:nvGrpSpPr>
                <p:grpSpPr>
                  <a:xfrm>
                    <a:off x="5322566" y="1159309"/>
                    <a:ext cx="5257965" cy="4793342"/>
                    <a:chOff x="5322566" y="1159309"/>
                    <a:chExt cx="5257965" cy="4793342"/>
                  </a:xfrm>
                </p:grpSpPr>
                <p:grpSp>
                  <p:nvGrpSpPr>
                    <p:cNvPr id="87" name="Group 23"/>
                    <p:cNvGrpSpPr/>
                    <p:nvPr/>
                  </p:nvGrpSpPr>
                  <p:grpSpPr>
                    <a:xfrm>
                      <a:off x="5322566" y="1159309"/>
                      <a:ext cx="4588844" cy="4294325"/>
                      <a:chOff x="5322566" y="1159309"/>
                      <a:chExt cx="4588844" cy="4294325"/>
                    </a:xfrm>
                  </p:grpSpPr>
                  <p:cxnSp>
                    <p:nvCxnSpPr>
                      <p:cNvPr id="89" name="Straight Connector 88"/>
                      <p:cNvCxnSpPr/>
                      <p:nvPr/>
                    </p:nvCxnSpPr>
                    <p:spPr>
                      <a:xfrm>
                        <a:off x="5755766" y="1454658"/>
                        <a:ext cx="0" cy="3985513"/>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90" name="Straight Connector 2"/>
                      <p:cNvCxnSpPr/>
                      <p:nvPr/>
                    </p:nvCxnSpPr>
                    <p:spPr>
                      <a:xfrm>
                        <a:off x="5728842" y="5453634"/>
                        <a:ext cx="4158235"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91" name="TextBox 3"/>
                      <p:cNvSpPr txBox="1"/>
                      <p:nvPr/>
                    </p:nvSpPr>
                    <p:spPr>
                      <a:xfrm>
                        <a:off x="5322566" y="1366179"/>
                        <a:ext cx="762000" cy="440851"/>
                      </a:xfrm>
                      <a:prstGeom prst="rect">
                        <a:avLst/>
                      </a:prstGeom>
                      <a:noFill/>
                    </p:spPr>
                    <p:txBody>
                      <a:bodyPr vert="horz" rtlCol="0">
                        <a:spAutoFit/>
                      </a:bodyPr>
                      <a:lstStyle/>
                      <a:p>
                        <a:r>
                          <a:rPr lang="en-US" sz="1400" dirty="0" smtClean="0">
                            <a:solidFill>
                              <a:srgbClr val="000000"/>
                            </a:solidFill>
                          </a:rPr>
                          <a:t>PL</a:t>
                        </a:r>
                        <a:endParaRPr lang="en-US" sz="1400" dirty="0">
                          <a:solidFill>
                            <a:srgbClr val="000000"/>
                          </a:solidFill>
                        </a:endParaRPr>
                      </a:p>
                    </p:txBody>
                  </p:sp>
                  <p:sp>
                    <p:nvSpPr>
                      <p:cNvPr id="92" name="TextBox 4"/>
                      <p:cNvSpPr txBox="1"/>
                      <p:nvPr/>
                    </p:nvSpPr>
                    <p:spPr>
                      <a:xfrm>
                        <a:off x="9073210" y="1266117"/>
                        <a:ext cx="838200" cy="440851"/>
                      </a:xfrm>
                      <a:prstGeom prst="rect">
                        <a:avLst/>
                      </a:prstGeom>
                      <a:noFill/>
                    </p:spPr>
                    <p:txBody>
                      <a:bodyPr vert="horz" rtlCol="0">
                        <a:spAutoFit/>
                      </a:bodyPr>
                      <a:lstStyle/>
                      <a:p>
                        <a:r>
                          <a:rPr lang="en-US" sz="1400" b="1" dirty="0" smtClean="0">
                            <a:solidFill>
                              <a:srgbClr val="0000CC"/>
                            </a:solidFill>
                          </a:rPr>
                          <a:t>SRAS</a:t>
                        </a:r>
                        <a:endParaRPr lang="en-US" sz="1400" b="1" dirty="0">
                          <a:solidFill>
                            <a:srgbClr val="0000CC"/>
                          </a:solidFill>
                        </a:endParaRPr>
                      </a:p>
                    </p:txBody>
                  </p:sp>
                  <p:sp>
                    <p:nvSpPr>
                      <p:cNvPr id="93" name="Freeform 5"/>
                      <p:cNvSpPr/>
                      <p:nvPr/>
                    </p:nvSpPr>
                    <p:spPr>
                      <a:xfrm>
                        <a:off x="5876290" y="1656079"/>
                        <a:ext cx="3355341" cy="2847342"/>
                      </a:xfrm>
                      <a:custGeom>
                        <a:avLst/>
                        <a:gdLst/>
                        <a:ahLst/>
                        <a:cxnLst/>
                        <a:rect l="0" t="0" r="0" b="0"/>
                        <a:pathLst>
                          <a:path w="3355341" h="2847342">
                            <a:moveTo>
                              <a:pt x="0" y="2847341"/>
                            </a:moveTo>
                            <a:lnTo>
                              <a:pt x="54610" y="2827021"/>
                            </a:lnTo>
                            <a:lnTo>
                              <a:pt x="120650" y="2819400"/>
                            </a:lnTo>
                            <a:lnTo>
                              <a:pt x="193039" y="2816861"/>
                            </a:lnTo>
                            <a:lnTo>
                              <a:pt x="251460" y="2806700"/>
                            </a:lnTo>
                            <a:lnTo>
                              <a:pt x="300989" y="2802891"/>
                            </a:lnTo>
                            <a:lnTo>
                              <a:pt x="346710" y="2792730"/>
                            </a:lnTo>
                            <a:lnTo>
                              <a:pt x="370839" y="2790191"/>
                            </a:lnTo>
                            <a:lnTo>
                              <a:pt x="396239" y="2780030"/>
                            </a:lnTo>
                            <a:lnTo>
                              <a:pt x="488950" y="2768600"/>
                            </a:lnTo>
                            <a:lnTo>
                              <a:pt x="584200" y="2749550"/>
                            </a:lnTo>
                            <a:lnTo>
                              <a:pt x="678179" y="2747011"/>
                            </a:lnTo>
                            <a:lnTo>
                              <a:pt x="703579" y="2747011"/>
                            </a:lnTo>
                            <a:lnTo>
                              <a:pt x="713740" y="2745741"/>
                            </a:lnTo>
                            <a:lnTo>
                              <a:pt x="739140" y="2736850"/>
                            </a:lnTo>
                            <a:lnTo>
                              <a:pt x="831850" y="2725421"/>
                            </a:lnTo>
                            <a:lnTo>
                              <a:pt x="886460" y="2715261"/>
                            </a:lnTo>
                            <a:lnTo>
                              <a:pt x="934719" y="2696211"/>
                            </a:lnTo>
                            <a:lnTo>
                              <a:pt x="972819" y="2686050"/>
                            </a:lnTo>
                            <a:lnTo>
                              <a:pt x="991869" y="2680971"/>
                            </a:lnTo>
                            <a:lnTo>
                              <a:pt x="1047750" y="2674621"/>
                            </a:lnTo>
                            <a:lnTo>
                              <a:pt x="1069340" y="2665730"/>
                            </a:lnTo>
                            <a:lnTo>
                              <a:pt x="1113790" y="2658111"/>
                            </a:lnTo>
                            <a:lnTo>
                              <a:pt x="1132840" y="2650491"/>
                            </a:lnTo>
                            <a:lnTo>
                              <a:pt x="1165860" y="2632711"/>
                            </a:lnTo>
                            <a:lnTo>
                              <a:pt x="1188719" y="2623821"/>
                            </a:lnTo>
                            <a:lnTo>
                              <a:pt x="1229360" y="2620011"/>
                            </a:lnTo>
                            <a:lnTo>
                              <a:pt x="1277619" y="2616200"/>
                            </a:lnTo>
                            <a:lnTo>
                              <a:pt x="1316990" y="2602230"/>
                            </a:lnTo>
                            <a:lnTo>
                              <a:pt x="1416050" y="2560321"/>
                            </a:lnTo>
                            <a:lnTo>
                              <a:pt x="1424940" y="2556511"/>
                            </a:lnTo>
                            <a:lnTo>
                              <a:pt x="1449069" y="2551430"/>
                            </a:lnTo>
                            <a:lnTo>
                              <a:pt x="1474469" y="2546350"/>
                            </a:lnTo>
                            <a:lnTo>
                              <a:pt x="1549400" y="2522221"/>
                            </a:lnTo>
                            <a:lnTo>
                              <a:pt x="1573529" y="2518411"/>
                            </a:lnTo>
                            <a:lnTo>
                              <a:pt x="1595119" y="2510791"/>
                            </a:lnTo>
                            <a:lnTo>
                              <a:pt x="1611629" y="2503171"/>
                            </a:lnTo>
                            <a:lnTo>
                              <a:pt x="1617979" y="2498091"/>
                            </a:lnTo>
                            <a:lnTo>
                              <a:pt x="1657350" y="2484121"/>
                            </a:lnTo>
                            <a:lnTo>
                              <a:pt x="1725929" y="2468880"/>
                            </a:lnTo>
                            <a:lnTo>
                              <a:pt x="1791969" y="2437130"/>
                            </a:lnTo>
                            <a:lnTo>
                              <a:pt x="1828800" y="2413000"/>
                            </a:lnTo>
                            <a:lnTo>
                              <a:pt x="1846579" y="2407921"/>
                            </a:lnTo>
                            <a:lnTo>
                              <a:pt x="1865629" y="2404111"/>
                            </a:lnTo>
                            <a:lnTo>
                              <a:pt x="1930400" y="2379980"/>
                            </a:lnTo>
                            <a:lnTo>
                              <a:pt x="1978660" y="2355850"/>
                            </a:lnTo>
                            <a:lnTo>
                              <a:pt x="2010410" y="2349500"/>
                            </a:lnTo>
                            <a:lnTo>
                              <a:pt x="2019300" y="2345691"/>
                            </a:lnTo>
                            <a:lnTo>
                              <a:pt x="2026919" y="2339341"/>
                            </a:lnTo>
                            <a:lnTo>
                              <a:pt x="2040890" y="2325371"/>
                            </a:lnTo>
                            <a:lnTo>
                              <a:pt x="2065019" y="2307591"/>
                            </a:lnTo>
                            <a:lnTo>
                              <a:pt x="2076450" y="2291080"/>
                            </a:lnTo>
                            <a:lnTo>
                              <a:pt x="2084069" y="2286000"/>
                            </a:lnTo>
                            <a:lnTo>
                              <a:pt x="2091690" y="2282191"/>
                            </a:lnTo>
                            <a:lnTo>
                              <a:pt x="2127250" y="2268221"/>
                            </a:lnTo>
                            <a:lnTo>
                              <a:pt x="2180590" y="2235200"/>
                            </a:lnTo>
                            <a:lnTo>
                              <a:pt x="2199640" y="2219961"/>
                            </a:lnTo>
                            <a:lnTo>
                              <a:pt x="2208529" y="2213611"/>
                            </a:lnTo>
                            <a:lnTo>
                              <a:pt x="2284729" y="2184400"/>
                            </a:lnTo>
                            <a:lnTo>
                              <a:pt x="2292350" y="2178050"/>
                            </a:lnTo>
                            <a:lnTo>
                              <a:pt x="2305050" y="2162811"/>
                            </a:lnTo>
                            <a:lnTo>
                              <a:pt x="2312669" y="2156461"/>
                            </a:lnTo>
                            <a:lnTo>
                              <a:pt x="2343150" y="2143761"/>
                            </a:lnTo>
                            <a:lnTo>
                              <a:pt x="2414269" y="2091691"/>
                            </a:lnTo>
                            <a:lnTo>
                              <a:pt x="2426969" y="2080261"/>
                            </a:lnTo>
                            <a:lnTo>
                              <a:pt x="2479040" y="2049780"/>
                            </a:lnTo>
                            <a:lnTo>
                              <a:pt x="2498090" y="2026921"/>
                            </a:lnTo>
                            <a:lnTo>
                              <a:pt x="2534919" y="1998980"/>
                            </a:lnTo>
                            <a:lnTo>
                              <a:pt x="2556510" y="1969771"/>
                            </a:lnTo>
                            <a:lnTo>
                              <a:pt x="2614929" y="1918971"/>
                            </a:lnTo>
                            <a:lnTo>
                              <a:pt x="2641600" y="1884680"/>
                            </a:lnTo>
                            <a:lnTo>
                              <a:pt x="2684779" y="1847850"/>
                            </a:lnTo>
                            <a:lnTo>
                              <a:pt x="2729229" y="1794511"/>
                            </a:lnTo>
                            <a:lnTo>
                              <a:pt x="2752090" y="1778000"/>
                            </a:lnTo>
                            <a:lnTo>
                              <a:pt x="2788919" y="1728471"/>
                            </a:lnTo>
                            <a:lnTo>
                              <a:pt x="2800350" y="1710691"/>
                            </a:lnTo>
                            <a:lnTo>
                              <a:pt x="2821940" y="1685291"/>
                            </a:lnTo>
                            <a:lnTo>
                              <a:pt x="2844800" y="1639571"/>
                            </a:lnTo>
                            <a:lnTo>
                              <a:pt x="2894329" y="1577341"/>
                            </a:lnTo>
                            <a:lnTo>
                              <a:pt x="2918460" y="1535431"/>
                            </a:lnTo>
                            <a:lnTo>
                              <a:pt x="2932429" y="1513841"/>
                            </a:lnTo>
                            <a:lnTo>
                              <a:pt x="2943860" y="1496060"/>
                            </a:lnTo>
                            <a:lnTo>
                              <a:pt x="2964179" y="1470660"/>
                            </a:lnTo>
                            <a:lnTo>
                              <a:pt x="3004819" y="1391921"/>
                            </a:lnTo>
                            <a:lnTo>
                              <a:pt x="3018790" y="1370331"/>
                            </a:lnTo>
                            <a:lnTo>
                              <a:pt x="3032760" y="1348741"/>
                            </a:lnTo>
                            <a:lnTo>
                              <a:pt x="3037840" y="1342391"/>
                            </a:lnTo>
                            <a:lnTo>
                              <a:pt x="3040379" y="1336041"/>
                            </a:lnTo>
                            <a:lnTo>
                              <a:pt x="3058160" y="1275081"/>
                            </a:lnTo>
                            <a:lnTo>
                              <a:pt x="3094990" y="1201421"/>
                            </a:lnTo>
                            <a:lnTo>
                              <a:pt x="3100069" y="1181100"/>
                            </a:lnTo>
                            <a:lnTo>
                              <a:pt x="3103879" y="1159510"/>
                            </a:lnTo>
                            <a:lnTo>
                              <a:pt x="3126740" y="1101091"/>
                            </a:lnTo>
                            <a:lnTo>
                              <a:pt x="3135629" y="1059181"/>
                            </a:lnTo>
                            <a:lnTo>
                              <a:pt x="3169919" y="971550"/>
                            </a:lnTo>
                            <a:lnTo>
                              <a:pt x="3178810" y="919481"/>
                            </a:lnTo>
                            <a:lnTo>
                              <a:pt x="3197860" y="867410"/>
                            </a:lnTo>
                            <a:lnTo>
                              <a:pt x="3208019" y="819150"/>
                            </a:lnTo>
                            <a:lnTo>
                              <a:pt x="3227069" y="767081"/>
                            </a:lnTo>
                            <a:lnTo>
                              <a:pt x="3235960" y="718821"/>
                            </a:lnTo>
                            <a:lnTo>
                              <a:pt x="3242310" y="695960"/>
                            </a:lnTo>
                            <a:lnTo>
                              <a:pt x="3248660" y="636271"/>
                            </a:lnTo>
                            <a:lnTo>
                              <a:pt x="3257550" y="609600"/>
                            </a:lnTo>
                            <a:lnTo>
                              <a:pt x="3274060" y="521971"/>
                            </a:lnTo>
                            <a:lnTo>
                              <a:pt x="3286760" y="472441"/>
                            </a:lnTo>
                            <a:lnTo>
                              <a:pt x="3298190" y="439421"/>
                            </a:lnTo>
                            <a:lnTo>
                              <a:pt x="3304540" y="402591"/>
                            </a:lnTo>
                            <a:lnTo>
                              <a:pt x="3313429" y="377191"/>
                            </a:lnTo>
                            <a:lnTo>
                              <a:pt x="3318510" y="297181"/>
                            </a:lnTo>
                            <a:lnTo>
                              <a:pt x="3318510" y="264160"/>
                            </a:lnTo>
                            <a:lnTo>
                              <a:pt x="3323590" y="243841"/>
                            </a:lnTo>
                            <a:lnTo>
                              <a:pt x="3328669" y="223521"/>
                            </a:lnTo>
                            <a:lnTo>
                              <a:pt x="3333750" y="186691"/>
                            </a:lnTo>
                            <a:lnTo>
                              <a:pt x="3343910" y="144781"/>
                            </a:lnTo>
                            <a:lnTo>
                              <a:pt x="3347719" y="64771"/>
                            </a:lnTo>
                            <a:lnTo>
                              <a:pt x="3351529" y="44450"/>
                            </a:lnTo>
                            <a:lnTo>
                              <a:pt x="3355340" y="34291"/>
                            </a:lnTo>
                            <a:lnTo>
                              <a:pt x="3355340" y="25400"/>
                            </a:lnTo>
                            <a:lnTo>
                              <a:pt x="3354069" y="15241"/>
                            </a:lnTo>
                            <a:lnTo>
                              <a:pt x="3347719" y="0"/>
                            </a:lnTo>
                          </a:path>
                        </a:pathLst>
                      </a:custGeom>
                      <a:ln w="43052"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94" name="TextBox 4"/>
                      <p:cNvSpPr txBox="1"/>
                      <p:nvPr/>
                    </p:nvSpPr>
                    <p:spPr>
                      <a:xfrm>
                        <a:off x="8383641" y="1159309"/>
                        <a:ext cx="838200" cy="440851"/>
                      </a:xfrm>
                      <a:prstGeom prst="rect">
                        <a:avLst/>
                      </a:prstGeom>
                      <a:noFill/>
                    </p:spPr>
                    <p:txBody>
                      <a:bodyPr vert="horz" rtlCol="0">
                        <a:spAutoFit/>
                      </a:bodyPr>
                      <a:lstStyle/>
                      <a:p>
                        <a:r>
                          <a:rPr lang="en-US" sz="1400" b="1" dirty="0" smtClean="0">
                            <a:solidFill>
                              <a:srgbClr val="FF0000"/>
                            </a:solidFill>
                          </a:rPr>
                          <a:t>LRAS</a:t>
                        </a:r>
                        <a:endParaRPr lang="en-US" sz="1400" b="1" dirty="0">
                          <a:solidFill>
                            <a:srgbClr val="FF0000"/>
                          </a:solidFill>
                        </a:endParaRPr>
                      </a:p>
                    </p:txBody>
                  </p:sp>
                </p:grpSp>
                <p:sp>
                  <p:nvSpPr>
                    <p:cNvPr id="88" name="TextBox 87"/>
                    <p:cNvSpPr txBox="1"/>
                    <p:nvPr/>
                  </p:nvSpPr>
                  <p:spPr>
                    <a:xfrm>
                      <a:off x="9310533" y="5511800"/>
                      <a:ext cx="1269998" cy="440851"/>
                    </a:xfrm>
                    <a:prstGeom prst="rect">
                      <a:avLst/>
                    </a:prstGeom>
                    <a:noFill/>
                  </p:spPr>
                  <p:txBody>
                    <a:bodyPr vert="horz" rtlCol="0">
                      <a:spAutoFit/>
                    </a:bodyPr>
                    <a:lstStyle/>
                    <a:p>
                      <a:r>
                        <a:rPr lang="en-US" sz="1400" dirty="0" smtClean="0">
                          <a:solidFill>
                            <a:srgbClr val="000000"/>
                          </a:solidFill>
                        </a:rPr>
                        <a:t>real GDP</a:t>
                      </a:r>
                      <a:endParaRPr lang="en-US" sz="1400" dirty="0">
                        <a:solidFill>
                          <a:srgbClr val="000000"/>
                        </a:solidFill>
                      </a:endParaRPr>
                    </a:p>
                  </p:txBody>
                </p:sp>
              </p:grpSp>
              <p:cxnSp>
                <p:nvCxnSpPr>
                  <p:cNvPr id="80" name="Straight Connector 79"/>
                  <p:cNvCxnSpPr/>
                  <p:nvPr/>
                </p:nvCxnSpPr>
                <p:spPr>
                  <a:xfrm flipH="1">
                    <a:off x="5753100" y="3086100"/>
                    <a:ext cx="3086100" cy="0"/>
                  </a:xfrm>
                  <a:prstGeom prst="line">
                    <a:avLst/>
                  </a:prstGeom>
                  <a:ln w="38100" cap="flat" cmpd="sng" algn="ctr">
                    <a:solidFill>
                      <a:srgbClr val="80008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5322570" y="2991779"/>
                    <a:ext cx="533400" cy="440851"/>
                  </a:xfrm>
                  <a:prstGeom prst="rect">
                    <a:avLst/>
                  </a:prstGeom>
                  <a:noFill/>
                </p:spPr>
                <p:txBody>
                  <a:bodyPr vert="horz" rtlCol="0">
                    <a:spAutoFit/>
                  </a:bodyPr>
                  <a:lstStyle/>
                  <a:p>
                    <a:r>
                      <a:rPr lang="en-US" sz="1400" dirty="0" err="1" smtClean="0">
                        <a:solidFill>
                          <a:srgbClr val="000000"/>
                        </a:solidFill>
                      </a:rPr>
                      <a:t>P</a:t>
                    </a:r>
                    <a:r>
                      <a:rPr lang="en-US" sz="1400" baseline="-25000" dirty="0" err="1" smtClean="0">
                        <a:solidFill>
                          <a:srgbClr val="000000"/>
                        </a:solidFill>
                      </a:rPr>
                      <a:t>fe</a:t>
                    </a:r>
                    <a:endParaRPr lang="en-US" sz="1400" baseline="-25000" dirty="0">
                      <a:solidFill>
                        <a:srgbClr val="000000"/>
                      </a:solidFill>
                    </a:endParaRPr>
                  </a:p>
                </p:txBody>
              </p:sp>
              <p:sp>
                <p:nvSpPr>
                  <p:cNvPr id="82" name="TextBox 81"/>
                  <p:cNvSpPr txBox="1"/>
                  <p:nvPr/>
                </p:nvSpPr>
                <p:spPr>
                  <a:xfrm>
                    <a:off x="8684216" y="5506964"/>
                    <a:ext cx="558800" cy="440851"/>
                  </a:xfrm>
                  <a:prstGeom prst="rect">
                    <a:avLst/>
                  </a:prstGeom>
                  <a:noFill/>
                </p:spPr>
                <p:txBody>
                  <a:bodyPr vert="horz" rtlCol="0">
                    <a:spAutoFit/>
                  </a:bodyPr>
                  <a:lstStyle/>
                  <a:p>
                    <a:r>
                      <a:rPr lang="en-US" sz="1400" dirty="0" err="1" smtClean="0">
                        <a:solidFill>
                          <a:srgbClr val="000000"/>
                        </a:solidFill>
                      </a:rPr>
                      <a:t>Y</a:t>
                    </a:r>
                    <a:r>
                      <a:rPr lang="en-US" sz="1400" baseline="-25000" dirty="0" err="1" smtClean="0">
                        <a:solidFill>
                          <a:srgbClr val="000000"/>
                        </a:solidFill>
                      </a:rPr>
                      <a:t>fe</a:t>
                    </a:r>
                    <a:endParaRPr lang="en-US" sz="1400" baseline="-25000" dirty="0">
                      <a:solidFill>
                        <a:srgbClr val="000000"/>
                      </a:solidFill>
                    </a:endParaRPr>
                  </a:p>
                </p:txBody>
              </p:sp>
              <p:cxnSp>
                <p:nvCxnSpPr>
                  <p:cNvPr id="83" name="Straight Connector 82"/>
                  <p:cNvCxnSpPr/>
                  <p:nvPr/>
                </p:nvCxnSpPr>
                <p:spPr>
                  <a:xfrm flipH="1" flipV="1">
                    <a:off x="5753100" y="2162466"/>
                    <a:ext cx="3389399" cy="6610"/>
                  </a:xfrm>
                  <a:prstGeom prst="line">
                    <a:avLst/>
                  </a:prstGeom>
                  <a:ln w="38100" cap="flat" cmpd="sng" algn="ctr">
                    <a:solidFill>
                      <a:srgbClr val="FFFF0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9142307" y="2165489"/>
                    <a:ext cx="0" cy="3288145"/>
                  </a:xfrm>
                  <a:prstGeom prst="line">
                    <a:avLst/>
                  </a:prstGeom>
                  <a:ln w="38100" cap="flat" cmpd="sng" algn="ctr">
                    <a:solidFill>
                      <a:srgbClr val="FFFF0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5322566" y="1991549"/>
                    <a:ext cx="533400" cy="440851"/>
                  </a:xfrm>
                  <a:prstGeom prst="rect">
                    <a:avLst/>
                  </a:prstGeom>
                  <a:noFill/>
                </p:spPr>
                <p:txBody>
                  <a:bodyPr vert="horz" rtlCol="0">
                    <a:spAutoFit/>
                  </a:bodyPr>
                  <a:lstStyle/>
                  <a:p>
                    <a:r>
                      <a:rPr lang="en-US" sz="1400" dirty="0" smtClean="0">
                        <a:solidFill>
                          <a:srgbClr val="000000"/>
                        </a:solidFill>
                      </a:rPr>
                      <a:t>P</a:t>
                    </a:r>
                    <a:r>
                      <a:rPr lang="en-US" sz="1400" baseline="-25000" dirty="0">
                        <a:solidFill>
                          <a:srgbClr val="000000"/>
                        </a:solidFill>
                      </a:rPr>
                      <a:t>2</a:t>
                    </a:r>
                  </a:p>
                </p:txBody>
              </p:sp>
              <p:sp>
                <p:nvSpPr>
                  <p:cNvPr id="86" name="TextBox 85"/>
                  <p:cNvSpPr txBox="1"/>
                  <p:nvPr/>
                </p:nvSpPr>
                <p:spPr>
                  <a:xfrm>
                    <a:off x="9008552" y="5504387"/>
                    <a:ext cx="533400" cy="440851"/>
                  </a:xfrm>
                  <a:prstGeom prst="rect">
                    <a:avLst/>
                  </a:prstGeom>
                  <a:noFill/>
                </p:spPr>
                <p:txBody>
                  <a:bodyPr vert="horz" rtlCol="0">
                    <a:spAutoFit/>
                  </a:bodyPr>
                  <a:lstStyle/>
                  <a:p>
                    <a:r>
                      <a:rPr lang="en-US" sz="1400" dirty="0">
                        <a:solidFill>
                          <a:srgbClr val="000000"/>
                        </a:solidFill>
                      </a:rPr>
                      <a:t>Y</a:t>
                    </a:r>
                    <a:r>
                      <a:rPr lang="en-US" sz="1400" baseline="-25000" dirty="0" smtClean="0">
                        <a:solidFill>
                          <a:srgbClr val="000000"/>
                        </a:solidFill>
                      </a:rPr>
                      <a:t>2</a:t>
                    </a:r>
                    <a:endParaRPr lang="en-US" sz="1400" baseline="-25000" dirty="0">
                      <a:solidFill>
                        <a:srgbClr val="000000"/>
                      </a:solidFill>
                    </a:endParaRPr>
                  </a:p>
                </p:txBody>
              </p:sp>
            </p:grpSp>
            <p:cxnSp>
              <p:nvCxnSpPr>
                <p:cNvPr id="78" name="Straight Connector 77"/>
                <p:cNvCxnSpPr/>
                <p:nvPr/>
              </p:nvCxnSpPr>
              <p:spPr>
                <a:xfrm flipV="1">
                  <a:off x="8196137" y="2170458"/>
                  <a:ext cx="0" cy="2874221"/>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cxnSp>
            <p:nvCxnSpPr>
              <p:cNvPr id="73" name="Straight Connector 72"/>
              <p:cNvCxnSpPr/>
              <p:nvPr/>
            </p:nvCxnSpPr>
            <p:spPr>
              <a:xfrm>
                <a:off x="6661611" y="2253361"/>
                <a:ext cx="2059092" cy="1674569"/>
              </a:xfrm>
              <a:prstGeom prst="line">
                <a:avLst/>
              </a:prstGeom>
              <a:ln w="38100" cap="flat" cmpd="sng" algn="ctr">
                <a:solidFill>
                  <a:schemeClr val="bg1">
                    <a:lumMod val="75000"/>
                  </a:schemeClr>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8617058" y="3924299"/>
                <a:ext cx="736854" cy="324772"/>
              </a:xfrm>
              <a:prstGeom prst="rect">
                <a:avLst/>
              </a:prstGeom>
              <a:noFill/>
            </p:spPr>
            <p:txBody>
              <a:bodyPr vert="horz" wrap="square" rtlCol="0">
                <a:spAutoFit/>
              </a:bodyPr>
              <a:lstStyle/>
              <a:p>
                <a:r>
                  <a:rPr lang="en-US" sz="1400" dirty="0" smtClean="0">
                    <a:solidFill>
                      <a:schemeClr val="bg1">
                        <a:lumMod val="75000"/>
                      </a:schemeClr>
                    </a:solidFill>
                  </a:rPr>
                  <a:t>AD</a:t>
                </a:r>
                <a:r>
                  <a:rPr lang="en-US" sz="1400" baseline="-25000" dirty="0">
                    <a:solidFill>
                      <a:schemeClr val="bg1">
                        <a:lumMod val="75000"/>
                      </a:schemeClr>
                    </a:solidFill>
                  </a:rPr>
                  <a:t>2</a:t>
                </a:r>
              </a:p>
            </p:txBody>
          </p:sp>
          <p:cxnSp>
            <p:nvCxnSpPr>
              <p:cNvPr id="75" name="Straight Connector 74"/>
              <p:cNvCxnSpPr/>
              <p:nvPr/>
            </p:nvCxnSpPr>
            <p:spPr>
              <a:xfrm>
                <a:off x="7644516" y="2187276"/>
                <a:ext cx="1029547" cy="837285"/>
              </a:xfrm>
              <a:prstGeom prst="line">
                <a:avLst/>
              </a:prstGeom>
              <a:ln w="38100" cap="flat" cmpd="sng" algn="ctr">
                <a:solidFill>
                  <a:schemeClr val="tx1"/>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8613144" y="2870671"/>
                <a:ext cx="736854" cy="324772"/>
              </a:xfrm>
              <a:prstGeom prst="rect">
                <a:avLst/>
              </a:prstGeom>
              <a:noFill/>
            </p:spPr>
            <p:txBody>
              <a:bodyPr vert="horz" wrap="square" rtlCol="0">
                <a:spAutoFit/>
              </a:bodyPr>
              <a:lstStyle/>
              <a:p>
                <a:r>
                  <a:rPr lang="en-US" sz="1400" dirty="0" smtClean="0"/>
                  <a:t>AD</a:t>
                </a:r>
                <a:r>
                  <a:rPr lang="en-US" sz="1400" baseline="-25000" dirty="0"/>
                  <a:t>1</a:t>
                </a:r>
              </a:p>
            </p:txBody>
          </p:sp>
        </p:grpSp>
        <p:sp>
          <p:nvSpPr>
            <p:cNvPr id="95" name="TextBox 94"/>
            <p:cNvSpPr txBox="1"/>
            <p:nvPr/>
          </p:nvSpPr>
          <p:spPr>
            <a:xfrm>
              <a:off x="2916894" y="5662542"/>
              <a:ext cx="1206774" cy="275523"/>
            </a:xfrm>
            <a:prstGeom prst="rect">
              <a:avLst/>
            </a:prstGeom>
            <a:noFill/>
          </p:spPr>
          <p:txBody>
            <a:bodyPr vert="horz" wrap="square" rtlCol="0">
              <a:spAutoFit/>
            </a:bodyPr>
            <a:lstStyle/>
            <a:p>
              <a:r>
                <a:rPr lang="en-US" sz="1100" i="1" dirty="0" smtClean="0">
                  <a:solidFill>
                    <a:srgbClr val="F81D06"/>
                  </a:solidFill>
                </a:rPr>
                <a:t>$100 billion</a:t>
              </a:r>
              <a:endParaRPr lang="en-US" sz="1100" i="1" dirty="0">
                <a:solidFill>
                  <a:srgbClr val="F81D06"/>
                </a:solidFill>
              </a:endParaRPr>
            </a:p>
          </p:txBody>
        </p:sp>
        <p:sp>
          <p:nvSpPr>
            <p:cNvPr id="96" name="Left Brace 95"/>
            <p:cNvSpPr/>
            <p:nvPr/>
          </p:nvSpPr>
          <p:spPr>
            <a:xfrm rot="16200000">
              <a:off x="3334437" y="5373053"/>
              <a:ext cx="197048" cy="388469"/>
            </a:xfrm>
            <a:prstGeom prst="leftBrace">
              <a:avLst/>
            </a:prstGeom>
            <a:ln w="19050"/>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sz="1400"/>
            </a:p>
          </p:txBody>
        </p:sp>
      </p:grpSp>
    </p:spTree>
    <p:extLst>
      <p:ext uri="{BB962C8B-B14F-4D97-AF65-F5344CB8AC3E}">
        <p14:creationId xmlns="" xmlns:p14="http://schemas.microsoft.com/office/powerpoint/2010/main" val="3117341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015663"/>
          </a:xfrm>
          <a:prstGeom prst="rect">
            <a:avLst/>
          </a:prstGeom>
          <a:noFill/>
        </p:spPr>
        <p:txBody>
          <a:bodyPr wrap="square" rtlCol="0">
            <a:spAutoFit/>
          </a:bodyPr>
          <a:lstStyle/>
          <a:p>
            <a:r>
              <a:rPr lang="en-US" sz="2400" dirty="0" smtClean="0">
                <a:solidFill>
                  <a:srgbClr val="FF0000"/>
                </a:solidFill>
              </a:rPr>
              <a:t>Contractionary Fiscal Policy – Illustrating the effects</a:t>
            </a:r>
          </a:p>
          <a:p>
            <a:r>
              <a:rPr lang="en-US" dirty="0" smtClean="0"/>
              <a:t>The multiplier effects described on an earlier slide works in the opposite direction as well. </a:t>
            </a:r>
          </a:p>
          <a:p>
            <a:pPr marL="285750" indent="-285750">
              <a:buFont typeface="Arial" pitchFamily="34" charset="0"/>
              <a:buChar char="•"/>
            </a:pPr>
            <a:r>
              <a:rPr lang="en-US" dirty="0" smtClean="0"/>
              <a:t>Assume the MPC is 0.75, the spending multiplier is 4 and the tax multiplier is -3.</a:t>
            </a:r>
          </a:p>
        </p:txBody>
      </p:sp>
      <p:grpSp>
        <p:nvGrpSpPr>
          <p:cNvPr id="13" name="Group 12"/>
          <p:cNvGrpSpPr/>
          <p:nvPr/>
        </p:nvGrpSpPr>
        <p:grpSpPr>
          <a:xfrm>
            <a:off x="35496" y="1972502"/>
            <a:ext cx="4514720" cy="3765318"/>
            <a:chOff x="35496" y="1972502"/>
            <a:chExt cx="4514720" cy="3765318"/>
          </a:xfrm>
        </p:grpSpPr>
        <p:grpSp>
          <p:nvGrpSpPr>
            <p:cNvPr id="21" name="Group 20"/>
            <p:cNvGrpSpPr/>
            <p:nvPr/>
          </p:nvGrpSpPr>
          <p:grpSpPr>
            <a:xfrm>
              <a:off x="35496" y="1972502"/>
              <a:ext cx="4514720" cy="3765318"/>
              <a:chOff x="168085" y="1972501"/>
              <a:chExt cx="4754820" cy="3965564"/>
            </a:xfrm>
          </p:grpSpPr>
          <p:grpSp>
            <p:nvGrpSpPr>
              <p:cNvPr id="68" name="Group 67"/>
              <p:cNvGrpSpPr/>
              <p:nvPr/>
            </p:nvGrpSpPr>
            <p:grpSpPr>
              <a:xfrm>
                <a:off x="168085" y="1972501"/>
                <a:ext cx="4754820" cy="3524405"/>
                <a:chOff x="4782523" y="1866900"/>
                <a:chExt cx="4764012" cy="3531219"/>
              </a:xfrm>
            </p:grpSpPr>
            <p:grpSp>
              <p:nvGrpSpPr>
                <p:cNvPr id="72" name="Group 71"/>
                <p:cNvGrpSpPr/>
                <p:nvPr/>
              </p:nvGrpSpPr>
              <p:grpSpPr>
                <a:xfrm>
                  <a:off x="4782523" y="1866900"/>
                  <a:ext cx="4648200" cy="3531219"/>
                  <a:chOff x="5087323" y="1866900"/>
                  <a:chExt cx="4648200" cy="3531219"/>
                </a:xfrm>
              </p:grpSpPr>
              <p:grpSp>
                <p:nvGrpSpPr>
                  <p:cNvPr id="77" name="Group 76"/>
                  <p:cNvGrpSpPr>
                    <a:grpSpLocks noChangeAspect="1"/>
                  </p:cNvGrpSpPr>
                  <p:nvPr/>
                </p:nvGrpSpPr>
                <p:grpSpPr>
                  <a:xfrm>
                    <a:off x="5087323" y="1866900"/>
                    <a:ext cx="4648200" cy="3531219"/>
                    <a:chOff x="5322566" y="1159309"/>
                    <a:chExt cx="5257965" cy="4793342"/>
                  </a:xfrm>
                </p:grpSpPr>
                <p:grpSp>
                  <p:nvGrpSpPr>
                    <p:cNvPr id="79" name="Group 25"/>
                    <p:cNvGrpSpPr/>
                    <p:nvPr/>
                  </p:nvGrpSpPr>
                  <p:grpSpPr>
                    <a:xfrm>
                      <a:off x="5322566" y="1159309"/>
                      <a:ext cx="5257965" cy="4793342"/>
                      <a:chOff x="5322566" y="1159309"/>
                      <a:chExt cx="5257965" cy="4793342"/>
                    </a:xfrm>
                  </p:grpSpPr>
                  <p:grpSp>
                    <p:nvGrpSpPr>
                      <p:cNvPr id="87" name="Group 23"/>
                      <p:cNvGrpSpPr/>
                      <p:nvPr/>
                    </p:nvGrpSpPr>
                    <p:grpSpPr>
                      <a:xfrm>
                        <a:off x="5322566" y="1159309"/>
                        <a:ext cx="4588844" cy="4294325"/>
                        <a:chOff x="5322566" y="1159309"/>
                        <a:chExt cx="4588844" cy="4294325"/>
                      </a:xfrm>
                    </p:grpSpPr>
                    <p:cxnSp>
                      <p:nvCxnSpPr>
                        <p:cNvPr id="89" name="Straight Connector 88"/>
                        <p:cNvCxnSpPr/>
                        <p:nvPr/>
                      </p:nvCxnSpPr>
                      <p:spPr>
                        <a:xfrm>
                          <a:off x="5755766" y="1454658"/>
                          <a:ext cx="0" cy="3985513"/>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90" name="Straight Connector 2"/>
                        <p:cNvCxnSpPr/>
                        <p:nvPr/>
                      </p:nvCxnSpPr>
                      <p:spPr>
                        <a:xfrm>
                          <a:off x="5728842" y="5453634"/>
                          <a:ext cx="4158235"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91" name="TextBox 3"/>
                        <p:cNvSpPr txBox="1"/>
                        <p:nvPr/>
                      </p:nvSpPr>
                      <p:spPr>
                        <a:xfrm>
                          <a:off x="5322566" y="1366179"/>
                          <a:ext cx="762000" cy="440851"/>
                        </a:xfrm>
                        <a:prstGeom prst="rect">
                          <a:avLst/>
                        </a:prstGeom>
                        <a:noFill/>
                      </p:spPr>
                      <p:txBody>
                        <a:bodyPr vert="horz" rtlCol="0">
                          <a:spAutoFit/>
                        </a:bodyPr>
                        <a:lstStyle/>
                        <a:p>
                          <a:r>
                            <a:rPr lang="en-US" sz="1400" dirty="0" smtClean="0">
                              <a:solidFill>
                                <a:srgbClr val="000000"/>
                              </a:solidFill>
                            </a:rPr>
                            <a:t>PL</a:t>
                          </a:r>
                          <a:endParaRPr lang="en-US" sz="1400" dirty="0">
                            <a:solidFill>
                              <a:srgbClr val="000000"/>
                            </a:solidFill>
                          </a:endParaRPr>
                        </a:p>
                      </p:txBody>
                    </p:sp>
                    <p:sp>
                      <p:nvSpPr>
                        <p:cNvPr id="92" name="TextBox 4"/>
                        <p:cNvSpPr txBox="1"/>
                        <p:nvPr/>
                      </p:nvSpPr>
                      <p:spPr>
                        <a:xfrm>
                          <a:off x="9073210" y="1266117"/>
                          <a:ext cx="838200" cy="440851"/>
                        </a:xfrm>
                        <a:prstGeom prst="rect">
                          <a:avLst/>
                        </a:prstGeom>
                        <a:noFill/>
                      </p:spPr>
                      <p:txBody>
                        <a:bodyPr vert="horz" rtlCol="0">
                          <a:spAutoFit/>
                        </a:bodyPr>
                        <a:lstStyle/>
                        <a:p>
                          <a:r>
                            <a:rPr lang="en-US" sz="1400" b="1" dirty="0" smtClean="0">
                              <a:solidFill>
                                <a:srgbClr val="0000CC"/>
                              </a:solidFill>
                            </a:rPr>
                            <a:t>SRAS</a:t>
                          </a:r>
                          <a:endParaRPr lang="en-US" sz="1400" b="1" dirty="0">
                            <a:solidFill>
                              <a:srgbClr val="0000CC"/>
                            </a:solidFill>
                          </a:endParaRPr>
                        </a:p>
                      </p:txBody>
                    </p:sp>
                    <p:sp>
                      <p:nvSpPr>
                        <p:cNvPr id="93" name="Freeform 5"/>
                        <p:cNvSpPr/>
                        <p:nvPr/>
                      </p:nvSpPr>
                      <p:spPr>
                        <a:xfrm>
                          <a:off x="5876290" y="1656079"/>
                          <a:ext cx="3355341" cy="2847342"/>
                        </a:xfrm>
                        <a:custGeom>
                          <a:avLst/>
                          <a:gdLst/>
                          <a:ahLst/>
                          <a:cxnLst/>
                          <a:rect l="0" t="0" r="0" b="0"/>
                          <a:pathLst>
                            <a:path w="3355341" h="2847342">
                              <a:moveTo>
                                <a:pt x="0" y="2847341"/>
                              </a:moveTo>
                              <a:lnTo>
                                <a:pt x="54610" y="2827021"/>
                              </a:lnTo>
                              <a:lnTo>
                                <a:pt x="120650" y="2819400"/>
                              </a:lnTo>
                              <a:lnTo>
                                <a:pt x="193039" y="2816861"/>
                              </a:lnTo>
                              <a:lnTo>
                                <a:pt x="251460" y="2806700"/>
                              </a:lnTo>
                              <a:lnTo>
                                <a:pt x="300989" y="2802891"/>
                              </a:lnTo>
                              <a:lnTo>
                                <a:pt x="346710" y="2792730"/>
                              </a:lnTo>
                              <a:lnTo>
                                <a:pt x="370839" y="2790191"/>
                              </a:lnTo>
                              <a:lnTo>
                                <a:pt x="396239" y="2780030"/>
                              </a:lnTo>
                              <a:lnTo>
                                <a:pt x="488950" y="2768600"/>
                              </a:lnTo>
                              <a:lnTo>
                                <a:pt x="584200" y="2749550"/>
                              </a:lnTo>
                              <a:lnTo>
                                <a:pt x="678179" y="2747011"/>
                              </a:lnTo>
                              <a:lnTo>
                                <a:pt x="703579" y="2747011"/>
                              </a:lnTo>
                              <a:lnTo>
                                <a:pt x="713740" y="2745741"/>
                              </a:lnTo>
                              <a:lnTo>
                                <a:pt x="739140" y="2736850"/>
                              </a:lnTo>
                              <a:lnTo>
                                <a:pt x="831850" y="2725421"/>
                              </a:lnTo>
                              <a:lnTo>
                                <a:pt x="886460" y="2715261"/>
                              </a:lnTo>
                              <a:lnTo>
                                <a:pt x="934719" y="2696211"/>
                              </a:lnTo>
                              <a:lnTo>
                                <a:pt x="972819" y="2686050"/>
                              </a:lnTo>
                              <a:lnTo>
                                <a:pt x="991869" y="2680971"/>
                              </a:lnTo>
                              <a:lnTo>
                                <a:pt x="1047750" y="2674621"/>
                              </a:lnTo>
                              <a:lnTo>
                                <a:pt x="1069340" y="2665730"/>
                              </a:lnTo>
                              <a:lnTo>
                                <a:pt x="1113790" y="2658111"/>
                              </a:lnTo>
                              <a:lnTo>
                                <a:pt x="1132840" y="2650491"/>
                              </a:lnTo>
                              <a:lnTo>
                                <a:pt x="1165860" y="2632711"/>
                              </a:lnTo>
                              <a:lnTo>
                                <a:pt x="1188719" y="2623821"/>
                              </a:lnTo>
                              <a:lnTo>
                                <a:pt x="1229360" y="2620011"/>
                              </a:lnTo>
                              <a:lnTo>
                                <a:pt x="1277619" y="2616200"/>
                              </a:lnTo>
                              <a:lnTo>
                                <a:pt x="1316990" y="2602230"/>
                              </a:lnTo>
                              <a:lnTo>
                                <a:pt x="1416050" y="2560321"/>
                              </a:lnTo>
                              <a:lnTo>
                                <a:pt x="1424940" y="2556511"/>
                              </a:lnTo>
                              <a:lnTo>
                                <a:pt x="1449069" y="2551430"/>
                              </a:lnTo>
                              <a:lnTo>
                                <a:pt x="1474469" y="2546350"/>
                              </a:lnTo>
                              <a:lnTo>
                                <a:pt x="1549400" y="2522221"/>
                              </a:lnTo>
                              <a:lnTo>
                                <a:pt x="1573529" y="2518411"/>
                              </a:lnTo>
                              <a:lnTo>
                                <a:pt x="1595119" y="2510791"/>
                              </a:lnTo>
                              <a:lnTo>
                                <a:pt x="1611629" y="2503171"/>
                              </a:lnTo>
                              <a:lnTo>
                                <a:pt x="1617979" y="2498091"/>
                              </a:lnTo>
                              <a:lnTo>
                                <a:pt x="1657350" y="2484121"/>
                              </a:lnTo>
                              <a:lnTo>
                                <a:pt x="1725929" y="2468880"/>
                              </a:lnTo>
                              <a:lnTo>
                                <a:pt x="1791969" y="2437130"/>
                              </a:lnTo>
                              <a:lnTo>
                                <a:pt x="1828800" y="2413000"/>
                              </a:lnTo>
                              <a:lnTo>
                                <a:pt x="1846579" y="2407921"/>
                              </a:lnTo>
                              <a:lnTo>
                                <a:pt x="1865629" y="2404111"/>
                              </a:lnTo>
                              <a:lnTo>
                                <a:pt x="1930400" y="2379980"/>
                              </a:lnTo>
                              <a:lnTo>
                                <a:pt x="1978660" y="2355850"/>
                              </a:lnTo>
                              <a:lnTo>
                                <a:pt x="2010410" y="2349500"/>
                              </a:lnTo>
                              <a:lnTo>
                                <a:pt x="2019300" y="2345691"/>
                              </a:lnTo>
                              <a:lnTo>
                                <a:pt x="2026919" y="2339341"/>
                              </a:lnTo>
                              <a:lnTo>
                                <a:pt x="2040890" y="2325371"/>
                              </a:lnTo>
                              <a:lnTo>
                                <a:pt x="2065019" y="2307591"/>
                              </a:lnTo>
                              <a:lnTo>
                                <a:pt x="2076450" y="2291080"/>
                              </a:lnTo>
                              <a:lnTo>
                                <a:pt x="2084069" y="2286000"/>
                              </a:lnTo>
                              <a:lnTo>
                                <a:pt x="2091690" y="2282191"/>
                              </a:lnTo>
                              <a:lnTo>
                                <a:pt x="2127250" y="2268221"/>
                              </a:lnTo>
                              <a:lnTo>
                                <a:pt x="2180590" y="2235200"/>
                              </a:lnTo>
                              <a:lnTo>
                                <a:pt x="2199640" y="2219961"/>
                              </a:lnTo>
                              <a:lnTo>
                                <a:pt x="2208529" y="2213611"/>
                              </a:lnTo>
                              <a:lnTo>
                                <a:pt x="2284729" y="2184400"/>
                              </a:lnTo>
                              <a:lnTo>
                                <a:pt x="2292350" y="2178050"/>
                              </a:lnTo>
                              <a:lnTo>
                                <a:pt x="2305050" y="2162811"/>
                              </a:lnTo>
                              <a:lnTo>
                                <a:pt x="2312669" y="2156461"/>
                              </a:lnTo>
                              <a:lnTo>
                                <a:pt x="2343150" y="2143761"/>
                              </a:lnTo>
                              <a:lnTo>
                                <a:pt x="2414269" y="2091691"/>
                              </a:lnTo>
                              <a:lnTo>
                                <a:pt x="2426969" y="2080261"/>
                              </a:lnTo>
                              <a:lnTo>
                                <a:pt x="2479040" y="2049780"/>
                              </a:lnTo>
                              <a:lnTo>
                                <a:pt x="2498090" y="2026921"/>
                              </a:lnTo>
                              <a:lnTo>
                                <a:pt x="2534919" y="1998980"/>
                              </a:lnTo>
                              <a:lnTo>
                                <a:pt x="2556510" y="1969771"/>
                              </a:lnTo>
                              <a:lnTo>
                                <a:pt x="2614929" y="1918971"/>
                              </a:lnTo>
                              <a:lnTo>
                                <a:pt x="2641600" y="1884680"/>
                              </a:lnTo>
                              <a:lnTo>
                                <a:pt x="2684779" y="1847850"/>
                              </a:lnTo>
                              <a:lnTo>
                                <a:pt x="2729229" y="1794511"/>
                              </a:lnTo>
                              <a:lnTo>
                                <a:pt x="2752090" y="1778000"/>
                              </a:lnTo>
                              <a:lnTo>
                                <a:pt x="2788919" y="1728471"/>
                              </a:lnTo>
                              <a:lnTo>
                                <a:pt x="2800350" y="1710691"/>
                              </a:lnTo>
                              <a:lnTo>
                                <a:pt x="2821940" y="1685291"/>
                              </a:lnTo>
                              <a:lnTo>
                                <a:pt x="2844800" y="1639571"/>
                              </a:lnTo>
                              <a:lnTo>
                                <a:pt x="2894329" y="1577341"/>
                              </a:lnTo>
                              <a:lnTo>
                                <a:pt x="2918460" y="1535431"/>
                              </a:lnTo>
                              <a:lnTo>
                                <a:pt x="2932429" y="1513841"/>
                              </a:lnTo>
                              <a:lnTo>
                                <a:pt x="2943860" y="1496060"/>
                              </a:lnTo>
                              <a:lnTo>
                                <a:pt x="2964179" y="1470660"/>
                              </a:lnTo>
                              <a:lnTo>
                                <a:pt x="3004819" y="1391921"/>
                              </a:lnTo>
                              <a:lnTo>
                                <a:pt x="3018790" y="1370331"/>
                              </a:lnTo>
                              <a:lnTo>
                                <a:pt x="3032760" y="1348741"/>
                              </a:lnTo>
                              <a:lnTo>
                                <a:pt x="3037840" y="1342391"/>
                              </a:lnTo>
                              <a:lnTo>
                                <a:pt x="3040379" y="1336041"/>
                              </a:lnTo>
                              <a:lnTo>
                                <a:pt x="3058160" y="1275081"/>
                              </a:lnTo>
                              <a:lnTo>
                                <a:pt x="3094990" y="1201421"/>
                              </a:lnTo>
                              <a:lnTo>
                                <a:pt x="3100069" y="1181100"/>
                              </a:lnTo>
                              <a:lnTo>
                                <a:pt x="3103879" y="1159510"/>
                              </a:lnTo>
                              <a:lnTo>
                                <a:pt x="3126740" y="1101091"/>
                              </a:lnTo>
                              <a:lnTo>
                                <a:pt x="3135629" y="1059181"/>
                              </a:lnTo>
                              <a:lnTo>
                                <a:pt x="3169919" y="971550"/>
                              </a:lnTo>
                              <a:lnTo>
                                <a:pt x="3178810" y="919481"/>
                              </a:lnTo>
                              <a:lnTo>
                                <a:pt x="3197860" y="867410"/>
                              </a:lnTo>
                              <a:lnTo>
                                <a:pt x="3208019" y="819150"/>
                              </a:lnTo>
                              <a:lnTo>
                                <a:pt x="3227069" y="767081"/>
                              </a:lnTo>
                              <a:lnTo>
                                <a:pt x="3235960" y="718821"/>
                              </a:lnTo>
                              <a:lnTo>
                                <a:pt x="3242310" y="695960"/>
                              </a:lnTo>
                              <a:lnTo>
                                <a:pt x="3248660" y="636271"/>
                              </a:lnTo>
                              <a:lnTo>
                                <a:pt x="3257550" y="609600"/>
                              </a:lnTo>
                              <a:lnTo>
                                <a:pt x="3274060" y="521971"/>
                              </a:lnTo>
                              <a:lnTo>
                                <a:pt x="3286760" y="472441"/>
                              </a:lnTo>
                              <a:lnTo>
                                <a:pt x="3298190" y="439421"/>
                              </a:lnTo>
                              <a:lnTo>
                                <a:pt x="3304540" y="402591"/>
                              </a:lnTo>
                              <a:lnTo>
                                <a:pt x="3313429" y="377191"/>
                              </a:lnTo>
                              <a:lnTo>
                                <a:pt x="3318510" y="297181"/>
                              </a:lnTo>
                              <a:lnTo>
                                <a:pt x="3318510" y="264160"/>
                              </a:lnTo>
                              <a:lnTo>
                                <a:pt x="3323590" y="243841"/>
                              </a:lnTo>
                              <a:lnTo>
                                <a:pt x="3328669" y="223521"/>
                              </a:lnTo>
                              <a:lnTo>
                                <a:pt x="3333750" y="186691"/>
                              </a:lnTo>
                              <a:lnTo>
                                <a:pt x="3343910" y="144781"/>
                              </a:lnTo>
                              <a:lnTo>
                                <a:pt x="3347719" y="64771"/>
                              </a:lnTo>
                              <a:lnTo>
                                <a:pt x="3351529" y="44450"/>
                              </a:lnTo>
                              <a:lnTo>
                                <a:pt x="3355340" y="34291"/>
                              </a:lnTo>
                              <a:lnTo>
                                <a:pt x="3355340" y="25400"/>
                              </a:lnTo>
                              <a:lnTo>
                                <a:pt x="3354069" y="15241"/>
                              </a:lnTo>
                              <a:lnTo>
                                <a:pt x="3347719" y="0"/>
                              </a:lnTo>
                            </a:path>
                          </a:pathLst>
                        </a:custGeom>
                        <a:ln w="43052"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94" name="TextBox 4"/>
                        <p:cNvSpPr txBox="1"/>
                        <p:nvPr/>
                      </p:nvSpPr>
                      <p:spPr>
                        <a:xfrm>
                          <a:off x="8383641" y="1159309"/>
                          <a:ext cx="838200" cy="440851"/>
                        </a:xfrm>
                        <a:prstGeom prst="rect">
                          <a:avLst/>
                        </a:prstGeom>
                        <a:noFill/>
                      </p:spPr>
                      <p:txBody>
                        <a:bodyPr vert="horz" rtlCol="0">
                          <a:spAutoFit/>
                        </a:bodyPr>
                        <a:lstStyle/>
                        <a:p>
                          <a:r>
                            <a:rPr lang="en-US" sz="1400" b="1" dirty="0" smtClean="0">
                              <a:solidFill>
                                <a:srgbClr val="FF0000"/>
                              </a:solidFill>
                            </a:rPr>
                            <a:t>LRAS</a:t>
                          </a:r>
                          <a:endParaRPr lang="en-US" sz="1400" b="1" dirty="0">
                            <a:solidFill>
                              <a:srgbClr val="FF0000"/>
                            </a:solidFill>
                          </a:endParaRPr>
                        </a:p>
                      </p:txBody>
                    </p:sp>
                  </p:grpSp>
                  <p:sp>
                    <p:nvSpPr>
                      <p:cNvPr id="88" name="TextBox 87"/>
                      <p:cNvSpPr txBox="1"/>
                      <p:nvPr/>
                    </p:nvSpPr>
                    <p:spPr>
                      <a:xfrm>
                        <a:off x="9310533" y="5511800"/>
                        <a:ext cx="1269998" cy="440851"/>
                      </a:xfrm>
                      <a:prstGeom prst="rect">
                        <a:avLst/>
                      </a:prstGeom>
                      <a:noFill/>
                    </p:spPr>
                    <p:txBody>
                      <a:bodyPr vert="horz" rtlCol="0">
                        <a:spAutoFit/>
                      </a:bodyPr>
                      <a:lstStyle/>
                      <a:p>
                        <a:r>
                          <a:rPr lang="en-US" sz="1400" dirty="0" smtClean="0">
                            <a:solidFill>
                              <a:srgbClr val="000000"/>
                            </a:solidFill>
                          </a:rPr>
                          <a:t>real GDP</a:t>
                        </a:r>
                        <a:endParaRPr lang="en-US" sz="1400" dirty="0">
                          <a:solidFill>
                            <a:srgbClr val="000000"/>
                          </a:solidFill>
                        </a:endParaRPr>
                      </a:p>
                    </p:txBody>
                  </p:sp>
                </p:grpSp>
                <p:cxnSp>
                  <p:nvCxnSpPr>
                    <p:cNvPr id="80" name="Straight Connector 79"/>
                    <p:cNvCxnSpPr/>
                    <p:nvPr/>
                  </p:nvCxnSpPr>
                  <p:spPr>
                    <a:xfrm flipH="1">
                      <a:off x="5753100" y="3086100"/>
                      <a:ext cx="3086100" cy="0"/>
                    </a:xfrm>
                    <a:prstGeom prst="line">
                      <a:avLst/>
                    </a:prstGeom>
                    <a:ln w="38100" cap="flat" cmpd="sng" algn="ctr">
                      <a:solidFill>
                        <a:srgbClr val="80008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5322570" y="2991779"/>
                      <a:ext cx="533400" cy="440851"/>
                    </a:xfrm>
                    <a:prstGeom prst="rect">
                      <a:avLst/>
                    </a:prstGeom>
                    <a:noFill/>
                  </p:spPr>
                  <p:txBody>
                    <a:bodyPr vert="horz" rtlCol="0">
                      <a:spAutoFit/>
                    </a:bodyPr>
                    <a:lstStyle/>
                    <a:p>
                      <a:r>
                        <a:rPr lang="en-US" sz="1400" dirty="0" err="1" smtClean="0">
                          <a:solidFill>
                            <a:srgbClr val="000000"/>
                          </a:solidFill>
                        </a:rPr>
                        <a:t>P</a:t>
                      </a:r>
                      <a:r>
                        <a:rPr lang="en-US" sz="1400" baseline="-25000" dirty="0" err="1" smtClean="0">
                          <a:solidFill>
                            <a:srgbClr val="000000"/>
                          </a:solidFill>
                        </a:rPr>
                        <a:t>fe</a:t>
                      </a:r>
                      <a:endParaRPr lang="en-US" sz="1400" baseline="-25000" dirty="0">
                        <a:solidFill>
                          <a:srgbClr val="000000"/>
                        </a:solidFill>
                      </a:endParaRPr>
                    </a:p>
                  </p:txBody>
                </p:sp>
                <p:sp>
                  <p:nvSpPr>
                    <p:cNvPr id="82" name="TextBox 81"/>
                    <p:cNvSpPr txBox="1"/>
                    <p:nvPr/>
                  </p:nvSpPr>
                  <p:spPr>
                    <a:xfrm>
                      <a:off x="8684216" y="5506964"/>
                      <a:ext cx="558800" cy="440851"/>
                    </a:xfrm>
                    <a:prstGeom prst="rect">
                      <a:avLst/>
                    </a:prstGeom>
                    <a:noFill/>
                  </p:spPr>
                  <p:txBody>
                    <a:bodyPr vert="horz" rtlCol="0">
                      <a:spAutoFit/>
                    </a:bodyPr>
                    <a:lstStyle/>
                    <a:p>
                      <a:r>
                        <a:rPr lang="en-US" sz="1400" dirty="0" err="1" smtClean="0">
                          <a:solidFill>
                            <a:srgbClr val="000000"/>
                          </a:solidFill>
                        </a:rPr>
                        <a:t>Y</a:t>
                      </a:r>
                      <a:r>
                        <a:rPr lang="en-US" sz="1400" baseline="-25000" dirty="0" err="1" smtClean="0">
                          <a:solidFill>
                            <a:srgbClr val="000000"/>
                          </a:solidFill>
                        </a:rPr>
                        <a:t>fe</a:t>
                      </a:r>
                      <a:endParaRPr lang="en-US" sz="1400" baseline="-25000" dirty="0">
                        <a:solidFill>
                          <a:srgbClr val="000000"/>
                        </a:solidFill>
                      </a:endParaRPr>
                    </a:p>
                  </p:txBody>
                </p:sp>
                <p:cxnSp>
                  <p:nvCxnSpPr>
                    <p:cNvPr id="83" name="Straight Connector 82"/>
                    <p:cNvCxnSpPr/>
                    <p:nvPr/>
                  </p:nvCxnSpPr>
                  <p:spPr>
                    <a:xfrm flipH="1" flipV="1">
                      <a:off x="5753100" y="2162466"/>
                      <a:ext cx="3389399" cy="6610"/>
                    </a:xfrm>
                    <a:prstGeom prst="line">
                      <a:avLst/>
                    </a:prstGeom>
                    <a:ln w="38100" cap="flat" cmpd="sng" algn="ctr">
                      <a:solidFill>
                        <a:srgbClr val="FFFF0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9142307" y="2165489"/>
                      <a:ext cx="0" cy="3288145"/>
                    </a:xfrm>
                    <a:prstGeom prst="line">
                      <a:avLst/>
                    </a:prstGeom>
                    <a:ln w="38100" cap="flat" cmpd="sng" algn="ctr">
                      <a:solidFill>
                        <a:srgbClr val="FFFF0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5322566" y="1991549"/>
                      <a:ext cx="533400" cy="440851"/>
                    </a:xfrm>
                    <a:prstGeom prst="rect">
                      <a:avLst/>
                    </a:prstGeom>
                    <a:noFill/>
                  </p:spPr>
                  <p:txBody>
                    <a:bodyPr vert="horz" rtlCol="0">
                      <a:spAutoFit/>
                    </a:bodyPr>
                    <a:lstStyle/>
                    <a:p>
                      <a:r>
                        <a:rPr lang="en-US" sz="1400" dirty="0" smtClean="0">
                          <a:solidFill>
                            <a:srgbClr val="000000"/>
                          </a:solidFill>
                        </a:rPr>
                        <a:t>P</a:t>
                      </a:r>
                      <a:r>
                        <a:rPr lang="en-US" sz="1400" baseline="-25000" dirty="0">
                          <a:solidFill>
                            <a:srgbClr val="000000"/>
                          </a:solidFill>
                        </a:rPr>
                        <a:t>2</a:t>
                      </a:r>
                    </a:p>
                  </p:txBody>
                </p:sp>
                <p:sp>
                  <p:nvSpPr>
                    <p:cNvPr id="86" name="TextBox 85"/>
                    <p:cNvSpPr txBox="1"/>
                    <p:nvPr/>
                  </p:nvSpPr>
                  <p:spPr>
                    <a:xfrm>
                      <a:off x="9008552" y="5504387"/>
                      <a:ext cx="533400" cy="440851"/>
                    </a:xfrm>
                    <a:prstGeom prst="rect">
                      <a:avLst/>
                    </a:prstGeom>
                    <a:noFill/>
                  </p:spPr>
                  <p:txBody>
                    <a:bodyPr vert="horz" rtlCol="0">
                      <a:spAutoFit/>
                    </a:bodyPr>
                    <a:lstStyle/>
                    <a:p>
                      <a:r>
                        <a:rPr lang="en-US" sz="1400" dirty="0">
                          <a:solidFill>
                            <a:srgbClr val="000000"/>
                          </a:solidFill>
                        </a:rPr>
                        <a:t>Y</a:t>
                      </a:r>
                      <a:r>
                        <a:rPr lang="en-US" sz="1400" baseline="-25000" dirty="0" smtClean="0">
                          <a:solidFill>
                            <a:srgbClr val="000000"/>
                          </a:solidFill>
                        </a:rPr>
                        <a:t>2</a:t>
                      </a:r>
                      <a:endParaRPr lang="en-US" sz="1400" baseline="-25000" dirty="0">
                        <a:solidFill>
                          <a:srgbClr val="000000"/>
                        </a:solidFill>
                      </a:endParaRPr>
                    </a:p>
                  </p:txBody>
                </p:sp>
              </p:grpSp>
              <p:cxnSp>
                <p:nvCxnSpPr>
                  <p:cNvPr id="78" name="Straight Connector 77"/>
                  <p:cNvCxnSpPr/>
                  <p:nvPr/>
                </p:nvCxnSpPr>
                <p:spPr>
                  <a:xfrm flipV="1">
                    <a:off x="8196137" y="2170458"/>
                    <a:ext cx="0" cy="2874221"/>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cxnSp>
              <p:nvCxnSpPr>
                <p:cNvPr id="73" name="Straight Connector 72"/>
                <p:cNvCxnSpPr/>
                <p:nvPr/>
              </p:nvCxnSpPr>
              <p:spPr>
                <a:xfrm>
                  <a:off x="7713539" y="2253361"/>
                  <a:ext cx="1177698" cy="963505"/>
                </a:xfrm>
                <a:prstGeom prst="line">
                  <a:avLst/>
                </a:prstGeom>
                <a:ln w="38100" cap="flat" cmpd="sng" algn="ctr">
                  <a:solidFill>
                    <a:schemeClr val="bg1">
                      <a:lumMod val="75000"/>
                    </a:schemeClr>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8809681" y="3127785"/>
                  <a:ext cx="736854" cy="324772"/>
                </a:xfrm>
                <a:prstGeom prst="rect">
                  <a:avLst/>
                </a:prstGeom>
                <a:noFill/>
              </p:spPr>
              <p:txBody>
                <a:bodyPr vert="horz" wrap="square" rtlCol="0">
                  <a:spAutoFit/>
                </a:bodyPr>
                <a:lstStyle/>
                <a:p>
                  <a:r>
                    <a:rPr lang="en-US" sz="1400" dirty="0" smtClean="0">
                      <a:solidFill>
                        <a:schemeClr val="bg1">
                          <a:lumMod val="75000"/>
                        </a:schemeClr>
                      </a:solidFill>
                    </a:rPr>
                    <a:t>AD</a:t>
                  </a:r>
                  <a:r>
                    <a:rPr lang="en-US" sz="1400" baseline="-25000" dirty="0" smtClean="0">
                      <a:solidFill>
                        <a:schemeClr val="bg1">
                          <a:lumMod val="75000"/>
                        </a:schemeClr>
                      </a:solidFill>
                    </a:rPr>
                    <a:t>1</a:t>
                  </a:r>
                  <a:endParaRPr lang="en-US" sz="1400" baseline="-25000" dirty="0">
                    <a:solidFill>
                      <a:schemeClr val="bg1">
                        <a:lumMod val="75000"/>
                      </a:schemeClr>
                    </a:solidFill>
                  </a:endParaRPr>
                </a:p>
              </p:txBody>
            </p:sp>
            <p:cxnSp>
              <p:nvCxnSpPr>
                <p:cNvPr id="75" name="Straight Connector 74"/>
                <p:cNvCxnSpPr/>
                <p:nvPr/>
              </p:nvCxnSpPr>
              <p:spPr>
                <a:xfrm>
                  <a:off x="6758110" y="2379581"/>
                  <a:ext cx="1915299" cy="1544719"/>
                </a:xfrm>
                <a:prstGeom prst="line">
                  <a:avLst/>
                </a:prstGeom>
                <a:ln w="38100" cap="flat" cmpd="sng" algn="ctr">
                  <a:solidFill>
                    <a:schemeClr val="tx1"/>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8604715" y="3864544"/>
                  <a:ext cx="736854" cy="324772"/>
                </a:xfrm>
                <a:prstGeom prst="rect">
                  <a:avLst/>
                </a:prstGeom>
                <a:noFill/>
              </p:spPr>
              <p:txBody>
                <a:bodyPr vert="horz" wrap="square" rtlCol="0">
                  <a:spAutoFit/>
                </a:bodyPr>
                <a:lstStyle/>
                <a:p>
                  <a:r>
                    <a:rPr lang="en-US" sz="1400" dirty="0" smtClean="0"/>
                    <a:t>AD</a:t>
                  </a:r>
                  <a:r>
                    <a:rPr lang="en-US" sz="1400" baseline="-25000" dirty="0"/>
                    <a:t>2</a:t>
                  </a:r>
                </a:p>
              </p:txBody>
            </p:sp>
          </p:grpSp>
          <p:sp>
            <p:nvSpPr>
              <p:cNvPr id="95" name="TextBox 94"/>
              <p:cNvSpPr txBox="1"/>
              <p:nvPr/>
            </p:nvSpPr>
            <p:spPr>
              <a:xfrm>
                <a:off x="2916894" y="5662542"/>
                <a:ext cx="1206774" cy="275523"/>
              </a:xfrm>
              <a:prstGeom prst="rect">
                <a:avLst/>
              </a:prstGeom>
              <a:noFill/>
            </p:spPr>
            <p:txBody>
              <a:bodyPr vert="horz" wrap="square" rtlCol="0">
                <a:spAutoFit/>
              </a:bodyPr>
              <a:lstStyle/>
              <a:p>
                <a:r>
                  <a:rPr lang="en-US" sz="1100" i="1" dirty="0" smtClean="0">
                    <a:solidFill>
                      <a:srgbClr val="F81D06"/>
                    </a:solidFill>
                  </a:rPr>
                  <a:t>$100 million</a:t>
                </a:r>
                <a:endParaRPr lang="en-US" sz="1100" i="1" dirty="0">
                  <a:solidFill>
                    <a:srgbClr val="F81D06"/>
                  </a:solidFill>
                </a:endParaRPr>
              </a:p>
            </p:txBody>
          </p:sp>
          <p:sp>
            <p:nvSpPr>
              <p:cNvPr id="96" name="Left Brace 95"/>
              <p:cNvSpPr/>
              <p:nvPr/>
            </p:nvSpPr>
            <p:spPr>
              <a:xfrm rot="16200000">
                <a:off x="3334437" y="5373053"/>
                <a:ext cx="197048" cy="388469"/>
              </a:xfrm>
              <a:prstGeom prst="leftBrace">
                <a:avLst/>
              </a:prstGeom>
              <a:ln w="19050"/>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sz="1400"/>
              </a:p>
            </p:txBody>
          </p:sp>
        </p:grpSp>
        <p:cxnSp>
          <p:nvCxnSpPr>
            <p:cNvPr id="7" name="Straight Arrow Connector 6"/>
            <p:cNvCxnSpPr/>
            <p:nvPr/>
          </p:nvCxnSpPr>
          <p:spPr>
            <a:xfrm flipH="1" flipV="1">
              <a:off x="2599974" y="2868086"/>
              <a:ext cx="746966" cy="1"/>
            </a:xfrm>
            <a:prstGeom prst="straightConnector1">
              <a:avLst/>
            </a:prstGeom>
            <a:ln w="19050">
              <a:tailEnd type="arrow"/>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grpSp>
      <p:sp>
        <p:nvSpPr>
          <p:cNvPr id="12" name="TextBox 11"/>
          <p:cNvSpPr txBox="1"/>
          <p:nvPr/>
        </p:nvSpPr>
        <p:spPr>
          <a:xfrm>
            <a:off x="4139952" y="1273324"/>
            <a:ext cx="5004048" cy="4585871"/>
          </a:xfrm>
          <a:prstGeom prst="rect">
            <a:avLst/>
          </a:prstGeom>
          <a:noFill/>
        </p:spPr>
        <p:txBody>
          <a:bodyPr wrap="square" rtlCol="0">
            <a:spAutoFit/>
          </a:bodyPr>
          <a:lstStyle/>
          <a:p>
            <a:r>
              <a:rPr lang="en-US" b="1" dirty="0" smtClean="0">
                <a:solidFill>
                  <a:srgbClr val="0000FF"/>
                </a:solidFill>
              </a:rPr>
              <a:t>To reduce a $100 million inflationary gap:</a:t>
            </a:r>
          </a:p>
          <a:p>
            <a:endParaRPr lang="en-US" b="1" dirty="0" smtClean="0">
              <a:solidFill>
                <a:srgbClr val="0000FF"/>
              </a:solidFill>
            </a:endParaRPr>
          </a:p>
          <a:p>
            <a:pPr marL="285750" indent="-285750">
              <a:buFont typeface="Arial" pitchFamily="34" charset="0"/>
              <a:buChar char="•"/>
            </a:pPr>
            <a:r>
              <a:rPr lang="en-US" sz="1600" b="1" dirty="0" smtClean="0">
                <a:solidFill>
                  <a:srgbClr val="FF0000"/>
                </a:solidFill>
              </a:rPr>
              <a:t>Increase taxes:</a:t>
            </a:r>
          </a:p>
          <a:p>
            <a:pPr marL="742950" lvl="1" indent="-285750">
              <a:buFont typeface="Wingdings" pitchFamily="2" charset="2"/>
              <a:buChar char="Ø"/>
            </a:pPr>
            <a:r>
              <a:rPr lang="en-US" sz="1600" dirty="0" smtClean="0"/>
              <a:t>A tax increase of $33.3 million will lead to a decrease in total spending of 33.3*-3 = $100 million.</a:t>
            </a:r>
          </a:p>
          <a:p>
            <a:pPr marL="742950" lvl="1" indent="-285750">
              <a:buFont typeface="Wingdings" pitchFamily="2" charset="2"/>
              <a:buChar char="Ø"/>
            </a:pPr>
            <a:r>
              <a:rPr lang="en-US" sz="1600" dirty="0" smtClean="0"/>
              <a:t>Disposable incomes will fall, consumption and investment will decrease and AD will shift left, reducing the inflationary pressure</a:t>
            </a:r>
          </a:p>
          <a:p>
            <a:pPr marL="742950" lvl="1" indent="-285750">
              <a:buFont typeface="Wingdings" pitchFamily="2" charset="2"/>
              <a:buChar char="Ø"/>
            </a:pPr>
            <a:endParaRPr lang="en-US" sz="1600" dirty="0" smtClean="0"/>
          </a:p>
          <a:p>
            <a:pPr marL="285750" indent="-285750">
              <a:buFont typeface="Arial" pitchFamily="34" charset="0"/>
              <a:buChar char="•"/>
            </a:pPr>
            <a:r>
              <a:rPr lang="en-US" sz="1600" b="1" dirty="0" smtClean="0">
                <a:solidFill>
                  <a:srgbClr val="FF0000"/>
                </a:solidFill>
              </a:rPr>
              <a:t>Reduce government spending:</a:t>
            </a:r>
          </a:p>
          <a:p>
            <a:pPr marL="742950" lvl="1" indent="-285750">
              <a:buFont typeface="Wingdings" pitchFamily="2" charset="2"/>
              <a:buChar char="Ø"/>
            </a:pPr>
            <a:r>
              <a:rPr lang="en-US" sz="1600" dirty="0" smtClean="0"/>
              <a:t>A decrease in government spending of $25 million will reduce total spending by 25*4= $100 million.</a:t>
            </a:r>
          </a:p>
          <a:p>
            <a:pPr marL="742950" lvl="1" indent="-285750">
              <a:buFont typeface="Wingdings" pitchFamily="2" charset="2"/>
              <a:buChar char="Ø"/>
            </a:pPr>
            <a:r>
              <a:rPr lang="en-US" sz="1600" dirty="0" smtClean="0"/>
              <a:t>Employment and income will fall, putting downward pressure on the price level and moving output closer to the full employment level</a:t>
            </a:r>
          </a:p>
        </p:txBody>
      </p:sp>
    </p:spTree>
    <p:extLst>
      <p:ext uri="{BB962C8B-B14F-4D97-AF65-F5344CB8AC3E}">
        <p14:creationId xmlns="" xmlns:p14="http://schemas.microsoft.com/office/powerpoint/2010/main" val="33762514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292662"/>
          </a:xfrm>
          <a:prstGeom prst="rect">
            <a:avLst/>
          </a:prstGeom>
          <a:noFill/>
        </p:spPr>
        <p:txBody>
          <a:bodyPr wrap="square" rtlCol="0">
            <a:spAutoFit/>
          </a:bodyPr>
          <a:lstStyle/>
          <a:p>
            <a:r>
              <a:rPr lang="en-US" sz="2400" dirty="0" smtClean="0">
                <a:solidFill>
                  <a:srgbClr val="FF0000"/>
                </a:solidFill>
              </a:rPr>
              <a:t>Automatic Stabilizers and Fiscal Policy</a:t>
            </a:r>
          </a:p>
          <a:p>
            <a:r>
              <a:rPr lang="en-US" dirty="0" smtClean="0"/>
              <a:t>Not all changes to fiscal policy require explicit action by the government. In most economies, changes to the level of taxation and the level of government spending happen </a:t>
            </a:r>
            <a:r>
              <a:rPr lang="en-US" i="1" dirty="0" smtClean="0"/>
              <a:t>automatically</a:t>
            </a:r>
            <a:r>
              <a:rPr lang="en-US" dirty="0" smtClean="0"/>
              <a:t>. Study the graph below.</a:t>
            </a:r>
          </a:p>
        </p:txBody>
      </p:sp>
      <p:pic>
        <p:nvPicPr>
          <p:cNvPr id="36" name="Picture 35"/>
          <p:cNvPicPr/>
          <p:nvPr/>
        </p:nvPicPr>
        <p:blipFill>
          <a:blip r:embed="rId2" cstate="print"/>
          <a:stretch>
            <a:fillRect/>
          </a:stretch>
        </p:blipFill>
        <p:spPr>
          <a:xfrm>
            <a:off x="4211960" y="1692709"/>
            <a:ext cx="4896544" cy="3109007"/>
          </a:xfrm>
          <a:prstGeom prst="rect">
            <a:avLst/>
          </a:prstGeom>
          <a:solidFill>
            <a:srgbClr val="FFFFFF"/>
          </a:solidFill>
          <a:ln>
            <a:noFill/>
            <a:prstDash/>
          </a:ln>
        </p:spPr>
      </p:pic>
      <p:sp>
        <p:nvSpPr>
          <p:cNvPr id="5" name="TextBox 4"/>
          <p:cNvSpPr txBox="1"/>
          <p:nvPr/>
        </p:nvSpPr>
        <p:spPr>
          <a:xfrm>
            <a:off x="179512" y="1489348"/>
            <a:ext cx="4716016" cy="3046988"/>
          </a:xfrm>
          <a:prstGeom prst="rect">
            <a:avLst/>
          </a:prstGeom>
          <a:noFill/>
        </p:spPr>
        <p:txBody>
          <a:bodyPr wrap="square" rtlCol="0">
            <a:spAutoFit/>
          </a:bodyPr>
          <a:lstStyle/>
          <a:p>
            <a:r>
              <a:rPr lang="en-US" sz="1600" b="1" dirty="0" smtClean="0">
                <a:solidFill>
                  <a:srgbClr val="0000FF"/>
                </a:solidFill>
              </a:rPr>
              <a:t>When output falls:</a:t>
            </a:r>
          </a:p>
          <a:p>
            <a:pPr marL="285750" indent="-285750">
              <a:buFont typeface="Arial" pitchFamily="34" charset="0"/>
              <a:buChar char="•"/>
            </a:pPr>
            <a:r>
              <a:rPr lang="en-US" sz="1600" dirty="0" smtClean="0"/>
              <a:t>Tax revenue </a:t>
            </a:r>
            <a:r>
              <a:rPr lang="en-US" sz="1600" i="1" dirty="0" smtClean="0"/>
              <a:t>automatically decreases:</a:t>
            </a:r>
          </a:p>
          <a:p>
            <a:pPr marL="742950" lvl="1" indent="-285750">
              <a:buFont typeface="Wingdings" pitchFamily="2" charset="2"/>
              <a:buChar char="Ø"/>
            </a:pPr>
            <a:r>
              <a:rPr lang="en-US" sz="1600" dirty="0" smtClean="0"/>
              <a:t>Incomes and revenues decrease when AD decreases</a:t>
            </a:r>
          </a:p>
          <a:p>
            <a:pPr marL="742950" lvl="1" indent="-285750">
              <a:buFont typeface="Wingdings" pitchFamily="2" charset="2"/>
              <a:buChar char="Ø"/>
            </a:pPr>
            <a:r>
              <a:rPr lang="en-US" sz="1600" dirty="0" smtClean="0"/>
              <a:t>At lower incomes levels, households pay lower tax rates</a:t>
            </a:r>
          </a:p>
          <a:p>
            <a:pPr marL="742950" lvl="1" indent="-285750">
              <a:buFont typeface="Wingdings" pitchFamily="2" charset="2"/>
              <a:buChar char="Ø"/>
            </a:pPr>
            <a:endParaRPr lang="en-US" sz="1600" dirty="0" smtClean="0"/>
          </a:p>
          <a:p>
            <a:pPr marL="285750" indent="-285750">
              <a:buFont typeface="Arial" pitchFamily="34" charset="0"/>
              <a:buChar char="•"/>
            </a:pPr>
            <a:r>
              <a:rPr lang="en-US" sz="1600" dirty="0" smtClean="0"/>
              <a:t>Government spending increases </a:t>
            </a:r>
            <a:r>
              <a:rPr lang="en-US" sz="1600" i="1" dirty="0" smtClean="0"/>
              <a:t>automatically:</a:t>
            </a:r>
          </a:p>
          <a:p>
            <a:pPr marL="742950" lvl="1" indent="-285750">
              <a:buFont typeface="Wingdings" pitchFamily="2" charset="2"/>
              <a:buChar char="Ø"/>
            </a:pPr>
            <a:r>
              <a:rPr lang="en-US" sz="1600" dirty="0" smtClean="0"/>
              <a:t>More households receive government welfare payments.</a:t>
            </a:r>
          </a:p>
          <a:p>
            <a:pPr marL="742950" lvl="1" indent="-285750">
              <a:buFont typeface="Wingdings" pitchFamily="2" charset="2"/>
              <a:buChar char="Ø"/>
            </a:pPr>
            <a:r>
              <a:rPr lang="en-US" sz="1600" dirty="0" smtClean="0"/>
              <a:t>More workers receive government unemployment benefits</a:t>
            </a:r>
            <a:endParaRPr lang="en-US" sz="1600" dirty="0"/>
          </a:p>
        </p:txBody>
      </p:sp>
      <p:sp>
        <p:nvSpPr>
          <p:cNvPr id="39" name="TextBox 38"/>
          <p:cNvSpPr txBox="1"/>
          <p:nvPr/>
        </p:nvSpPr>
        <p:spPr>
          <a:xfrm>
            <a:off x="52755" y="4657700"/>
            <a:ext cx="9159121" cy="1077218"/>
          </a:xfrm>
          <a:prstGeom prst="rect">
            <a:avLst/>
          </a:prstGeom>
          <a:noFill/>
        </p:spPr>
        <p:txBody>
          <a:bodyPr wrap="square" rtlCol="0">
            <a:spAutoFit/>
          </a:bodyPr>
          <a:lstStyle/>
          <a:p>
            <a:r>
              <a:rPr lang="en-US" sz="1600" b="1" dirty="0" smtClean="0">
                <a:solidFill>
                  <a:srgbClr val="0000FF"/>
                </a:solidFill>
              </a:rPr>
              <a:t>When output increases:</a:t>
            </a:r>
          </a:p>
          <a:p>
            <a:pPr marL="285750" indent="-285750">
              <a:buFont typeface="Arial" pitchFamily="34" charset="0"/>
              <a:buChar char="•"/>
            </a:pPr>
            <a:r>
              <a:rPr lang="en-US" sz="1600" dirty="0" smtClean="0"/>
              <a:t>Tax revenues increase because households incomes and firms revenues increase. Some households move up to higher tax brackets and pay higher rates.</a:t>
            </a:r>
          </a:p>
          <a:p>
            <a:pPr marL="285750" indent="-285750">
              <a:buFont typeface="Arial" pitchFamily="34" charset="0"/>
              <a:buChar char="•"/>
            </a:pPr>
            <a:r>
              <a:rPr lang="en-US" sz="1600" dirty="0" smtClean="0"/>
              <a:t>Government spending decreases because fewer households depend on government support.</a:t>
            </a:r>
            <a:endParaRPr lang="en-US" sz="1600" dirty="0"/>
          </a:p>
        </p:txBody>
      </p:sp>
    </p:spTree>
    <p:extLst>
      <p:ext uri="{BB962C8B-B14F-4D97-AF65-F5344CB8AC3E}">
        <p14:creationId xmlns="" xmlns:p14="http://schemas.microsoft.com/office/powerpoint/2010/main" val="3501442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93204"/>
            <a:ext cx="9144000" cy="5909310"/>
          </a:xfrm>
          <a:prstGeom prst="rect">
            <a:avLst/>
          </a:prstGeom>
          <a:noFill/>
        </p:spPr>
        <p:txBody>
          <a:bodyPr wrap="square" rtlCol="0">
            <a:spAutoFit/>
          </a:bodyPr>
          <a:lstStyle/>
          <a:p>
            <a:r>
              <a:rPr lang="en-US" sz="2400" dirty="0" smtClean="0">
                <a:solidFill>
                  <a:srgbClr val="FF0000"/>
                </a:solidFill>
              </a:rPr>
              <a:t>Fiscal Policy and Long-run Economic Growth</a:t>
            </a:r>
          </a:p>
          <a:p>
            <a:r>
              <a:rPr lang="en-US" dirty="0" smtClean="0"/>
              <a:t>Recall from the previous unit that Economic Growth, defined as an increase in total output over time, is only possible in the long-run if both AD and AS increase. Therefore, </a:t>
            </a:r>
            <a:r>
              <a:rPr lang="en-US" i="1" dirty="0" smtClean="0"/>
              <a:t>demand-side</a:t>
            </a:r>
            <a:r>
              <a:rPr lang="en-US" dirty="0" smtClean="0"/>
              <a:t> fiscal policies alone cannot produce economic growth. However, some fiscal policies can have positive </a:t>
            </a:r>
            <a:r>
              <a:rPr lang="en-US" i="1" dirty="0" smtClean="0"/>
              <a:t>supply-side effect</a:t>
            </a:r>
            <a:r>
              <a:rPr lang="en-US" dirty="0" smtClean="0"/>
              <a:t> as well.</a:t>
            </a:r>
          </a:p>
          <a:p>
            <a:endParaRPr lang="en-US" dirty="0"/>
          </a:p>
          <a:p>
            <a:r>
              <a:rPr lang="en-US" b="1" dirty="0" smtClean="0">
                <a:solidFill>
                  <a:srgbClr val="0000FF"/>
                </a:solidFill>
              </a:rPr>
              <a:t>Supply-side effects of fiscal policy: </a:t>
            </a:r>
            <a:r>
              <a:rPr lang="en-US" dirty="0" smtClean="0"/>
              <a:t>Certain types of government spending and tax policies can promote increases in aggregate supply, and thereby contribute to long-run economic growth:</a:t>
            </a:r>
          </a:p>
          <a:p>
            <a:endParaRPr lang="en-US" dirty="0" smtClean="0"/>
          </a:p>
          <a:p>
            <a:pPr marL="285750" indent="-285750">
              <a:buFont typeface="Arial" pitchFamily="34" charset="0"/>
              <a:buChar char="•"/>
            </a:pPr>
            <a:r>
              <a:rPr lang="en-US" sz="1600" b="1" dirty="0" smtClean="0">
                <a:solidFill>
                  <a:srgbClr val="FF0000"/>
                </a:solidFill>
              </a:rPr>
              <a:t>Infrastructure spending: </a:t>
            </a:r>
            <a:r>
              <a:rPr lang="en-US" sz="1600" dirty="0" smtClean="0"/>
              <a:t>When government supports a modern infrastructure, including for transportation and communications, the private sector is given the resources it needs to grow and succeed in the long-run</a:t>
            </a:r>
            <a:endParaRPr lang="en-US" sz="1600" b="1" dirty="0" smtClean="0"/>
          </a:p>
          <a:p>
            <a:pPr marL="285750" indent="-285750">
              <a:buFont typeface="Arial" pitchFamily="34" charset="0"/>
              <a:buChar char="•"/>
            </a:pPr>
            <a:r>
              <a:rPr lang="en-US" sz="1600" b="1" dirty="0" smtClean="0">
                <a:solidFill>
                  <a:srgbClr val="FF0000"/>
                </a:solidFill>
              </a:rPr>
              <a:t>Education spending: </a:t>
            </a:r>
            <a:r>
              <a:rPr lang="en-US" sz="1600" i="1" dirty="0" smtClean="0"/>
              <a:t>Human capital</a:t>
            </a:r>
            <a:r>
              <a:rPr lang="en-US" sz="1600" dirty="0" smtClean="0"/>
              <a:t> is perhaps the most important resource a nation requires for long-run economic growth. Public, government funded schools and programs to improve skills in the labor can </a:t>
            </a:r>
            <a:r>
              <a:rPr lang="en-US" sz="1600" dirty="0" smtClean="0">
                <a:solidFill>
                  <a:srgbClr val="FF0000"/>
                </a:solidFill>
              </a:rPr>
              <a:t>contribute to long-run growth.</a:t>
            </a:r>
            <a:endParaRPr lang="en-US" sz="1600" b="1" dirty="0" smtClean="0">
              <a:solidFill>
                <a:srgbClr val="FF0000"/>
              </a:solidFill>
            </a:endParaRPr>
          </a:p>
          <a:p>
            <a:pPr marL="285750" indent="-285750">
              <a:buFont typeface="Arial" pitchFamily="34" charset="0"/>
              <a:buChar char="•"/>
            </a:pPr>
            <a:r>
              <a:rPr lang="en-US" sz="1600" b="1" dirty="0" smtClean="0">
                <a:solidFill>
                  <a:srgbClr val="FF0000"/>
                </a:solidFill>
              </a:rPr>
              <a:t>Research and development: </a:t>
            </a:r>
            <a:r>
              <a:rPr lang="en-US" sz="1600" dirty="0" smtClean="0"/>
              <a:t>Government-funded research and development can lead to scientific, technological, and medical breakthroughs that may spur new industries and promote growth across the private sector.</a:t>
            </a:r>
            <a:r>
              <a:rPr lang="en-US" sz="1600" b="1" dirty="0" smtClean="0"/>
              <a:t> </a:t>
            </a:r>
          </a:p>
          <a:p>
            <a:pPr marL="285750" indent="-285750">
              <a:buFont typeface="Arial" pitchFamily="34" charset="0"/>
              <a:buChar char="•"/>
            </a:pPr>
            <a:r>
              <a:rPr lang="en-US" sz="1600" b="1" dirty="0" smtClean="0">
                <a:solidFill>
                  <a:srgbClr val="FF0000"/>
                </a:solidFill>
              </a:rPr>
              <a:t>Incentives for private investment: </a:t>
            </a:r>
            <a:r>
              <a:rPr lang="en-US" sz="1600" dirty="0" smtClean="0"/>
              <a:t>Creating a tax policy that rewards innovation and entrepreneurship, rather than punishes it by taking the ‘winners’ in an economy will encourage private businesses to invest and thereby help the economy grow.</a:t>
            </a:r>
            <a:endParaRPr lang="en-US" sz="1600" b="1" dirty="0" smtClean="0"/>
          </a:p>
          <a:p>
            <a:pPr marL="285750" indent="-285750">
              <a:buFont typeface="Arial" pitchFamily="34" charset="0"/>
              <a:buChar char="•"/>
            </a:pPr>
            <a:endParaRPr lang="en-US" b="1" dirty="0" smtClean="0"/>
          </a:p>
        </p:txBody>
      </p:sp>
    </p:spTree>
    <p:extLst>
      <p:ext uri="{BB962C8B-B14F-4D97-AF65-F5344CB8AC3E}">
        <p14:creationId xmlns="" xmlns:p14="http://schemas.microsoft.com/office/powerpoint/2010/main" val="10792013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4585871"/>
          </a:xfrm>
          <a:prstGeom prst="rect">
            <a:avLst/>
          </a:prstGeom>
          <a:noFill/>
        </p:spPr>
        <p:txBody>
          <a:bodyPr wrap="square" rtlCol="0">
            <a:spAutoFit/>
          </a:bodyPr>
          <a:lstStyle/>
          <a:p>
            <a:r>
              <a:rPr lang="en-US" sz="2400" dirty="0" smtClean="0">
                <a:solidFill>
                  <a:srgbClr val="FF0000"/>
                </a:solidFill>
              </a:rPr>
              <a:t>Fiscal Policy and the Crowding-out Effect</a:t>
            </a:r>
          </a:p>
          <a:p>
            <a:endParaRPr lang="en-US" sz="1200" dirty="0"/>
          </a:p>
          <a:p>
            <a:r>
              <a:rPr lang="en-US" sz="1600" b="1" dirty="0" smtClean="0">
                <a:solidFill>
                  <a:srgbClr val="0000FF"/>
                </a:solidFill>
              </a:rPr>
              <a:t>Expansionary fiscal policy’s effect on the interest rate: </a:t>
            </a:r>
            <a:r>
              <a:rPr lang="en-US" sz="1600" dirty="0" smtClean="0"/>
              <a:t>Fiscal stimulus requires that a government increases its deficit. This means the government must borrow money in order to stimulate AD. Government borrowing is done using </a:t>
            </a:r>
            <a:r>
              <a:rPr lang="en-US" sz="1600" i="1" dirty="0" smtClean="0"/>
              <a:t>government bonds</a:t>
            </a:r>
            <a:r>
              <a:rPr lang="en-US" sz="1600" dirty="0" smtClean="0"/>
              <a:t>. </a:t>
            </a:r>
          </a:p>
          <a:p>
            <a:endParaRPr lang="en-US" sz="1600" dirty="0" smtClean="0"/>
          </a:p>
          <a:p>
            <a:pPr marL="285750" indent="-285750">
              <a:buFont typeface="Arial" pitchFamily="34" charset="0"/>
              <a:buChar char="•"/>
            </a:pPr>
            <a:r>
              <a:rPr lang="en-US" sz="1600" b="1" dirty="0" smtClean="0">
                <a:solidFill>
                  <a:srgbClr val="FF0000"/>
                </a:solidFill>
              </a:rPr>
              <a:t>Government bonds: </a:t>
            </a:r>
            <a:r>
              <a:rPr lang="en-US" sz="1600" dirty="0" smtClean="0"/>
              <a:t>These are </a:t>
            </a:r>
            <a:r>
              <a:rPr lang="en-US" sz="1600" i="1" dirty="0" smtClean="0"/>
              <a:t>certificates of debt</a:t>
            </a:r>
            <a:r>
              <a:rPr lang="en-US" sz="1600" dirty="0" smtClean="0"/>
              <a:t> that a government sells in order to borrow money to finance an expansionary fiscal policy. </a:t>
            </a:r>
          </a:p>
          <a:p>
            <a:pPr marL="285750" indent="-285750">
              <a:buFont typeface="Arial" pitchFamily="34" charset="0"/>
              <a:buChar char="•"/>
            </a:pPr>
            <a:endParaRPr lang="en-US" sz="1600" dirty="0" smtClean="0"/>
          </a:p>
          <a:p>
            <a:pPr marL="285750" indent="-285750">
              <a:buFont typeface="Arial" pitchFamily="34" charset="0"/>
              <a:buChar char="•"/>
            </a:pPr>
            <a:r>
              <a:rPr lang="en-US" sz="1600" b="1" dirty="0" smtClean="0">
                <a:solidFill>
                  <a:srgbClr val="FF0000"/>
                </a:solidFill>
              </a:rPr>
              <a:t>The cost of borrowing: </a:t>
            </a:r>
            <a:r>
              <a:rPr lang="en-US" sz="1600" dirty="0" smtClean="0"/>
              <a:t>When a government has a history of balanced budgets, investors will be willing to lend it money at very low interest rates, therefore the government does not need to offer a high rate of interest on its bonds. </a:t>
            </a:r>
            <a:r>
              <a:rPr lang="en-US" sz="1600" i="1" dirty="0" smtClean="0"/>
              <a:t>Fiscally responsible nations can borrow money cheaply.</a:t>
            </a:r>
            <a:r>
              <a:rPr lang="en-US" sz="1600" dirty="0"/>
              <a:t> </a:t>
            </a:r>
            <a:r>
              <a:rPr lang="en-US" sz="1600" dirty="0" smtClean="0"/>
              <a:t>But if a government has a history of large deficits, investors will demand a higher rate of interest in order to lend it money. </a:t>
            </a:r>
          </a:p>
          <a:p>
            <a:pPr marL="285750" indent="-285750">
              <a:buFont typeface="Arial" pitchFamily="34" charset="0"/>
              <a:buChar char="•"/>
            </a:pPr>
            <a:endParaRPr lang="en-US" sz="1600" dirty="0" smtClean="0"/>
          </a:p>
          <a:p>
            <a:pPr marL="285750" indent="-285750">
              <a:buFont typeface="Arial" pitchFamily="34" charset="0"/>
              <a:buChar char="•"/>
            </a:pPr>
            <a:r>
              <a:rPr lang="en-US" sz="1600" b="1" dirty="0" smtClean="0">
                <a:solidFill>
                  <a:srgbClr val="FF0000"/>
                </a:solidFill>
              </a:rPr>
              <a:t>Crowding-out: </a:t>
            </a:r>
            <a:r>
              <a:rPr lang="en-US" sz="1600" i="1" dirty="0" smtClean="0"/>
              <a:t>The increase in interest rates that often accompany a deficit-financed fiscal stimulus may cause private investment and consumption in the economy to decrease. Therefore, any increase in AD from new government spending may be off-set by a decrease in private spending, which is crowded-out by higher borrowing costs.</a:t>
            </a:r>
            <a:endParaRPr lang="en-US" sz="1600" b="1" i="1" dirty="0" smtClean="0"/>
          </a:p>
        </p:txBody>
      </p:sp>
    </p:spTree>
    <p:extLst>
      <p:ext uri="{BB962C8B-B14F-4D97-AF65-F5344CB8AC3E}">
        <p14:creationId xmlns="" xmlns:p14="http://schemas.microsoft.com/office/powerpoint/2010/main" val="3682801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a:blip r:embed="rId2" cstate="print"/>
          <a:stretch>
            <a:fillRect/>
          </a:stretch>
        </p:blipFill>
        <p:spPr>
          <a:xfrm>
            <a:off x="4355977" y="1849388"/>
            <a:ext cx="4719382" cy="3756959"/>
          </a:xfrm>
          <a:prstGeom prst="rect">
            <a:avLst/>
          </a:prstGeom>
          <a:solidFill>
            <a:srgbClr val="FFFFFF"/>
          </a:solidFill>
          <a:ln>
            <a:noFill/>
            <a:prstDash/>
          </a:ln>
        </p:spPr>
      </p:pic>
      <p:sp>
        <p:nvSpPr>
          <p:cNvPr id="3" name="TextBox 2"/>
          <p:cNvSpPr txBox="1"/>
          <p:nvPr/>
        </p:nvSpPr>
        <p:spPr>
          <a:xfrm>
            <a:off x="0" y="0"/>
            <a:ext cx="9144000" cy="1292662"/>
          </a:xfrm>
          <a:prstGeom prst="rect">
            <a:avLst/>
          </a:prstGeom>
          <a:noFill/>
        </p:spPr>
        <p:txBody>
          <a:bodyPr wrap="square" rtlCol="0">
            <a:spAutoFit/>
          </a:bodyPr>
          <a:lstStyle/>
          <a:p>
            <a:r>
              <a:rPr lang="en-US" sz="2400" dirty="0" smtClean="0">
                <a:solidFill>
                  <a:srgbClr val="FF0000"/>
                </a:solidFill>
              </a:rPr>
              <a:t>Illustrating the Crowding-out Effect</a:t>
            </a:r>
          </a:p>
          <a:p>
            <a:r>
              <a:rPr lang="en-US" dirty="0" smtClean="0"/>
              <a:t>Interest rates paid by private borrowers in a nation are a primary determinant of the levels of savings, investment, and consumption. The market in which private interest rates is illustrated is called </a:t>
            </a:r>
            <a:r>
              <a:rPr lang="en-US" i="1" dirty="0" smtClean="0"/>
              <a:t>the loanable funds market</a:t>
            </a:r>
            <a:r>
              <a:rPr lang="en-US" dirty="0" smtClean="0"/>
              <a:t>. </a:t>
            </a:r>
            <a:endParaRPr lang="en-US" sz="1600" b="1" i="1" dirty="0" smtClean="0"/>
          </a:p>
        </p:txBody>
      </p:sp>
      <p:sp>
        <p:nvSpPr>
          <p:cNvPr id="4" name="TextBox 3"/>
          <p:cNvSpPr txBox="1"/>
          <p:nvPr/>
        </p:nvSpPr>
        <p:spPr>
          <a:xfrm>
            <a:off x="35496" y="1417340"/>
            <a:ext cx="5040560" cy="4278094"/>
          </a:xfrm>
          <a:prstGeom prst="rect">
            <a:avLst/>
          </a:prstGeom>
          <a:noFill/>
        </p:spPr>
        <p:txBody>
          <a:bodyPr wrap="square" rtlCol="0">
            <a:spAutoFit/>
          </a:bodyPr>
          <a:lstStyle/>
          <a:p>
            <a:r>
              <a:rPr lang="en-US" sz="1600" b="1" dirty="0" smtClean="0">
                <a:solidFill>
                  <a:srgbClr val="0000FF"/>
                </a:solidFill>
              </a:rPr>
              <a:t>The Loanable Funds Market: </a:t>
            </a:r>
            <a:r>
              <a:rPr lang="en-US" sz="1600" dirty="0" smtClean="0"/>
              <a:t>A </a:t>
            </a:r>
            <a:r>
              <a:rPr lang="en-US" sz="1600" dirty="0"/>
              <a:t>nation's loanable funds market </a:t>
            </a:r>
            <a:r>
              <a:rPr lang="en-US" sz="1600" dirty="0" smtClean="0"/>
              <a:t>represents </a:t>
            </a:r>
            <a:r>
              <a:rPr lang="en-US" sz="1600" dirty="0"/>
              <a:t>the money in commercial banks that is available to be loaned out to firms and households to finance private investment and consumption. </a:t>
            </a:r>
            <a:endParaRPr lang="en-US" sz="1600" dirty="0" smtClean="0"/>
          </a:p>
          <a:p>
            <a:endParaRPr lang="en-US" sz="1600" dirty="0" smtClean="0"/>
          </a:p>
          <a:p>
            <a:pPr marL="285750" indent="-285750">
              <a:buFont typeface="Arial" pitchFamily="34" charset="0"/>
              <a:buChar char="•"/>
            </a:pPr>
            <a:r>
              <a:rPr lang="en-US" sz="1600" dirty="0" smtClean="0"/>
              <a:t>The </a:t>
            </a:r>
            <a:r>
              <a:rPr lang="en-US" sz="1600" dirty="0"/>
              <a:t>price of loanable funds is the real interest </a:t>
            </a:r>
            <a:r>
              <a:rPr lang="en-US" sz="1600" dirty="0" smtClean="0"/>
              <a:t>rate</a:t>
            </a:r>
            <a:endParaRPr lang="en-US" sz="1600" b="1" dirty="0"/>
          </a:p>
          <a:p>
            <a:pPr marL="285750" indent="-285750">
              <a:buFont typeface="Arial" pitchFamily="34" charset="0"/>
              <a:buChar char="•"/>
            </a:pPr>
            <a:r>
              <a:rPr lang="en-US" sz="1600" dirty="0" smtClean="0"/>
              <a:t>The market shows relationships </a:t>
            </a:r>
            <a:r>
              <a:rPr lang="en-US" sz="1600" dirty="0"/>
              <a:t>between real returns on savings and real price of borrowing and the private sector's willingness to save and invest. </a:t>
            </a:r>
            <a:endParaRPr lang="en-US" sz="1600" dirty="0" smtClean="0"/>
          </a:p>
          <a:p>
            <a:pPr marL="285750" indent="-285750">
              <a:buFont typeface="Arial" pitchFamily="34" charset="0"/>
              <a:buChar char="•"/>
            </a:pPr>
            <a:endParaRPr lang="en-US" sz="1600" dirty="0" smtClean="0"/>
          </a:p>
          <a:p>
            <a:pPr marL="285750" indent="-285750">
              <a:buFont typeface="Arial" pitchFamily="34" charset="0"/>
              <a:buChar char="•"/>
            </a:pPr>
            <a:r>
              <a:rPr lang="en-US" sz="1600" b="1" dirty="0" smtClean="0">
                <a:solidFill>
                  <a:srgbClr val="FF0000"/>
                </a:solidFill>
              </a:rPr>
              <a:t>The </a:t>
            </a:r>
            <a:r>
              <a:rPr lang="en-US" sz="1600" b="1" dirty="0">
                <a:solidFill>
                  <a:srgbClr val="FF0000"/>
                </a:solidFill>
              </a:rPr>
              <a:t>supply curve represents </a:t>
            </a:r>
            <a:r>
              <a:rPr lang="en-US" sz="1600" b="1" dirty="0" smtClean="0">
                <a:solidFill>
                  <a:srgbClr val="FF0000"/>
                </a:solidFill>
              </a:rPr>
              <a:t>household savings </a:t>
            </a:r>
          </a:p>
          <a:p>
            <a:pPr marL="742950" lvl="1" indent="-285750">
              <a:buFont typeface="Wingdings" pitchFamily="2" charset="2"/>
              <a:buChar char="Ø"/>
            </a:pPr>
            <a:r>
              <a:rPr lang="en-US" sz="1600" dirty="0" smtClean="0"/>
              <a:t>At higher interest rates, households save more</a:t>
            </a:r>
          </a:p>
          <a:p>
            <a:pPr marL="742950" lvl="1" indent="-285750">
              <a:buFont typeface="Wingdings" pitchFamily="2" charset="2"/>
              <a:buChar char="Ø"/>
            </a:pPr>
            <a:r>
              <a:rPr lang="en-US" sz="1600" dirty="0" smtClean="0"/>
              <a:t>At lower rates, households save less</a:t>
            </a:r>
          </a:p>
          <a:p>
            <a:pPr marL="285750" indent="-285750">
              <a:buFont typeface="Arial" pitchFamily="34" charset="0"/>
              <a:buChar char="•"/>
            </a:pPr>
            <a:r>
              <a:rPr lang="en-US" sz="1600" b="1" dirty="0" smtClean="0">
                <a:solidFill>
                  <a:srgbClr val="FF0000"/>
                </a:solidFill>
              </a:rPr>
              <a:t>The demand curve represents investment</a:t>
            </a:r>
          </a:p>
          <a:p>
            <a:pPr marL="742950" lvl="1" indent="-285750">
              <a:buFont typeface="Wingdings" pitchFamily="2" charset="2"/>
              <a:buChar char="Ø"/>
            </a:pPr>
            <a:r>
              <a:rPr lang="en-US" sz="1600" dirty="0" smtClean="0"/>
              <a:t>At higher interest rates, firms invest less</a:t>
            </a:r>
          </a:p>
          <a:p>
            <a:pPr marL="742950" lvl="1" indent="-285750">
              <a:buFont typeface="Wingdings" pitchFamily="2" charset="2"/>
              <a:buChar char="Ø"/>
            </a:pPr>
            <a:r>
              <a:rPr lang="en-US" sz="1600" dirty="0" smtClean="0"/>
              <a:t>At lower interest rates, firms invest more</a:t>
            </a:r>
            <a:endParaRPr lang="en-US" sz="1600" dirty="0"/>
          </a:p>
          <a:p>
            <a:endParaRPr lang="en-US" sz="1600" dirty="0"/>
          </a:p>
        </p:txBody>
      </p:sp>
    </p:spTree>
    <p:extLst>
      <p:ext uri="{BB962C8B-B14F-4D97-AF65-F5344CB8AC3E}">
        <p14:creationId xmlns="" xmlns:p14="http://schemas.microsoft.com/office/powerpoint/2010/main" val="22219991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508105"/>
          </a:xfrm>
          <a:prstGeom prst="rect">
            <a:avLst/>
          </a:prstGeom>
          <a:noFill/>
        </p:spPr>
        <p:txBody>
          <a:bodyPr wrap="square" rtlCol="0">
            <a:spAutoFit/>
          </a:bodyPr>
          <a:lstStyle/>
          <a:p>
            <a:r>
              <a:rPr lang="en-US" sz="2400" dirty="0" smtClean="0">
                <a:solidFill>
                  <a:srgbClr val="FF0000"/>
                </a:solidFill>
              </a:rPr>
              <a:t>Illustrating the Crowding-out Effect in the Loanable Funds Market</a:t>
            </a:r>
          </a:p>
          <a:p>
            <a:pPr hangingPunct="0"/>
            <a:r>
              <a:rPr lang="en-US" dirty="0"/>
              <a:t>When a government borrows in order to finance a budget deficit, it must increase the interest rates on its </a:t>
            </a:r>
            <a:r>
              <a:rPr lang="en-US" dirty="0" smtClean="0"/>
              <a:t>bonds in </a:t>
            </a:r>
            <a:r>
              <a:rPr lang="en-US" dirty="0"/>
              <a:t>order to attract more </a:t>
            </a:r>
            <a:r>
              <a:rPr lang="en-US" dirty="0" smtClean="0"/>
              <a:t>lenders. </a:t>
            </a:r>
          </a:p>
          <a:p>
            <a:pPr marL="285750" indent="-285750" hangingPunct="0">
              <a:buFont typeface="Arial" pitchFamily="34" charset="0"/>
              <a:buChar char="•"/>
            </a:pPr>
            <a:r>
              <a:rPr lang="en-US" sz="1600" dirty="0" smtClean="0"/>
              <a:t>Higher rates on government debt will lead households to </a:t>
            </a:r>
            <a:r>
              <a:rPr lang="en-US" sz="1600" i="1" dirty="0" smtClean="0"/>
              <a:t>take their savings out of private banks</a:t>
            </a:r>
            <a:r>
              <a:rPr lang="en-US" sz="1600" dirty="0" smtClean="0"/>
              <a:t> and lend it to government instead</a:t>
            </a:r>
            <a:r>
              <a:rPr lang="en-US" sz="1600" dirty="0"/>
              <a:t> </a:t>
            </a:r>
          </a:p>
        </p:txBody>
      </p:sp>
      <p:pic>
        <p:nvPicPr>
          <p:cNvPr id="12" name="Picture 11"/>
          <p:cNvPicPr/>
          <p:nvPr/>
        </p:nvPicPr>
        <p:blipFill>
          <a:blip r:embed="rId2" cstate="print"/>
          <a:stretch>
            <a:fillRect/>
          </a:stretch>
        </p:blipFill>
        <p:spPr>
          <a:xfrm>
            <a:off x="5220072" y="1897588"/>
            <a:ext cx="3809365" cy="3704590"/>
          </a:xfrm>
          <a:prstGeom prst="rect">
            <a:avLst/>
          </a:prstGeom>
          <a:solidFill>
            <a:srgbClr val="FFFFFF"/>
          </a:solidFill>
          <a:ln>
            <a:noFill/>
            <a:prstDash/>
          </a:ln>
        </p:spPr>
      </p:pic>
      <p:sp>
        <p:nvSpPr>
          <p:cNvPr id="5" name="Rectangle 4"/>
          <p:cNvSpPr/>
          <p:nvPr/>
        </p:nvSpPr>
        <p:spPr>
          <a:xfrm>
            <a:off x="0" y="1489348"/>
            <a:ext cx="5364088" cy="3785652"/>
          </a:xfrm>
          <a:prstGeom prst="rect">
            <a:avLst/>
          </a:prstGeom>
        </p:spPr>
        <p:txBody>
          <a:bodyPr wrap="square">
            <a:spAutoFit/>
          </a:bodyPr>
          <a:lstStyle/>
          <a:p>
            <a:pPr marL="285750" indent="-285750" hangingPunct="0">
              <a:buFont typeface="Arial" pitchFamily="34" charset="0"/>
              <a:buChar char="•"/>
            </a:pPr>
            <a:r>
              <a:rPr lang="en-US" sz="1600" dirty="0" smtClean="0"/>
              <a:t>This causes the supply of loanable funds to decrease, leading to higher borrowing costs in the private sector.</a:t>
            </a:r>
          </a:p>
          <a:p>
            <a:pPr marL="285750" indent="-285750" hangingPunct="0">
              <a:buFont typeface="Arial" pitchFamily="34" charset="0"/>
              <a:buChar char="•"/>
            </a:pPr>
            <a:endParaRPr lang="en-US" sz="1600" dirty="0" smtClean="0"/>
          </a:p>
          <a:p>
            <a:pPr marL="742950" lvl="1" indent="-285750" hangingPunct="0">
              <a:buFont typeface="Wingdings" pitchFamily="2" charset="2"/>
              <a:buChar char="Ø"/>
            </a:pPr>
            <a:r>
              <a:rPr lang="en-US" sz="1600" dirty="0" smtClean="0"/>
              <a:t>Before the expansionary fiscal policy, the level investment was </a:t>
            </a:r>
            <a:r>
              <a:rPr lang="en-US" sz="1600" dirty="0" err="1" smtClean="0"/>
              <a:t>Qpr</a:t>
            </a:r>
            <a:r>
              <a:rPr lang="en-US" sz="1600" dirty="0" smtClean="0"/>
              <a:t>.</a:t>
            </a:r>
          </a:p>
          <a:p>
            <a:pPr marL="742950" lvl="1" indent="-285750" hangingPunct="0">
              <a:buFont typeface="Wingdings" pitchFamily="2" charset="2"/>
              <a:buChar char="Ø"/>
            </a:pPr>
            <a:r>
              <a:rPr lang="en-US" sz="1600" dirty="0" smtClean="0"/>
              <a:t>Higher interest rates on government bonds cause the supply of loanable funds to decrease to S1.</a:t>
            </a:r>
          </a:p>
          <a:p>
            <a:pPr marL="742950" lvl="1" indent="-285750" hangingPunct="0">
              <a:buFont typeface="Wingdings" pitchFamily="2" charset="2"/>
              <a:buChar char="Ø"/>
            </a:pPr>
            <a:r>
              <a:rPr lang="en-US" sz="1600" dirty="0" smtClean="0"/>
              <a:t>Less money in banks leads to higher interest rates. The quantity funds demanded for private investment falls to </a:t>
            </a:r>
            <a:r>
              <a:rPr lang="en-US" sz="1600" dirty="0" err="1" smtClean="0"/>
              <a:t>Qp</a:t>
            </a:r>
            <a:r>
              <a:rPr lang="en-US" sz="1600" dirty="0" smtClean="0"/>
              <a:t>. </a:t>
            </a:r>
          </a:p>
          <a:p>
            <a:pPr marL="742950" lvl="1" indent="-285750" hangingPunct="0">
              <a:buFont typeface="Wingdings" pitchFamily="2" charset="2"/>
              <a:buChar char="Ø"/>
            </a:pPr>
            <a:r>
              <a:rPr lang="en-US" sz="1600" dirty="0" smtClean="0"/>
              <a:t>Overall spending increases to </a:t>
            </a:r>
            <a:r>
              <a:rPr lang="en-US" sz="1600" dirty="0" err="1" smtClean="0"/>
              <a:t>Qg</a:t>
            </a:r>
            <a:r>
              <a:rPr lang="en-US" sz="1600" dirty="0" smtClean="0"/>
              <a:t>, but there is a decrease in private investment of </a:t>
            </a:r>
            <a:r>
              <a:rPr lang="en-US" sz="1600" dirty="0" err="1" smtClean="0"/>
              <a:t>Qp-Qpr</a:t>
            </a:r>
            <a:endParaRPr lang="en-US" sz="1600" dirty="0"/>
          </a:p>
          <a:p>
            <a:pPr algn="ctr" hangingPunct="0"/>
            <a:r>
              <a:rPr lang="en-US" sz="1600" b="1" i="1" dirty="0" smtClean="0">
                <a:solidFill>
                  <a:srgbClr val="FF0000"/>
                </a:solidFill>
              </a:rPr>
              <a:t>Private sector spending is ‘crowded-out’ by the government’s deficit spending. This means AD will not increase by as much as the spending multiplier would predict.</a:t>
            </a:r>
          </a:p>
        </p:txBody>
      </p:sp>
    </p:spTree>
    <p:extLst>
      <p:ext uri="{BB962C8B-B14F-4D97-AF65-F5344CB8AC3E}">
        <p14:creationId xmlns="" xmlns:p14="http://schemas.microsoft.com/office/powerpoint/2010/main" val="4240204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5170646"/>
          </a:xfrm>
          <a:prstGeom prst="rect">
            <a:avLst/>
          </a:prstGeom>
          <a:noFill/>
        </p:spPr>
        <p:txBody>
          <a:bodyPr wrap="square" rtlCol="0">
            <a:spAutoFit/>
          </a:bodyPr>
          <a:lstStyle/>
          <a:p>
            <a:r>
              <a:rPr lang="en-US" sz="2400" dirty="0" smtClean="0">
                <a:solidFill>
                  <a:srgbClr val="FF0000"/>
                </a:solidFill>
              </a:rPr>
              <a:t>The Government Budget – Sources of Revenue</a:t>
            </a:r>
          </a:p>
          <a:p>
            <a:r>
              <a:rPr lang="en-US" b="1" dirty="0" smtClean="0">
                <a:solidFill>
                  <a:srgbClr val="0000FF"/>
                </a:solidFill>
              </a:rPr>
              <a:t>Tax revenues: </a:t>
            </a:r>
            <a:r>
              <a:rPr lang="en-US" dirty="0" smtClean="0"/>
              <a:t>A government’s primary source of revenues is through the collection of taxes.</a:t>
            </a:r>
          </a:p>
          <a:p>
            <a:endParaRPr lang="en-US" dirty="0" smtClean="0"/>
          </a:p>
          <a:p>
            <a:pPr marL="285750" indent="-285750">
              <a:buFont typeface="Arial" pitchFamily="34" charset="0"/>
              <a:buChar char="•"/>
            </a:pPr>
            <a:r>
              <a:rPr lang="en-US" b="1" dirty="0" smtClean="0">
                <a:solidFill>
                  <a:srgbClr val="FF0000"/>
                </a:solidFill>
              </a:rPr>
              <a:t>Direct taxes: </a:t>
            </a:r>
            <a:r>
              <a:rPr lang="en-US" dirty="0" smtClean="0"/>
              <a:t>Taxes on incomes earned by households and firms. These are usually progressive in nature, meaning that the percentage paid increases as income increases, or proportional, meaning that all individuals (or firms) pay the same percentage no matter what their income.</a:t>
            </a:r>
          </a:p>
          <a:p>
            <a:pPr marL="285750" indent="-285750">
              <a:buFont typeface="Arial" pitchFamily="34" charset="0"/>
              <a:buChar char="•"/>
            </a:pPr>
            <a:endParaRPr lang="en-US" dirty="0" smtClean="0"/>
          </a:p>
          <a:p>
            <a:pPr marL="285750" indent="-285750">
              <a:buFont typeface="Arial" pitchFamily="34" charset="0"/>
              <a:buChar char="•"/>
            </a:pPr>
            <a:r>
              <a:rPr lang="en-US" b="1" dirty="0" smtClean="0">
                <a:solidFill>
                  <a:srgbClr val="FF0000"/>
                </a:solidFill>
              </a:rPr>
              <a:t>Indirect taxes: </a:t>
            </a:r>
            <a:r>
              <a:rPr lang="en-US" dirty="0" smtClean="0"/>
              <a:t>Taxes on consumption are </a:t>
            </a:r>
            <a:r>
              <a:rPr lang="en-US" i="1" dirty="0" smtClean="0"/>
              <a:t>indirect</a:t>
            </a:r>
            <a:r>
              <a:rPr lang="en-US" dirty="0" smtClean="0"/>
              <a:t>, meaning they are actually paid by the sellers of goods, but they are born by both producers and consumers.</a:t>
            </a:r>
          </a:p>
          <a:p>
            <a:endParaRPr lang="en-US" b="1" dirty="0"/>
          </a:p>
          <a:p>
            <a:r>
              <a:rPr lang="en-US" b="1" dirty="0" smtClean="0">
                <a:solidFill>
                  <a:srgbClr val="0000FF"/>
                </a:solidFill>
              </a:rPr>
              <a:t>Other sources of revenue: </a:t>
            </a:r>
            <a:r>
              <a:rPr lang="en-US" dirty="0" smtClean="0"/>
              <a:t>To a lesser extent, a government may earn revenue from:</a:t>
            </a:r>
          </a:p>
          <a:p>
            <a:endParaRPr lang="en-US" dirty="0" smtClean="0"/>
          </a:p>
          <a:p>
            <a:pPr marL="285750" indent="-285750">
              <a:buFont typeface="Arial" pitchFamily="34" charset="0"/>
              <a:buChar char="•"/>
            </a:pPr>
            <a:r>
              <a:rPr lang="en-US" dirty="0" smtClean="0"/>
              <a:t>The privatization of state-owned enterprises to private sector investors</a:t>
            </a:r>
          </a:p>
          <a:p>
            <a:pPr marL="285750" indent="-285750">
              <a:buFont typeface="Arial" pitchFamily="34" charset="0"/>
              <a:buChar char="•"/>
            </a:pPr>
            <a:r>
              <a:rPr lang="en-US" dirty="0" smtClean="0"/>
              <a:t>The sale of goods and services,</a:t>
            </a:r>
          </a:p>
          <a:p>
            <a:pPr marL="285750" indent="-285750">
              <a:buFont typeface="Arial" pitchFamily="34" charset="0"/>
              <a:buChar char="•"/>
            </a:pPr>
            <a:r>
              <a:rPr lang="en-US" dirty="0" smtClean="0"/>
              <a:t>The sale of government property</a:t>
            </a:r>
          </a:p>
          <a:p>
            <a:pPr marL="285750" indent="-285750">
              <a:buFont typeface="Arial" pitchFamily="34" charset="0"/>
              <a:buChar char="•"/>
            </a:pPr>
            <a:r>
              <a:rPr lang="en-US" dirty="0" smtClean="0"/>
              <a:t>Nationalized (public) firms that earn </a:t>
            </a:r>
            <a:r>
              <a:rPr lang="en-US" smtClean="0"/>
              <a:t>a profit</a:t>
            </a:r>
            <a:endParaRPr lang="en-US" dirty="0" smtClean="0"/>
          </a:p>
          <a:p>
            <a:endParaRPr lang="en-US" b="1" dirty="0" smtClean="0">
              <a:solidFill>
                <a:srgbClr val="0000FF"/>
              </a:solidFill>
            </a:endParaRPr>
          </a:p>
        </p:txBody>
      </p:sp>
      <p:pic>
        <p:nvPicPr>
          <p:cNvPr id="1026" name="Picture 2" descr="C:\Users\khurley\Pictures\Picture-Daan.jpg"/>
          <p:cNvPicPr>
            <a:picLocks noChangeAspect="1" noChangeArrowheads="1"/>
          </p:cNvPicPr>
          <p:nvPr/>
        </p:nvPicPr>
        <p:blipFill>
          <a:blip r:embed="rId2" cstate="print"/>
          <a:srcRect/>
          <a:stretch>
            <a:fillRect/>
          </a:stretch>
        </p:blipFill>
        <p:spPr bwMode="auto">
          <a:xfrm>
            <a:off x="5940152" y="3721596"/>
            <a:ext cx="3024336" cy="2139717"/>
          </a:xfrm>
          <a:prstGeom prst="rect">
            <a:avLst/>
          </a:prstGeom>
          <a:noFill/>
        </p:spPr>
      </p:pic>
    </p:spTree>
    <p:extLst>
      <p:ext uri="{BB962C8B-B14F-4D97-AF65-F5344CB8AC3E}">
        <p14:creationId xmlns="" xmlns:p14="http://schemas.microsoft.com/office/powerpoint/2010/main" val="11355854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p:nvPr/>
        </p:nvPicPr>
        <p:blipFill>
          <a:blip r:embed="rId2" cstate="print"/>
          <a:stretch>
            <a:fillRect/>
          </a:stretch>
        </p:blipFill>
        <p:spPr>
          <a:xfrm>
            <a:off x="4644008" y="1273816"/>
            <a:ext cx="4464496" cy="4404602"/>
          </a:xfrm>
          <a:prstGeom prst="rect">
            <a:avLst/>
          </a:prstGeom>
          <a:solidFill>
            <a:srgbClr val="FFFFFF"/>
          </a:solidFill>
          <a:ln>
            <a:noFill/>
            <a:prstDash/>
          </a:ln>
        </p:spPr>
      </p:pic>
      <p:sp>
        <p:nvSpPr>
          <p:cNvPr id="3" name="TextBox 2"/>
          <p:cNvSpPr txBox="1"/>
          <p:nvPr/>
        </p:nvSpPr>
        <p:spPr>
          <a:xfrm>
            <a:off x="0" y="0"/>
            <a:ext cx="9144000" cy="1015663"/>
          </a:xfrm>
          <a:prstGeom prst="rect">
            <a:avLst/>
          </a:prstGeom>
          <a:noFill/>
        </p:spPr>
        <p:txBody>
          <a:bodyPr wrap="square" rtlCol="0">
            <a:spAutoFit/>
          </a:bodyPr>
          <a:lstStyle/>
          <a:p>
            <a:r>
              <a:rPr lang="en-US" sz="2400" dirty="0" smtClean="0">
                <a:solidFill>
                  <a:srgbClr val="FF0000"/>
                </a:solidFill>
              </a:rPr>
              <a:t>Illustrating the Crowding-out Effect in the AD/AS Model</a:t>
            </a:r>
          </a:p>
          <a:p>
            <a:pPr hangingPunct="0"/>
            <a:r>
              <a:rPr lang="en-US" dirty="0" smtClean="0"/>
              <a:t>Say a government increases spending by $100 million, without raising taxes. This money must be borrowed. Assume the multiplier is 4. </a:t>
            </a:r>
          </a:p>
        </p:txBody>
      </p:sp>
      <p:sp>
        <p:nvSpPr>
          <p:cNvPr id="4" name="Rectangle 3"/>
          <p:cNvSpPr/>
          <p:nvPr/>
        </p:nvSpPr>
        <p:spPr>
          <a:xfrm>
            <a:off x="0" y="1190685"/>
            <a:ext cx="5112568" cy="4524315"/>
          </a:xfrm>
          <a:prstGeom prst="rect">
            <a:avLst/>
          </a:prstGeom>
        </p:spPr>
        <p:txBody>
          <a:bodyPr wrap="square">
            <a:spAutoFit/>
          </a:bodyPr>
          <a:lstStyle/>
          <a:p>
            <a:pPr hangingPunct="0"/>
            <a:r>
              <a:rPr lang="en-US" b="1" dirty="0" smtClean="0">
                <a:solidFill>
                  <a:srgbClr val="0000FF"/>
                </a:solidFill>
              </a:rPr>
              <a:t>The fiscal policy should lead to an increase in AD of $400 million. However…</a:t>
            </a:r>
          </a:p>
          <a:p>
            <a:pPr hangingPunct="0"/>
            <a:endParaRPr lang="en-US" b="1" dirty="0" smtClean="0">
              <a:solidFill>
                <a:srgbClr val="0000FF"/>
              </a:solidFill>
            </a:endParaRPr>
          </a:p>
          <a:p>
            <a:pPr marL="285750" indent="-285750" hangingPunct="0">
              <a:buFont typeface="Arial" pitchFamily="34" charset="0"/>
              <a:buChar char="•"/>
            </a:pPr>
            <a:r>
              <a:rPr lang="en-US" dirty="0" smtClean="0"/>
              <a:t>If the government’s borrowing reduces the supply of funds available to the private sector, then higher interest rates might cause private investment to fall, therefore,</a:t>
            </a:r>
          </a:p>
          <a:p>
            <a:pPr marL="285750" indent="-285750" hangingPunct="0">
              <a:buFont typeface="Arial" pitchFamily="34" charset="0"/>
              <a:buChar char="•"/>
            </a:pPr>
            <a:endParaRPr lang="en-US" dirty="0" smtClean="0"/>
          </a:p>
          <a:p>
            <a:pPr marL="285750" indent="-285750" hangingPunct="0">
              <a:buFont typeface="Arial" pitchFamily="34" charset="0"/>
              <a:buChar char="•"/>
            </a:pPr>
            <a:r>
              <a:rPr lang="en-US" dirty="0" smtClean="0"/>
              <a:t>The total increase in AD will be less than that which was predicted by the multiplier.</a:t>
            </a:r>
          </a:p>
          <a:p>
            <a:pPr marL="742950" lvl="1" indent="-285750" hangingPunct="0">
              <a:buFont typeface="Wingdings" pitchFamily="2" charset="2"/>
              <a:buChar char="Ø"/>
            </a:pPr>
            <a:r>
              <a:rPr lang="en-US" dirty="0" smtClean="0"/>
              <a:t>To reach full employment, AD would have to increase to AD1.</a:t>
            </a:r>
          </a:p>
          <a:p>
            <a:pPr marL="742950" lvl="1" indent="-285750" hangingPunct="0">
              <a:buFont typeface="Wingdings" pitchFamily="2" charset="2"/>
              <a:buChar char="Ø"/>
            </a:pPr>
            <a:r>
              <a:rPr lang="en-US" dirty="0" smtClean="0"/>
              <a:t>But due to crowding-out, it only increases to AD2. </a:t>
            </a:r>
          </a:p>
          <a:p>
            <a:pPr algn="ctr" hangingPunct="0"/>
            <a:r>
              <a:rPr lang="en-US" i="1" dirty="0" smtClean="0">
                <a:solidFill>
                  <a:srgbClr val="FF0000"/>
                </a:solidFill>
              </a:rPr>
              <a:t>A much larger stimulus would be needed than the multiplier predicts, further increasing national debt!</a:t>
            </a:r>
          </a:p>
        </p:txBody>
      </p:sp>
    </p:spTree>
    <p:extLst>
      <p:ext uri="{BB962C8B-B14F-4D97-AF65-F5344CB8AC3E}">
        <p14:creationId xmlns="" xmlns:p14="http://schemas.microsoft.com/office/powerpoint/2010/main" val="36897381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4414381"/>
            <a:ext cx="4536504" cy="1323439"/>
          </a:xfrm>
          <a:prstGeom prst="rect">
            <a:avLst/>
          </a:prstGeom>
          <a:solidFill>
            <a:schemeClr val="accent2">
              <a:lumMod val="20000"/>
              <a:lumOff val="80000"/>
            </a:schemeClr>
          </a:solidFill>
        </p:spPr>
        <p:txBody>
          <a:bodyPr wrap="square" rtlCol="0">
            <a:spAutoFit/>
          </a:bodyPr>
          <a:lstStyle/>
          <a:p>
            <a:r>
              <a:rPr lang="en-US" sz="1600" b="1" dirty="0" smtClean="0"/>
              <a:t>During deep recessions: </a:t>
            </a:r>
            <a:r>
              <a:rPr lang="en-US" sz="1600" dirty="0" smtClean="0"/>
              <a:t>Crowding-out is </a:t>
            </a:r>
            <a:r>
              <a:rPr lang="en-US" sz="1600" i="1" dirty="0" smtClean="0"/>
              <a:t>unlikely to occur; </a:t>
            </a:r>
            <a:r>
              <a:rPr lang="en-US" sz="1600" dirty="0" smtClean="0"/>
              <a:t>private sector investment is already deeply depressed. There is very little spending </a:t>
            </a:r>
            <a:r>
              <a:rPr lang="en-US" sz="1600" i="1" dirty="0" smtClean="0"/>
              <a:t>to crowd out</a:t>
            </a:r>
            <a:r>
              <a:rPr lang="en-US" sz="1600" dirty="0" smtClean="0"/>
              <a:t>, and government should be able to  borrow without raising interest rates by much</a:t>
            </a:r>
            <a:endParaRPr lang="en-US" sz="1600" b="1" dirty="0"/>
          </a:p>
        </p:txBody>
      </p:sp>
      <p:sp>
        <p:nvSpPr>
          <p:cNvPr id="3" name="TextBox 2"/>
          <p:cNvSpPr txBox="1"/>
          <p:nvPr/>
        </p:nvSpPr>
        <p:spPr>
          <a:xfrm>
            <a:off x="0" y="0"/>
            <a:ext cx="9144000" cy="1015663"/>
          </a:xfrm>
          <a:prstGeom prst="rect">
            <a:avLst/>
          </a:prstGeom>
          <a:noFill/>
        </p:spPr>
        <p:txBody>
          <a:bodyPr wrap="square" rtlCol="0">
            <a:spAutoFit/>
          </a:bodyPr>
          <a:lstStyle/>
          <a:p>
            <a:r>
              <a:rPr lang="en-US" sz="2400" dirty="0" smtClean="0">
                <a:solidFill>
                  <a:srgbClr val="FF0000"/>
                </a:solidFill>
              </a:rPr>
              <a:t>Evaluating the Crowding-out Effect</a:t>
            </a:r>
          </a:p>
          <a:p>
            <a:pPr hangingPunct="0"/>
            <a:r>
              <a:rPr lang="en-US" dirty="0" smtClean="0"/>
              <a:t>Whether crowding-out will actually occur depends primarily on the depth of the recession the economy was in when the government undertook its expansionary fiscal policy.</a:t>
            </a:r>
          </a:p>
        </p:txBody>
      </p:sp>
      <p:grpSp>
        <p:nvGrpSpPr>
          <p:cNvPr id="12" name="Group 11"/>
          <p:cNvGrpSpPr/>
          <p:nvPr/>
        </p:nvGrpSpPr>
        <p:grpSpPr>
          <a:xfrm>
            <a:off x="323528" y="1673876"/>
            <a:ext cx="3699183" cy="2767800"/>
            <a:chOff x="-24070" y="2019300"/>
            <a:chExt cx="4443671" cy="3324839"/>
          </a:xfrm>
        </p:grpSpPr>
        <p:grpSp>
          <p:nvGrpSpPr>
            <p:cNvPr id="14" name="Group 13"/>
            <p:cNvGrpSpPr/>
            <p:nvPr/>
          </p:nvGrpSpPr>
          <p:grpSpPr>
            <a:xfrm>
              <a:off x="-24070" y="2019300"/>
              <a:ext cx="4443671" cy="3324839"/>
              <a:chOff x="4694926" y="1866900"/>
              <a:chExt cx="4735797" cy="3543414"/>
            </a:xfrm>
          </p:grpSpPr>
          <p:cxnSp>
            <p:nvCxnSpPr>
              <p:cNvPr id="19" name="Straight Connector 18"/>
              <p:cNvCxnSpPr/>
              <p:nvPr/>
            </p:nvCxnSpPr>
            <p:spPr>
              <a:xfrm>
                <a:off x="6039114" y="2957212"/>
                <a:ext cx="2059092" cy="1674569"/>
              </a:xfrm>
              <a:prstGeom prst="line">
                <a:avLst/>
              </a:prstGeom>
              <a:ln w="38100" cap="flat" cmpd="sng" algn="ctr">
                <a:solidFill>
                  <a:schemeClr val="tx1"/>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4694926" y="1866900"/>
                <a:ext cx="4735797" cy="3543414"/>
                <a:chOff x="4999726" y="1866900"/>
                <a:chExt cx="4735797" cy="3543414"/>
              </a:xfrm>
            </p:grpSpPr>
            <p:cxnSp>
              <p:nvCxnSpPr>
                <p:cNvPr id="22" name="Straight Connector 21"/>
                <p:cNvCxnSpPr/>
                <p:nvPr/>
              </p:nvCxnSpPr>
              <p:spPr>
                <a:xfrm flipV="1">
                  <a:off x="8196137" y="2170458"/>
                  <a:ext cx="0" cy="2874221"/>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nvGrpSpPr>
                <p:cNvPr id="21" name="Group 20"/>
                <p:cNvGrpSpPr>
                  <a:grpSpLocks noChangeAspect="1"/>
                </p:cNvGrpSpPr>
                <p:nvPr/>
              </p:nvGrpSpPr>
              <p:grpSpPr>
                <a:xfrm>
                  <a:off x="4999726" y="1866900"/>
                  <a:ext cx="4735797" cy="3543414"/>
                  <a:chOff x="5223478" y="1159309"/>
                  <a:chExt cx="5357053" cy="4809897"/>
                </a:xfrm>
              </p:grpSpPr>
              <p:cxnSp>
                <p:nvCxnSpPr>
                  <p:cNvPr id="28" name="Straight Connector 27"/>
                  <p:cNvCxnSpPr/>
                  <p:nvPr/>
                </p:nvCxnSpPr>
                <p:spPr>
                  <a:xfrm flipV="1">
                    <a:off x="7951548" y="3905355"/>
                    <a:ext cx="31920" cy="1548279"/>
                  </a:xfrm>
                  <a:prstGeom prst="line">
                    <a:avLst/>
                  </a:prstGeom>
                  <a:ln w="38100" cap="flat" cmpd="sng" algn="ctr">
                    <a:solidFill>
                      <a:srgbClr val="FFFF0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grpSp>
                <p:nvGrpSpPr>
                  <p:cNvPr id="23" name="Group 25"/>
                  <p:cNvGrpSpPr/>
                  <p:nvPr/>
                </p:nvGrpSpPr>
                <p:grpSpPr>
                  <a:xfrm>
                    <a:off x="5322566" y="1159309"/>
                    <a:ext cx="5257965" cy="4809897"/>
                    <a:chOff x="5322566" y="1159309"/>
                    <a:chExt cx="5257965" cy="4809897"/>
                  </a:xfrm>
                </p:grpSpPr>
                <p:grpSp>
                  <p:nvGrpSpPr>
                    <p:cNvPr id="31" name="Group 23"/>
                    <p:cNvGrpSpPr/>
                    <p:nvPr/>
                  </p:nvGrpSpPr>
                  <p:grpSpPr>
                    <a:xfrm>
                      <a:off x="5322566" y="1159309"/>
                      <a:ext cx="4588844" cy="4294325"/>
                      <a:chOff x="5322566" y="1159309"/>
                      <a:chExt cx="4588844" cy="4294325"/>
                    </a:xfrm>
                  </p:grpSpPr>
                  <p:cxnSp>
                    <p:nvCxnSpPr>
                      <p:cNvPr id="34" name="Straight Connector 33"/>
                      <p:cNvCxnSpPr/>
                      <p:nvPr/>
                    </p:nvCxnSpPr>
                    <p:spPr>
                      <a:xfrm>
                        <a:off x="5755766" y="1454658"/>
                        <a:ext cx="0" cy="3985513"/>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35" name="Straight Connector 2"/>
                      <p:cNvCxnSpPr/>
                      <p:nvPr/>
                    </p:nvCxnSpPr>
                    <p:spPr>
                      <a:xfrm>
                        <a:off x="5728842" y="5453634"/>
                        <a:ext cx="4158235"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36" name="TextBox 3"/>
                      <p:cNvSpPr txBox="1"/>
                      <p:nvPr/>
                    </p:nvSpPr>
                    <p:spPr>
                      <a:xfrm>
                        <a:off x="5322566" y="1366179"/>
                        <a:ext cx="762000" cy="457405"/>
                      </a:xfrm>
                      <a:prstGeom prst="rect">
                        <a:avLst/>
                      </a:prstGeom>
                      <a:noFill/>
                    </p:spPr>
                    <p:txBody>
                      <a:bodyPr vert="horz" rtlCol="0">
                        <a:spAutoFit/>
                      </a:bodyPr>
                      <a:lstStyle/>
                      <a:p>
                        <a:r>
                          <a:rPr lang="en-US" sz="1100" dirty="0" smtClean="0">
                            <a:solidFill>
                              <a:srgbClr val="000000"/>
                            </a:solidFill>
                          </a:rPr>
                          <a:t>PL</a:t>
                        </a:r>
                        <a:endParaRPr lang="en-US" sz="1100" dirty="0">
                          <a:solidFill>
                            <a:srgbClr val="000000"/>
                          </a:solidFill>
                        </a:endParaRPr>
                      </a:p>
                    </p:txBody>
                  </p:sp>
                  <p:sp>
                    <p:nvSpPr>
                      <p:cNvPr id="37" name="TextBox 4"/>
                      <p:cNvSpPr txBox="1"/>
                      <p:nvPr/>
                    </p:nvSpPr>
                    <p:spPr>
                      <a:xfrm>
                        <a:off x="9073210" y="1266116"/>
                        <a:ext cx="838200" cy="457405"/>
                      </a:xfrm>
                      <a:prstGeom prst="rect">
                        <a:avLst/>
                      </a:prstGeom>
                      <a:noFill/>
                    </p:spPr>
                    <p:txBody>
                      <a:bodyPr vert="horz" rtlCol="0">
                        <a:spAutoFit/>
                      </a:bodyPr>
                      <a:lstStyle/>
                      <a:p>
                        <a:r>
                          <a:rPr lang="en-US" sz="1100" b="1" dirty="0" smtClean="0">
                            <a:solidFill>
                              <a:srgbClr val="0000CC"/>
                            </a:solidFill>
                          </a:rPr>
                          <a:t>SRAS</a:t>
                        </a:r>
                        <a:endParaRPr lang="en-US" sz="1100" b="1" dirty="0">
                          <a:solidFill>
                            <a:srgbClr val="0000CC"/>
                          </a:solidFill>
                        </a:endParaRPr>
                      </a:p>
                    </p:txBody>
                  </p:sp>
                  <p:sp>
                    <p:nvSpPr>
                      <p:cNvPr id="38" name="Freeform 5"/>
                      <p:cNvSpPr/>
                      <p:nvPr/>
                    </p:nvSpPr>
                    <p:spPr>
                      <a:xfrm>
                        <a:off x="5876290" y="1656079"/>
                        <a:ext cx="3355341" cy="2847342"/>
                      </a:xfrm>
                      <a:custGeom>
                        <a:avLst/>
                        <a:gdLst/>
                        <a:ahLst/>
                        <a:cxnLst/>
                        <a:rect l="0" t="0" r="0" b="0"/>
                        <a:pathLst>
                          <a:path w="3355341" h="2847342">
                            <a:moveTo>
                              <a:pt x="0" y="2847341"/>
                            </a:moveTo>
                            <a:lnTo>
                              <a:pt x="54610" y="2827021"/>
                            </a:lnTo>
                            <a:lnTo>
                              <a:pt x="120650" y="2819400"/>
                            </a:lnTo>
                            <a:lnTo>
                              <a:pt x="193039" y="2816861"/>
                            </a:lnTo>
                            <a:lnTo>
                              <a:pt x="251460" y="2806700"/>
                            </a:lnTo>
                            <a:lnTo>
                              <a:pt x="300989" y="2802891"/>
                            </a:lnTo>
                            <a:lnTo>
                              <a:pt x="346710" y="2792730"/>
                            </a:lnTo>
                            <a:lnTo>
                              <a:pt x="370839" y="2790191"/>
                            </a:lnTo>
                            <a:lnTo>
                              <a:pt x="396239" y="2780030"/>
                            </a:lnTo>
                            <a:lnTo>
                              <a:pt x="488950" y="2768600"/>
                            </a:lnTo>
                            <a:lnTo>
                              <a:pt x="584200" y="2749550"/>
                            </a:lnTo>
                            <a:lnTo>
                              <a:pt x="678179" y="2747011"/>
                            </a:lnTo>
                            <a:lnTo>
                              <a:pt x="703579" y="2747011"/>
                            </a:lnTo>
                            <a:lnTo>
                              <a:pt x="713740" y="2745741"/>
                            </a:lnTo>
                            <a:lnTo>
                              <a:pt x="739140" y="2736850"/>
                            </a:lnTo>
                            <a:lnTo>
                              <a:pt x="831850" y="2725421"/>
                            </a:lnTo>
                            <a:lnTo>
                              <a:pt x="886460" y="2715261"/>
                            </a:lnTo>
                            <a:lnTo>
                              <a:pt x="934719" y="2696211"/>
                            </a:lnTo>
                            <a:lnTo>
                              <a:pt x="972819" y="2686050"/>
                            </a:lnTo>
                            <a:lnTo>
                              <a:pt x="991869" y="2680971"/>
                            </a:lnTo>
                            <a:lnTo>
                              <a:pt x="1047750" y="2674621"/>
                            </a:lnTo>
                            <a:lnTo>
                              <a:pt x="1069340" y="2665730"/>
                            </a:lnTo>
                            <a:lnTo>
                              <a:pt x="1113790" y="2658111"/>
                            </a:lnTo>
                            <a:lnTo>
                              <a:pt x="1132840" y="2650491"/>
                            </a:lnTo>
                            <a:lnTo>
                              <a:pt x="1165860" y="2632711"/>
                            </a:lnTo>
                            <a:lnTo>
                              <a:pt x="1188719" y="2623821"/>
                            </a:lnTo>
                            <a:lnTo>
                              <a:pt x="1229360" y="2620011"/>
                            </a:lnTo>
                            <a:lnTo>
                              <a:pt x="1277619" y="2616200"/>
                            </a:lnTo>
                            <a:lnTo>
                              <a:pt x="1316990" y="2602230"/>
                            </a:lnTo>
                            <a:lnTo>
                              <a:pt x="1416050" y="2560321"/>
                            </a:lnTo>
                            <a:lnTo>
                              <a:pt x="1424940" y="2556511"/>
                            </a:lnTo>
                            <a:lnTo>
                              <a:pt x="1449069" y="2551430"/>
                            </a:lnTo>
                            <a:lnTo>
                              <a:pt x="1474469" y="2546350"/>
                            </a:lnTo>
                            <a:lnTo>
                              <a:pt x="1549400" y="2522221"/>
                            </a:lnTo>
                            <a:lnTo>
                              <a:pt x="1573529" y="2518411"/>
                            </a:lnTo>
                            <a:lnTo>
                              <a:pt x="1595119" y="2510791"/>
                            </a:lnTo>
                            <a:lnTo>
                              <a:pt x="1611629" y="2503171"/>
                            </a:lnTo>
                            <a:lnTo>
                              <a:pt x="1617979" y="2498091"/>
                            </a:lnTo>
                            <a:lnTo>
                              <a:pt x="1657350" y="2484121"/>
                            </a:lnTo>
                            <a:lnTo>
                              <a:pt x="1725929" y="2468880"/>
                            </a:lnTo>
                            <a:lnTo>
                              <a:pt x="1791969" y="2437130"/>
                            </a:lnTo>
                            <a:lnTo>
                              <a:pt x="1828800" y="2413000"/>
                            </a:lnTo>
                            <a:lnTo>
                              <a:pt x="1846579" y="2407921"/>
                            </a:lnTo>
                            <a:lnTo>
                              <a:pt x="1865629" y="2404111"/>
                            </a:lnTo>
                            <a:lnTo>
                              <a:pt x="1930400" y="2379980"/>
                            </a:lnTo>
                            <a:lnTo>
                              <a:pt x="1978660" y="2355850"/>
                            </a:lnTo>
                            <a:lnTo>
                              <a:pt x="2010410" y="2349500"/>
                            </a:lnTo>
                            <a:lnTo>
                              <a:pt x="2019300" y="2345691"/>
                            </a:lnTo>
                            <a:lnTo>
                              <a:pt x="2026919" y="2339341"/>
                            </a:lnTo>
                            <a:lnTo>
                              <a:pt x="2040890" y="2325371"/>
                            </a:lnTo>
                            <a:lnTo>
                              <a:pt x="2065019" y="2307591"/>
                            </a:lnTo>
                            <a:lnTo>
                              <a:pt x="2076450" y="2291080"/>
                            </a:lnTo>
                            <a:lnTo>
                              <a:pt x="2084069" y="2286000"/>
                            </a:lnTo>
                            <a:lnTo>
                              <a:pt x="2091690" y="2282191"/>
                            </a:lnTo>
                            <a:lnTo>
                              <a:pt x="2127250" y="2268221"/>
                            </a:lnTo>
                            <a:lnTo>
                              <a:pt x="2180590" y="2235200"/>
                            </a:lnTo>
                            <a:lnTo>
                              <a:pt x="2199640" y="2219961"/>
                            </a:lnTo>
                            <a:lnTo>
                              <a:pt x="2208529" y="2213611"/>
                            </a:lnTo>
                            <a:lnTo>
                              <a:pt x="2284729" y="2184400"/>
                            </a:lnTo>
                            <a:lnTo>
                              <a:pt x="2292350" y="2178050"/>
                            </a:lnTo>
                            <a:lnTo>
                              <a:pt x="2305050" y="2162811"/>
                            </a:lnTo>
                            <a:lnTo>
                              <a:pt x="2312669" y="2156461"/>
                            </a:lnTo>
                            <a:lnTo>
                              <a:pt x="2343150" y="2143761"/>
                            </a:lnTo>
                            <a:lnTo>
                              <a:pt x="2414269" y="2091691"/>
                            </a:lnTo>
                            <a:lnTo>
                              <a:pt x="2426969" y="2080261"/>
                            </a:lnTo>
                            <a:lnTo>
                              <a:pt x="2479040" y="2049780"/>
                            </a:lnTo>
                            <a:lnTo>
                              <a:pt x="2498090" y="2026921"/>
                            </a:lnTo>
                            <a:lnTo>
                              <a:pt x="2534919" y="1998980"/>
                            </a:lnTo>
                            <a:lnTo>
                              <a:pt x="2556510" y="1969771"/>
                            </a:lnTo>
                            <a:lnTo>
                              <a:pt x="2614929" y="1918971"/>
                            </a:lnTo>
                            <a:lnTo>
                              <a:pt x="2641600" y="1884680"/>
                            </a:lnTo>
                            <a:lnTo>
                              <a:pt x="2684779" y="1847850"/>
                            </a:lnTo>
                            <a:lnTo>
                              <a:pt x="2729229" y="1794511"/>
                            </a:lnTo>
                            <a:lnTo>
                              <a:pt x="2752090" y="1778000"/>
                            </a:lnTo>
                            <a:lnTo>
                              <a:pt x="2788919" y="1728471"/>
                            </a:lnTo>
                            <a:lnTo>
                              <a:pt x="2800350" y="1710691"/>
                            </a:lnTo>
                            <a:lnTo>
                              <a:pt x="2821940" y="1685291"/>
                            </a:lnTo>
                            <a:lnTo>
                              <a:pt x="2844800" y="1639571"/>
                            </a:lnTo>
                            <a:lnTo>
                              <a:pt x="2894329" y="1577341"/>
                            </a:lnTo>
                            <a:lnTo>
                              <a:pt x="2918460" y="1535431"/>
                            </a:lnTo>
                            <a:lnTo>
                              <a:pt x="2932429" y="1513841"/>
                            </a:lnTo>
                            <a:lnTo>
                              <a:pt x="2943860" y="1496060"/>
                            </a:lnTo>
                            <a:lnTo>
                              <a:pt x="2964179" y="1470660"/>
                            </a:lnTo>
                            <a:lnTo>
                              <a:pt x="3004819" y="1391921"/>
                            </a:lnTo>
                            <a:lnTo>
                              <a:pt x="3018790" y="1370331"/>
                            </a:lnTo>
                            <a:lnTo>
                              <a:pt x="3032760" y="1348741"/>
                            </a:lnTo>
                            <a:lnTo>
                              <a:pt x="3037840" y="1342391"/>
                            </a:lnTo>
                            <a:lnTo>
                              <a:pt x="3040379" y="1336041"/>
                            </a:lnTo>
                            <a:lnTo>
                              <a:pt x="3058160" y="1275081"/>
                            </a:lnTo>
                            <a:lnTo>
                              <a:pt x="3094990" y="1201421"/>
                            </a:lnTo>
                            <a:lnTo>
                              <a:pt x="3100069" y="1181100"/>
                            </a:lnTo>
                            <a:lnTo>
                              <a:pt x="3103879" y="1159510"/>
                            </a:lnTo>
                            <a:lnTo>
                              <a:pt x="3126740" y="1101091"/>
                            </a:lnTo>
                            <a:lnTo>
                              <a:pt x="3135629" y="1059181"/>
                            </a:lnTo>
                            <a:lnTo>
                              <a:pt x="3169919" y="971550"/>
                            </a:lnTo>
                            <a:lnTo>
                              <a:pt x="3178810" y="919481"/>
                            </a:lnTo>
                            <a:lnTo>
                              <a:pt x="3197860" y="867410"/>
                            </a:lnTo>
                            <a:lnTo>
                              <a:pt x="3208019" y="819150"/>
                            </a:lnTo>
                            <a:lnTo>
                              <a:pt x="3227069" y="767081"/>
                            </a:lnTo>
                            <a:lnTo>
                              <a:pt x="3235960" y="718821"/>
                            </a:lnTo>
                            <a:lnTo>
                              <a:pt x="3242310" y="695960"/>
                            </a:lnTo>
                            <a:lnTo>
                              <a:pt x="3248660" y="636271"/>
                            </a:lnTo>
                            <a:lnTo>
                              <a:pt x="3257550" y="609600"/>
                            </a:lnTo>
                            <a:lnTo>
                              <a:pt x="3274060" y="521971"/>
                            </a:lnTo>
                            <a:lnTo>
                              <a:pt x="3286760" y="472441"/>
                            </a:lnTo>
                            <a:lnTo>
                              <a:pt x="3298190" y="439421"/>
                            </a:lnTo>
                            <a:lnTo>
                              <a:pt x="3304540" y="402591"/>
                            </a:lnTo>
                            <a:lnTo>
                              <a:pt x="3313429" y="377191"/>
                            </a:lnTo>
                            <a:lnTo>
                              <a:pt x="3318510" y="297181"/>
                            </a:lnTo>
                            <a:lnTo>
                              <a:pt x="3318510" y="264160"/>
                            </a:lnTo>
                            <a:lnTo>
                              <a:pt x="3323590" y="243841"/>
                            </a:lnTo>
                            <a:lnTo>
                              <a:pt x="3328669" y="223521"/>
                            </a:lnTo>
                            <a:lnTo>
                              <a:pt x="3333750" y="186691"/>
                            </a:lnTo>
                            <a:lnTo>
                              <a:pt x="3343910" y="144781"/>
                            </a:lnTo>
                            <a:lnTo>
                              <a:pt x="3347719" y="64771"/>
                            </a:lnTo>
                            <a:lnTo>
                              <a:pt x="3351529" y="44450"/>
                            </a:lnTo>
                            <a:lnTo>
                              <a:pt x="3355340" y="34291"/>
                            </a:lnTo>
                            <a:lnTo>
                              <a:pt x="3355340" y="25400"/>
                            </a:lnTo>
                            <a:lnTo>
                              <a:pt x="3354069" y="15241"/>
                            </a:lnTo>
                            <a:lnTo>
                              <a:pt x="3347719" y="0"/>
                            </a:lnTo>
                          </a:path>
                        </a:pathLst>
                      </a:custGeom>
                      <a:ln w="43052"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100"/>
                      </a:p>
                    </p:txBody>
                  </p:sp>
                  <p:sp>
                    <p:nvSpPr>
                      <p:cNvPr id="39" name="TextBox 4"/>
                      <p:cNvSpPr txBox="1"/>
                      <p:nvPr/>
                    </p:nvSpPr>
                    <p:spPr>
                      <a:xfrm>
                        <a:off x="8383641" y="1159309"/>
                        <a:ext cx="838200" cy="457405"/>
                      </a:xfrm>
                      <a:prstGeom prst="rect">
                        <a:avLst/>
                      </a:prstGeom>
                      <a:noFill/>
                    </p:spPr>
                    <p:txBody>
                      <a:bodyPr vert="horz" rtlCol="0">
                        <a:spAutoFit/>
                      </a:bodyPr>
                      <a:lstStyle/>
                      <a:p>
                        <a:r>
                          <a:rPr lang="en-US" sz="1100" b="1" dirty="0" smtClean="0">
                            <a:solidFill>
                              <a:srgbClr val="FF0000"/>
                            </a:solidFill>
                          </a:rPr>
                          <a:t>LRAS</a:t>
                        </a:r>
                        <a:endParaRPr lang="en-US" sz="1100" b="1" dirty="0">
                          <a:solidFill>
                            <a:srgbClr val="FF0000"/>
                          </a:solidFill>
                        </a:endParaRPr>
                      </a:p>
                    </p:txBody>
                  </p:sp>
                </p:grpSp>
                <p:sp>
                  <p:nvSpPr>
                    <p:cNvPr id="32" name="TextBox 31"/>
                    <p:cNvSpPr txBox="1"/>
                    <p:nvPr/>
                  </p:nvSpPr>
                  <p:spPr>
                    <a:xfrm>
                      <a:off x="9310533" y="5511801"/>
                      <a:ext cx="1269998" cy="457405"/>
                    </a:xfrm>
                    <a:prstGeom prst="rect">
                      <a:avLst/>
                    </a:prstGeom>
                    <a:noFill/>
                  </p:spPr>
                  <p:txBody>
                    <a:bodyPr vert="horz" rtlCol="0">
                      <a:spAutoFit/>
                    </a:bodyPr>
                    <a:lstStyle/>
                    <a:p>
                      <a:r>
                        <a:rPr lang="en-US" sz="1100" dirty="0" smtClean="0">
                          <a:solidFill>
                            <a:srgbClr val="000000"/>
                          </a:solidFill>
                        </a:rPr>
                        <a:t>real GDP</a:t>
                      </a:r>
                      <a:endParaRPr lang="en-US" sz="1100" dirty="0">
                        <a:solidFill>
                          <a:srgbClr val="000000"/>
                        </a:solidFill>
                      </a:endParaRPr>
                    </a:p>
                  </p:txBody>
                </p:sp>
                <p:sp>
                  <p:nvSpPr>
                    <p:cNvPr id="33" name="TextBox 32"/>
                    <p:cNvSpPr txBox="1"/>
                    <p:nvPr/>
                  </p:nvSpPr>
                  <p:spPr>
                    <a:xfrm>
                      <a:off x="7758362" y="4655544"/>
                      <a:ext cx="1415384" cy="457406"/>
                    </a:xfrm>
                    <a:prstGeom prst="rect">
                      <a:avLst/>
                    </a:prstGeom>
                    <a:solidFill>
                      <a:schemeClr val="accent2">
                        <a:lumMod val="20000"/>
                        <a:lumOff val="80000"/>
                      </a:schemeClr>
                    </a:solidFill>
                  </p:spPr>
                  <p:txBody>
                    <a:bodyPr vert="horz" wrap="square" rtlCol="0">
                      <a:spAutoFit/>
                    </a:bodyPr>
                    <a:lstStyle/>
                    <a:p>
                      <a:r>
                        <a:rPr lang="en-US" sz="1100" i="1" dirty="0" smtClean="0">
                          <a:solidFill>
                            <a:srgbClr val="F81D06"/>
                          </a:solidFill>
                        </a:rPr>
                        <a:t>$500 million</a:t>
                      </a:r>
                      <a:endParaRPr lang="en-US" sz="1100" i="1" dirty="0">
                        <a:solidFill>
                          <a:srgbClr val="F81D06"/>
                        </a:solidFill>
                      </a:endParaRPr>
                    </a:p>
                  </p:txBody>
                </p:sp>
              </p:grpSp>
              <p:cxnSp>
                <p:nvCxnSpPr>
                  <p:cNvPr id="24" name="Straight Connector 23"/>
                  <p:cNvCxnSpPr/>
                  <p:nvPr/>
                </p:nvCxnSpPr>
                <p:spPr>
                  <a:xfrm flipH="1">
                    <a:off x="5753100" y="3086100"/>
                    <a:ext cx="3086100" cy="0"/>
                  </a:xfrm>
                  <a:prstGeom prst="line">
                    <a:avLst/>
                  </a:prstGeom>
                  <a:ln w="38100" cap="flat" cmpd="sng" algn="ctr">
                    <a:solidFill>
                      <a:srgbClr val="80008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223478" y="2816800"/>
                    <a:ext cx="533400" cy="457405"/>
                  </a:xfrm>
                  <a:prstGeom prst="rect">
                    <a:avLst/>
                  </a:prstGeom>
                  <a:noFill/>
                </p:spPr>
                <p:txBody>
                  <a:bodyPr vert="horz" rtlCol="0">
                    <a:spAutoFit/>
                  </a:bodyPr>
                  <a:lstStyle/>
                  <a:p>
                    <a:r>
                      <a:rPr lang="en-US" sz="1100" dirty="0" err="1" smtClean="0">
                        <a:solidFill>
                          <a:srgbClr val="000000"/>
                        </a:solidFill>
                      </a:rPr>
                      <a:t>P</a:t>
                    </a:r>
                    <a:r>
                      <a:rPr lang="en-US" sz="1100" baseline="-25000" dirty="0" err="1" smtClean="0">
                        <a:solidFill>
                          <a:srgbClr val="000000"/>
                        </a:solidFill>
                      </a:rPr>
                      <a:t>fe</a:t>
                    </a:r>
                    <a:endParaRPr lang="en-US" sz="1100" baseline="-25000" dirty="0">
                      <a:solidFill>
                        <a:srgbClr val="000000"/>
                      </a:solidFill>
                    </a:endParaRPr>
                  </a:p>
                </p:txBody>
              </p:sp>
              <p:sp>
                <p:nvSpPr>
                  <p:cNvPr id="26" name="TextBox 25"/>
                  <p:cNvSpPr txBox="1"/>
                  <p:nvPr/>
                </p:nvSpPr>
                <p:spPr>
                  <a:xfrm>
                    <a:off x="8684216" y="5468663"/>
                    <a:ext cx="558799" cy="457404"/>
                  </a:xfrm>
                  <a:prstGeom prst="rect">
                    <a:avLst/>
                  </a:prstGeom>
                  <a:noFill/>
                </p:spPr>
                <p:txBody>
                  <a:bodyPr vert="horz" rtlCol="0">
                    <a:spAutoFit/>
                  </a:bodyPr>
                  <a:lstStyle/>
                  <a:p>
                    <a:r>
                      <a:rPr lang="en-US" sz="1100" dirty="0" err="1" smtClean="0">
                        <a:solidFill>
                          <a:srgbClr val="000000"/>
                        </a:solidFill>
                      </a:rPr>
                      <a:t>Y</a:t>
                    </a:r>
                    <a:r>
                      <a:rPr lang="en-US" sz="1100" baseline="-25000" dirty="0" err="1" smtClean="0">
                        <a:solidFill>
                          <a:srgbClr val="000000"/>
                        </a:solidFill>
                      </a:rPr>
                      <a:t>fe</a:t>
                    </a:r>
                    <a:endParaRPr lang="en-US" sz="1100" baseline="-25000" dirty="0">
                      <a:solidFill>
                        <a:srgbClr val="000000"/>
                      </a:solidFill>
                    </a:endParaRPr>
                  </a:p>
                </p:txBody>
              </p:sp>
              <p:cxnSp>
                <p:nvCxnSpPr>
                  <p:cNvPr id="27" name="Straight Connector 26"/>
                  <p:cNvCxnSpPr/>
                  <p:nvPr/>
                </p:nvCxnSpPr>
                <p:spPr>
                  <a:xfrm flipH="1">
                    <a:off x="5755766" y="3905355"/>
                    <a:ext cx="2227702" cy="0"/>
                  </a:xfrm>
                  <a:prstGeom prst="line">
                    <a:avLst/>
                  </a:prstGeom>
                  <a:ln w="38100" cap="flat" cmpd="sng" algn="ctr">
                    <a:solidFill>
                      <a:srgbClr val="FFFF0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322566" y="3641757"/>
                    <a:ext cx="533400" cy="457405"/>
                  </a:xfrm>
                  <a:prstGeom prst="rect">
                    <a:avLst/>
                  </a:prstGeom>
                  <a:noFill/>
                </p:spPr>
                <p:txBody>
                  <a:bodyPr vert="horz" rtlCol="0">
                    <a:spAutoFit/>
                  </a:bodyPr>
                  <a:lstStyle/>
                  <a:p>
                    <a:r>
                      <a:rPr lang="en-US" sz="1100" dirty="0" smtClean="0">
                        <a:solidFill>
                          <a:srgbClr val="000000"/>
                        </a:solidFill>
                      </a:rPr>
                      <a:t>P</a:t>
                    </a:r>
                    <a:r>
                      <a:rPr lang="en-US" sz="1100" baseline="-25000" dirty="0">
                        <a:solidFill>
                          <a:srgbClr val="000000"/>
                        </a:solidFill>
                      </a:rPr>
                      <a:t>2</a:t>
                    </a:r>
                  </a:p>
                </p:txBody>
              </p:sp>
              <p:sp>
                <p:nvSpPr>
                  <p:cNvPr id="30" name="TextBox 29"/>
                  <p:cNvSpPr txBox="1"/>
                  <p:nvPr/>
                </p:nvSpPr>
                <p:spPr>
                  <a:xfrm>
                    <a:off x="7806031" y="5440171"/>
                    <a:ext cx="533400" cy="457405"/>
                  </a:xfrm>
                  <a:prstGeom prst="rect">
                    <a:avLst/>
                  </a:prstGeom>
                  <a:noFill/>
                </p:spPr>
                <p:txBody>
                  <a:bodyPr vert="horz" rtlCol="0">
                    <a:spAutoFit/>
                  </a:bodyPr>
                  <a:lstStyle/>
                  <a:p>
                    <a:r>
                      <a:rPr lang="en-US" sz="1100" dirty="0">
                        <a:solidFill>
                          <a:srgbClr val="000000"/>
                        </a:solidFill>
                      </a:rPr>
                      <a:t>Y</a:t>
                    </a:r>
                    <a:r>
                      <a:rPr lang="en-US" sz="1100" baseline="-25000" dirty="0" smtClean="0">
                        <a:solidFill>
                          <a:srgbClr val="000000"/>
                        </a:solidFill>
                      </a:rPr>
                      <a:t>2</a:t>
                    </a:r>
                    <a:endParaRPr lang="en-US" sz="1100" baseline="-25000" dirty="0">
                      <a:solidFill>
                        <a:srgbClr val="000000"/>
                      </a:solidFill>
                    </a:endParaRPr>
                  </a:p>
                </p:txBody>
              </p:sp>
            </p:grpSp>
          </p:grpSp>
          <p:cxnSp>
            <p:nvCxnSpPr>
              <p:cNvPr id="17" name="Straight Connector 16"/>
              <p:cNvCxnSpPr/>
              <p:nvPr/>
            </p:nvCxnSpPr>
            <p:spPr>
              <a:xfrm>
                <a:off x="6451699" y="2095500"/>
                <a:ext cx="2059092" cy="1674569"/>
              </a:xfrm>
              <a:prstGeom prst="line">
                <a:avLst/>
              </a:prstGeom>
              <a:ln w="38100" cap="flat" cmpd="sng" algn="ctr">
                <a:solidFill>
                  <a:schemeClr val="bg1">
                    <a:lumMod val="75000"/>
                  </a:schemeClr>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407146" y="3766439"/>
                <a:ext cx="736854" cy="336967"/>
              </a:xfrm>
              <a:prstGeom prst="rect">
                <a:avLst/>
              </a:prstGeom>
              <a:noFill/>
            </p:spPr>
            <p:txBody>
              <a:bodyPr vert="horz" wrap="square" rtlCol="0">
                <a:spAutoFit/>
              </a:bodyPr>
              <a:lstStyle/>
              <a:p>
                <a:r>
                  <a:rPr lang="en-US" sz="1100" dirty="0" smtClean="0">
                    <a:solidFill>
                      <a:schemeClr val="bg1">
                        <a:lumMod val="75000"/>
                      </a:schemeClr>
                    </a:solidFill>
                  </a:rPr>
                  <a:t>AD</a:t>
                </a:r>
                <a:r>
                  <a:rPr lang="en-US" sz="1100" baseline="-25000" dirty="0" smtClean="0">
                    <a:solidFill>
                      <a:schemeClr val="bg1">
                        <a:lumMod val="75000"/>
                      </a:schemeClr>
                    </a:solidFill>
                  </a:rPr>
                  <a:t>1</a:t>
                </a:r>
                <a:endParaRPr lang="en-US" sz="1100" baseline="-25000" dirty="0">
                  <a:solidFill>
                    <a:schemeClr val="bg1">
                      <a:lumMod val="75000"/>
                    </a:schemeClr>
                  </a:solidFill>
                </a:endParaRPr>
              </a:p>
            </p:txBody>
          </p:sp>
          <p:sp>
            <p:nvSpPr>
              <p:cNvPr id="20" name="TextBox 19"/>
              <p:cNvSpPr txBox="1"/>
              <p:nvPr/>
            </p:nvSpPr>
            <p:spPr>
              <a:xfrm>
                <a:off x="8037287" y="4477892"/>
                <a:ext cx="736854" cy="336967"/>
              </a:xfrm>
              <a:prstGeom prst="rect">
                <a:avLst/>
              </a:prstGeom>
              <a:noFill/>
            </p:spPr>
            <p:txBody>
              <a:bodyPr vert="horz" wrap="square" rtlCol="0">
                <a:spAutoFit/>
              </a:bodyPr>
              <a:lstStyle/>
              <a:p>
                <a:r>
                  <a:rPr lang="en-US" sz="1100" dirty="0" smtClean="0"/>
                  <a:t>AD</a:t>
                </a:r>
                <a:r>
                  <a:rPr lang="en-US" sz="1100" baseline="-25000" dirty="0"/>
                  <a:t>2</a:t>
                </a:r>
              </a:p>
            </p:txBody>
          </p:sp>
        </p:grpSp>
        <p:sp>
          <p:nvSpPr>
            <p:cNvPr id="15" name="Left Brace 14"/>
            <p:cNvSpPr/>
            <p:nvPr/>
          </p:nvSpPr>
          <p:spPr>
            <a:xfrm rot="5400000">
              <a:off x="2470498" y="4464693"/>
              <a:ext cx="207165" cy="741685"/>
            </a:xfrm>
            <a:prstGeom prst="leftBrace">
              <a:avLst/>
            </a:prstGeom>
            <a:ln w="19050"/>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sz="1400"/>
            </a:p>
          </p:txBody>
        </p:sp>
      </p:grpSp>
      <p:grpSp>
        <p:nvGrpSpPr>
          <p:cNvPr id="40" name="Group 39"/>
          <p:cNvGrpSpPr/>
          <p:nvPr/>
        </p:nvGrpSpPr>
        <p:grpSpPr>
          <a:xfrm>
            <a:off x="4788024" y="1633364"/>
            <a:ext cx="3699183" cy="2767800"/>
            <a:chOff x="-24070" y="2019300"/>
            <a:chExt cx="4443671" cy="3324839"/>
          </a:xfrm>
        </p:grpSpPr>
        <p:grpSp>
          <p:nvGrpSpPr>
            <p:cNvPr id="41" name="Group 40"/>
            <p:cNvGrpSpPr/>
            <p:nvPr/>
          </p:nvGrpSpPr>
          <p:grpSpPr>
            <a:xfrm>
              <a:off x="-24070" y="2019300"/>
              <a:ext cx="4443671" cy="3324839"/>
              <a:chOff x="4694926" y="1866900"/>
              <a:chExt cx="4735797" cy="3543414"/>
            </a:xfrm>
          </p:grpSpPr>
          <p:grpSp>
            <p:nvGrpSpPr>
              <p:cNvPr id="43" name="Group 42"/>
              <p:cNvGrpSpPr/>
              <p:nvPr/>
            </p:nvGrpSpPr>
            <p:grpSpPr>
              <a:xfrm>
                <a:off x="4694926" y="1866900"/>
                <a:ext cx="4735797" cy="3543414"/>
                <a:chOff x="4999726" y="1866900"/>
                <a:chExt cx="4735797" cy="3543414"/>
              </a:xfrm>
            </p:grpSpPr>
            <p:cxnSp>
              <p:nvCxnSpPr>
                <p:cNvPr id="49" name="Straight Connector 48"/>
                <p:cNvCxnSpPr/>
                <p:nvPr/>
              </p:nvCxnSpPr>
              <p:spPr>
                <a:xfrm flipV="1">
                  <a:off x="8196137" y="2170458"/>
                  <a:ext cx="0" cy="2874221"/>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nvGrpSpPr>
                <p:cNvPr id="48" name="Group 47"/>
                <p:cNvGrpSpPr>
                  <a:grpSpLocks noChangeAspect="1"/>
                </p:cNvGrpSpPr>
                <p:nvPr/>
              </p:nvGrpSpPr>
              <p:grpSpPr>
                <a:xfrm>
                  <a:off x="4999726" y="1866900"/>
                  <a:ext cx="4735797" cy="3543414"/>
                  <a:chOff x="5223478" y="1159309"/>
                  <a:chExt cx="5357053" cy="4809897"/>
                </a:xfrm>
              </p:grpSpPr>
              <p:cxnSp>
                <p:nvCxnSpPr>
                  <p:cNvPr id="55" name="Straight Connector 54"/>
                  <p:cNvCxnSpPr/>
                  <p:nvPr/>
                </p:nvCxnSpPr>
                <p:spPr>
                  <a:xfrm flipV="1">
                    <a:off x="8528516" y="3466490"/>
                    <a:ext cx="31921" cy="2017041"/>
                  </a:xfrm>
                  <a:prstGeom prst="line">
                    <a:avLst/>
                  </a:prstGeom>
                  <a:ln w="38100" cap="flat" cmpd="sng" algn="ctr">
                    <a:solidFill>
                      <a:srgbClr val="FFFF0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grpSp>
                <p:nvGrpSpPr>
                  <p:cNvPr id="50" name="Group 25"/>
                  <p:cNvGrpSpPr/>
                  <p:nvPr/>
                </p:nvGrpSpPr>
                <p:grpSpPr>
                  <a:xfrm>
                    <a:off x="5322566" y="1159309"/>
                    <a:ext cx="5257965" cy="4809897"/>
                    <a:chOff x="5322566" y="1159309"/>
                    <a:chExt cx="5257965" cy="4809897"/>
                  </a:xfrm>
                </p:grpSpPr>
                <p:grpSp>
                  <p:nvGrpSpPr>
                    <p:cNvPr id="58" name="Group 23"/>
                    <p:cNvGrpSpPr/>
                    <p:nvPr/>
                  </p:nvGrpSpPr>
                  <p:grpSpPr>
                    <a:xfrm>
                      <a:off x="5322566" y="1159309"/>
                      <a:ext cx="4588844" cy="4294325"/>
                      <a:chOff x="5322566" y="1159309"/>
                      <a:chExt cx="4588844" cy="4294325"/>
                    </a:xfrm>
                  </p:grpSpPr>
                  <p:cxnSp>
                    <p:nvCxnSpPr>
                      <p:cNvPr id="61" name="Straight Connector 60"/>
                      <p:cNvCxnSpPr/>
                      <p:nvPr/>
                    </p:nvCxnSpPr>
                    <p:spPr>
                      <a:xfrm>
                        <a:off x="5755766" y="1454658"/>
                        <a:ext cx="0" cy="3985513"/>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2" name="Straight Connector 2"/>
                      <p:cNvCxnSpPr/>
                      <p:nvPr/>
                    </p:nvCxnSpPr>
                    <p:spPr>
                      <a:xfrm>
                        <a:off x="5728842" y="5453634"/>
                        <a:ext cx="4158235"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63" name="TextBox 3"/>
                      <p:cNvSpPr txBox="1"/>
                      <p:nvPr/>
                    </p:nvSpPr>
                    <p:spPr>
                      <a:xfrm>
                        <a:off x="5322566" y="1366179"/>
                        <a:ext cx="762000" cy="457405"/>
                      </a:xfrm>
                      <a:prstGeom prst="rect">
                        <a:avLst/>
                      </a:prstGeom>
                      <a:noFill/>
                    </p:spPr>
                    <p:txBody>
                      <a:bodyPr vert="horz" rtlCol="0">
                        <a:spAutoFit/>
                      </a:bodyPr>
                      <a:lstStyle/>
                      <a:p>
                        <a:r>
                          <a:rPr lang="en-US" sz="1100" dirty="0" smtClean="0">
                            <a:solidFill>
                              <a:srgbClr val="000000"/>
                            </a:solidFill>
                          </a:rPr>
                          <a:t>PL</a:t>
                        </a:r>
                        <a:endParaRPr lang="en-US" sz="1100" dirty="0">
                          <a:solidFill>
                            <a:srgbClr val="000000"/>
                          </a:solidFill>
                        </a:endParaRPr>
                      </a:p>
                    </p:txBody>
                  </p:sp>
                  <p:sp>
                    <p:nvSpPr>
                      <p:cNvPr id="64" name="TextBox 4"/>
                      <p:cNvSpPr txBox="1"/>
                      <p:nvPr/>
                    </p:nvSpPr>
                    <p:spPr>
                      <a:xfrm>
                        <a:off x="9073210" y="1266116"/>
                        <a:ext cx="838200" cy="457405"/>
                      </a:xfrm>
                      <a:prstGeom prst="rect">
                        <a:avLst/>
                      </a:prstGeom>
                      <a:noFill/>
                    </p:spPr>
                    <p:txBody>
                      <a:bodyPr vert="horz" rtlCol="0">
                        <a:spAutoFit/>
                      </a:bodyPr>
                      <a:lstStyle/>
                      <a:p>
                        <a:r>
                          <a:rPr lang="en-US" sz="1100" b="1" dirty="0" smtClean="0">
                            <a:solidFill>
                              <a:srgbClr val="0000CC"/>
                            </a:solidFill>
                          </a:rPr>
                          <a:t>SRAS</a:t>
                        </a:r>
                        <a:endParaRPr lang="en-US" sz="1100" b="1" dirty="0">
                          <a:solidFill>
                            <a:srgbClr val="0000CC"/>
                          </a:solidFill>
                        </a:endParaRPr>
                      </a:p>
                    </p:txBody>
                  </p:sp>
                  <p:sp>
                    <p:nvSpPr>
                      <p:cNvPr id="65" name="Freeform 5"/>
                      <p:cNvSpPr/>
                      <p:nvPr/>
                    </p:nvSpPr>
                    <p:spPr>
                      <a:xfrm>
                        <a:off x="5876290" y="1656079"/>
                        <a:ext cx="3355341" cy="2847342"/>
                      </a:xfrm>
                      <a:custGeom>
                        <a:avLst/>
                        <a:gdLst/>
                        <a:ahLst/>
                        <a:cxnLst/>
                        <a:rect l="0" t="0" r="0" b="0"/>
                        <a:pathLst>
                          <a:path w="3355341" h="2847342">
                            <a:moveTo>
                              <a:pt x="0" y="2847341"/>
                            </a:moveTo>
                            <a:lnTo>
                              <a:pt x="54610" y="2827021"/>
                            </a:lnTo>
                            <a:lnTo>
                              <a:pt x="120650" y="2819400"/>
                            </a:lnTo>
                            <a:lnTo>
                              <a:pt x="193039" y="2816861"/>
                            </a:lnTo>
                            <a:lnTo>
                              <a:pt x="251460" y="2806700"/>
                            </a:lnTo>
                            <a:lnTo>
                              <a:pt x="300989" y="2802891"/>
                            </a:lnTo>
                            <a:lnTo>
                              <a:pt x="346710" y="2792730"/>
                            </a:lnTo>
                            <a:lnTo>
                              <a:pt x="370839" y="2790191"/>
                            </a:lnTo>
                            <a:lnTo>
                              <a:pt x="396239" y="2780030"/>
                            </a:lnTo>
                            <a:lnTo>
                              <a:pt x="488950" y="2768600"/>
                            </a:lnTo>
                            <a:lnTo>
                              <a:pt x="584200" y="2749550"/>
                            </a:lnTo>
                            <a:lnTo>
                              <a:pt x="678179" y="2747011"/>
                            </a:lnTo>
                            <a:lnTo>
                              <a:pt x="703579" y="2747011"/>
                            </a:lnTo>
                            <a:lnTo>
                              <a:pt x="713740" y="2745741"/>
                            </a:lnTo>
                            <a:lnTo>
                              <a:pt x="739140" y="2736850"/>
                            </a:lnTo>
                            <a:lnTo>
                              <a:pt x="831850" y="2725421"/>
                            </a:lnTo>
                            <a:lnTo>
                              <a:pt x="886460" y="2715261"/>
                            </a:lnTo>
                            <a:lnTo>
                              <a:pt x="934719" y="2696211"/>
                            </a:lnTo>
                            <a:lnTo>
                              <a:pt x="972819" y="2686050"/>
                            </a:lnTo>
                            <a:lnTo>
                              <a:pt x="991869" y="2680971"/>
                            </a:lnTo>
                            <a:lnTo>
                              <a:pt x="1047750" y="2674621"/>
                            </a:lnTo>
                            <a:lnTo>
                              <a:pt x="1069340" y="2665730"/>
                            </a:lnTo>
                            <a:lnTo>
                              <a:pt x="1113790" y="2658111"/>
                            </a:lnTo>
                            <a:lnTo>
                              <a:pt x="1132840" y="2650491"/>
                            </a:lnTo>
                            <a:lnTo>
                              <a:pt x="1165860" y="2632711"/>
                            </a:lnTo>
                            <a:lnTo>
                              <a:pt x="1188719" y="2623821"/>
                            </a:lnTo>
                            <a:lnTo>
                              <a:pt x="1229360" y="2620011"/>
                            </a:lnTo>
                            <a:lnTo>
                              <a:pt x="1277619" y="2616200"/>
                            </a:lnTo>
                            <a:lnTo>
                              <a:pt x="1316990" y="2602230"/>
                            </a:lnTo>
                            <a:lnTo>
                              <a:pt x="1416050" y="2560321"/>
                            </a:lnTo>
                            <a:lnTo>
                              <a:pt x="1424940" y="2556511"/>
                            </a:lnTo>
                            <a:lnTo>
                              <a:pt x="1449069" y="2551430"/>
                            </a:lnTo>
                            <a:lnTo>
                              <a:pt x="1474469" y="2546350"/>
                            </a:lnTo>
                            <a:lnTo>
                              <a:pt x="1549400" y="2522221"/>
                            </a:lnTo>
                            <a:lnTo>
                              <a:pt x="1573529" y="2518411"/>
                            </a:lnTo>
                            <a:lnTo>
                              <a:pt x="1595119" y="2510791"/>
                            </a:lnTo>
                            <a:lnTo>
                              <a:pt x="1611629" y="2503171"/>
                            </a:lnTo>
                            <a:lnTo>
                              <a:pt x="1617979" y="2498091"/>
                            </a:lnTo>
                            <a:lnTo>
                              <a:pt x="1657350" y="2484121"/>
                            </a:lnTo>
                            <a:lnTo>
                              <a:pt x="1725929" y="2468880"/>
                            </a:lnTo>
                            <a:lnTo>
                              <a:pt x="1791969" y="2437130"/>
                            </a:lnTo>
                            <a:lnTo>
                              <a:pt x="1828800" y="2413000"/>
                            </a:lnTo>
                            <a:lnTo>
                              <a:pt x="1846579" y="2407921"/>
                            </a:lnTo>
                            <a:lnTo>
                              <a:pt x="1865629" y="2404111"/>
                            </a:lnTo>
                            <a:lnTo>
                              <a:pt x="1930400" y="2379980"/>
                            </a:lnTo>
                            <a:lnTo>
                              <a:pt x="1978660" y="2355850"/>
                            </a:lnTo>
                            <a:lnTo>
                              <a:pt x="2010410" y="2349500"/>
                            </a:lnTo>
                            <a:lnTo>
                              <a:pt x="2019300" y="2345691"/>
                            </a:lnTo>
                            <a:lnTo>
                              <a:pt x="2026919" y="2339341"/>
                            </a:lnTo>
                            <a:lnTo>
                              <a:pt x="2040890" y="2325371"/>
                            </a:lnTo>
                            <a:lnTo>
                              <a:pt x="2065019" y="2307591"/>
                            </a:lnTo>
                            <a:lnTo>
                              <a:pt x="2076450" y="2291080"/>
                            </a:lnTo>
                            <a:lnTo>
                              <a:pt x="2084069" y="2286000"/>
                            </a:lnTo>
                            <a:lnTo>
                              <a:pt x="2091690" y="2282191"/>
                            </a:lnTo>
                            <a:lnTo>
                              <a:pt x="2127250" y="2268221"/>
                            </a:lnTo>
                            <a:lnTo>
                              <a:pt x="2180590" y="2235200"/>
                            </a:lnTo>
                            <a:lnTo>
                              <a:pt x="2199640" y="2219961"/>
                            </a:lnTo>
                            <a:lnTo>
                              <a:pt x="2208529" y="2213611"/>
                            </a:lnTo>
                            <a:lnTo>
                              <a:pt x="2284729" y="2184400"/>
                            </a:lnTo>
                            <a:lnTo>
                              <a:pt x="2292350" y="2178050"/>
                            </a:lnTo>
                            <a:lnTo>
                              <a:pt x="2305050" y="2162811"/>
                            </a:lnTo>
                            <a:lnTo>
                              <a:pt x="2312669" y="2156461"/>
                            </a:lnTo>
                            <a:lnTo>
                              <a:pt x="2343150" y="2143761"/>
                            </a:lnTo>
                            <a:lnTo>
                              <a:pt x="2414269" y="2091691"/>
                            </a:lnTo>
                            <a:lnTo>
                              <a:pt x="2426969" y="2080261"/>
                            </a:lnTo>
                            <a:lnTo>
                              <a:pt x="2479040" y="2049780"/>
                            </a:lnTo>
                            <a:lnTo>
                              <a:pt x="2498090" y="2026921"/>
                            </a:lnTo>
                            <a:lnTo>
                              <a:pt x="2534919" y="1998980"/>
                            </a:lnTo>
                            <a:lnTo>
                              <a:pt x="2556510" y="1969771"/>
                            </a:lnTo>
                            <a:lnTo>
                              <a:pt x="2614929" y="1918971"/>
                            </a:lnTo>
                            <a:lnTo>
                              <a:pt x="2641600" y="1884680"/>
                            </a:lnTo>
                            <a:lnTo>
                              <a:pt x="2684779" y="1847850"/>
                            </a:lnTo>
                            <a:lnTo>
                              <a:pt x="2729229" y="1794511"/>
                            </a:lnTo>
                            <a:lnTo>
                              <a:pt x="2752090" y="1778000"/>
                            </a:lnTo>
                            <a:lnTo>
                              <a:pt x="2788919" y="1728471"/>
                            </a:lnTo>
                            <a:lnTo>
                              <a:pt x="2800350" y="1710691"/>
                            </a:lnTo>
                            <a:lnTo>
                              <a:pt x="2821940" y="1685291"/>
                            </a:lnTo>
                            <a:lnTo>
                              <a:pt x="2844800" y="1639571"/>
                            </a:lnTo>
                            <a:lnTo>
                              <a:pt x="2894329" y="1577341"/>
                            </a:lnTo>
                            <a:lnTo>
                              <a:pt x="2918460" y="1535431"/>
                            </a:lnTo>
                            <a:lnTo>
                              <a:pt x="2932429" y="1513841"/>
                            </a:lnTo>
                            <a:lnTo>
                              <a:pt x="2943860" y="1496060"/>
                            </a:lnTo>
                            <a:lnTo>
                              <a:pt x="2964179" y="1470660"/>
                            </a:lnTo>
                            <a:lnTo>
                              <a:pt x="3004819" y="1391921"/>
                            </a:lnTo>
                            <a:lnTo>
                              <a:pt x="3018790" y="1370331"/>
                            </a:lnTo>
                            <a:lnTo>
                              <a:pt x="3032760" y="1348741"/>
                            </a:lnTo>
                            <a:lnTo>
                              <a:pt x="3037840" y="1342391"/>
                            </a:lnTo>
                            <a:lnTo>
                              <a:pt x="3040379" y="1336041"/>
                            </a:lnTo>
                            <a:lnTo>
                              <a:pt x="3058160" y="1275081"/>
                            </a:lnTo>
                            <a:lnTo>
                              <a:pt x="3094990" y="1201421"/>
                            </a:lnTo>
                            <a:lnTo>
                              <a:pt x="3100069" y="1181100"/>
                            </a:lnTo>
                            <a:lnTo>
                              <a:pt x="3103879" y="1159510"/>
                            </a:lnTo>
                            <a:lnTo>
                              <a:pt x="3126740" y="1101091"/>
                            </a:lnTo>
                            <a:lnTo>
                              <a:pt x="3135629" y="1059181"/>
                            </a:lnTo>
                            <a:lnTo>
                              <a:pt x="3169919" y="971550"/>
                            </a:lnTo>
                            <a:lnTo>
                              <a:pt x="3178810" y="919481"/>
                            </a:lnTo>
                            <a:lnTo>
                              <a:pt x="3197860" y="867410"/>
                            </a:lnTo>
                            <a:lnTo>
                              <a:pt x="3208019" y="819150"/>
                            </a:lnTo>
                            <a:lnTo>
                              <a:pt x="3227069" y="767081"/>
                            </a:lnTo>
                            <a:lnTo>
                              <a:pt x="3235960" y="718821"/>
                            </a:lnTo>
                            <a:lnTo>
                              <a:pt x="3242310" y="695960"/>
                            </a:lnTo>
                            <a:lnTo>
                              <a:pt x="3248660" y="636271"/>
                            </a:lnTo>
                            <a:lnTo>
                              <a:pt x="3257550" y="609600"/>
                            </a:lnTo>
                            <a:lnTo>
                              <a:pt x="3274060" y="521971"/>
                            </a:lnTo>
                            <a:lnTo>
                              <a:pt x="3286760" y="472441"/>
                            </a:lnTo>
                            <a:lnTo>
                              <a:pt x="3298190" y="439421"/>
                            </a:lnTo>
                            <a:lnTo>
                              <a:pt x="3304540" y="402591"/>
                            </a:lnTo>
                            <a:lnTo>
                              <a:pt x="3313429" y="377191"/>
                            </a:lnTo>
                            <a:lnTo>
                              <a:pt x="3318510" y="297181"/>
                            </a:lnTo>
                            <a:lnTo>
                              <a:pt x="3318510" y="264160"/>
                            </a:lnTo>
                            <a:lnTo>
                              <a:pt x="3323590" y="243841"/>
                            </a:lnTo>
                            <a:lnTo>
                              <a:pt x="3328669" y="223521"/>
                            </a:lnTo>
                            <a:lnTo>
                              <a:pt x="3333750" y="186691"/>
                            </a:lnTo>
                            <a:lnTo>
                              <a:pt x="3343910" y="144781"/>
                            </a:lnTo>
                            <a:lnTo>
                              <a:pt x="3347719" y="64771"/>
                            </a:lnTo>
                            <a:lnTo>
                              <a:pt x="3351529" y="44450"/>
                            </a:lnTo>
                            <a:lnTo>
                              <a:pt x="3355340" y="34291"/>
                            </a:lnTo>
                            <a:lnTo>
                              <a:pt x="3355340" y="25400"/>
                            </a:lnTo>
                            <a:lnTo>
                              <a:pt x="3354069" y="15241"/>
                            </a:lnTo>
                            <a:lnTo>
                              <a:pt x="3347719" y="0"/>
                            </a:lnTo>
                          </a:path>
                        </a:pathLst>
                      </a:custGeom>
                      <a:ln w="43052"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100"/>
                      </a:p>
                    </p:txBody>
                  </p:sp>
                  <p:sp>
                    <p:nvSpPr>
                      <p:cNvPr id="66" name="TextBox 4"/>
                      <p:cNvSpPr txBox="1"/>
                      <p:nvPr/>
                    </p:nvSpPr>
                    <p:spPr>
                      <a:xfrm>
                        <a:off x="8383641" y="1159309"/>
                        <a:ext cx="838200" cy="457405"/>
                      </a:xfrm>
                      <a:prstGeom prst="rect">
                        <a:avLst/>
                      </a:prstGeom>
                      <a:noFill/>
                    </p:spPr>
                    <p:txBody>
                      <a:bodyPr vert="horz" rtlCol="0">
                        <a:spAutoFit/>
                      </a:bodyPr>
                      <a:lstStyle/>
                      <a:p>
                        <a:r>
                          <a:rPr lang="en-US" sz="1100" b="1" dirty="0" smtClean="0">
                            <a:solidFill>
                              <a:srgbClr val="FF0000"/>
                            </a:solidFill>
                          </a:rPr>
                          <a:t>LRAS</a:t>
                        </a:r>
                        <a:endParaRPr lang="en-US" sz="1100" b="1" dirty="0">
                          <a:solidFill>
                            <a:srgbClr val="FF0000"/>
                          </a:solidFill>
                        </a:endParaRPr>
                      </a:p>
                    </p:txBody>
                  </p:sp>
                </p:grpSp>
                <p:sp>
                  <p:nvSpPr>
                    <p:cNvPr id="59" name="TextBox 58"/>
                    <p:cNvSpPr txBox="1"/>
                    <p:nvPr/>
                  </p:nvSpPr>
                  <p:spPr>
                    <a:xfrm>
                      <a:off x="9310533" y="5511801"/>
                      <a:ext cx="1269998" cy="457405"/>
                    </a:xfrm>
                    <a:prstGeom prst="rect">
                      <a:avLst/>
                    </a:prstGeom>
                    <a:noFill/>
                  </p:spPr>
                  <p:txBody>
                    <a:bodyPr vert="horz" rtlCol="0">
                      <a:spAutoFit/>
                    </a:bodyPr>
                    <a:lstStyle/>
                    <a:p>
                      <a:r>
                        <a:rPr lang="en-US" sz="1100" dirty="0" smtClean="0">
                          <a:solidFill>
                            <a:srgbClr val="000000"/>
                          </a:solidFill>
                        </a:rPr>
                        <a:t>real GDP</a:t>
                      </a:r>
                      <a:endParaRPr lang="en-US" sz="1100" dirty="0">
                        <a:solidFill>
                          <a:srgbClr val="000000"/>
                        </a:solidFill>
                      </a:endParaRPr>
                    </a:p>
                  </p:txBody>
                </p:sp>
                <p:sp>
                  <p:nvSpPr>
                    <p:cNvPr id="60" name="TextBox 59"/>
                    <p:cNvSpPr txBox="1"/>
                    <p:nvPr/>
                  </p:nvSpPr>
                  <p:spPr>
                    <a:xfrm>
                      <a:off x="8039037" y="4655544"/>
                      <a:ext cx="1415384" cy="457406"/>
                    </a:xfrm>
                    <a:prstGeom prst="rect">
                      <a:avLst/>
                    </a:prstGeom>
                    <a:solidFill>
                      <a:schemeClr val="accent2">
                        <a:lumMod val="20000"/>
                        <a:lumOff val="80000"/>
                      </a:schemeClr>
                    </a:solidFill>
                  </p:spPr>
                  <p:txBody>
                    <a:bodyPr vert="horz" wrap="square" rtlCol="0">
                      <a:spAutoFit/>
                    </a:bodyPr>
                    <a:lstStyle/>
                    <a:p>
                      <a:r>
                        <a:rPr lang="en-US" sz="1100" i="1" dirty="0" smtClean="0">
                          <a:solidFill>
                            <a:srgbClr val="F81D06"/>
                          </a:solidFill>
                        </a:rPr>
                        <a:t>$100 million</a:t>
                      </a:r>
                      <a:endParaRPr lang="en-US" sz="1100" i="1" dirty="0">
                        <a:solidFill>
                          <a:srgbClr val="F81D06"/>
                        </a:solidFill>
                      </a:endParaRPr>
                    </a:p>
                  </p:txBody>
                </p:sp>
              </p:grpSp>
              <p:cxnSp>
                <p:nvCxnSpPr>
                  <p:cNvPr id="51" name="Straight Connector 50"/>
                  <p:cNvCxnSpPr/>
                  <p:nvPr/>
                </p:nvCxnSpPr>
                <p:spPr>
                  <a:xfrm flipH="1">
                    <a:off x="5753100" y="3086100"/>
                    <a:ext cx="3086100" cy="0"/>
                  </a:xfrm>
                  <a:prstGeom prst="line">
                    <a:avLst/>
                  </a:prstGeom>
                  <a:ln w="38100" cap="flat" cmpd="sng" algn="ctr">
                    <a:solidFill>
                      <a:srgbClr val="80008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5223478" y="2816800"/>
                    <a:ext cx="533400" cy="457405"/>
                  </a:xfrm>
                  <a:prstGeom prst="rect">
                    <a:avLst/>
                  </a:prstGeom>
                  <a:noFill/>
                </p:spPr>
                <p:txBody>
                  <a:bodyPr vert="horz" rtlCol="0">
                    <a:spAutoFit/>
                  </a:bodyPr>
                  <a:lstStyle/>
                  <a:p>
                    <a:r>
                      <a:rPr lang="en-US" sz="1100" dirty="0" err="1" smtClean="0">
                        <a:solidFill>
                          <a:srgbClr val="000000"/>
                        </a:solidFill>
                      </a:rPr>
                      <a:t>P</a:t>
                    </a:r>
                    <a:r>
                      <a:rPr lang="en-US" sz="1100" baseline="-25000" dirty="0" err="1" smtClean="0">
                        <a:solidFill>
                          <a:srgbClr val="000000"/>
                        </a:solidFill>
                      </a:rPr>
                      <a:t>fe</a:t>
                    </a:r>
                    <a:endParaRPr lang="en-US" sz="1100" baseline="-25000" dirty="0">
                      <a:solidFill>
                        <a:srgbClr val="000000"/>
                      </a:solidFill>
                    </a:endParaRPr>
                  </a:p>
                </p:txBody>
              </p:sp>
              <p:sp>
                <p:nvSpPr>
                  <p:cNvPr id="53" name="TextBox 52"/>
                  <p:cNvSpPr txBox="1"/>
                  <p:nvPr/>
                </p:nvSpPr>
                <p:spPr>
                  <a:xfrm>
                    <a:off x="8684216" y="5468663"/>
                    <a:ext cx="558799" cy="457404"/>
                  </a:xfrm>
                  <a:prstGeom prst="rect">
                    <a:avLst/>
                  </a:prstGeom>
                  <a:noFill/>
                </p:spPr>
                <p:txBody>
                  <a:bodyPr vert="horz" rtlCol="0">
                    <a:spAutoFit/>
                  </a:bodyPr>
                  <a:lstStyle/>
                  <a:p>
                    <a:r>
                      <a:rPr lang="en-US" sz="1100" dirty="0" err="1" smtClean="0">
                        <a:solidFill>
                          <a:srgbClr val="000000"/>
                        </a:solidFill>
                      </a:rPr>
                      <a:t>Y</a:t>
                    </a:r>
                    <a:r>
                      <a:rPr lang="en-US" sz="1100" baseline="-25000" dirty="0" err="1" smtClean="0">
                        <a:solidFill>
                          <a:srgbClr val="000000"/>
                        </a:solidFill>
                      </a:rPr>
                      <a:t>fe</a:t>
                    </a:r>
                    <a:endParaRPr lang="en-US" sz="1100" baseline="-25000" dirty="0">
                      <a:solidFill>
                        <a:srgbClr val="000000"/>
                      </a:solidFill>
                    </a:endParaRPr>
                  </a:p>
                </p:txBody>
              </p:sp>
              <p:cxnSp>
                <p:nvCxnSpPr>
                  <p:cNvPr id="54" name="Straight Connector 53"/>
                  <p:cNvCxnSpPr/>
                  <p:nvPr/>
                </p:nvCxnSpPr>
                <p:spPr>
                  <a:xfrm flipH="1">
                    <a:off x="5755767" y="3447414"/>
                    <a:ext cx="2804670" cy="19076"/>
                  </a:xfrm>
                  <a:prstGeom prst="line">
                    <a:avLst/>
                  </a:prstGeom>
                  <a:ln w="38100" cap="flat" cmpd="sng" algn="ctr">
                    <a:solidFill>
                      <a:srgbClr val="FFFF0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5315758" y="3216217"/>
                    <a:ext cx="533399" cy="457404"/>
                  </a:xfrm>
                  <a:prstGeom prst="rect">
                    <a:avLst/>
                  </a:prstGeom>
                  <a:noFill/>
                </p:spPr>
                <p:txBody>
                  <a:bodyPr vert="horz" rtlCol="0">
                    <a:spAutoFit/>
                  </a:bodyPr>
                  <a:lstStyle/>
                  <a:p>
                    <a:r>
                      <a:rPr lang="en-US" sz="1100" dirty="0" smtClean="0">
                        <a:solidFill>
                          <a:srgbClr val="000000"/>
                        </a:solidFill>
                      </a:rPr>
                      <a:t>P</a:t>
                    </a:r>
                    <a:r>
                      <a:rPr lang="en-US" sz="1100" baseline="-25000" dirty="0">
                        <a:solidFill>
                          <a:srgbClr val="000000"/>
                        </a:solidFill>
                      </a:rPr>
                      <a:t>2</a:t>
                    </a:r>
                  </a:p>
                </p:txBody>
              </p:sp>
              <p:sp>
                <p:nvSpPr>
                  <p:cNvPr id="57" name="TextBox 56"/>
                  <p:cNvSpPr txBox="1"/>
                  <p:nvPr/>
                </p:nvSpPr>
                <p:spPr>
                  <a:xfrm>
                    <a:off x="7806031" y="5440171"/>
                    <a:ext cx="533400" cy="457405"/>
                  </a:xfrm>
                  <a:prstGeom prst="rect">
                    <a:avLst/>
                  </a:prstGeom>
                  <a:noFill/>
                </p:spPr>
                <p:txBody>
                  <a:bodyPr vert="horz" rtlCol="0">
                    <a:spAutoFit/>
                  </a:bodyPr>
                  <a:lstStyle/>
                  <a:p>
                    <a:r>
                      <a:rPr lang="en-US" sz="1100" dirty="0">
                        <a:solidFill>
                          <a:srgbClr val="000000"/>
                        </a:solidFill>
                      </a:rPr>
                      <a:t>Y</a:t>
                    </a:r>
                    <a:r>
                      <a:rPr lang="en-US" sz="1100" baseline="-25000" dirty="0" smtClean="0">
                        <a:solidFill>
                          <a:srgbClr val="000000"/>
                        </a:solidFill>
                      </a:rPr>
                      <a:t>2</a:t>
                    </a:r>
                    <a:endParaRPr lang="en-US" sz="1100" baseline="-25000" dirty="0">
                      <a:solidFill>
                        <a:srgbClr val="000000"/>
                      </a:solidFill>
                    </a:endParaRPr>
                  </a:p>
                </p:txBody>
              </p:sp>
            </p:grpSp>
          </p:grpSp>
          <p:cxnSp>
            <p:nvCxnSpPr>
              <p:cNvPr id="44" name="Straight Connector 43"/>
              <p:cNvCxnSpPr/>
              <p:nvPr/>
            </p:nvCxnSpPr>
            <p:spPr>
              <a:xfrm>
                <a:off x="6451699" y="2095500"/>
                <a:ext cx="2059092" cy="1674569"/>
              </a:xfrm>
              <a:prstGeom prst="line">
                <a:avLst/>
              </a:prstGeom>
              <a:ln w="38100" cap="flat" cmpd="sng" algn="ctr">
                <a:solidFill>
                  <a:schemeClr val="bg1">
                    <a:lumMod val="75000"/>
                  </a:schemeClr>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8407146" y="3766439"/>
                <a:ext cx="736854" cy="336967"/>
              </a:xfrm>
              <a:prstGeom prst="rect">
                <a:avLst/>
              </a:prstGeom>
              <a:noFill/>
            </p:spPr>
            <p:txBody>
              <a:bodyPr vert="horz" wrap="square" rtlCol="0">
                <a:spAutoFit/>
              </a:bodyPr>
              <a:lstStyle/>
              <a:p>
                <a:r>
                  <a:rPr lang="en-US" sz="1100" dirty="0" smtClean="0">
                    <a:solidFill>
                      <a:schemeClr val="bg1">
                        <a:lumMod val="75000"/>
                      </a:schemeClr>
                    </a:solidFill>
                  </a:rPr>
                  <a:t>AD</a:t>
                </a:r>
                <a:r>
                  <a:rPr lang="en-US" sz="1100" baseline="-25000" dirty="0" smtClean="0">
                    <a:solidFill>
                      <a:schemeClr val="bg1">
                        <a:lumMod val="75000"/>
                      </a:schemeClr>
                    </a:solidFill>
                  </a:rPr>
                  <a:t>1</a:t>
                </a:r>
                <a:endParaRPr lang="en-US" sz="1100" baseline="-25000" dirty="0">
                  <a:solidFill>
                    <a:schemeClr val="bg1">
                      <a:lumMod val="75000"/>
                    </a:schemeClr>
                  </a:solidFill>
                </a:endParaRPr>
              </a:p>
            </p:txBody>
          </p:sp>
          <p:cxnSp>
            <p:nvCxnSpPr>
              <p:cNvPr id="46" name="Straight Connector 45"/>
              <p:cNvCxnSpPr/>
              <p:nvPr/>
            </p:nvCxnSpPr>
            <p:spPr>
              <a:xfrm>
                <a:off x="6477044" y="2552528"/>
                <a:ext cx="2059092" cy="1674568"/>
              </a:xfrm>
              <a:prstGeom prst="line">
                <a:avLst/>
              </a:prstGeom>
              <a:ln w="38100" cap="flat" cmpd="sng" algn="ctr">
                <a:solidFill>
                  <a:schemeClr val="tx1"/>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8475217" y="4073208"/>
                <a:ext cx="736854" cy="336967"/>
              </a:xfrm>
              <a:prstGeom prst="rect">
                <a:avLst/>
              </a:prstGeom>
              <a:noFill/>
            </p:spPr>
            <p:txBody>
              <a:bodyPr vert="horz" wrap="square" rtlCol="0">
                <a:spAutoFit/>
              </a:bodyPr>
              <a:lstStyle/>
              <a:p>
                <a:r>
                  <a:rPr lang="en-US" sz="1100" dirty="0" smtClean="0"/>
                  <a:t>AD</a:t>
                </a:r>
                <a:r>
                  <a:rPr lang="en-US" sz="1100" baseline="-25000" dirty="0"/>
                  <a:t>2</a:t>
                </a:r>
              </a:p>
            </p:txBody>
          </p:sp>
        </p:grpSp>
        <p:sp>
          <p:nvSpPr>
            <p:cNvPr id="42" name="Left Brace 41"/>
            <p:cNvSpPr/>
            <p:nvPr/>
          </p:nvSpPr>
          <p:spPr>
            <a:xfrm rot="5400000">
              <a:off x="2737167" y="4738721"/>
              <a:ext cx="214525" cy="200990"/>
            </a:xfrm>
            <a:prstGeom prst="leftBrace">
              <a:avLst/>
            </a:prstGeom>
            <a:ln w="19050"/>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sz="1400"/>
            </a:p>
          </p:txBody>
        </p:sp>
      </p:grpSp>
      <p:sp>
        <p:nvSpPr>
          <p:cNvPr id="67" name="TextBox 66"/>
          <p:cNvSpPr txBox="1"/>
          <p:nvPr/>
        </p:nvSpPr>
        <p:spPr>
          <a:xfrm>
            <a:off x="4536504" y="4400457"/>
            <a:ext cx="4607496" cy="1323439"/>
          </a:xfrm>
          <a:prstGeom prst="rect">
            <a:avLst/>
          </a:prstGeom>
          <a:solidFill>
            <a:schemeClr val="accent1">
              <a:lumMod val="20000"/>
              <a:lumOff val="80000"/>
            </a:schemeClr>
          </a:solidFill>
        </p:spPr>
        <p:txBody>
          <a:bodyPr wrap="square" rtlCol="0">
            <a:spAutoFit/>
          </a:bodyPr>
          <a:lstStyle/>
          <a:p>
            <a:r>
              <a:rPr lang="en-US" sz="1600" b="1" dirty="0" smtClean="0"/>
              <a:t>During mild recessions: </a:t>
            </a:r>
            <a:r>
              <a:rPr lang="en-US" sz="1600" dirty="0" smtClean="0"/>
              <a:t>Crowding-out is </a:t>
            </a:r>
            <a:r>
              <a:rPr lang="en-US" sz="1600" i="1" dirty="0" smtClean="0"/>
              <a:t>more likely to occur; </a:t>
            </a:r>
            <a:r>
              <a:rPr lang="en-US" sz="1600" dirty="0" smtClean="0"/>
              <a:t>resources are close to being fully-employed, and private sector spending is relatively high. Government will have to offer higher rates to attract lenders, which could cause private investment to fall</a:t>
            </a:r>
            <a:endParaRPr lang="en-US" sz="1600" b="1" dirty="0"/>
          </a:p>
        </p:txBody>
      </p:sp>
    </p:spTree>
    <p:extLst>
      <p:ext uri="{BB962C8B-B14F-4D97-AF65-F5344CB8AC3E}">
        <p14:creationId xmlns="" xmlns:p14="http://schemas.microsoft.com/office/powerpoint/2010/main" val="2829564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5170646"/>
          </a:xfrm>
          <a:prstGeom prst="rect">
            <a:avLst/>
          </a:prstGeom>
          <a:noFill/>
        </p:spPr>
        <p:txBody>
          <a:bodyPr wrap="square" rtlCol="0">
            <a:spAutoFit/>
          </a:bodyPr>
          <a:lstStyle/>
          <a:p>
            <a:r>
              <a:rPr lang="en-US" sz="2400" dirty="0" smtClean="0">
                <a:solidFill>
                  <a:srgbClr val="FF0000"/>
                </a:solidFill>
              </a:rPr>
              <a:t>The Government Budget – Types of Expenditures</a:t>
            </a:r>
          </a:p>
          <a:p>
            <a:r>
              <a:rPr lang="en-US" dirty="0" smtClean="0"/>
              <a:t>While a government’s revenues come from the taxes it collects. </a:t>
            </a:r>
            <a:r>
              <a:rPr lang="en-US" dirty="0"/>
              <a:t>I</a:t>
            </a:r>
            <a:r>
              <a:rPr lang="en-US" dirty="0" smtClean="0"/>
              <a:t>ts expenditure depend on the goods and services the government provides the nation. Government expenditures include:</a:t>
            </a:r>
          </a:p>
          <a:p>
            <a:endParaRPr lang="en-US" dirty="0" smtClean="0"/>
          </a:p>
          <a:p>
            <a:pPr marL="285750" indent="-285750">
              <a:buFont typeface="Arial" pitchFamily="34" charset="0"/>
              <a:buChar char="•"/>
            </a:pPr>
            <a:r>
              <a:rPr lang="en-US" b="1" dirty="0" smtClean="0">
                <a:solidFill>
                  <a:srgbClr val="0000FF"/>
                </a:solidFill>
              </a:rPr>
              <a:t>Current Expenditures: </a:t>
            </a:r>
            <a:r>
              <a:rPr lang="en-US" dirty="0" smtClean="0"/>
              <a:t>This is the day to day cost of running the government. The wages and salaries of public employees, including local, state and national government, such as police, teachers, legislatures, military servicemen, judges, etc… </a:t>
            </a:r>
          </a:p>
          <a:p>
            <a:endParaRPr lang="en-US" dirty="0" smtClean="0"/>
          </a:p>
          <a:p>
            <a:pPr marL="285750" indent="-285750">
              <a:buFont typeface="Arial" pitchFamily="34" charset="0"/>
              <a:buChar char="•"/>
            </a:pPr>
            <a:r>
              <a:rPr lang="en-US" b="1" dirty="0" smtClean="0">
                <a:solidFill>
                  <a:srgbClr val="0000FF"/>
                </a:solidFill>
              </a:rPr>
              <a:t>Capital Expenditures</a:t>
            </a:r>
            <a:r>
              <a:rPr lang="en-US" dirty="0" smtClean="0"/>
              <a:t>: These are investments made by the government in capital equipment and infrastructure, such as money spent on roads, bridges, schools, hospitals, military equipment, courthouses, etc...</a:t>
            </a:r>
          </a:p>
          <a:p>
            <a:endParaRPr lang="en-US" dirty="0" smtClean="0"/>
          </a:p>
          <a:p>
            <a:pPr marL="285750" indent="-285750">
              <a:buFont typeface="Arial" pitchFamily="34" charset="0"/>
              <a:buChar char="•"/>
            </a:pPr>
            <a:r>
              <a:rPr lang="en-US" b="1" dirty="0" smtClean="0">
                <a:solidFill>
                  <a:srgbClr val="0000FF"/>
                </a:solidFill>
              </a:rPr>
              <a:t>Transfer payments: </a:t>
            </a:r>
            <a:r>
              <a:rPr lang="en-US" dirty="0" smtClean="0"/>
              <a:t>This type of government spending does not contribute to GDP (unlike those above), because income is only </a:t>
            </a:r>
            <a:r>
              <a:rPr lang="en-US" i="1" dirty="0" smtClean="0"/>
              <a:t>transferred</a:t>
            </a:r>
            <a:r>
              <a:rPr lang="en-US" dirty="0" smtClean="0"/>
              <a:t> from one group of people to another in the nation. Includes welfare and unemployment benefits, subsidies to producers and consumers, etc… Money transferred by the government  from one group to another, without going towards the provision of an actual good or service.</a:t>
            </a:r>
          </a:p>
          <a:p>
            <a:endParaRPr lang="en-US" dirty="0"/>
          </a:p>
        </p:txBody>
      </p:sp>
    </p:spTree>
    <p:extLst>
      <p:ext uri="{BB962C8B-B14F-4D97-AF65-F5344CB8AC3E}">
        <p14:creationId xmlns="" xmlns:p14="http://schemas.microsoft.com/office/powerpoint/2010/main" val="3114127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SECTION</a:t>
            </a:r>
          </a:p>
        </p:txBody>
      </p:sp>
      <p:sp>
        <p:nvSpPr>
          <p:cNvPr id="9" name="Slide Number Placeholder 6"/>
          <p:cNvSpPr>
            <a:spLocks noGrp="1"/>
          </p:cNvSpPr>
          <p:nvPr>
            <p:ph type="sldNum" sz="quarter" idx="12"/>
          </p:nvPr>
        </p:nvSpPr>
        <p:spPr/>
        <p:txBody>
          <a:bodyPr/>
          <a:lstStyle/>
          <a:p>
            <a:fld id="{140A5911-3561-4062-B85D-A9A656885CF4}" type="slidenum">
              <a:rPr lang="en-US"/>
              <a:pPr/>
              <a:t>4</a:t>
            </a:fld>
            <a:endParaRPr lang="en-US"/>
          </a:p>
        </p:txBody>
      </p:sp>
      <p:sp>
        <p:nvSpPr>
          <p:cNvPr id="392197" name="Text Box 5"/>
          <p:cNvSpPr txBox="1">
            <a:spLocks noChangeArrowheads="1"/>
          </p:cNvSpPr>
          <p:nvPr/>
        </p:nvSpPr>
        <p:spPr bwMode="auto">
          <a:xfrm>
            <a:off x="0" y="279712"/>
            <a:ext cx="8686800" cy="1292662"/>
          </a:xfrm>
          <a:prstGeom prst="rect">
            <a:avLst/>
          </a:prstGeom>
          <a:noFill/>
          <a:ln w="9525">
            <a:noFill/>
            <a:miter lim="800000"/>
            <a:headEnd/>
            <a:tailEnd/>
          </a:ln>
          <a:effectLst/>
        </p:spPr>
        <p:txBody>
          <a:bodyPr lIns="457200" tIns="91440" rIns="457200" bIns="91440" anchor="ctr">
            <a:spAutoFit/>
          </a:bodyPr>
          <a:lstStyle/>
          <a:p>
            <a:pPr algn="ctr" eaLnBrk="0" hangingPunct="0">
              <a:spcBef>
                <a:spcPct val="50000"/>
              </a:spcBef>
            </a:pPr>
            <a:r>
              <a:rPr lang="en-US" altLang="en-US" sz="2400" b="1"/>
              <a:t>The total level of government spending can be changed to help increase or decrease the output </a:t>
            </a:r>
            <a:br>
              <a:rPr lang="en-US" altLang="en-US" sz="2400" b="1"/>
            </a:br>
            <a:r>
              <a:rPr lang="en-US" altLang="en-US" sz="2400" b="1"/>
              <a:t>of the economy.</a:t>
            </a:r>
          </a:p>
        </p:txBody>
      </p:sp>
      <p:sp>
        <p:nvSpPr>
          <p:cNvPr id="392209" name="Rectangle 17"/>
          <p:cNvSpPr>
            <a:spLocks noGrp="1" noChangeArrowheads="1"/>
          </p:cNvSpPr>
          <p:nvPr>
            <p:ph type="title"/>
          </p:nvPr>
        </p:nvSpPr>
        <p:spPr>
          <a:xfrm>
            <a:off x="414338" y="1"/>
            <a:ext cx="8229600" cy="511969"/>
          </a:xfrm>
        </p:spPr>
        <p:txBody>
          <a:bodyPr>
            <a:normAutofit fontScale="90000"/>
          </a:bodyPr>
          <a:lstStyle/>
          <a:p>
            <a:r>
              <a:rPr lang="en-US" altLang="en-US" sz="4000"/>
              <a:t>Fiscal Policy and the Economy</a:t>
            </a:r>
          </a:p>
        </p:txBody>
      </p:sp>
      <p:sp>
        <p:nvSpPr>
          <p:cNvPr id="392210" name="Rectangle 18"/>
          <p:cNvSpPr>
            <a:spLocks noGrp="1" noChangeArrowheads="1"/>
          </p:cNvSpPr>
          <p:nvPr>
            <p:ph type="body" sz="half" idx="1"/>
          </p:nvPr>
        </p:nvSpPr>
        <p:spPr>
          <a:xfrm>
            <a:off x="0" y="1436688"/>
            <a:ext cx="4229100" cy="1579563"/>
          </a:xfrm>
        </p:spPr>
        <p:txBody>
          <a:bodyPr>
            <a:normAutofit fontScale="92500" lnSpcReduction="20000"/>
          </a:bodyPr>
          <a:lstStyle/>
          <a:p>
            <a:pPr>
              <a:buFontTx/>
              <a:buNone/>
            </a:pPr>
            <a:r>
              <a:rPr lang="en-US" altLang="en-US">
                <a:solidFill>
                  <a:schemeClr val="hlink"/>
                </a:solidFill>
              </a:rPr>
              <a:t>Expansionary Policies</a:t>
            </a:r>
            <a:endParaRPr lang="en-US" altLang="en-US"/>
          </a:p>
          <a:p>
            <a:r>
              <a:rPr lang="en-US" altLang="en-US"/>
              <a:t>Fiscal policies that try to increase output are known as </a:t>
            </a:r>
            <a:r>
              <a:rPr lang="en-US" altLang="en-US">
                <a:solidFill>
                  <a:schemeClr val="accent2"/>
                </a:solidFill>
              </a:rPr>
              <a:t>expansionary policies</a:t>
            </a:r>
            <a:r>
              <a:rPr lang="en-US" altLang="en-US"/>
              <a:t>.</a:t>
            </a:r>
          </a:p>
        </p:txBody>
      </p:sp>
      <p:sp>
        <p:nvSpPr>
          <p:cNvPr id="392211" name="Rectangle 19"/>
          <p:cNvSpPr>
            <a:spLocks noGrp="1" noChangeArrowheads="1"/>
          </p:cNvSpPr>
          <p:nvPr>
            <p:ph type="body" sz="half" idx="2"/>
          </p:nvPr>
        </p:nvSpPr>
        <p:spPr>
          <a:xfrm>
            <a:off x="4914900" y="1508125"/>
            <a:ext cx="4229100" cy="1579563"/>
          </a:xfrm>
        </p:spPr>
        <p:txBody>
          <a:bodyPr>
            <a:normAutofit fontScale="92500" lnSpcReduction="20000"/>
          </a:bodyPr>
          <a:lstStyle/>
          <a:p>
            <a:pPr>
              <a:buFontTx/>
              <a:buNone/>
            </a:pPr>
            <a:r>
              <a:rPr lang="en-US" altLang="en-US">
                <a:solidFill>
                  <a:schemeClr val="hlink"/>
                </a:solidFill>
              </a:rPr>
              <a:t>Contractionary Policies</a:t>
            </a:r>
            <a:endParaRPr lang="en-US" altLang="en-US"/>
          </a:p>
          <a:p>
            <a:r>
              <a:rPr lang="en-US" altLang="en-US"/>
              <a:t>Fiscal policies intended to decrease output are called </a:t>
            </a:r>
            <a:r>
              <a:rPr lang="en-US" altLang="en-US">
                <a:solidFill>
                  <a:schemeClr val="accent2"/>
                </a:solidFill>
              </a:rPr>
              <a:t>Contractionary policies</a:t>
            </a:r>
            <a:r>
              <a:rPr lang="en-US" altLang="en-US"/>
              <a:t>.</a:t>
            </a:r>
          </a:p>
        </p:txBody>
      </p:sp>
      <p:pic>
        <p:nvPicPr>
          <p:cNvPr id="392218" name="Picture 26"/>
          <p:cNvPicPr>
            <a:picLocks noChangeAspect="1" noChangeArrowheads="1"/>
          </p:cNvPicPr>
          <p:nvPr/>
        </p:nvPicPr>
        <p:blipFill>
          <a:blip r:embed="rId2" cstate="print"/>
          <a:srcRect/>
          <a:stretch>
            <a:fillRect/>
          </a:stretch>
        </p:blipFill>
        <p:spPr bwMode="auto">
          <a:xfrm>
            <a:off x="752476" y="3071815"/>
            <a:ext cx="2409401" cy="2643186"/>
          </a:xfrm>
          <a:prstGeom prst="rect">
            <a:avLst/>
          </a:prstGeom>
          <a:noFill/>
          <a:ln w="9525">
            <a:noFill/>
            <a:miter lim="800000"/>
            <a:headEnd/>
            <a:tailEnd/>
          </a:ln>
          <a:effectLst/>
        </p:spPr>
      </p:pic>
      <p:pic>
        <p:nvPicPr>
          <p:cNvPr id="392219" name="Picture 27"/>
          <p:cNvPicPr>
            <a:picLocks noChangeAspect="1" noChangeArrowheads="1"/>
          </p:cNvPicPr>
          <p:nvPr/>
        </p:nvPicPr>
        <p:blipFill>
          <a:blip r:embed="rId3" cstate="print"/>
          <a:srcRect/>
          <a:stretch>
            <a:fillRect/>
          </a:stretch>
        </p:blipFill>
        <p:spPr bwMode="auto">
          <a:xfrm>
            <a:off x="6500826" y="3075679"/>
            <a:ext cx="2405049" cy="2639322"/>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92209"/>
                                        </p:tgtEl>
                                        <p:attrNameLst>
                                          <p:attrName>style.visibility</p:attrName>
                                        </p:attrNameLst>
                                      </p:cBhvr>
                                      <p:to>
                                        <p:strVal val="visible"/>
                                      </p:to>
                                    </p:set>
                                    <p:anim calcmode="lin" valueType="num">
                                      <p:cBhvr additive="base">
                                        <p:cTn id="7" dur="500" fill="hold"/>
                                        <p:tgtEl>
                                          <p:spTgt spid="392209"/>
                                        </p:tgtEl>
                                        <p:attrNameLst>
                                          <p:attrName>ppt_x</p:attrName>
                                        </p:attrNameLst>
                                      </p:cBhvr>
                                      <p:tavLst>
                                        <p:tav tm="0">
                                          <p:val>
                                            <p:strVal val="#ppt_x"/>
                                          </p:val>
                                        </p:tav>
                                        <p:tav tm="100000">
                                          <p:val>
                                            <p:strVal val="#ppt_x"/>
                                          </p:val>
                                        </p:tav>
                                      </p:tavLst>
                                    </p:anim>
                                    <p:anim calcmode="lin" valueType="num">
                                      <p:cBhvr additive="base">
                                        <p:cTn id="8" dur="500" fill="hold"/>
                                        <p:tgtEl>
                                          <p:spTgt spid="39220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392197"/>
                                        </p:tgtEl>
                                        <p:attrNameLst>
                                          <p:attrName>style.visibility</p:attrName>
                                        </p:attrNameLst>
                                      </p:cBhvr>
                                      <p:to>
                                        <p:strVal val="visible"/>
                                      </p:to>
                                    </p:set>
                                    <p:anim calcmode="lin" valueType="num">
                                      <p:cBhvr>
                                        <p:cTn id="13" dur="500" fill="hold"/>
                                        <p:tgtEl>
                                          <p:spTgt spid="392197"/>
                                        </p:tgtEl>
                                        <p:attrNameLst>
                                          <p:attrName>ppt_w</p:attrName>
                                        </p:attrNameLst>
                                      </p:cBhvr>
                                      <p:tavLst>
                                        <p:tav tm="0">
                                          <p:val>
                                            <p:strVal val="2/3*#ppt_w"/>
                                          </p:val>
                                        </p:tav>
                                        <p:tav tm="100000">
                                          <p:val>
                                            <p:strVal val="#ppt_w"/>
                                          </p:val>
                                        </p:tav>
                                      </p:tavLst>
                                    </p:anim>
                                    <p:anim calcmode="lin" valueType="num">
                                      <p:cBhvr>
                                        <p:cTn id="14" dur="500" fill="hold"/>
                                        <p:tgtEl>
                                          <p:spTgt spid="392197"/>
                                        </p:tgtEl>
                                        <p:attrNameLst>
                                          <p:attrName>ppt_h</p:attrName>
                                        </p:attrNameLst>
                                      </p:cBhvr>
                                      <p:tavLst>
                                        <p:tav tm="0">
                                          <p:val>
                                            <p:strVal val="2/3*#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92210">
                                            <p:txEl>
                                              <p:pRg st="0" end="0"/>
                                            </p:txEl>
                                          </p:spTgt>
                                        </p:tgtEl>
                                        <p:attrNameLst>
                                          <p:attrName>style.visibility</p:attrName>
                                        </p:attrNameLst>
                                      </p:cBhvr>
                                      <p:to>
                                        <p:strVal val="visible"/>
                                      </p:to>
                                    </p:set>
                                    <p:animEffect transition="in" filter="dissolve">
                                      <p:cBhvr>
                                        <p:cTn id="19" dur="500"/>
                                        <p:tgtEl>
                                          <p:spTgt spid="392210">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92210">
                                            <p:txEl>
                                              <p:pRg st="1" end="1"/>
                                            </p:txEl>
                                          </p:spTgt>
                                        </p:tgtEl>
                                        <p:attrNameLst>
                                          <p:attrName>style.visibility</p:attrName>
                                        </p:attrNameLst>
                                      </p:cBhvr>
                                      <p:to>
                                        <p:strVal val="visible"/>
                                      </p:to>
                                    </p:set>
                                    <p:animEffect transition="in" filter="dissolve">
                                      <p:cBhvr>
                                        <p:cTn id="24" dur="500"/>
                                        <p:tgtEl>
                                          <p:spTgt spid="392210">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92211">
                                            <p:txEl>
                                              <p:pRg st="0" end="0"/>
                                            </p:txEl>
                                          </p:spTgt>
                                        </p:tgtEl>
                                        <p:attrNameLst>
                                          <p:attrName>style.visibility</p:attrName>
                                        </p:attrNameLst>
                                      </p:cBhvr>
                                      <p:to>
                                        <p:strVal val="visible"/>
                                      </p:to>
                                    </p:set>
                                    <p:animEffect transition="in" filter="dissolve">
                                      <p:cBhvr>
                                        <p:cTn id="29" dur="500"/>
                                        <p:tgtEl>
                                          <p:spTgt spid="392211">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92211">
                                            <p:txEl>
                                              <p:pRg st="1" end="1"/>
                                            </p:txEl>
                                          </p:spTgt>
                                        </p:tgtEl>
                                        <p:attrNameLst>
                                          <p:attrName>style.visibility</p:attrName>
                                        </p:attrNameLst>
                                      </p:cBhvr>
                                      <p:to>
                                        <p:strVal val="visible"/>
                                      </p:to>
                                    </p:set>
                                    <p:animEffect transition="in" filter="dissolve">
                                      <p:cBhvr>
                                        <p:cTn id="34" dur="500"/>
                                        <p:tgtEl>
                                          <p:spTgt spid="3922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197" grpId="0" autoUpdateAnimBg="0"/>
      <p:bldP spid="392209" grpId="0" autoUpdateAnimBg="0"/>
      <p:bldP spid="392210" grpId="0" build="p" bldLvl="2" autoUpdateAnimBg="0"/>
      <p:bldP spid="392211"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5201424"/>
          </a:xfrm>
          <a:prstGeom prst="rect">
            <a:avLst/>
          </a:prstGeom>
          <a:noFill/>
        </p:spPr>
        <p:txBody>
          <a:bodyPr wrap="square" rtlCol="0">
            <a:spAutoFit/>
          </a:bodyPr>
          <a:lstStyle/>
          <a:p>
            <a:r>
              <a:rPr lang="en-US" sz="2400" dirty="0" smtClean="0">
                <a:solidFill>
                  <a:srgbClr val="FF0000"/>
                </a:solidFill>
              </a:rPr>
              <a:t>The Government Budget – Surpluses and Deficits</a:t>
            </a:r>
          </a:p>
          <a:p>
            <a:r>
              <a:rPr lang="en-US" dirty="0" smtClean="0"/>
              <a:t>In a particular year, a government’s budget can either be </a:t>
            </a:r>
            <a:r>
              <a:rPr lang="en-US" i="1" dirty="0" smtClean="0"/>
              <a:t>balanced, in surplus or in deficit</a:t>
            </a:r>
            <a:r>
              <a:rPr lang="en-US" dirty="0" smtClean="0"/>
              <a:t>.</a:t>
            </a:r>
          </a:p>
          <a:p>
            <a:endParaRPr lang="en-US" dirty="0"/>
          </a:p>
          <a:p>
            <a:r>
              <a:rPr lang="en-US" sz="1600" b="1" dirty="0" smtClean="0">
                <a:solidFill>
                  <a:srgbClr val="0000FF"/>
                </a:solidFill>
              </a:rPr>
              <a:t>A balanced budget: </a:t>
            </a:r>
            <a:r>
              <a:rPr lang="en-US" sz="1600" dirty="0" smtClean="0"/>
              <a:t>A government’s budget is in balance if its expenditures in a year equals its tax revenues for that year. A balanced budget will have no net effect on aggregate demand since the </a:t>
            </a:r>
            <a:r>
              <a:rPr lang="en-US" sz="1600" i="1" dirty="0" smtClean="0"/>
              <a:t>leakages (taxes collected) equal the injection (expenditures made).</a:t>
            </a:r>
            <a:endParaRPr lang="en-US" sz="1600" dirty="0" smtClean="0"/>
          </a:p>
          <a:p>
            <a:endParaRPr lang="en-US" sz="1600" b="1" dirty="0"/>
          </a:p>
          <a:p>
            <a:r>
              <a:rPr lang="en-US" sz="1600" b="1" dirty="0" smtClean="0">
                <a:solidFill>
                  <a:srgbClr val="0000FF"/>
                </a:solidFill>
              </a:rPr>
              <a:t>A budget surplus: </a:t>
            </a:r>
            <a:r>
              <a:rPr lang="en-US" sz="1600" dirty="0" smtClean="0"/>
              <a:t>If, in a year, the government collects MORE in taxes than it spends, the budget is in </a:t>
            </a:r>
            <a:r>
              <a:rPr lang="en-US" sz="1600" i="1" dirty="0" smtClean="0"/>
              <a:t>surplus</a:t>
            </a:r>
            <a:r>
              <a:rPr lang="en-US" sz="1600" dirty="0" smtClean="0"/>
              <a:t>. A surplus may sound like a good thing, but in fact the net effect of a budget surplus on AD is negative, since </a:t>
            </a:r>
            <a:r>
              <a:rPr lang="en-US" sz="1600" i="1" dirty="0" smtClean="0"/>
              <a:t>leakages exceed injections</a:t>
            </a:r>
            <a:r>
              <a:rPr lang="en-US" sz="1600" dirty="0" smtClean="0"/>
              <a:t>. </a:t>
            </a:r>
            <a:r>
              <a:rPr lang="en-US" sz="1600" b="1" i="1" dirty="0" smtClean="0">
                <a:solidFill>
                  <a:srgbClr val="00B050"/>
                </a:solidFill>
              </a:rPr>
              <a:t>A budget surplus will reduce the national debt.</a:t>
            </a:r>
            <a:endParaRPr lang="en-US" sz="1600" i="1" dirty="0" smtClean="0">
              <a:solidFill>
                <a:srgbClr val="00B050"/>
              </a:solidFill>
            </a:endParaRPr>
          </a:p>
          <a:p>
            <a:endParaRPr lang="en-US" sz="1600" b="1" dirty="0"/>
          </a:p>
          <a:p>
            <a:r>
              <a:rPr lang="en-US" sz="1600" b="1" dirty="0" smtClean="0">
                <a:solidFill>
                  <a:srgbClr val="0000FF"/>
                </a:solidFill>
              </a:rPr>
              <a:t>A budget deficit: </a:t>
            </a:r>
            <a:r>
              <a:rPr lang="en-US" sz="1600" dirty="0" smtClean="0"/>
              <a:t>If a government’s expenditure in a year a greater than the tax revenue it collects, the government’s budget is in </a:t>
            </a:r>
            <a:r>
              <a:rPr lang="en-US" sz="1600" i="1" dirty="0" smtClean="0"/>
              <a:t>deficit</a:t>
            </a:r>
            <a:r>
              <a:rPr lang="en-US" sz="1600" dirty="0" smtClean="0"/>
              <a:t>. A deficit has a positive net effect on AD, since </a:t>
            </a:r>
            <a:r>
              <a:rPr lang="en-US" sz="1600" i="1" dirty="0" smtClean="0"/>
              <a:t>injections exceed leakages</a:t>
            </a:r>
            <a:r>
              <a:rPr lang="en-US" sz="1600" dirty="0" smtClean="0"/>
              <a:t> from the government sector. </a:t>
            </a:r>
            <a:r>
              <a:rPr lang="en-US" sz="1600" b="1" i="1" dirty="0" smtClean="0">
                <a:solidFill>
                  <a:srgbClr val="FF0000"/>
                </a:solidFill>
              </a:rPr>
              <a:t>A budget deficit will add to the national debt.</a:t>
            </a:r>
            <a:endParaRPr lang="en-US" sz="1600" i="1" dirty="0" smtClean="0">
              <a:solidFill>
                <a:srgbClr val="FF0000"/>
              </a:solidFill>
            </a:endParaRPr>
          </a:p>
          <a:p>
            <a:endParaRPr lang="en-US" sz="1600" b="1" dirty="0" smtClean="0"/>
          </a:p>
          <a:p>
            <a:r>
              <a:rPr lang="en-US" sz="1600" b="1" dirty="0" smtClean="0">
                <a:solidFill>
                  <a:srgbClr val="FF0000"/>
                </a:solidFill>
              </a:rPr>
              <a:t>The national debt: </a:t>
            </a:r>
            <a:r>
              <a:rPr lang="en-US" sz="1600" dirty="0" smtClean="0"/>
              <a:t>A nation’s debt is the sum of all its past deficit minus its past surpluses. If this number is negative, then it means the government has borrowed money over the years to finance its deficits that it has not paid back through accumulated surpluses</a:t>
            </a:r>
          </a:p>
          <a:p>
            <a:endParaRPr lang="en-US" sz="1600" b="1" dirty="0" smtClean="0"/>
          </a:p>
          <a:p>
            <a:r>
              <a:rPr lang="en-US" sz="1600" b="1" dirty="0" smtClean="0">
                <a:hlinkClick r:id="rId2"/>
              </a:rPr>
              <a:t>Debt Clocks</a:t>
            </a:r>
            <a:endParaRPr lang="en-US" sz="1600" b="1" dirty="0"/>
          </a:p>
        </p:txBody>
      </p:sp>
    </p:spTree>
    <p:extLst>
      <p:ext uri="{BB962C8B-B14F-4D97-AF65-F5344CB8AC3E}">
        <p14:creationId xmlns="" xmlns:p14="http://schemas.microsoft.com/office/powerpoint/2010/main" val="3467346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738664"/>
          </a:xfrm>
          <a:prstGeom prst="rect">
            <a:avLst/>
          </a:prstGeom>
          <a:noFill/>
        </p:spPr>
        <p:txBody>
          <a:bodyPr wrap="square" rtlCol="0">
            <a:spAutoFit/>
          </a:bodyPr>
          <a:lstStyle/>
          <a:p>
            <a:r>
              <a:rPr lang="en-US" sz="2400" dirty="0" smtClean="0">
                <a:solidFill>
                  <a:srgbClr val="FF0000"/>
                </a:solidFill>
              </a:rPr>
              <a:t>The Role of Fiscal Policy</a:t>
            </a:r>
          </a:p>
          <a:p>
            <a:r>
              <a:rPr lang="en-US" dirty="0" smtClean="0"/>
              <a:t>A size of the government sector relative to a nation’s economy varies greatly between countries.</a:t>
            </a:r>
          </a:p>
        </p:txBody>
      </p:sp>
      <p:pic>
        <p:nvPicPr>
          <p:cNvPr id="1026" name="Picture 2" descr="https://lh5.googleusercontent.com/4Prn8voG1bpN7ulEjMeonWgt_0OzAXZlFtRubYWI26CeFlYZvc4t35SA_KE4s5ZnpzpyRN5uOAj8Q1KEwcaWbWSh2RHbGjALggFMsOZSs4bdqTYHfQ"/>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247455" y="1705372"/>
            <a:ext cx="4896545" cy="3672408"/>
          </a:xfrm>
          <a:prstGeom prst="rect">
            <a:avLst/>
          </a:prstGeom>
          <a:noFill/>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0" y="769268"/>
            <a:ext cx="4355976" cy="5262979"/>
          </a:xfrm>
          <a:prstGeom prst="rect">
            <a:avLst/>
          </a:prstGeom>
          <a:noFill/>
        </p:spPr>
        <p:txBody>
          <a:bodyPr wrap="square" rtlCol="0">
            <a:spAutoFit/>
          </a:bodyPr>
          <a:lstStyle/>
          <a:p>
            <a:r>
              <a:rPr lang="en-US" b="1" dirty="0" smtClean="0"/>
              <a:t>Government spending as a proportion of total AD: </a:t>
            </a:r>
            <a:r>
              <a:rPr lang="en-US" dirty="0" smtClean="0"/>
              <a:t>Study the chart to the right.</a:t>
            </a:r>
          </a:p>
          <a:p>
            <a:endParaRPr lang="en-US" dirty="0" smtClean="0"/>
          </a:p>
          <a:p>
            <a:pPr marL="285750" indent="-285750">
              <a:buFont typeface="Arial" pitchFamily="34" charset="0"/>
              <a:buChar char="•"/>
            </a:pPr>
            <a:r>
              <a:rPr lang="en-US" sz="1600" dirty="0" smtClean="0"/>
              <a:t>Notice that government spending is the largest component of GDP for the countries on the left, and</a:t>
            </a:r>
          </a:p>
          <a:p>
            <a:pPr marL="285750" indent="-285750">
              <a:buFont typeface="Arial" pitchFamily="34" charset="0"/>
              <a:buChar char="•"/>
            </a:pPr>
            <a:endParaRPr lang="en-US" sz="1600" dirty="0" smtClean="0"/>
          </a:p>
          <a:p>
            <a:pPr marL="285750" indent="-285750">
              <a:buFont typeface="Arial" pitchFamily="34" charset="0"/>
              <a:buChar char="•"/>
            </a:pPr>
            <a:r>
              <a:rPr lang="en-US" sz="1600" dirty="0" smtClean="0"/>
              <a:t>A much smaller component of GDP for the countries on the right.</a:t>
            </a:r>
          </a:p>
          <a:p>
            <a:pPr marL="285750" indent="-285750">
              <a:buFont typeface="Arial" pitchFamily="34" charset="0"/>
              <a:buChar char="•"/>
            </a:pPr>
            <a:endParaRPr lang="en-US" sz="1600" dirty="0" smtClean="0"/>
          </a:p>
          <a:p>
            <a:pPr marL="285750" indent="-285750">
              <a:buFont typeface="Arial" pitchFamily="34" charset="0"/>
              <a:buChar char="•"/>
            </a:pPr>
            <a:r>
              <a:rPr lang="en-US" sz="1600" dirty="0" smtClean="0"/>
              <a:t>In a country where government spending is a larger component, the impact of fiscal policy can be greater than where it is a smaller proportion of GDP</a:t>
            </a:r>
          </a:p>
          <a:p>
            <a:endParaRPr lang="en-US" sz="1600" dirty="0"/>
          </a:p>
          <a:p>
            <a:pPr algn="ctr"/>
            <a:r>
              <a:rPr lang="en-US" i="1" dirty="0" smtClean="0">
                <a:solidFill>
                  <a:srgbClr val="FF0000"/>
                </a:solidFill>
              </a:rPr>
              <a:t>Fiscal policy provides government with a tool for managing the level of AD through changes in taxation and government spending</a:t>
            </a:r>
          </a:p>
          <a:p>
            <a:endParaRPr lang="en-US" dirty="0"/>
          </a:p>
        </p:txBody>
      </p:sp>
    </p:spTree>
    <p:extLst>
      <p:ext uri="{BB962C8B-B14F-4D97-AF65-F5344CB8AC3E}">
        <p14:creationId xmlns="" xmlns:p14="http://schemas.microsoft.com/office/powerpoint/2010/main" val="3706676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015663"/>
          </a:xfrm>
          <a:prstGeom prst="rect">
            <a:avLst/>
          </a:prstGeom>
          <a:noFill/>
        </p:spPr>
        <p:txBody>
          <a:bodyPr wrap="square" rtlCol="0">
            <a:spAutoFit/>
          </a:bodyPr>
          <a:lstStyle/>
          <a:p>
            <a:r>
              <a:rPr lang="en-US" sz="2400" dirty="0" smtClean="0">
                <a:solidFill>
                  <a:srgbClr val="FF0000"/>
                </a:solidFill>
              </a:rPr>
              <a:t>The Role of Fiscal Policy – During a Recession</a:t>
            </a:r>
          </a:p>
          <a:p>
            <a:r>
              <a:rPr lang="en-US" dirty="0" smtClean="0"/>
              <a:t>If an economy has experienced a fall in aggregate demand, it might be in a </a:t>
            </a:r>
            <a:r>
              <a:rPr lang="en-US" i="1" dirty="0" smtClean="0"/>
              <a:t>demand-deficient recession</a:t>
            </a:r>
            <a:r>
              <a:rPr lang="en-US" dirty="0" smtClean="0"/>
              <a:t>. </a:t>
            </a:r>
          </a:p>
        </p:txBody>
      </p:sp>
      <p:grpSp>
        <p:nvGrpSpPr>
          <p:cNvPr id="12" name="Group 11"/>
          <p:cNvGrpSpPr/>
          <p:nvPr/>
        </p:nvGrpSpPr>
        <p:grpSpPr>
          <a:xfrm>
            <a:off x="35496" y="2007633"/>
            <a:ext cx="4361477" cy="3707367"/>
            <a:chOff x="58123" y="2019300"/>
            <a:chExt cx="4361477" cy="3707367"/>
          </a:xfrm>
        </p:grpSpPr>
        <p:grpSp>
          <p:nvGrpSpPr>
            <p:cNvPr id="15" name="Group 14"/>
            <p:cNvGrpSpPr/>
            <p:nvPr/>
          </p:nvGrpSpPr>
          <p:grpSpPr>
            <a:xfrm>
              <a:off x="58123" y="2019300"/>
              <a:ext cx="4361477" cy="3707367"/>
              <a:chOff x="4782523" y="1866900"/>
              <a:chExt cx="4648200" cy="3951089"/>
            </a:xfrm>
          </p:grpSpPr>
          <p:grpSp>
            <p:nvGrpSpPr>
              <p:cNvPr id="17" name="Group 16"/>
              <p:cNvGrpSpPr/>
              <p:nvPr/>
            </p:nvGrpSpPr>
            <p:grpSpPr>
              <a:xfrm>
                <a:off x="4782523" y="1866900"/>
                <a:ext cx="4648200" cy="3951089"/>
                <a:chOff x="5087323" y="1866900"/>
                <a:chExt cx="4648200" cy="3951089"/>
              </a:xfrm>
            </p:grpSpPr>
            <p:grpSp>
              <p:nvGrpSpPr>
                <p:cNvPr id="22" name="Group 21"/>
                <p:cNvGrpSpPr>
                  <a:grpSpLocks noChangeAspect="1"/>
                </p:cNvGrpSpPr>
                <p:nvPr/>
              </p:nvGrpSpPr>
              <p:grpSpPr>
                <a:xfrm>
                  <a:off x="5087323" y="1866900"/>
                  <a:ext cx="4648200" cy="3951089"/>
                  <a:chOff x="5322566" y="1159309"/>
                  <a:chExt cx="5257965" cy="5363282"/>
                </a:xfrm>
              </p:grpSpPr>
              <p:grpSp>
                <p:nvGrpSpPr>
                  <p:cNvPr id="24" name="Group 25"/>
                  <p:cNvGrpSpPr/>
                  <p:nvPr/>
                </p:nvGrpSpPr>
                <p:grpSpPr>
                  <a:xfrm>
                    <a:off x="5322566" y="1159309"/>
                    <a:ext cx="5257965" cy="5363282"/>
                    <a:chOff x="5322566" y="1159309"/>
                    <a:chExt cx="5257965" cy="5363282"/>
                  </a:xfrm>
                </p:grpSpPr>
                <p:grpSp>
                  <p:nvGrpSpPr>
                    <p:cNvPr id="32" name="Group 23"/>
                    <p:cNvGrpSpPr/>
                    <p:nvPr/>
                  </p:nvGrpSpPr>
                  <p:grpSpPr>
                    <a:xfrm>
                      <a:off x="5322566" y="1159309"/>
                      <a:ext cx="4588844" cy="4294325"/>
                      <a:chOff x="5322566" y="1159309"/>
                      <a:chExt cx="4588844" cy="4294325"/>
                    </a:xfrm>
                  </p:grpSpPr>
                  <p:cxnSp>
                    <p:nvCxnSpPr>
                      <p:cNvPr id="35" name="Straight Connector 34"/>
                      <p:cNvCxnSpPr/>
                      <p:nvPr/>
                    </p:nvCxnSpPr>
                    <p:spPr>
                      <a:xfrm>
                        <a:off x="5755766" y="1454658"/>
                        <a:ext cx="0" cy="3985513"/>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36" name="Straight Connector 2"/>
                      <p:cNvCxnSpPr/>
                      <p:nvPr/>
                    </p:nvCxnSpPr>
                    <p:spPr>
                      <a:xfrm>
                        <a:off x="5728842" y="5453634"/>
                        <a:ext cx="4158235"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37" name="TextBox 3"/>
                      <p:cNvSpPr txBox="1"/>
                      <p:nvPr/>
                    </p:nvSpPr>
                    <p:spPr>
                      <a:xfrm>
                        <a:off x="5322566" y="1366179"/>
                        <a:ext cx="762000" cy="445247"/>
                      </a:xfrm>
                      <a:prstGeom prst="rect">
                        <a:avLst/>
                      </a:prstGeom>
                      <a:noFill/>
                    </p:spPr>
                    <p:txBody>
                      <a:bodyPr vert="horz" rtlCol="0">
                        <a:spAutoFit/>
                      </a:bodyPr>
                      <a:lstStyle/>
                      <a:p>
                        <a:r>
                          <a:rPr lang="en-US" sz="1400" dirty="0" smtClean="0">
                            <a:solidFill>
                              <a:srgbClr val="000000"/>
                            </a:solidFill>
                          </a:rPr>
                          <a:t>PL</a:t>
                        </a:r>
                        <a:endParaRPr lang="en-US" sz="1400" dirty="0">
                          <a:solidFill>
                            <a:srgbClr val="000000"/>
                          </a:solidFill>
                        </a:endParaRPr>
                      </a:p>
                    </p:txBody>
                  </p:sp>
                  <p:sp>
                    <p:nvSpPr>
                      <p:cNvPr id="38" name="TextBox 4"/>
                      <p:cNvSpPr txBox="1"/>
                      <p:nvPr/>
                    </p:nvSpPr>
                    <p:spPr>
                      <a:xfrm>
                        <a:off x="9073210" y="1266116"/>
                        <a:ext cx="838200" cy="445247"/>
                      </a:xfrm>
                      <a:prstGeom prst="rect">
                        <a:avLst/>
                      </a:prstGeom>
                      <a:noFill/>
                    </p:spPr>
                    <p:txBody>
                      <a:bodyPr vert="horz" rtlCol="0">
                        <a:spAutoFit/>
                      </a:bodyPr>
                      <a:lstStyle/>
                      <a:p>
                        <a:r>
                          <a:rPr lang="en-US" sz="1400" b="1" dirty="0" smtClean="0">
                            <a:solidFill>
                              <a:srgbClr val="0000CC"/>
                            </a:solidFill>
                          </a:rPr>
                          <a:t>SRAS</a:t>
                        </a:r>
                        <a:endParaRPr lang="en-US" sz="1400" b="1" dirty="0">
                          <a:solidFill>
                            <a:srgbClr val="0000CC"/>
                          </a:solidFill>
                        </a:endParaRPr>
                      </a:p>
                    </p:txBody>
                  </p:sp>
                  <p:sp>
                    <p:nvSpPr>
                      <p:cNvPr id="39" name="Freeform 5"/>
                      <p:cNvSpPr/>
                      <p:nvPr/>
                    </p:nvSpPr>
                    <p:spPr>
                      <a:xfrm>
                        <a:off x="5876290" y="1656079"/>
                        <a:ext cx="3355341" cy="2847342"/>
                      </a:xfrm>
                      <a:custGeom>
                        <a:avLst/>
                        <a:gdLst/>
                        <a:ahLst/>
                        <a:cxnLst/>
                        <a:rect l="0" t="0" r="0" b="0"/>
                        <a:pathLst>
                          <a:path w="3355341" h="2847342">
                            <a:moveTo>
                              <a:pt x="0" y="2847341"/>
                            </a:moveTo>
                            <a:lnTo>
                              <a:pt x="54610" y="2827021"/>
                            </a:lnTo>
                            <a:lnTo>
                              <a:pt x="120650" y="2819400"/>
                            </a:lnTo>
                            <a:lnTo>
                              <a:pt x="193039" y="2816861"/>
                            </a:lnTo>
                            <a:lnTo>
                              <a:pt x="251460" y="2806700"/>
                            </a:lnTo>
                            <a:lnTo>
                              <a:pt x="300989" y="2802891"/>
                            </a:lnTo>
                            <a:lnTo>
                              <a:pt x="346710" y="2792730"/>
                            </a:lnTo>
                            <a:lnTo>
                              <a:pt x="370839" y="2790191"/>
                            </a:lnTo>
                            <a:lnTo>
                              <a:pt x="396239" y="2780030"/>
                            </a:lnTo>
                            <a:lnTo>
                              <a:pt x="488950" y="2768600"/>
                            </a:lnTo>
                            <a:lnTo>
                              <a:pt x="584200" y="2749550"/>
                            </a:lnTo>
                            <a:lnTo>
                              <a:pt x="678179" y="2747011"/>
                            </a:lnTo>
                            <a:lnTo>
                              <a:pt x="703579" y="2747011"/>
                            </a:lnTo>
                            <a:lnTo>
                              <a:pt x="713740" y="2745741"/>
                            </a:lnTo>
                            <a:lnTo>
                              <a:pt x="739140" y="2736850"/>
                            </a:lnTo>
                            <a:lnTo>
                              <a:pt x="831850" y="2725421"/>
                            </a:lnTo>
                            <a:lnTo>
                              <a:pt x="886460" y="2715261"/>
                            </a:lnTo>
                            <a:lnTo>
                              <a:pt x="934719" y="2696211"/>
                            </a:lnTo>
                            <a:lnTo>
                              <a:pt x="972819" y="2686050"/>
                            </a:lnTo>
                            <a:lnTo>
                              <a:pt x="991869" y="2680971"/>
                            </a:lnTo>
                            <a:lnTo>
                              <a:pt x="1047750" y="2674621"/>
                            </a:lnTo>
                            <a:lnTo>
                              <a:pt x="1069340" y="2665730"/>
                            </a:lnTo>
                            <a:lnTo>
                              <a:pt x="1113790" y="2658111"/>
                            </a:lnTo>
                            <a:lnTo>
                              <a:pt x="1132840" y="2650491"/>
                            </a:lnTo>
                            <a:lnTo>
                              <a:pt x="1165860" y="2632711"/>
                            </a:lnTo>
                            <a:lnTo>
                              <a:pt x="1188719" y="2623821"/>
                            </a:lnTo>
                            <a:lnTo>
                              <a:pt x="1229360" y="2620011"/>
                            </a:lnTo>
                            <a:lnTo>
                              <a:pt x="1277619" y="2616200"/>
                            </a:lnTo>
                            <a:lnTo>
                              <a:pt x="1316990" y="2602230"/>
                            </a:lnTo>
                            <a:lnTo>
                              <a:pt x="1416050" y="2560321"/>
                            </a:lnTo>
                            <a:lnTo>
                              <a:pt x="1424940" y="2556511"/>
                            </a:lnTo>
                            <a:lnTo>
                              <a:pt x="1449069" y="2551430"/>
                            </a:lnTo>
                            <a:lnTo>
                              <a:pt x="1474469" y="2546350"/>
                            </a:lnTo>
                            <a:lnTo>
                              <a:pt x="1549400" y="2522221"/>
                            </a:lnTo>
                            <a:lnTo>
                              <a:pt x="1573529" y="2518411"/>
                            </a:lnTo>
                            <a:lnTo>
                              <a:pt x="1595119" y="2510791"/>
                            </a:lnTo>
                            <a:lnTo>
                              <a:pt x="1611629" y="2503171"/>
                            </a:lnTo>
                            <a:lnTo>
                              <a:pt x="1617979" y="2498091"/>
                            </a:lnTo>
                            <a:lnTo>
                              <a:pt x="1657350" y="2484121"/>
                            </a:lnTo>
                            <a:lnTo>
                              <a:pt x="1725929" y="2468880"/>
                            </a:lnTo>
                            <a:lnTo>
                              <a:pt x="1791969" y="2437130"/>
                            </a:lnTo>
                            <a:lnTo>
                              <a:pt x="1828800" y="2413000"/>
                            </a:lnTo>
                            <a:lnTo>
                              <a:pt x="1846579" y="2407921"/>
                            </a:lnTo>
                            <a:lnTo>
                              <a:pt x="1865629" y="2404111"/>
                            </a:lnTo>
                            <a:lnTo>
                              <a:pt x="1930400" y="2379980"/>
                            </a:lnTo>
                            <a:lnTo>
                              <a:pt x="1978660" y="2355850"/>
                            </a:lnTo>
                            <a:lnTo>
                              <a:pt x="2010410" y="2349500"/>
                            </a:lnTo>
                            <a:lnTo>
                              <a:pt x="2019300" y="2345691"/>
                            </a:lnTo>
                            <a:lnTo>
                              <a:pt x="2026919" y="2339341"/>
                            </a:lnTo>
                            <a:lnTo>
                              <a:pt x="2040890" y="2325371"/>
                            </a:lnTo>
                            <a:lnTo>
                              <a:pt x="2065019" y="2307591"/>
                            </a:lnTo>
                            <a:lnTo>
                              <a:pt x="2076450" y="2291080"/>
                            </a:lnTo>
                            <a:lnTo>
                              <a:pt x="2084069" y="2286000"/>
                            </a:lnTo>
                            <a:lnTo>
                              <a:pt x="2091690" y="2282191"/>
                            </a:lnTo>
                            <a:lnTo>
                              <a:pt x="2127250" y="2268221"/>
                            </a:lnTo>
                            <a:lnTo>
                              <a:pt x="2180590" y="2235200"/>
                            </a:lnTo>
                            <a:lnTo>
                              <a:pt x="2199640" y="2219961"/>
                            </a:lnTo>
                            <a:lnTo>
                              <a:pt x="2208529" y="2213611"/>
                            </a:lnTo>
                            <a:lnTo>
                              <a:pt x="2284729" y="2184400"/>
                            </a:lnTo>
                            <a:lnTo>
                              <a:pt x="2292350" y="2178050"/>
                            </a:lnTo>
                            <a:lnTo>
                              <a:pt x="2305050" y="2162811"/>
                            </a:lnTo>
                            <a:lnTo>
                              <a:pt x="2312669" y="2156461"/>
                            </a:lnTo>
                            <a:lnTo>
                              <a:pt x="2343150" y="2143761"/>
                            </a:lnTo>
                            <a:lnTo>
                              <a:pt x="2414269" y="2091691"/>
                            </a:lnTo>
                            <a:lnTo>
                              <a:pt x="2426969" y="2080261"/>
                            </a:lnTo>
                            <a:lnTo>
                              <a:pt x="2479040" y="2049780"/>
                            </a:lnTo>
                            <a:lnTo>
                              <a:pt x="2498090" y="2026921"/>
                            </a:lnTo>
                            <a:lnTo>
                              <a:pt x="2534919" y="1998980"/>
                            </a:lnTo>
                            <a:lnTo>
                              <a:pt x="2556510" y="1969771"/>
                            </a:lnTo>
                            <a:lnTo>
                              <a:pt x="2614929" y="1918971"/>
                            </a:lnTo>
                            <a:lnTo>
                              <a:pt x="2641600" y="1884680"/>
                            </a:lnTo>
                            <a:lnTo>
                              <a:pt x="2684779" y="1847850"/>
                            </a:lnTo>
                            <a:lnTo>
                              <a:pt x="2729229" y="1794511"/>
                            </a:lnTo>
                            <a:lnTo>
                              <a:pt x="2752090" y="1778000"/>
                            </a:lnTo>
                            <a:lnTo>
                              <a:pt x="2788919" y="1728471"/>
                            </a:lnTo>
                            <a:lnTo>
                              <a:pt x="2800350" y="1710691"/>
                            </a:lnTo>
                            <a:lnTo>
                              <a:pt x="2821940" y="1685291"/>
                            </a:lnTo>
                            <a:lnTo>
                              <a:pt x="2844800" y="1639571"/>
                            </a:lnTo>
                            <a:lnTo>
                              <a:pt x="2894329" y="1577341"/>
                            </a:lnTo>
                            <a:lnTo>
                              <a:pt x="2918460" y="1535431"/>
                            </a:lnTo>
                            <a:lnTo>
                              <a:pt x="2932429" y="1513841"/>
                            </a:lnTo>
                            <a:lnTo>
                              <a:pt x="2943860" y="1496060"/>
                            </a:lnTo>
                            <a:lnTo>
                              <a:pt x="2964179" y="1470660"/>
                            </a:lnTo>
                            <a:lnTo>
                              <a:pt x="3004819" y="1391921"/>
                            </a:lnTo>
                            <a:lnTo>
                              <a:pt x="3018790" y="1370331"/>
                            </a:lnTo>
                            <a:lnTo>
                              <a:pt x="3032760" y="1348741"/>
                            </a:lnTo>
                            <a:lnTo>
                              <a:pt x="3037840" y="1342391"/>
                            </a:lnTo>
                            <a:lnTo>
                              <a:pt x="3040379" y="1336041"/>
                            </a:lnTo>
                            <a:lnTo>
                              <a:pt x="3058160" y="1275081"/>
                            </a:lnTo>
                            <a:lnTo>
                              <a:pt x="3094990" y="1201421"/>
                            </a:lnTo>
                            <a:lnTo>
                              <a:pt x="3100069" y="1181100"/>
                            </a:lnTo>
                            <a:lnTo>
                              <a:pt x="3103879" y="1159510"/>
                            </a:lnTo>
                            <a:lnTo>
                              <a:pt x="3126740" y="1101091"/>
                            </a:lnTo>
                            <a:lnTo>
                              <a:pt x="3135629" y="1059181"/>
                            </a:lnTo>
                            <a:lnTo>
                              <a:pt x="3169919" y="971550"/>
                            </a:lnTo>
                            <a:lnTo>
                              <a:pt x="3178810" y="919481"/>
                            </a:lnTo>
                            <a:lnTo>
                              <a:pt x="3197860" y="867410"/>
                            </a:lnTo>
                            <a:lnTo>
                              <a:pt x="3208019" y="819150"/>
                            </a:lnTo>
                            <a:lnTo>
                              <a:pt x="3227069" y="767081"/>
                            </a:lnTo>
                            <a:lnTo>
                              <a:pt x="3235960" y="718821"/>
                            </a:lnTo>
                            <a:lnTo>
                              <a:pt x="3242310" y="695960"/>
                            </a:lnTo>
                            <a:lnTo>
                              <a:pt x="3248660" y="636271"/>
                            </a:lnTo>
                            <a:lnTo>
                              <a:pt x="3257550" y="609600"/>
                            </a:lnTo>
                            <a:lnTo>
                              <a:pt x="3274060" y="521971"/>
                            </a:lnTo>
                            <a:lnTo>
                              <a:pt x="3286760" y="472441"/>
                            </a:lnTo>
                            <a:lnTo>
                              <a:pt x="3298190" y="439421"/>
                            </a:lnTo>
                            <a:lnTo>
                              <a:pt x="3304540" y="402591"/>
                            </a:lnTo>
                            <a:lnTo>
                              <a:pt x="3313429" y="377191"/>
                            </a:lnTo>
                            <a:lnTo>
                              <a:pt x="3318510" y="297181"/>
                            </a:lnTo>
                            <a:lnTo>
                              <a:pt x="3318510" y="264160"/>
                            </a:lnTo>
                            <a:lnTo>
                              <a:pt x="3323590" y="243841"/>
                            </a:lnTo>
                            <a:lnTo>
                              <a:pt x="3328669" y="223521"/>
                            </a:lnTo>
                            <a:lnTo>
                              <a:pt x="3333750" y="186691"/>
                            </a:lnTo>
                            <a:lnTo>
                              <a:pt x="3343910" y="144781"/>
                            </a:lnTo>
                            <a:lnTo>
                              <a:pt x="3347719" y="64771"/>
                            </a:lnTo>
                            <a:lnTo>
                              <a:pt x="3351529" y="44450"/>
                            </a:lnTo>
                            <a:lnTo>
                              <a:pt x="3355340" y="34291"/>
                            </a:lnTo>
                            <a:lnTo>
                              <a:pt x="3355340" y="25400"/>
                            </a:lnTo>
                            <a:lnTo>
                              <a:pt x="3354069" y="15241"/>
                            </a:lnTo>
                            <a:lnTo>
                              <a:pt x="3347719" y="0"/>
                            </a:lnTo>
                          </a:path>
                        </a:pathLst>
                      </a:custGeom>
                      <a:ln w="43052"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40" name="TextBox 4"/>
                      <p:cNvSpPr txBox="1"/>
                      <p:nvPr/>
                    </p:nvSpPr>
                    <p:spPr>
                      <a:xfrm>
                        <a:off x="8383641" y="1159309"/>
                        <a:ext cx="838200" cy="445247"/>
                      </a:xfrm>
                      <a:prstGeom prst="rect">
                        <a:avLst/>
                      </a:prstGeom>
                      <a:noFill/>
                    </p:spPr>
                    <p:txBody>
                      <a:bodyPr vert="horz" rtlCol="0">
                        <a:spAutoFit/>
                      </a:bodyPr>
                      <a:lstStyle/>
                      <a:p>
                        <a:r>
                          <a:rPr lang="en-US" sz="1400" b="1" dirty="0" smtClean="0">
                            <a:solidFill>
                              <a:srgbClr val="FF0000"/>
                            </a:solidFill>
                          </a:rPr>
                          <a:t>LRAS</a:t>
                        </a:r>
                        <a:endParaRPr lang="en-US" sz="1400" b="1" dirty="0">
                          <a:solidFill>
                            <a:srgbClr val="FF0000"/>
                          </a:solidFill>
                        </a:endParaRPr>
                      </a:p>
                    </p:txBody>
                  </p:sp>
                </p:grpSp>
                <p:sp>
                  <p:nvSpPr>
                    <p:cNvPr id="33" name="TextBox 32"/>
                    <p:cNvSpPr txBox="1"/>
                    <p:nvPr/>
                  </p:nvSpPr>
                  <p:spPr>
                    <a:xfrm>
                      <a:off x="9310533" y="5511800"/>
                      <a:ext cx="1269998" cy="445247"/>
                    </a:xfrm>
                    <a:prstGeom prst="rect">
                      <a:avLst/>
                    </a:prstGeom>
                    <a:noFill/>
                  </p:spPr>
                  <p:txBody>
                    <a:bodyPr vert="horz" rtlCol="0">
                      <a:spAutoFit/>
                    </a:bodyPr>
                    <a:lstStyle/>
                    <a:p>
                      <a:r>
                        <a:rPr lang="en-US" sz="1400" dirty="0" smtClean="0">
                          <a:solidFill>
                            <a:srgbClr val="000000"/>
                          </a:solidFill>
                        </a:rPr>
                        <a:t>real GDP</a:t>
                      </a:r>
                      <a:endParaRPr lang="en-US" sz="1400" dirty="0">
                        <a:solidFill>
                          <a:srgbClr val="000000"/>
                        </a:solidFill>
                      </a:endParaRPr>
                    </a:p>
                  </p:txBody>
                </p:sp>
                <p:sp>
                  <p:nvSpPr>
                    <p:cNvPr id="34" name="TextBox 33"/>
                    <p:cNvSpPr txBox="1"/>
                    <p:nvPr/>
                  </p:nvSpPr>
                  <p:spPr>
                    <a:xfrm>
                      <a:off x="7458108" y="6077344"/>
                      <a:ext cx="2203796" cy="445247"/>
                    </a:xfrm>
                    <a:prstGeom prst="rect">
                      <a:avLst/>
                    </a:prstGeom>
                    <a:noFill/>
                  </p:spPr>
                  <p:txBody>
                    <a:bodyPr vert="horz" wrap="square" rtlCol="0">
                      <a:spAutoFit/>
                    </a:bodyPr>
                    <a:lstStyle/>
                    <a:p>
                      <a:r>
                        <a:rPr lang="en-US" sz="1400" i="1" dirty="0" smtClean="0">
                          <a:solidFill>
                            <a:srgbClr val="F81D06"/>
                          </a:solidFill>
                        </a:rPr>
                        <a:t>Recessionary Gap</a:t>
                      </a:r>
                      <a:endParaRPr lang="en-US" sz="1400" i="1" dirty="0">
                        <a:solidFill>
                          <a:srgbClr val="F81D06"/>
                        </a:solidFill>
                      </a:endParaRPr>
                    </a:p>
                  </p:txBody>
                </p:sp>
              </p:grpSp>
              <p:cxnSp>
                <p:nvCxnSpPr>
                  <p:cNvPr id="25" name="Straight Connector 24"/>
                  <p:cNvCxnSpPr/>
                  <p:nvPr/>
                </p:nvCxnSpPr>
                <p:spPr>
                  <a:xfrm flipH="1">
                    <a:off x="5753100" y="3086100"/>
                    <a:ext cx="3086100" cy="0"/>
                  </a:xfrm>
                  <a:prstGeom prst="line">
                    <a:avLst/>
                  </a:prstGeom>
                  <a:ln w="38100" cap="flat" cmpd="sng" algn="ctr">
                    <a:solidFill>
                      <a:srgbClr val="80008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322568" y="2991779"/>
                    <a:ext cx="533400" cy="445247"/>
                  </a:xfrm>
                  <a:prstGeom prst="rect">
                    <a:avLst/>
                  </a:prstGeom>
                  <a:noFill/>
                </p:spPr>
                <p:txBody>
                  <a:bodyPr vert="horz" rtlCol="0">
                    <a:spAutoFit/>
                  </a:bodyPr>
                  <a:lstStyle/>
                  <a:p>
                    <a:r>
                      <a:rPr lang="en-US" sz="1400" dirty="0" err="1" smtClean="0">
                        <a:solidFill>
                          <a:srgbClr val="000000"/>
                        </a:solidFill>
                      </a:rPr>
                      <a:t>P</a:t>
                    </a:r>
                    <a:r>
                      <a:rPr lang="en-US" sz="1400" baseline="-25000" dirty="0" err="1" smtClean="0">
                        <a:solidFill>
                          <a:srgbClr val="000000"/>
                        </a:solidFill>
                      </a:rPr>
                      <a:t>fe</a:t>
                    </a:r>
                    <a:endParaRPr lang="en-US" sz="1400" baseline="-25000" dirty="0">
                      <a:solidFill>
                        <a:srgbClr val="000000"/>
                      </a:solidFill>
                    </a:endParaRPr>
                  </a:p>
                </p:txBody>
              </p:sp>
              <p:sp>
                <p:nvSpPr>
                  <p:cNvPr id="27" name="TextBox 26"/>
                  <p:cNvSpPr txBox="1"/>
                  <p:nvPr/>
                </p:nvSpPr>
                <p:spPr>
                  <a:xfrm>
                    <a:off x="8684215" y="5506964"/>
                    <a:ext cx="558800" cy="445247"/>
                  </a:xfrm>
                  <a:prstGeom prst="rect">
                    <a:avLst/>
                  </a:prstGeom>
                  <a:noFill/>
                </p:spPr>
                <p:txBody>
                  <a:bodyPr vert="horz" rtlCol="0">
                    <a:spAutoFit/>
                  </a:bodyPr>
                  <a:lstStyle/>
                  <a:p>
                    <a:r>
                      <a:rPr lang="en-US" sz="1400" dirty="0" err="1" smtClean="0">
                        <a:solidFill>
                          <a:srgbClr val="000000"/>
                        </a:solidFill>
                      </a:rPr>
                      <a:t>Y</a:t>
                    </a:r>
                    <a:r>
                      <a:rPr lang="en-US" sz="1400" baseline="-25000" dirty="0" err="1" smtClean="0">
                        <a:solidFill>
                          <a:srgbClr val="000000"/>
                        </a:solidFill>
                      </a:rPr>
                      <a:t>fe</a:t>
                    </a:r>
                    <a:endParaRPr lang="en-US" sz="1400" baseline="-25000" dirty="0">
                      <a:solidFill>
                        <a:srgbClr val="000000"/>
                      </a:solidFill>
                    </a:endParaRPr>
                  </a:p>
                </p:txBody>
              </p:sp>
              <p:cxnSp>
                <p:nvCxnSpPr>
                  <p:cNvPr id="28" name="Straight Connector 27"/>
                  <p:cNvCxnSpPr/>
                  <p:nvPr/>
                </p:nvCxnSpPr>
                <p:spPr>
                  <a:xfrm flipH="1">
                    <a:off x="5755766" y="3905355"/>
                    <a:ext cx="2227702" cy="0"/>
                  </a:xfrm>
                  <a:prstGeom prst="line">
                    <a:avLst/>
                  </a:prstGeom>
                  <a:ln w="38100" cap="flat" cmpd="sng" algn="ctr">
                    <a:solidFill>
                      <a:srgbClr val="FFFF0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7951548" y="3905355"/>
                    <a:ext cx="31920" cy="1548279"/>
                  </a:xfrm>
                  <a:prstGeom prst="line">
                    <a:avLst/>
                  </a:prstGeom>
                  <a:ln w="38100" cap="flat" cmpd="sng" algn="ctr">
                    <a:solidFill>
                      <a:srgbClr val="FFFF0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322566" y="3641756"/>
                    <a:ext cx="533400" cy="445247"/>
                  </a:xfrm>
                  <a:prstGeom prst="rect">
                    <a:avLst/>
                  </a:prstGeom>
                  <a:noFill/>
                </p:spPr>
                <p:txBody>
                  <a:bodyPr vert="horz" rtlCol="0">
                    <a:spAutoFit/>
                  </a:bodyPr>
                  <a:lstStyle/>
                  <a:p>
                    <a:r>
                      <a:rPr lang="en-US" sz="1400" dirty="0" smtClean="0">
                        <a:solidFill>
                          <a:srgbClr val="000000"/>
                        </a:solidFill>
                      </a:rPr>
                      <a:t>P</a:t>
                    </a:r>
                    <a:r>
                      <a:rPr lang="en-US" sz="1400" baseline="-25000" dirty="0">
                        <a:solidFill>
                          <a:srgbClr val="000000"/>
                        </a:solidFill>
                      </a:rPr>
                      <a:t>2</a:t>
                    </a:r>
                  </a:p>
                </p:txBody>
              </p:sp>
              <p:sp>
                <p:nvSpPr>
                  <p:cNvPr id="31" name="TextBox 30"/>
                  <p:cNvSpPr txBox="1"/>
                  <p:nvPr/>
                </p:nvSpPr>
                <p:spPr>
                  <a:xfrm>
                    <a:off x="7806031" y="5440172"/>
                    <a:ext cx="533400" cy="445247"/>
                  </a:xfrm>
                  <a:prstGeom prst="rect">
                    <a:avLst/>
                  </a:prstGeom>
                  <a:noFill/>
                </p:spPr>
                <p:txBody>
                  <a:bodyPr vert="horz" rtlCol="0">
                    <a:spAutoFit/>
                  </a:bodyPr>
                  <a:lstStyle/>
                  <a:p>
                    <a:r>
                      <a:rPr lang="en-US" sz="1400" dirty="0">
                        <a:solidFill>
                          <a:srgbClr val="000000"/>
                        </a:solidFill>
                      </a:rPr>
                      <a:t>Y</a:t>
                    </a:r>
                    <a:r>
                      <a:rPr lang="en-US" sz="1400" baseline="-25000" dirty="0" smtClean="0">
                        <a:solidFill>
                          <a:srgbClr val="000000"/>
                        </a:solidFill>
                      </a:rPr>
                      <a:t>2</a:t>
                    </a:r>
                    <a:endParaRPr lang="en-US" sz="1400" baseline="-25000" dirty="0">
                      <a:solidFill>
                        <a:srgbClr val="000000"/>
                      </a:solidFill>
                    </a:endParaRPr>
                  </a:p>
                </p:txBody>
              </p:sp>
            </p:grpSp>
            <p:cxnSp>
              <p:nvCxnSpPr>
                <p:cNvPr id="23" name="Straight Connector 22"/>
                <p:cNvCxnSpPr/>
                <p:nvPr/>
              </p:nvCxnSpPr>
              <p:spPr>
                <a:xfrm flipV="1">
                  <a:off x="8196137" y="2170458"/>
                  <a:ext cx="0" cy="2874221"/>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cxnSp>
            <p:nvCxnSpPr>
              <p:cNvPr id="18" name="Straight Connector 17"/>
              <p:cNvCxnSpPr/>
              <p:nvPr/>
            </p:nvCxnSpPr>
            <p:spPr>
              <a:xfrm>
                <a:off x="6451699" y="2095500"/>
                <a:ext cx="2059092" cy="1674569"/>
              </a:xfrm>
              <a:prstGeom prst="line">
                <a:avLst/>
              </a:prstGeom>
              <a:ln w="38100" cap="flat" cmpd="sng" algn="ctr">
                <a:solidFill>
                  <a:schemeClr val="bg1">
                    <a:lumMod val="75000"/>
                  </a:schemeClr>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407146" y="3766439"/>
                <a:ext cx="736854" cy="328010"/>
              </a:xfrm>
              <a:prstGeom prst="rect">
                <a:avLst/>
              </a:prstGeom>
              <a:noFill/>
            </p:spPr>
            <p:txBody>
              <a:bodyPr vert="horz" wrap="square" rtlCol="0">
                <a:spAutoFit/>
              </a:bodyPr>
              <a:lstStyle/>
              <a:p>
                <a:r>
                  <a:rPr lang="en-US" sz="1400" dirty="0" smtClean="0">
                    <a:solidFill>
                      <a:schemeClr val="bg1">
                        <a:lumMod val="75000"/>
                      </a:schemeClr>
                    </a:solidFill>
                  </a:rPr>
                  <a:t>AD</a:t>
                </a:r>
                <a:r>
                  <a:rPr lang="en-US" sz="1400" baseline="-25000" dirty="0" smtClean="0">
                    <a:solidFill>
                      <a:schemeClr val="bg1">
                        <a:lumMod val="75000"/>
                      </a:schemeClr>
                    </a:solidFill>
                  </a:rPr>
                  <a:t>1</a:t>
                </a:r>
                <a:endParaRPr lang="en-US" sz="1400" baseline="-25000" dirty="0">
                  <a:solidFill>
                    <a:schemeClr val="bg1">
                      <a:lumMod val="75000"/>
                    </a:schemeClr>
                  </a:solidFill>
                </a:endParaRPr>
              </a:p>
            </p:txBody>
          </p:sp>
          <p:cxnSp>
            <p:nvCxnSpPr>
              <p:cNvPr id="20" name="Straight Connector 19"/>
              <p:cNvCxnSpPr/>
              <p:nvPr/>
            </p:nvCxnSpPr>
            <p:spPr>
              <a:xfrm>
                <a:off x="6039114" y="2957212"/>
                <a:ext cx="2059092" cy="1674569"/>
              </a:xfrm>
              <a:prstGeom prst="line">
                <a:avLst/>
              </a:prstGeom>
              <a:ln w="38100" cap="flat" cmpd="sng" algn="ctr">
                <a:solidFill>
                  <a:schemeClr val="tx1"/>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037287" y="4477892"/>
                <a:ext cx="736854" cy="328010"/>
              </a:xfrm>
              <a:prstGeom prst="rect">
                <a:avLst/>
              </a:prstGeom>
              <a:noFill/>
            </p:spPr>
            <p:txBody>
              <a:bodyPr vert="horz" wrap="square" rtlCol="0">
                <a:spAutoFit/>
              </a:bodyPr>
              <a:lstStyle/>
              <a:p>
                <a:r>
                  <a:rPr lang="en-US" sz="1400" dirty="0" smtClean="0"/>
                  <a:t>AD</a:t>
                </a:r>
                <a:r>
                  <a:rPr lang="en-US" sz="1400" baseline="-25000" dirty="0"/>
                  <a:t>2</a:t>
                </a:r>
              </a:p>
            </p:txBody>
          </p:sp>
        </p:grpSp>
        <p:sp>
          <p:nvSpPr>
            <p:cNvPr id="14" name="Left Brace 13"/>
            <p:cNvSpPr/>
            <p:nvPr/>
          </p:nvSpPr>
          <p:spPr>
            <a:xfrm rot="16200000">
              <a:off x="2523246" y="4906255"/>
              <a:ext cx="132360" cy="911651"/>
            </a:xfrm>
            <a:prstGeom prst="leftBrace">
              <a:avLst/>
            </a:prstGeom>
            <a:ln w="19050"/>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grpSp>
      <p:sp>
        <p:nvSpPr>
          <p:cNvPr id="5" name="TextBox 4"/>
          <p:cNvSpPr txBox="1"/>
          <p:nvPr/>
        </p:nvSpPr>
        <p:spPr>
          <a:xfrm>
            <a:off x="4127936" y="1201316"/>
            <a:ext cx="5016064" cy="4524315"/>
          </a:xfrm>
          <a:prstGeom prst="rect">
            <a:avLst/>
          </a:prstGeom>
          <a:noFill/>
        </p:spPr>
        <p:txBody>
          <a:bodyPr wrap="square" rtlCol="0">
            <a:spAutoFit/>
          </a:bodyPr>
          <a:lstStyle/>
          <a:p>
            <a:r>
              <a:rPr lang="en-US" b="1" dirty="0" smtClean="0">
                <a:solidFill>
                  <a:srgbClr val="0000FF"/>
                </a:solidFill>
              </a:rPr>
              <a:t>Assume an economy is experiencing a recessionary gap as seen here: </a:t>
            </a:r>
            <a:endParaRPr lang="en-US" dirty="0" smtClean="0">
              <a:solidFill>
                <a:srgbClr val="0000FF"/>
              </a:solidFill>
            </a:endParaRPr>
          </a:p>
          <a:p>
            <a:pPr marL="285750" indent="-285750">
              <a:buFont typeface="Arial" pitchFamily="34" charset="0"/>
              <a:buChar char="•"/>
            </a:pPr>
            <a:r>
              <a:rPr lang="en-US" dirty="0" smtClean="0"/>
              <a:t>Private spending in the economy has fallen (C, I or </a:t>
            </a:r>
            <a:r>
              <a:rPr lang="en-US" dirty="0" err="1" smtClean="0"/>
              <a:t>Xn</a:t>
            </a:r>
            <a:r>
              <a:rPr lang="en-US" dirty="0" smtClean="0"/>
              <a:t>)</a:t>
            </a:r>
          </a:p>
          <a:p>
            <a:pPr marL="285750" indent="-285750">
              <a:buFont typeface="Arial" pitchFamily="34" charset="0"/>
              <a:buChar char="•"/>
            </a:pPr>
            <a:endParaRPr lang="en-US" dirty="0" smtClean="0"/>
          </a:p>
          <a:p>
            <a:pPr marL="285750" indent="-285750">
              <a:buFont typeface="Arial" pitchFamily="34" charset="0"/>
              <a:buChar char="•"/>
            </a:pPr>
            <a:r>
              <a:rPr lang="en-US" dirty="0" smtClean="0"/>
              <a:t>To make up the gap, the government can attempt to use </a:t>
            </a:r>
            <a:r>
              <a:rPr lang="en-US" i="1" dirty="0" smtClean="0"/>
              <a:t>expansionary fiscal policies.</a:t>
            </a:r>
            <a:r>
              <a:rPr lang="en-US" dirty="0" smtClean="0"/>
              <a:t> These include: </a:t>
            </a:r>
          </a:p>
          <a:p>
            <a:pPr marL="285750" indent="-285750">
              <a:buFont typeface="Arial" pitchFamily="34" charset="0"/>
              <a:buChar char="•"/>
            </a:pPr>
            <a:endParaRPr lang="en-US" dirty="0" smtClean="0"/>
          </a:p>
          <a:p>
            <a:pPr marL="742950" lvl="1" indent="-285750">
              <a:buFont typeface="Wingdings" pitchFamily="2" charset="2"/>
              <a:buChar char="Ø"/>
            </a:pPr>
            <a:r>
              <a:rPr lang="en-US" b="1" dirty="0" smtClean="0">
                <a:solidFill>
                  <a:srgbClr val="FF0000"/>
                </a:solidFill>
              </a:rPr>
              <a:t>A reduction in taxes, and / or</a:t>
            </a:r>
          </a:p>
          <a:p>
            <a:pPr marL="742950" lvl="1" indent="-285750">
              <a:buFont typeface="Wingdings" pitchFamily="2" charset="2"/>
              <a:buChar char="Ø"/>
            </a:pPr>
            <a:r>
              <a:rPr lang="en-US" b="1" dirty="0" smtClean="0">
                <a:solidFill>
                  <a:srgbClr val="FF0000"/>
                </a:solidFill>
              </a:rPr>
              <a:t>An increase in government spending</a:t>
            </a:r>
          </a:p>
          <a:p>
            <a:pPr marL="742950" lvl="1" indent="-285750">
              <a:buFont typeface="Wingdings" pitchFamily="2" charset="2"/>
              <a:buChar char="Ø"/>
            </a:pPr>
            <a:endParaRPr lang="en-US" b="1" dirty="0">
              <a:solidFill>
                <a:srgbClr val="FF0000"/>
              </a:solidFill>
            </a:endParaRPr>
          </a:p>
          <a:p>
            <a:pPr marL="285750" indent="-285750">
              <a:buFont typeface="Arial" pitchFamily="34" charset="0"/>
              <a:buChar char="•"/>
            </a:pPr>
            <a:r>
              <a:rPr lang="en-US" dirty="0" smtClean="0"/>
              <a:t>The size of the tax cut or increase in government spending needed depends on two factors: </a:t>
            </a:r>
          </a:p>
          <a:p>
            <a:pPr marL="742950" lvl="1" indent="-285750">
              <a:buFont typeface="Wingdings" pitchFamily="2" charset="2"/>
              <a:buChar char="Ø"/>
            </a:pPr>
            <a:r>
              <a:rPr lang="en-US" dirty="0" smtClean="0"/>
              <a:t>The size of the recessionary gap, and</a:t>
            </a:r>
          </a:p>
          <a:p>
            <a:pPr marL="742950" lvl="1" indent="-285750">
              <a:buFont typeface="Wingdings" pitchFamily="2" charset="2"/>
              <a:buChar char="Ø"/>
            </a:pPr>
            <a:r>
              <a:rPr lang="en-US" dirty="0" smtClean="0"/>
              <a:t>The size of the </a:t>
            </a:r>
            <a:r>
              <a:rPr lang="en-US" i="1" dirty="0" smtClean="0"/>
              <a:t>spending multiplier</a:t>
            </a:r>
            <a:endParaRPr lang="en-US" dirty="0"/>
          </a:p>
        </p:txBody>
      </p:sp>
    </p:spTree>
    <p:extLst>
      <p:ext uri="{BB962C8B-B14F-4D97-AF65-F5344CB8AC3E}">
        <p14:creationId xmlns="" xmlns:p14="http://schemas.microsoft.com/office/powerpoint/2010/main" val="1034646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sp>
            <p:nvSpPr>
              <p:cNvPr id="4" name="TextBox 3"/>
              <p:cNvSpPr txBox="1"/>
              <p:nvPr/>
            </p:nvSpPr>
            <p:spPr>
              <a:xfrm>
                <a:off x="5220072" y="4513684"/>
                <a:ext cx="3923928" cy="1182311"/>
              </a:xfrm>
              <a:prstGeom prst="rect">
                <a:avLst/>
              </a:prstGeom>
              <a:solidFill>
                <a:schemeClr val="accent2">
                  <a:lumMod val="20000"/>
                  <a:lumOff val="80000"/>
                </a:schemeClr>
              </a:solidFill>
              <a:ln>
                <a:noFill/>
              </a:ln>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a:rPr>
                        <m:t>𝑺𝒑𝒆𝒏𝒅𝒊𝒏𝒈</m:t>
                      </m:r>
                      <m:r>
                        <a:rPr lang="en-US" b="1" i="1" smtClean="0">
                          <a:solidFill>
                            <a:srgbClr val="FF0000"/>
                          </a:solidFill>
                          <a:latin typeface="Cambria Math"/>
                        </a:rPr>
                        <m:t> </m:t>
                      </m:r>
                      <m:r>
                        <a:rPr lang="en-US" b="1" i="1" smtClean="0">
                          <a:solidFill>
                            <a:srgbClr val="FF0000"/>
                          </a:solidFill>
                          <a:latin typeface="Cambria Math"/>
                        </a:rPr>
                        <m:t>𝑴𝒖𝒍𝒕𝒊𝒑𝒍𝒊𝒆𝒓</m:t>
                      </m:r>
                      <m:r>
                        <a:rPr lang="en-US" b="1" i="1" smtClean="0">
                          <a:solidFill>
                            <a:srgbClr val="FF0000"/>
                          </a:solidFill>
                          <a:latin typeface="Cambria Math"/>
                        </a:rPr>
                        <m:t>=</m:t>
                      </m:r>
                      <m:f>
                        <m:fPr>
                          <m:ctrlPr>
                            <a:rPr lang="en-US" b="1" i="1" smtClean="0">
                              <a:solidFill>
                                <a:srgbClr val="FF0000"/>
                              </a:solidFill>
                              <a:latin typeface="Cambria Math"/>
                            </a:rPr>
                          </m:ctrlPr>
                        </m:fPr>
                        <m:num>
                          <m:r>
                            <a:rPr lang="en-US" b="1" i="1" smtClean="0">
                              <a:solidFill>
                                <a:srgbClr val="FF0000"/>
                              </a:solidFill>
                              <a:latin typeface="Cambria Math"/>
                            </a:rPr>
                            <m:t>𝟏</m:t>
                          </m:r>
                        </m:num>
                        <m:den>
                          <m:r>
                            <a:rPr lang="en-US" b="1" i="1" smtClean="0">
                              <a:solidFill>
                                <a:srgbClr val="FF0000"/>
                              </a:solidFill>
                              <a:latin typeface="Cambria Math"/>
                            </a:rPr>
                            <m:t>𝟏</m:t>
                          </m:r>
                          <m:r>
                            <a:rPr lang="en-US" b="1" i="1" smtClean="0">
                              <a:solidFill>
                                <a:srgbClr val="FF0000"/>
                              </a:solidFill>
                              <a:latin typeface="Cambria Math"/>
                            </a:rPr>
                            <m:t>−</m:t>
                          </m:r>
                          <m:r>
                            <a:rPr lang="en-US" b="1" i="1" smtClean="0">
                              <a:solidFill>
                                <a:srgbClr val="FF0000"/>
                              </a:solidFill>
                              <a:latin typeface="Cambria Math"/>
                            </a:rPr>
                            <m:t>𝑴𝑷𝑪</m:t>
                          </m:r>
                        </m:den>
                      </m:f>
                    </m:oMath>
                  </m:oMathPara>
                </a14:m>
                <a:endParaRPr lang="en-US" b="1" dirty="0" smtClean="0">
                  <a:solidFill>
                    <a:srgbClr val="FF0000"/>
                  </a:solidFill>
                </a:endParaRPr>
              </a:p>
              <a:p>
                <a:pPr algn="ct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a:rPr>
                        <m:t>𝑻𝒂𝒙</m:t>
                      </m:r>
                      <m:r>
                        <a:rPr lang="en-US" b="1" i="1" smtClean="0">
                          <a:solidFill>
                            <a:srgbClr val="FF0000"/>
                          </a:solidFill>
                          <a:latin typeface="Cambria Math"/>
                        </a:rPr>
                        <m:t> </m:t>
                      </m:r>
                      <m:r>
                        <a:rPr lang="en-US" b="1" i="1" smtClean="0">
                          <a:solidFill>
                            <a:srgbClr val="FF0000"/>
                          </a:solidFill>
                          <a:latin typeface="Cambria Math"/>
                        </a:rPr>
                        <m:t>𝒎𝒖𝒍𝒕𝒊𝒑𝒍𝒊𝒆𝒓</m:t>
                      </m:r>
                      <m:r>
                        <a:rPr lang="en-US" b="1" i="1" smtClean="0">
                          <a:solidFill>
                            <a:srgbClr val="FF0000"/>
                          </a:solidFill>
                          <a:latin typeface="Cambria Math"/>
                        </a:rPr>
                        <m:t>=</m:t>
                      </m:r>
                      <m:f>
                        <m:fPr>
                          <m:ctrlPr>
                            <a:rPr lang="en-US" b="1" i="1" smtClean="0">
                              <a:solidFill>
                                <a:srgbClr val="FF0000"/>
                              </a:solidFill>
                              <a:latin typeface="Cambria Math"/>
                            </a:rPr>
                          </m:ctrlPr>
                        </m:fPr>
                        <m:num>
                          <m:r>
                            <a:rPr lang="en-US" b="1" i="1" smtClean="0">
                              <a:solidFill>
                                <a:srgbClr val="FF0000"/>
                              </a:solidFill>
                              <a:latin typeface="Cambria Math"/>
                            </a:rPr>
                            <m:t>−</m:t>
                          </m:r>
                          <m:r>
                            <a:rPr lang="en-US" b="1" i="1" smtClean="0">
                              <a:solidFill>
                                <a:srgbClr val="FF0000"/>
                              </a:solidFill>
                              <a:latin typeface="Cambria Math"/>
                            </a:rPr>
                            <m:t>𝑴𝑷𝑪</m:t>
                          </m:r>
                        </m:num>
                        <m:den>
                          <m:r>
                            <a:rPr lang="en-US" b="1" i="1" smtClean="0">
                              <a:solidFill>
                                <a:srgbClr val="FF0000"/>
                              </a:solidFill>
                              <a:latin typeface="Cambria Math"/>
                            </a:rPr>
                            <m:t>𝑴𝑹𝑳</m:t>
                          </m:r>
                          <m:r>
                            <a:rPr lang="en-US" b="1" i="1" smtClean="0">
                              <a:solidFill>
                                <a:srgbClr val="FF0000"/>
                              </a:solidFill>
                              <a:latin typeface="Cambria Math"/>
                            </a:rPr>
                            <m:t> (</m:t>
                          </m:r>
                          <m:r>
                            <a:rPr lang="en-US" b="1" i="1" smtClean="0">
                              <a:solidFill>
                                <a:srgbClr val="FF0000"/>
                              </a:solidFill>
                              <a:latin typeface="Cambria Math"/>
                            </a:rPr>
                            <m:t>𝒐𝒓</m:t>
                          </m:r>
                          <m:r>
                            <a:rPr lang="en-US" b="1" i="1" smtClean="0">
                              <a:solidFill>
                                <a:srgbClr val="FF0000"/>
                              </a:solidFill>
                              <a:latin typeface="Cambria Math"/>
                            </a:rPr>
                            <m:t> </m:t>
                          </m:r>
                          <m:r>
                            <a:rPr lang="en-US" b="1" i="1" smtClean="0">
                              <a:solidFill>
                                <a:srgbClr val="FF0000"/>
                              </a:solidFill>
                              <a:latin typeface="Cambria Math"/>
                            </a:rPr>
                            <m:t>𝑴𝑷𝑺</m:t>
                          </m:r>
                          <m:r>
                            <a:rPr lang="en-US" b="1" i="1" smtClean="0">
                              <a:solidFill>
                                <a:srgbClr val="FF0000"/>
                              </a:solidFill>
                              <a:latin typeface="Cambria Math"/>
                            </a:rPr>
                            <m:t>)</m:t>
                          </m:r>
                        </m:den>
                      </m:f>
                    </m:oMath>
                  </m:oMathPara>
                </a14:m>
                <a:endParaRPr lang="en-US" b="1" dirty="0">
                  <a:solidFill>
                    <a:srgbClr val="FF0000"/>
                  </a:solidFill>
                </a:endParaRPr>
              </a:p>
            </p:txBody>
          </p:sp>
        </mc:Choice>
        <mc:Fallback>
          <p:sp>
            <p:nvSpPr>
              <p:cNvPr id="4" name="TextBox 3"/>
              <p:cNvSpPr txBox="1">
                <a:spLocks noRot="1" noChangeAspect="1" noMove="1" noResize="1" noEditPoints="1" noAdjustHandles="1" noChangeArrowheads="1" noChangeShapeType="1" noTextEdit="1"/>
              </p:cNvSpPr>
              <p:nvPr/>
            </p:nvSpPr>
            <p:spPr>
              <a:xfrm>
                <a:off x="5220072" y="4513684"/>
                <a:ext cx="3923928" cy="1182311"/>
              </a:xfrm>
              <a:prstGeom prst="rect">
                <a:avLst/>
              </a:prstGeom>
              <a:blipFill rotWithShape="1">
                <a:blip r:embed="rId2" cstate="print"/>
                <a:stretch>
                  <a:fillRect/>
                </a:stretch>
              </a:blipFill>
              <a:ln>
                <a:noFill/>
              </a:ln>
            </p:spPr>
            <p:txBody>
              <a:bodyPr/>
              <a:lstStyle/>
              <a:p>
                <a:r>
                  <a:rPr lang="en-US">
                    <a:noFill/>
                  </a:rPr>
                  <a:t> </a:t>
                </a:r>
              </a:p>
            </p:txBody>
          </p:sp>
        </mc:Fallback>
      </mc:AlternateContent>
      <p:sp>
        <p:nvSpPr>
          <p:cNvPr id="3" name="TextBox 2"/>
          <p:cNvSpPr txBox="1"/>
          <p:nvPr/>
        </p:nvSpPr>
        <p:spPr>
          <a:xfrm>
            <a:off x="0" y="0"/>
            <a:ext cx="9144000" cy="1015663"/>
          </a:xfrm>
          <a:prstGeom prst="rect">
            <a:avLst/>
          </a:prstGeom>
          <a:noFill/>
        </p:spPr>
        <p:txBody>
          <a:bodyPr wrap="square" rtlCol="0">
            <a:spAutoFit/>
          </a:bodyPr>
          <a:lstStyle/>
          <a:p>
            <a:r>
              <a:rPr lang="en-US" sz="2400" dirty="0" smtClean="0">
                <a:solidFill>
                  <a:srgbClr val="FF0000"/>
                </a:solidFill>
              </a:rPr>
              <a:t>The Role of Fiscal Policy – During a Recession</a:t>
            </a:r>
          </a:p>
          <a:p>
            <a:r>
              <a:rPr lang="en-US" dirty="0" smtClean="0"/>
              <a:t>Determining the size of a tax cut or of an increase in government spending depends on the size of the recessionary gap and the size of the spending multiplier</a:t>
            </a:r>
          </a:p>
        </p:txBody>
      </p:sp>
      <p:grpSp>
        <p:nvGrpSpPr>
          <p:cNvPr id="12" name="Group 11"/>
          <p:cNvGrpSpPr/>
          <p:nvPr/>
        </p:nvGrpSpPr>
        <p:grpSpPr>
          <a:xfrm>
            <a:off x="5341877" y="1745884"/>
            <a:ext cx="3699183" cy="2767800"/>
            <a:chOff x="-24070" y="2019300"/>
            <a:chExt cx="4443671" cy="3324839"/>
          </a:xfrm>
        </p:grpSpPr>
        <p:grpSp>
          <p:nvGrpSpPr>
            <p:cNvPr id="15" name="Group 14"/>
            <p:cNvGrpSpPr/>
            <p:nvPr/>
          </p:nvGrpSpPr>
          <p:grpSpPr>
            <a:xfrm>
              <a:off x="-24070" y="2019300"/>
              <a:ext cx="4443671" cy="3324839"/>
              <a:chOff x="4694926" y="1866900"/>
              <a:chExt cx="4735797" cy="3543414"/>
            </a:xfrm>
          </p:grpSpPr>
          <p:grpSp>
            <p:nvGrpSpPr>
              <p:cNvPr id="17" name="Group 16"/>
              <p:cNvGrpSpPr/>
              <p:nvPr/>
            </p:nvGrpSpPr>
            <p:grpSpPr>
              <a:xfrm>
                <a:off x="4694926" y="1866900"/>
                <a:ext cx="4735797" cy="3543414"/>
                <a:chOff x="4999726" y="1866900"/>
                <a:chExt cx="4735797" cy="3543414"/>
              </a:xfrm>
            </p:grpSpPr>
            <p:grpSp>
              <p:nvGrpSpPr>
                <p:cNvPr id="22" name="Group 21"/>
                <p:cNvGrpSpPr>
                  <a:grpSpLocks noChangeAspect="1"/>
                </p:cNvGrpSpPr>
                <p:nvPr/>
              </p:nvGrpSpPr>
              <p:grpSpPr>
                <a:xfrm>
                  <a:off x="4999726" y="1866900"/>
                  <a:ext cx="4735797" cy="3543414"/>
                  <a:chOff x="5223478" y="1159309"/>
                  <a:chExt cx="5357053" cy="4809897"/>
                </a:xfrm>
              </p:grpSpPr>
              <p:grpSp>
                <p:nvGrpSpPr>
                  <p:cNvPr id="24" name="Group 25"/>
                  <p:cNvGrpSpPr/>
                  <p:nvPr/>
                </p:nvGrpSpPr>
                <p:grpSpPr>
                  <a:xfrm>
                    <a:off x="5322566" y="1159309"/>
                    <a:ext cx="5257965" cy="4809897"/>
                    <a:chOff x="5322566" y="1159309"/>
                    <a:chExt cx="5257965" cy="4809897"/>
                  </a:xfrm>
                </p:grpSpPr>
                <p:grpSp>
                  <p:nvGrpSpPr>
                    <p:cNvPr id="32" name="Group 23"/>
                    <p:cNvGrpSpPr/>
                    <p:nvPr/>
                  </p:nvGrpSpPr>
                  <p:grpSpPr>
                    <a:xfrm>
                      <a:off x="5322566" y="1159309"/>
                      <a:ext cx="4588844" cy="4294325"/>
                      <a:chOff x="5322566" y="1159309"/>
                      <a:chExt cx="4588844" cy="4294325"/>
                    </a:xfrm>
                  </p:grpSpPr>
                  <p:cxnSp>
                    <p:nvCxnSpPr>
                      <p:cNvPr id="35" name="Straight Connector 34"/>
                      <p:cNvCxnSpPr/>
                      <p:nvPr/>
                    </p:nvCxnSpPr>
                    <p:spPr>
                      <a:xfrm>
                        <a:off x="5755766" y="1454658"/>
                        <a:ext cx="0" cy="3985513"/>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36" name="Straight Connector 2"/>
                      <p:cNvCxnSpPr/>
                      <p:nvPr/>
                    </p:nvCxnSpPr>
                    <p:spPr>
                      <a:xfrm>
                        <a:off x="5728842" y="5453634"/>
                        <a:ext cx="4158235"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37" name="TextBox 3"/>
                      <p:cNvSpPr txBox="1"/>
                      <p:nvPr/>
                    </p:nvSpPr>
                    <p:spPr>
                      <a:xfrm>
                        <a:off x="5322566" y="1366179"/>
                        <a:ext cx="762000" cy="457405"/>
                      </a:xfrm>
                      <a:prstGeom prst="rect">
                        <a:avLst/>
                      </a:prstGeom>
                      <a:noFill/>
                    </p:spPr>
                    <p:txBody>
                      <a:bodyPr vert="horz" rtlCol="0">
                        <a:spAutoFit/>
                      </a:bodyPr>
                      <a:lstStyle/>
                      <a:p>
                        <a:r>
                          <a:rPr lang="en-US" sz="1100" dirty="0" smtClean="0">
                            <a:solidFill>
                              <a:srgbClr val="000000"/>
                            </a:solidFill>
                          </a:rPr>
                          <a:t>PL</a:t>
                        </a:r>
                        <a:endParaRPr lang="en-US" sz="1100" dirty="0">
                          <a:solidFill>
                            <a:srgbClr val="000000"/>
                          </a:solidFill>
                        </a:endParaRPr>
                      </a:p>
                    </p:txBody>
                  </p:sp>
                  <p:sp>
                    <p:nvSpPr>
                      <p:cNvPr id="38" name="TextBox 4"/>
                      <p:cNvSpPr txBox="1"/>
                      <p:nvPr/>
                    </p:nvSpPr>
                    <p:spPr>
                      <a:xfrm>
                        <a:off x="9073210" y="1266116"/>
                        <a:ext cx="838200" cy="457405"/>
                      </a:xfrm>
                      <a:prstGeom prst="rect">
                        <a:avLst/>
                      </a:prstGeom>
                      <a:noFill/>
                    </p:spPr>
                    <p:txBody>
                      <a:bodyPr vert="horz" rtlCol="0">
                        <a:spAutoFit/>
                      </a:bodyPr>
                      <a:lstStyle/>
                      <a:p>
                        <a:r>
                          <a:rPr lang="en-US" sz="1100" b="1" dirty="0" smtClean="0">
                            <a:solidFill>
                              <a:srgbClr val="0000CC"/>
                            </a:solidFill>
                          </a:rPr>
                          <a:t>SRAS</a:t>
                        </a:r>
                        <a:endParaRPr lang="en-US" sz="1100" b="1" dirty="0">
                          <a:solidFill>
                            <a:srgbClr val="0000CC"/>
                          </a:solidFill>
                        </a:endParaRPr>
                      </a:p>
                    </p:txBody>
                  </p:sp>
                  <p:sp>
                    <p:nvSpPr>
                      <p:cNvPr id="39" name="Freeform 5"/>
                      <p:cNvSpPr/>
                      <p:nvPr/>
                    </p:nvSpPr>
                    <p:spPr>
                      <a:xfrm>
                        <a:off x="5876290" y="1656079"/>
                        <a:ext cx="3355341" cy="2847342"/>
                      </a:xfrm>
                      <a:custGeom>
                        <a:avLst/>
                        <a:gdLst/>
                        <a:ahLst/>
                        <a:cxnLst/>
                        <a:rect l="0" t="0" r="0" b="0"/>
                        <a:pathLst>
                          <a:path w="3355341" h="2847342">
                            <a:moveTo>
                              <a:pt x="0" y="2847341"/>
                            </a:moveTo>
                            <a:lnTo>
                              <a:pt x="54610" y="2827021"/>
                            </a:lnTo>
                            <a:lnTo>
                              <a:pt x="120650" y="2819400"/>
                            </a:lnTo>
                            <a:lnTo>
                              <a:pt x="193039" y="2816861"/>
                            </a:lnTo>
                            <a:lnTo>
                              <a:pt x="251460" y="2806700"/>
                            </a:lnTo>
                            <a:lnTo>
                              <a:pt x="300989" y="2802891"/>
                            </a:lnTo>
                            <a:lnTo>
                              <a:pt x="346710" y="2792730"/>
                            </a:lnTo>
                            <a:lnTo>
                              <a:pt x="370839" y="2790191"/>
                            </a:lnTo>
                            <a:lnTo>
                              <a:pt x="396239" y="2780030"/>
                            </a:lnTo>
                            <a:lnTo>
                              <a:pt x="488950" y="2768600"/>
                            </a:lnTo>
                            <a:lnTo>
                              <a:pt x="584200" y="2749550"/>
                            </a:lnTo>
                            <a:lnTo>
                              <a:pt x="678179" y="2747011"/>
                            </a:lnTo>
                            <a:lnTo>
                              <a:pt x="703579" y="2747011"/>
                            </a:lnTo>
                            <a:lnTo>
                              <a:pt x="713740" y="2745741"/>
                            </a:lnTo>
                            <a:lnTo>
                              <a:pt x="739140" y="2736850"/>
                            </a:lnTo>
                            <a:lnTo>
                              <a:pt x="831850" y="2725421"/>
                            </a:lnTo>
                            <a:lnTo>
                              <a:pt x="886460" y="2715261"/>
                            </a:lnTo>
                            <a:lnTo>
                              <a:pt x="934719" y="2696211"/>
                            </a:lnTo>
                            <a:lnTo>
                              <a:pt x="972819" y="2686050"/>
                            </a:lnTo>
                            <a:lnTo>
                              <a:pt x="991869" y="2680971"/>
                            </a:lnTo>
                            <a:lnTo>
                              <a:pt x="1047750" y="2674621"/>
                            </a:lnTo>
                            <a:lnTo>
                              <a:pt x="1069340" y="2665730"/>
                            </a:lnTo>
                            <a:lnTo>
                              <a:pt x="1113790" y="2658111"/>
                            </a:lnTo>
                            <a:lnTo>
                              <a:pt x="1132840" y="2650491"/>
                            </a:lnTo>
                            <a:lnTo>
                              <a:pt x="1165860" y="2632711"/>
                            </a:lnTo>
                            <a:lnTo>
                              <a:pt x="1188719" y="2623821"/>
                            </a:lnTo>
                            <a:lnTo>
                              <a:pt x="1229360" y="2620011"/>
                            </a:lnTo>
                            <a:lnTo>
                              <a:pt x="1277619" y="2616200"/>
                            </a:lnTo>
                            <a:lnTo>
                              <a:pt x="1316990" y="2602230"/>
                            </a:lnTo>
                            <a:lnTo>
                              <a:pt x="1416050" y="2560321"/>
                            </a:lnTo>
                            <a:lnTo>
                              <a:pt x="1424940" y="2556511"/>
                            </a:lnTo>
                            <a:lnTo>
                              <a:pt x="1449069" y="2551430"/>
                            </a:lnTo>
                            <a:lnTo>
                              <a:pt x="1474469" y="2546350"/>
                            </a:lnTo>
                            <a:lnTo>
                              <a:pt x="1549400" y="2522221"/>
                            </a:lnTo>
                            <a:lnTo>
                              <a:pt x="1573529" y="2518411"/>
                            </a:lnTo>
                            <a:lnTo>
                              <a:pt x="1595119" y="2510791"/>
                            </a:lnTo>
                            <a:lnTo>
                              <a:pt x="1611629" y="2503171"/>
                            </a:lnTo>
                            <a:lnTo>
                              <a:pt x="1617979" y="2498091"/>
                            </a:lnTo>
                            <a:lnTo>
                              <a:pt x="1657350" y="2484121"/>
                            </a:lnTo>
                            <a:lnTo>
                              <a:pt x="1725929" y="2468880"/>
                            </a:lnTo>
                            <a:lnTo>
                              <a:pt x="1791969" y="2437130"/>
                            </a:lnTo>
                            <a:lnTo>
                              <a:pt x="1828800" y="2413000"/>
                            </a:lnTo>
                            <a:lnTo>
                              <a:pt x="1846579" y="2407921"/>
                            </a:lnTo>
                            <a:lnTo>
                              <a:pt x="1865629" y="2404111"/>
                            </a:lnTo>
                            <a:lnTo>
                              <a:pt x="1930400" y="2379980"/>
                            </a:lnTo>
                            <a:lnTo>
                              <a:pt x="1978660" y="2355850"/>
                            </a:lnTo>
                            <a:lnTo>
                              <a:pt x="2010410" y="2349500"/>
                            </a:lnTo>
                            <a:lnTo>
                              <a:pt x="2019300" y="2345691"/>
                            </a:lnTo>
                            <a:lnTo>
                              <a:pt x="2026919" y="2339341"/>
                            </a:lnTo>
                            <a:lnTo>
                              <a:pt x="2040890" y="2325371"/>
                            </a:lnTo>
                            <a:lnTo>
                              <a:pt x="2065019" y="2307591"/>
                            </a:lnTo>
                            <a:lnTo>
                              <a:pt x="2076450" y="2291080"/>
                            </a:lnTo>
                            <a:lnTo>
                              <a:pt x="2084069" y="2286000"/>
                            </a:lnTo>
                            <a:lnTo>
                              <a:pt x="2091690" y="2282191"/>
                            </a:lnTo>
                            <a:lnTo>
                              <a:pt x="2127250" y="2268221"/>
                            </a:lnTo>
                            <a:lnTo>
                              <a:pt x="2180590" y="2235200"/>
                            </a:lnTo>
                            <a:lnTo>
                              <a:pt x="2199640" y="2219961"/>
                            </a:lnTo>
                            <a:lnTo>
                              <a:pt x="2208529" y="2213611"/>
                            </a:lnTo>
                            <a:lnTo>
                              <a:pt x="2284729" y="2184400"/>
                            </a:lnTo>
                            <a:lnTo>
                              <a:pt x="2292350" y="2178050"/>
                            </a:lnTo>
                            <a:lnTo>
                              <a:pt x="2305050" y="2162811"/>
                            </a:lnTo>
                            <a:lnTo>
                              <a:pt x="2312669" y="2156461"/>
                            </a:lnTo>
                            <a:lnTo>
                              <a:pt x="2343150" y="2143761"/>
                            </a:lnTo>
                            <a:lnTo>
                              <a:pt x="2414269" y="2091691"/>
                            </a:lnTo>
                            <a:lnTo>
                              <a:pt x="2426969" y="2080261"/>
                            </a:lnTo>
                            <a:lnTo>
                              <a:pt x="2479040" y="2049780"/>
                            </a:lnTo>
                            <a:lnTo>
                              <a:pt x="2498090" y="2026921"/>
                            </a:lnTo>
                            <a:lnTo>
                              <a:pt x="2534919" y="1998980"/>
                            </a:lnTo>
                            <a:lnTo>
                              <a:pt x="2556510" y="1969771"/>
                            </a:lnTo>
                            <a:lnTo>
                              <a:pt x="2614929" y="1918971"/>
                            </a:lnTo>
                            <a:lnTo>
                              <a:pt x="2641600" y="1884680"/>
                            </a:lnTo>
                            <a:lnTo>
                              <a:pt x="2684779" y="1847850"/>
                            </a:lnTo>
                            <a:lnTo>
                              <a:pt x="2729229" y="1794511"/>
                            </a:lnTo>
                            <a:lnTo>
                              <a:pt x="2752090" y="1778000"/>
                            </a:lnTo>
                            <a:lnTo>
                              <a:pt x="2788919" y="1728471"/>
                            </a:lnTo>
                            <a:lnTo>
                              <a:pt x="2800350" y="1710691"/>
                            </a:lnTo>
                            <a:lnTo>
                              <a:pt x="2821940" y="1685291"/>
                            </a:lnTo>
                            <a:lnTo>
                              <a:pt x="2844800" y="1639571"/>
                            </a:lnTo>
                            <a:lnTo>
                              <a:pt x="2894329" y="1577341"/>
                            </a:lnTo>
                            <a:lnTo>
                              <a:pt x="2918460" y="1535431"/>
                            </a:lnTo>
                            <a:lnTo>
                              <a:pt x="2932429" y="1513841"/>
                            </a:lnTo>
                            <a:lnTo>
                              <a:pt x="2943860" y="1496060"/>
                            </a:lnTo>
                            <a:lnTo>
                              <a:pt x="2964179" y="1470660"/>
                            </a:lnTo>
                            <a:lnTo>
                              <a:pt x="3004819" y="1391921"/>
                            </a:lnTo>
                            <a:lnTo>
                              <a:pt x="3018790" y="1370331"/>
                            </a:lnTo>
                            <a:lnTo>
                              <a:pt x="3032760" y="1348741"/>
                            </a:lnTo>
                            <a:lnTo>
                              <a:pt x="3037840" y="1342391"/>
                            </a:lnTo>
                            <a:lnTo>
                              <a:pt x="3040379" y="1336041"/>
                            </a:lnTo>
                            <a:lnTo>
                              <a:pt x="3058160" y="1275081"/>
                            </a:lnTo>
                            <a:lnTo>
                              <a:pt x="3094990" y="1201421"/>
                            </a:lnTo>
                            <a:lnTo>
                              <a:pt x="3100069" y="1181100"/>
                            </a:lnTo>
                            <a:lnTo>
                              <a:pt x="3103879" y="1159510"/>
                            </a:lnTo>
                            <a:lnTo>
                              <a:pt x="3126740" y="1101091"/>
                            </a:lnTo>
                            <a:lnTo>
                              <a:pt x="3135629" y="1059181"/>
                            </a:lnTo>
                            <a:lnTo>
                              <a:pt x="3169919" y="971550"/>
                            </a:lnTo>
                            <a:lnTo>
                              <a:pt x="3178810" y="919481"/>
                            </a:lnTo>
                            <a:lnTo>
                              <a:pt x="3197860" y="867410"/>
                            </a:lnTo>
                            <a:lnTo>
                              <a:pt x="3208019" y="819150"/>
                            </a:lnTo>
                            <a:lnTo>
                              <a:pt x="3227069" y="767081"/>
                            </a:lnTo>
                            <a:lnTo>
                              <a:pt x="3235960" y="718821"/>
                            </a:lnTo>
                            <a:lnTo>
                              <a:pt x="3242310" y="695960"/>
                            </a:lnTo>
                            <a:lnTo>
                              <a:pt x="3248660" y="636271"/>
                            </a:lnTo>
                            <a:lnTo>
                              <a:pt x="3257550" y="609600"/>
                            </a:lnTo>
                            <a:lnTo>
                              <a:pt x="3274060" y="521971"/>
                            </a:lnTo>
                            <a:lnTo>
                              <a:pt x="3286760" y="472441"/>
                            </a:lnTo>
                            <a:lnTo>
                              <a:pt x="3298190" y="439421"/>
                            </a:lnTo>
                            <a:lnTo>
                              <a:pt x="3304540" y="402591"/>
                            </a:lnTo>
                            <a:lnTo>
                              <a:pt x="3313429" y="377191"/>
                            </a:lnTo>
                            <a:lnTo>
                              <a:pt x="3318510" y="297181"/>
                            </a:lnTo>
                            <a:lnTo>
                              <a:pt x="3318510" y="264160"/>
                            </a:lnTo>
                            <a:lnTo>
                              <a:pt x="3323590" y="243841"/>
                            </a:lnTo>
                            <a:lnTo>
                              <a:pt x="3328669" y="223521"/>
                            </a:lnTo>
                            <a:lnTo>
                              <a:pt x="3333750" y="186691"/>
                            </a:lnTo>
                            <a:lnTo>
                              <a:pt x="3343910" y="144781"/>
                            </a:lnTo>
                            <a:lnTo>
                              <a:pt x="3347719" y="64771"/>
                            </a:lnTo>
                            <a:lnTo>
                              <a:pt x="3351529" y="44450"/>
                            </a:lnTo>
                            <a:lnTo>
                              <a:pt x="3355340" y="34291"/>
                            </a:lnTo>
                            <a:lnTo>
                              <a:pt x="3355340" y="25400"/>
                            </a:lnTo>
                            <a:lnTo>
                              <a:pt x="3354069" y="15241"/>
                            </a:lnTo>
                            <a:lnTo>
                              <a:pt x="3347719" y="0"/>
                            </a:lnTo>
                          </a:path>
                        </a:pathLst>
                      </a:custGeom>
                      <a:ln w="43052"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100"/>
                      </a:p>
                    </p:txBody>
                  </p:sp>
                  <p:sp>
                    <p:nvSpPr>
                      <p:cNvPr id="40" name="TextBox 4"/>
                      <p:cNvSpPr txBox="1"/>
                      <p:nvPr/>
                    </p:nvSpPr>
                    <p:spPr>
                      <a:xfrm>
                        <a:off x="8383641" y="1159309"/>
                        <a:ext cx="838200" cy="457405"/>
                      </a:xfrm>
                      <a:prstGeom prst="rect">
                        <a:avLst/>
                      </a:prstGeom>
                      <a:noFill/>
                    </p:spPr>
                    <p:txBody>
                      <a:bodyPr vert="horz" rtlCol="0">
                        <a:spAutoFit/>
                      </a:bodyPr>
                      <a:lstStyle/>
                      <a:p>
                        <a:r>
                          <a:rPr lang="en-US" sz="1100" b="1" dirty="0" smtClean="0">
                            <a:solidFill>
                              <a:srgbClr val="FF0000"/>
                            </a:solidFill>
                          </a:rPr>
                          <a:t>LRAS</a:t>
                        </a:r>
                        <a:endParaRPr lang="en-US" sz="1100" b="1" dirty="0">
                          <a:solidFill>
                            <a:srgbClr val="FF0000"/>
                          </a:solidFill>
                        </a:endParaRPr>
                      </a:p>
                    </p:txBody>
                  </p:sp>
                </p:grpSp>
                <p:sp>
                  <p:nvSpPr>
                    <p:cNvPr id="33" name="TextBox 32"/>
                    <p:cNvSpPr txBox="1"/>
                    <p:nvPr/>
                  </p:nvSpPr>
                  <p:spPr>
                    <a:xfrm>
                      <a:off x="9310533" y="5511801"/>
                      <a:ext cx="1269998" cy="457405"/>
                    </a:xfrm>
                    <a:prstGeom prst="rect">
                      <a:avLst/>
                    </a:prstGeom>
                    <a:noFill/>
                  </p:spPr>
                  <p:txBody>
                    <a:bodyPr vert="horz" rtlCol="0">
                      <a:spAutoFit/>
                    </a:bodyPr>
                    <a:lstStyle/>
                    <a:p>
                      <a:r>
                        <a:rPr lang="en-US" sz="1100" dirty="0" smtClean="0">
                          <a:solidFill>
                            <a:srgbClr val="000000"/>
                          </a:solidFill>
                        </a:rPr>
                        <a:t>real GDP</a:t>
                      </a:r>
                      <a:endParaRPr lang="en-US" sz="1100" dirty="0">
                        <a:solidFill>
                          <a:srgbClr val="000000"/>
                        </a:solidFill>
                      </a:endParaRPr>
                    </a:p>
                  </p:txBody>
                </p:sp>
                <p:sp>
                  <p:nvSpPr>
                    <p:cNvPr id="34" name="TextBox 33"/>
                    <p:cNvSpPr txBox="1"/>
                    <p:nvPr/>
                  </p:nvSpPr>
                  <p:spPr>
                    <a:xfrm>
                      <a:off x="7758362" y="4655544"/>
                      <a:ext cx="1415384" cy="457406"/>
                    </a:xfrm>
                    <a:prstGeom prst="rect">
                      <a:avLst/>
                    </a:prstGeom>
                    <a:noFill/>
                  </p:spPr>
                  <p:txBody>
                    <a:bodyPr vert="horz" wrap="square" rtlCol="0">
                      <a:spAutoFit/>
                    </a:bodyPr>
                    <a:lstStyle/>
                    <a:p>
                      <a:r>
                        <a:rPr lang="en-US" sz="1100" i="1" dirty="0" smtClean="0">
                          <a:solidFill>
                            <a:srgbClr val="F81D06"/>
                          </a:solidFill>
                        </a:rPr>
                        <a:t>$500 million</a:t>
                      </a:r>
                      <a:endParaRPr lang="en-US" sz="1100" i="1" dirty="0">
                        <a:solidFill>
                          <a:srgbClr val="F81D06"/>
                        </a:solidFill>
                      </a:endParaRPr>
                    </a:p>
                  </p:txBody>
                </p:sp>
              </p:grpSp>
              <p:cxnSp>
                <p:nvCxnSpPr>
                  <p:cNvPr id="25" name="Straight Connector 24"/>
                  <p:cNvCxnSpPr/>
                  <p:nvPr/>
                </p:nvCxnSpPr>
                <p:spPr>
                  <a:xfrm flipH="1">
                    <a:off x="5753100" y="3086100"/>
                    <a:ext cx="3086100" cy="0"/>
                  </a:xfrm>
                  <a:prstGeom prst="line">
                    <a:avLst/>
                  </a:prstGeom>
                  <a:ln w="38100" cap="flat" cmpd="sng" algn="ctr">
                    <a:solidFill>
                      <a:srgbClr val="80008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223478" y="2816800"/>
                    <a:ext cx="533400" cy="457405"/>
                  </a:xfrm>
                  <a:prstGeom prst="rect">
                    <a:avLst/>
                  </a:prstGeom>
                  <a:noFill/>
                </p:spPr>
                <p:txBody>
                  <a:bodyPr vert="horz" rtlCol="0">
                    <a:spAutoFit/>
                  </a:bodyPr>
                  <a:lstStyle/>
                  <a:p>
                    <a:r>
                      <a:rPr lang="en-US" sz="1100" dirty="0" err="1" smtClean="0">
                        <a:solidFill>
                          <a:srgbClr val="000000"/>
                        </a:solidFill>
                      </a:rPr>
                      <a:t>P</a:t>
                    </a:r>
                    <a:r>
                      <a:rPr lang="en-US" sz="1100" baseline="-25000" dirty="0" err="1" smtClean="0">
                        <a:solidFill>
                          <a:srgbClr val="000000"/>
                        </a:solidFill>
                      </a:rPr>
                      <a:t>fe</a:t>
                    </a:r>
                    <a:endParaRPr lang="en-US" sz="1100" baseline="-25000" dirty="0">
                      <a:solidFill>
                        <a:srgbClr val="000000"/>
                      </a:solidFill>
                    </a:endParaRPr>
                  </a:p>
                </p:txBody>
              </p:sp>
              <p:sp>
                <p:nvSpPr>
                  <p:cNvPr id="27" name="TextBox 26"/>
                  <p:cNvSpPr txBox="1"/>
                  <p:nvPr/>
                </p:nvSpPr>
                <p:spPr>
                  <a:xfrm>
                    <a:off x="8684216" y="5468663"/>
                    <a:ext cx="558799" cy="457404"/>
                  </a:xfrm>
                  <a:prstGeom prst="rect">
                    <a:avLst/>
                  </a:prstGeom>
                  <a:noFill/>
                </p:spPr>
                <p:txBody>
                  <a:bodyPr vert="horz" rtlCol="0">
                    <a:spAutoFit/>
                  </a:bodyPr>
                  <a:lstStyle/>
                  <a:p>
                    <a:r>
                      <a:rPr lang="en-US" sz="1100" dirty="0" err="1" smtClean="0">
                        <a:solidFill>
                          <a:srgbClr val="000000"/>
                        </a:solidFill>
                      </a:rPr>
                      <a:t>Y</a:t>
                    </a:r>
                    <a:r>
                      <a:rPr lang="en-US" sz="1100" baseline="-25000" dirty="0" err="1" smtClean="0">
                        <a:solidFill>
                          <a:srgbClr val="000000"/>
                        </a:solidFill>
                      </a:rPr>
                      <a:t>fe</a:t>
                    </a:r>
                    <a:endParaRPr lang="en-US" sz="1100" baseline="-25000" dirty="0">
                      <a:solidFill>
                        <a:srgbClr val="000000"/>
                      </a:solidFill>
                    </a:endParaRPr>
                  </a:p>
                </p:txBody>
              </p:sp>
              <p:cxnSp>
                <p:nvCxnSpPr>
                  <p:cNvPr id="28" name="Straight Connector 27"/>
                  <p:cNvCxnSpPr/>
                  <p:nvPr/>
                </p:nvCxnSpPr>
                <p:spPr>
                  <a:xfrm flipH="1">
                    <a:off x="5755766" y="3905355"/>
                    <a:ext cx="2227702" cy="0"/>
                  </a:xfrm>
                  <a:prstGeom prst="line">
                    <a:avLst/>
                  </a:prstGeom>
                  <a:ln w="38100" cap="flat" cmpd="sng" algn="ctr">
                    <a:solidFill>
                      <a:srgbClr val="FFFF0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7951548" y="3905355"/>
                    <a:ext cx="31920" cy="1548279"/>
                  </a:xfrm>
                  <a:prstGeom prst="line">
                    <a:avLst/>
                  </a:prstGeom>
                  <a:ln w="38100" cap="flat" cmpd="sng" algn="ctr">
                    <a:solidFill>
                      <a:srgbClr val="FFFF00">
                        <a:alpha val="60000"/>
                      </a:srgbClr>
                    </a:solidFill>
                    <a:prstDash val="dash"/>
                    <a:round/>
                    <a:headEnd type="oval" w="med" len="sm"/>
                    <a:tailEnd type="oval" w="med" len="sm"/>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322566" y="3641757"/>
                    <a:ext cx="533400" cy="457405"/>
                  </a:xfrm>
                  <a:prstGeom prst="rect">
                    <a:avLst/>
                  </a:prstGeom>
                  <a:noFill/>
                </p:spPr>
                <p:txBody>
                  <a:bodyPr vert="horz" rtlCol="0">
                    <a:spAutoFit/>
                  </a:bodyPr>
                  <a:lstStyle/>
                  <a:p>
                    <a:r>
                      <a:rPr lang="en-US" sz="1100" dirty="0" smtClean="0">
                        <a:solidFill>
                          <a:srgbClr val="000000"/>
                        </a:solidFill>
                      </a:rPr>
                      <a:t>P</a:t>
                    </a:r>
                    <a:r>
                      <a:rPr lang="en-US" sz="1100" baseline="-25000" dirty="0">
                        <a:solidFill>
                          <a:srgbClr val="000000"/>
                        </a:solidFill>
                      </a:rPr>
                      <a:t>2</a:t>
                    </a:r>
                  </a:p>
                </p:txBody>
              </p:sp>
              <p:sp>
                <p:nvSpPr>
                  <p:cNvPr id="31" name="TextBox 30"/>
                  <p:cNvSpPr txBox="1"/>
                  <p:nvPr/>
                </p:nvSpPr>
                <p:spPr>
                  <a:xfrm>
                    <a:off x="7806031" y="5440171"/>
                    <a:ext cx="533400" cy="457405"/>
                  </a:xfrm>
                  <a:prstGeom prst="rect">
                    <a:avLst/>
                  </a:prstGeom>
                  <a:noFill/>
                </p:spPr>
                <p:txBody>
                  <a:bodyPr vert="horz" rtlCol="0">
                    <a:spAutoFit/>
                  </a:bodyPr>
                  <a:lstStyle/>
                  <a:p>
                    <a:r>
                      <a:rPr lang="en-US" sz="1100" dirty="0">
                        <a:solidFill>
                          <a:srgbClr val="000000"/>
                        </a:solidFill>
                      </a:rPr>
                      <a:t>Y</a:t>
                    </a:r>
                    <a:r>
                      <a:rPr lang="en-US" sz="1100" baseline="-25000" dirty="0" smtClean="0">
                        <a:solidFill>
                          <a:srgbClr val="000000"/>
                        </a:solidFill>
                      </a:rPr>
                      <a:t>2</a:t>
                    </a:r>
                    <a:endParaRPr lang="en-US" sz="1100" baseline="-25000" dirty="0">
                      <a:solidFill>
                        <a:srgbClr val="000000"/>
                      </a:solidFill>
                    </a:endParaRPr>
                  </a:p>
                </p:txBody>
              </p:sp>
            </p:grpSp>
            <p:cxnSp>
              <p:nvCxnSpPr>
                <p:cNvPr id="23" name="Straight Connector 22"/>
                <p:cNvCxnSpPr/>
                <p:nvPr/>
              </p:nvCxnSpPr>
              <p:spPr>
                <a:xfrm flipV="1">
                  <a:off x="8196137" y="2170458"/>
                  <a:ext cx="0" cy="2874221"/>
                </a:xfrm>
                <a:prstGeom prst="line">
                  <a:avLst/>
                </a:prstGeom>
                <a:ln w="38100" cap="flat" cmpd="sng" algn="ctr">
                  <a:solidFill>
                    <a:srgbClr val="FF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grpSp>
          <p:cxnSp>
            <p:nvCxnSpPr>
              <p:cNvPr id="18" name="Straight Connector 17"/>
              <p:cNvCxnSpPr/>
              <p:nvPr/>
            </p:nvCxnSpPr>
            <p:spPr>
              <a:xfrm>
                <a:off x="6451699" y="2095500"/>
                <a:ext cx="2059092" cy="1674569"/>
              </a:xfrm>
              <a:prstGeom prst="line">
                <a:avLst/>
              </a:prstGeom>
              <a:ln w="38100" cap="flat" cmpd="sng" algn="ctr">
                <a:solidFill>
                  <a:schemeClr val="bg1">
                    <a:lumMod val="75000"/>
                  </a:schemeClr>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407146" y="3766439"/>
                <a:ext cx="736854" cy="336967"/>
              </a:xfrm>
              <a:prstGeom prst="rect">
                <a:avLst/>
              </a:prstGeom>
              <a:noFill/>
            </p:spPr>
            <p:txBody>
              <a:bodyPr vert="horz" wrap="square" rtlCol="0">
                <a:spAutoFit/>
              </a:bodyPr>
              <a:lstStyle/>
              <a:p>
                <a:r>
                  <a:rPr lang="en-US" sz="1100" dirty="0" smtClean="0">
                    <a:solidFill>
                      <a:schemeClr val="bg1">
                        <a:lumMod val="75000"/>
                      </a:schemeClr>
                    </a:solidFill>
                  </a:rPr>
                  <a:t>AD</a:t>
                </a:r>
                <a:r>
                  <a:rPr lang="en-US" sz="1100" baseline="-25000" dirty="0" smtClean="0">
                    <a:solidFill>
                      <a:schemeClr val="bg1">
                        <a:lumMod val="75000"/>
                      </a:schemeClr>
                    </a:solidFill>
                  </a:rPr>
                  <a:t>1</a:t>
                </a:r>
                <a:endParaRPr lang="en-US" sz="1100" baseline="-25000" dirty="0">
                  <a:solidFill>
                    <a:schemeClr val="bg1">
                      <a:lumMod val="75000"/>
                    </a:schemeClr>
                  </a:solidFill>
                </a:endParaRPr>
              </a:p>
            </p:txBody>
          </p:sp>
          <p:cxnSp>
            <p:nvCxnSpPr>
              <p:cNvPr id="20" name="Straight Connector 19"/>
              <p:cNvCxnSpPr/>
              <p:nvPr/>
            </p:nvCxnSpPr>
            <p:spPr>
              <a:xfrm>
                <a:off x="6039114" y="2957212"/>
                <a:ext cx="2059092" cy="1674569"/>
              </a:xfrm>
              <a:prstGeom prst="line">
                <a:avLst/>
              </a:prstGeom>
              <a:ln w="38100" cap="flat" cmpd="sng" algn="ctr">
                <a:solidFill>
                  <a:schemeClr val="tx1"/>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037287" y="4477892"/>
                <a:ext cx="736854" cy="336967"/>
              </a:xfrm>
              <a:prstGeom prst="rect">
                <a:avLst/>
              </a:prstGeom>
              <a:noFill/>
            </p:spPr>
            <p:txBody>
              <a:bodyPr vert="horz" wrap="square" rtlCol="0">
                <a:spAutoFit/>
              </a:bodyPr>
              <a:lstStyle/>
              <a:p>
                <a:r>
                  <a:rPr lang="en-US" sz="1100" dirty="0" smtClean="0"/>
                  <a:t>AD</a:t>
                </a:r>
                <a:r>
                  <a:rPr lang="en-US" sz="1100" baseline="-25000" dirty="0"/>
                  <a:t>2</a:t>
                </a:r>
              </a:p>
            </p:txBody>
          </p:sp>
        </p:grpSp>
        <p:sp>
          <p:nvSpPr>
            <p:cNvPr id="14" name="Left Brace 13"/>
            <p:cNvSpPr/>
            <p:nvPr/>
          </p:nvSpPr>
          <p:spPr>
            <a:xfrm rot="5400000">
              <a:off x="2470498" y="4464693"/>
              <a:ext cx="207165" cy="741685"/>
            </a:xfrm>
            <a:prstGeom prst="leftBrace">
              <a:avLst/>
            </a:prstGeom>
            <a:ln w="19050"/>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sz="1400"/>
            </a:p>
          </p:txBody>
        </p:sp>
      </p:grpSp>
      <p:sp>
        <p:nvSpPr>
          <p:cNvPr id="5" name="TextBox 4"/>
          <p:cNvSpPr txBox="1"/>
          <p:nvPr/>
        </p:nvSpPr>
        <p:spPr>
          <a:xfrm>
            <a:off x="0" y="1346487"/>
            <a:ext cx="5232089" cy="4247317"/>
          </a:xfrm>
          <a:prstGeom prst="rect">
            <a:avLst/>
          </a:prstGeom>
          <a:noFill/>
        </p:spPr>
        <p:txBody>
          <a:bodyPr wrap="square" rtlCol="0">
            <a:spAutoFit/>
          </a:bodyPr>
          <a:lstStyle/>
          <a:p>
            <a:r>
              <a:rPr lang="en-US" b="1" dirty="0" smtClean="0"/>
              <a:t>Study the graph: </a:t>
            </a:r>
          </a:p>
          <a:p>
            <a:pPr marL="285750" indent="-285750">
              <a:buFont typeface="Arial" pitchFamily="34" charset="0"/>
              <a:buChar char="•"/>
            </a:pPr>
            <a:r>
              <a:rPr lang="en-US" dirty="0" smtClean="0"/>
              <a:t>The economy in the left is producing a level of output $500 million below its full employment level. </a:t>
            </a:r>
          </a:p>
          <a:p>
            <a:pPr marL="285750" indent="-285750">
              <a:buFont typeface="Arial" pitchFamily="34" charset="0"/>
              <a:buChar char="•"/>
            </a:pPr>
            <a:endParaRPr lang="en-US" dirty="0" smtClean="0"/>
          </a:p>
          <a:p>
            <a:pPr marL="285750" indent="-285750">
              <a:buFont typeface="Arial" pitchFamily="34" charset="0"/>
              <a:buChar char="•"/>
            </a:pPr>
            <a:r>
              <a:rPr lang="en-US" dirty="0" smtClean="0"/>
              <a:t>Assume the marginal propensity to consume (MPC) equals 0.75</a:t>
            </a:r>
          </a:p>
          <a:p>
            <a:pPr marL="285750" indent="-285750">
              <a:buFont typeface="Arial" pitchFamily="34" charset="0"/>
              <a:buChar char="•"/>
            </a:pPr>
            <a:endParaRPr lang="en-US" b="1" dirty="0">
              <a:solidFill>
                <a:srgbClr val="0000FF"/>
              </a:solidFill>
            </a:endParaRPr>
          </a:p>
          <a:p>
            <a:r>
              <a:rPr lang="en-US" b="1" dirty="0" smtClean="0">
                <a:solidFill>
                  <a:srgbClr val="0000FF"/>
                </a:solidFill>
              </a:rPr>
              <a:t>The government wishes to stimulate spending by enough to return the economy to full employment</a:t>
            </a:r>
            <a:endParaRPr lang="en-US" b="1" dirty="0">
              <a:solidFill>
                <a:srgbClr val="0000FF"/>
              </a:solidFill>
            </a:endParaRPr>
          </a:p>
          <a:p>
            <a:pPr marL="342900" indent="-342900">
              <a:buFont typeface="+mj-lt"/>
              <a:buAutoNum type="arabicPeriod"/>
            </a:pPr>
            <a:r>
              <a:rPr lang="en-US" dirty="0" smtClean="0">
                <a:solidFill>
                  <a:srgbClr val="0000FF"/>
                </a:solidFill>
              </a:rPr>
              <a:t>How much would government spending have to increase by to increase AD back to full employment?</a:t>
            </a:r>
          </a:p>
          <a:p>
            <a:pPr marL="342900" indent="-342900">
              <a:buFont typeface="+mj-lt"/>
              <a:buAutoNum type="arabicPeriod"/>
            </a:pPr>
            <a:r>
              <a:rPr lang="en-US" dirty="0" smtClean="0">
                <a:solidFill>
                  <a:srgbClr val="0000FF"/>
                </a:solidFill>
              </a:rPr>
              <a:t>How much would the government have to reduce taxes by to increase AD back to full employment?</a:t>
            </a:r>
          </a:p>
        </p:txBody>
      </p:sp>
    </p:spTree>
    <p:extLst>
      <p:ext uri="{BB962C8B-B14F-4D97-AF65-F5344CB8AC3E}">
        <p14:creationId xmlns="" xmlns:p14="http://schemas.microsoft.com/office/powerpoint/2010/main" val="1759119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sp>
            <p:nvSpPr>
              <p:cNvPr id="3" name="TextBox 2"/>
              <p:cNvSpPr txBox="1"/>
              <p:nvPr/>
            </p:nvSpPr>
            <p:spPr>
              <a:xfrm>
                <a:off x="0" y="697260"/>
                <a:ext cx="9144000" cy="5196615"/>
              </a:xfrm>
              <a:prstGeom prst="rect">
                <a:avLst/>
              </a:prstGeom>
              <a:noFill/>
            </p:spPr>
            <p:txBody>
              <a:bodyPr wrap="square" rtlCol="0">
                <a:spAutoFit/>
              </a:bodyPr>
              <a:lstStyle/>
              <a:p>
                <a:r>
                  <a:rPr lang="en-US" sz="2400" dirty="0" smtClean="0">
                    <a:solidFill>
                      <a:srgbClr val="FF0000"/>
                    </a:solidFill>
                  </a:rPr>
                  <a:t>Expansionary Fiscal Policy - Tax Cuts versus Spending Increases</a:t>
                </a:r>
              </a:p>
              <a:p>
                <a:r>
                  <a:rPr lang="en-US" dirty="0" smtClean="0"/>
                  <a:t>With a $500 million gap between its current output and its full employment output, and with an MPC of 0.75:</a:t>
                </a:r>
              </a:p>
              <a:p>
                <a:pPr marL="342900" indent="-342900">
                  <a:buFont typeface="+mj-lt"/>
                  <a:buAutoNum type="arabicPeriod"/>
                </a:pPr>
                <a:r>
                  <a:rPr lang="en-US" dirty="0" smtClean="0">
                    <a:solidFill>
                      <a:srgbClr val="0000FF"/>
                    </a:solidFill>
                  </a:rPr>
                  <a:t>How much would government spending have to increase by to increase AD by $500 million?</a:t>
                </a:r>
                <a:endParaRPr lang="en-US" dirty="0">
                  <a:solidFill>
                    <a:srgbClr val="0000FF"/>
                  </a:solidFill>
                </a:endParaRPr>
              </a:p>
              <a:p>
                <a:pPr/>
                <a14:m>
                  <m:oMathPara xmlns:m="http://schemas.openxmlformats.org/officeDocument/2006/math">
                    <m:oMathParaPr>
                      <m:jc m:val="center"/>
                    </m:oMathParaPr>
                    <m:oMath xmlns:m="http://schemas.openxmlformats.org/officeDocument/2006/math">
                      <m:r>
                        <a:rPr lang="en-US" sz="1600" b="1" i="1" smtClean="0">
                          <a:solidFill>
                            <a:schemeClr val="tx1"/>
                          </a:solidFill>
                          <a:latin typeface="Cambria Math"/>
                        </a:rPr>
                        <m:t>𝑺𝒑𝒆𝒏𝒅𝒊𝒏𝒈</m:t>
                      </m:r>
                      <m:r>
                        <a:rPr lang="en-US" sz="1600" b="1" i="1" smtClean="0">
                          <a:solidFill>
                            <a:schemeClr val="tx1"/>
                          </a:solidFill>
                          <a:latin typeface="Cambria Math"/>
                        </a:rPr>
                        <m:t> </m:t>
                      </m:r>
                      <m:r>
                        <a:rPr lang="en-US" sz="1600" b="1" i="1" smtClean="0">
                          <a:solidFill>
                            <a:schemeClr val="tx1"/>
                          </a:solidFill>
                          <a:latin typeface="Cambria Math"/>
                        </a:rPr>
                        <m:t>𝑴𝒖𝒍𝒕𝒊𝒑𝒍𝒊𝒆𝒓</m:t>
                      </m:r>
                      <m:r>
                        <a:rPr lang="en-US" sz="1600" b="1" i="1" smtClean="0">
                          <a:solidFill>
                            <a:schemeClr val="tx1"/>
                          </a:solidFill>
                          <a:latin typeface="Cambria Math"/>
                        </a:rPr>
                        <m:t>=</m:t>
                      </m:r>
                      <m:f>
                        <m:fPr>
                          <m:ctrlPr>
                            <a:rPr lang="en-US" sz="1600" b="1" i="1" smtClean="0">
                              <a:solidFill>
                                <a:schemeClr val="tx1"/>
                              </a:solidFill>
                              <a:latin typeface="Cambria Math"/>
                            </a:rPr>
                          </m:ctrlPr>
                        </m:fPr>
                        <m:num>
                          <m:r>
                            <a:rPr lang="en-US" sz="1600" b="1" i="1" smtClean="0">
                              <a:solidFill>
                                <a:schemeClr val="tx1"/>
                              </a:solidFill>
                              <a:latin typeface="Cambria Math"/>
                            </a:rPr>
                            <m:t>𝟏</m:t>
                          </m:r>
                        </m:num>
                        <m:den>
                          <m:r>
                            <a:rPr lang="en-US" sz="1600" b="1" i="1" smtClean="0">
                              <a:solidFill>
                                <a:schemeClr val="tx1"/>
                              </a:solidFill>
                              <a:latin typeface="Cambria Math"/>
                            </a:rPr>
                            <m:t>𝟏</m:t>
                          </m:r>
                          <m:r>
                            <a:rPr lang="en-US" sz="1600" b="1" i="1" smtClean="0">
                              <a:solidFill>
                                <a:schemeClr val="tx1"/>
                              </a:solidFill>
                              <a:latin typeface="Cambria Math"/>
                            </a:rPr>
                            <m:t>−</m:t>
                          </m:r>
                          <m:r>
                            <a:rPr lang="en-US" sz="1600" b="1" i="1" smtClean="0">
                              <a:solidFill>
                                <a:schemeClr val="tx1"/>
                              </a:solidFill>
                              <a:latin typeface="Cambria Math"/>
                            </a:rPr>
                            <m:t>𝑴𝑷𝑪</m:t>
                          </m:r>
                        </m:den>
                      </m:f>
                      <m:r>
                        <a:rPr lang="en-US" sz="1600" b="1" i="1" smtClean="0">
                          <a:solidFill>
                            <a:schemeClr val="tx1"/>
                          </a:solidFill>
                          <a:latin typeface="Cambria Math"/>
                        </a:rPr>
                        <m:t>=</m:t>
                      </m:r>
                      <m:f>
                        <m:fPr>
                          <m:ctrlPr>
                            <a:rPr lang="en-US" sz="1600" b="1" i="1" smtClean="0">
                              <a:solidFill>
                                <a:schemeClr val="tx1"/>
                              </a:solidFill>
                              <a:latin typeface="Cambria Math"/>
                            </a:rPr>
                          </m:ctrlPr>
                        </m:fPr>
                        <m:num>
                          <m:r>
                            <a:rPr lang="en-US" sz="1600" b="1" i="1" smtClean="0">
                              <a:solidFill>
                                <a:schemeClr val="tx1"/>
                              </a:solidFill>
                              <a:latin typeface="Cambria Math"/>
                            </a:rPr>
                            <m:t>𝟏</m:t>
                          </m:r>
                        </m:num>
                        <m:den>
                          <m:r>
                            <a:rPr lang="en-US" sz="1600" b="1" i="1" smtClean="0">
                              <a:solidFill>
                                <a:schemeClr val="tx1"/>
                              </a:solidFill>
                              <a:latin typeface="Cambria Math"/>
                            </a:rPr>
                            <m:t>𝟏</m:t>
                          </m:r>
                          <m:r>
                            <a:rPr lang="en-US" sz="1600" b="1" i="1" smtClean="0">
                              <a:solidFill>
                                <a:schemeClr val="tx1"/>
                              </a:solidFill>
                              <a:latin typeface="Cambria Math"/>
                            </a:rPr>
                            <m:t>−</m:t>
                          </m:r>
                          <m:r>
                            <a:rPr lang="en-US" sz="1600" b="1" i="1" smtClean="0">
                              <a:solidFill>
                                <a:schemeClr val="tx1"/>
                              </a:solidFill>
                              <a:latin typeface="Cambria Math"/>
                            </a:rPr>
                            <m:t>𝟎</m:t>
                          </m:r>
                          <m:r>
                            <a:rPr lang="en-US" sz="1600" b="1" i="1" smtClean="0">
                              <a:solidFill>
                                <a:schemeClr val="tx1"/>
                              </a:solidFill>
                              <a:latin typeface="Cambria Math"/>
                            </a:rPr>
                            <m:t>.</m:t>
                          </m:r>
                          <m:r>
                            <a:rPr lang="en-US" sz="1600" b="1" i="1" smtClean="0">
                              <a:solidFill>
                                <a:schemeClr val="tx1"/>
                              </a:solidFill>
                              <a:latin typeface="Cambria Math"/>
                            </a:rPr>
                            <m:t>𝟕𝟓</m:t>
                          </m:r>
                        </m:den>
                      </m:f>
                      <m:r>
                        <a:rPr lang="en-US" sz="1600" b="1" i="1" smtClean="0">
                          <a:solidFill>
                            <a:schemeClr val="tx1"/>
                          </a:solidFill>
                          <a:latin typeface="Cambria Math"/>
                        </a:rPr>
                        <m:t>=</m:t>
                      </m:r>
                      <m:r>
                        <a:rPr lang="en-US" sz="1600" b="1" i="1" smtClean="0">
                          <a:solidFill>
                            <a:srgbClr val="FF0000"/>
                          </a:solidFill>
                          <a:latin typeface="Cambria Math"/>
                        </a:rPr>
                        <m:t>𝟒</m:t>
                      </m:r>
                    </m:oMath>
                  </m:oMathPara>
                </a14:m>
                <a:endParaRPr lang="en-US" sz="1600" b="1" dirty="0" smtClean="0">
                  <a:solidFill>
                    <a:srgbClr val="FF0000"/>
                  </a:solidFill>
                </a:endParaRPr>
              </a:p>
              <a:p>
                <a:pPr marL="285750" indent="-285750">
                  <a:buFont typeface="Arial" pitchFamily="34" charset="0"/>
                  <a:buChar char="•"/>
                </a:pPr>
                <a:r>
                  <a:rPr lang="en-US" sz="1600" dirty="0" smtClean="0"/>
                  <a:t>Desired change in total spending =</a:t>
                </a:r>
                <a:r>
                  <a:rPr lang="en-US" sz="1600" dirty="0" smtClean="0">
                    <a:solidFill>
                      <a:srgbClr val="FF0000"/>
                    </a:solidFill>
                  </a:rPr>
                  <a:t> $500 million. </a:t>
                </a:r>
              </a:p>
              <a:p>
                <a:pPr marL="285750" indent="-285750">
                  <a:buFont typeface="Arial" pitchFamily="34" charset="0"/>
                  <a:buChar char="•"/>
                </a:pPr>
                <a:r>
                  <a:rPr lang="en-US" sz="1600" dirty="0" smtClean="0">
                    <a:solidFill>
                      <a:schemeClr val="tx1"/>
                    </a:solidFill>
                  </a:rPr>
                  <a:t>Needed change in government spending =</a:t>
                </a:r>
                <a14:m>
                  <m:oMath xmlns:m="http://schemas.openxmlformats.org/officeDocument/2006/math">
                    <m:f>
                      <m:fPr>
                        <m:ctrlPr>
                          <a:rPr lang="en-US" i="1" smtClean="0">
                            <a:solidFill>
                              <a:schemeClr val="tx1"/>
                            </a:solidFill>
                            <a:latin typeface="Cambria Math"/>
                          </a:rPr>
                        </m:ctrlPr>
                      </m:fPr>
                      <m:num>
                        <m:r>
                          <a:rPr lang="en-US" b="0" i="1" smtClean="0">
                            <a:solidFill>
                              <a:schemeClr val="tx1"/>
                            </a:solidFill>
                            <a:latin typeface="Cambria Math"/>
                          </a:rPr>
                          <m:t>𝑑𝑒𝑠𝑖𝑟𝑒𝑑</m:t>
                        </m:r>
                        <m:r>
                          <a:rPr lang="en-US" b="0" i="1" smtClean="0">
                            <a:solidFill>
                              <a:schemeClr val="tx1"/>
                            </a:solidFill>
                            <a:latin typeface="Cambria Math"/>
                          </a:rPr>
                          <m:t> </m:t>
                        </m:r>
                        <m:r>
                          <a:rPr lang="en-US" b="0" i="1" smtClean="0">
                            <a:solidFill>
                              <a:schemeClr val="tx1"/>
                            </a:solidFill>
                            <a:latin typeface="Cambria Math"/>
                          </a:rPr>
                          <m:t>𝑐h𝑎𝑛𝑔𝑒</m:t>
                        </m:r>
                        <m:r>
                          <a:rPr lang="en-US" b="0" i="1" smtClean="0">
                            <a:solidFill>
                              <a:schemeClr val="tx1"/>
                            </a:solidFill>
                            <a:latin typeface="Cambria Math"/>
                          </a:rPr>
                          <m:t> </m:t>
                        </m:r>
                        <m:r>
                          <a:rPr lang="en-US" b="0" i="1" smtClean="0">
                            <a:solidFill>
                              <a:schemeClr val="tx1"/>
                            </a:solidFill>
                            <a:latin typeface="Cambria Math"/>
                          </a:rPr>
                          <m:t>𝑖𝑛</m:t>
                        </m:r>
                        <m:r>
                          <a:rPr lang="en-US" b="0" i="1" smtClean="0">
                            <a:solidFill>
                              <a:schemeClr val="tx1"/>
                            </a:solidFill>
                            <a:latin typeface="Cambria Math"/>
                          </a:rPr>
                          <m:t> </m:t>
                        </m:r>
                        <m:r>
                          <a:rPr lang="en-US" b="0" i="1" smtClean="0">
                            <a:solidFill>
                              <a:schemeClr val="tx1"/>
                            </a:solidFill>
                            <a:latin typeface="Cambria Math"/>
                          </a:rPr>
                          <m:t>𝐴𝐷</m:t>
                        </m:r>
                      </m:num>
                      <m:den>
                        <m:r>
                          <a:rPr lang="en-US" b="0" i="1" smtClean="0">
                            <a:solidFill>
                              <a:schemeClr val="tx1"/>
                            </a:solidFill>
                            <a:latin typeface="Cambria Math"/>
                          </a:rPr>
                          <m:t>𝑡h𝑒</m:t>
                        </m:r>
                        <m:r>
                          <a:rPr lang="en-US" b="0" i="1" smtClean="0">
                            <a:solidFill>
                              <a:schemeClr val="tx1"/>
                            </a:solidFill>
                            <a:latin typeface="Cambria Math"/>
                          </a:rPr>
                          <m:t> </m:t>
                        </m:r>
                        <m:r>
                          <a:rPr lang="en-US" b="0" i="1" smtClean="0">
                            <a:solidFill>
                              <a:schemeClr val="tx1"/>
                            </a:solidFill>
                            <a:latin typeface="Cambria Math"/>
                          </a:rPr>
                          <m:t>𝑠𝑝𝑒𝑛𝑑𝑖𝑛𝑔</m:t>
                        </m:r>
                        <m:r>
                          <a:rPr lang="en-US" b="0" i="1" smtClean="0">
                            <a:solidFill>
                              <a:schemeClr val="tx1"/>
                            </a:solidFill>
                            <a:latin typeface="Cambria Math"/>
                          </a:rPr>
                          <m:t> </m:t>
                        </m:r>
                        <m:r>
                          <a:rPr lang="en-US" b="0" i="1" smtClean="0">
                            <a:solidFill>
                              <a:schemeClr val="tx1"/>
                            </a:solidFill>
                            <a:latin typeface="Cambria Math"/>
                          </a:rPr>
                          <m:t>𝑚𝑢𝑙𝑡𝑖𝑝𝑙𝑖𝑒𝑟</m:t>
                        </m:r>
                      </m:den>
                    </m:f>
                    <m:r>
                      <a:rPr lang="en-US" b="0" i="1" smtClean="0">
                        <a:solidFill>
                          <a:schemeClr val="tx1"/>
                        </a:solidFill>
                        <a:latin typeface="Cambria Math"/>
                      </a:rPr>
                      <m:t>=</m:t>
                    </m:r>
                    <m:f>
                      <m:fPr>
                        <m:ctrlPr>
                          <a:rPr lang="en-US" b="0" i="1" smtClean="0">
                            <a:solidFill>
                              <a:schemeClr val="tx1"/>
                            </a:solidFill>
                            <a:latin typeface="Cambria Math"/>
                          </a:rPr>
                        </m:ctrlPr>
                      </m:fPr>
                      <m:num>
                        <m:r>
                          <a:rPr lang="en-US" b="0" i="1" smtClean="0">
                            <a:solidFill>
                              <a:schemeClr val="tx1"/>
                            </a:solidFill>
                            <a:latin typeface="Cambria Math"/>
                          </a:rPr>
                          <m:t>500 </m:t>
                        </m:r>
                        <m:r>
                          <a:rPr lang="en-US" b="0" i="1" smtClean="0">
                            <a:solidFill>
                              <a:schemeClr val="tx1"/>
                            </a:solidFill>
                            <a:latin typeface="Cambria Math"/>
                          </a:rPr>
                          <m:t>𝑚</m:t>
                        </m:r>
                      </m:num>
                      <m:den>
                        <m:r>
                          <a:rPr lang="en-US" b="0" i="1" smtClean="0">
                            <a:solidFill>
                              <a:schemeClr val="tx1"/>
                            </a:solidFill>
                            <a:latin typeface="Cambria Math"/>
                          </a:rPr>
                          <m:t>4</m:t>
                        </m:r>
                      </m:den>
                    </m:f>
                    <m:r>
                      <a:rPr lang="en-US" b="0" i="1" smtClean="0">
                        <a:solidFill>
                          <a:schemeClr val="tx1"/>
                        </a:solidFill>
                        <a:latin typeface="Cambria Math"/>
                      </a:rPr>
                      <m:t>=</m:t>
                    </m:r>
                    <m:r>
                      <a:rPr lang="en-US" b="1" i="1" smtClean="0">
                        <a:solidFill>
                          <a:srgbClr val="FF0000"/>
                        </a:solidFill>
                        <a:latin typeface="Cambria Math"/>
                      </a:rPr>
                      <m:t>$</m:t>
                    </m:r>
                    <m:r>
                      <a:rPr lang="en-US" b="1" i="1" smtClean="0">
                        <a:solidFill>
                          <a:srgbClr val="FF0000"/>
                        </a:solidFill>
                        <a:latin typeface="Cambria Math"/>
                      </a:rPr>
                      <m:t>𝟏𝟐𝟓</m:t>
                    </m:r>
                    <m:r>
                      <a:rPr lang="en-US" b="0" i="1" smtClean="0">
                        <a:solidFill>
                          <a:srgbClr val="FF0000"/>
                        </a:solidFill>
                        <a:latin typeface="Cambria Math"/>
                      </a:rPr>
                      <m:t> </m:t>
                    </m:r>
                    <m:r>
                      <a:rPr lang="en-US" b="1" i="1" smtClean="0">
                        <a:solidFill>
                          <a:srgbClr val="FF0000"/>
                        </a:solidFill>
                        <a:latin typeface="Cambria Math"/>
                      </a:rPr>
                      <m:t>𝒎𝒊𝒍𝒍𝒊𝒐𝒏</m:t>
                    </m:r>
                  </m:oMath>
                </a14:m>
                <a:endParaRPr lang="en-US" sz="1600" b="1" dirty="0" smtClean="0">
                  <a:solidFill>
                    <a:srgbClr val="FF0000"/>
                  </a:solidFill>
                </a:endParaRPr>
              </a:p>
              <a:p>
                <a:pPr marL="285750" indent="-285750">
                  <a:buFont typeface="Arial" pitchFamily="34" charset="0"/>
                  <a:buChar char="•"/>
                </a:pPr>
                <a:r>
                  <a:rPr lang="en-US" sz="1600" i="1" dirty="0" smtClean="0"/>
                  <a:t>A $125 million increase in government spending should stimulate total demand in the economy by $500 million and shift AD back to its full employment level</a:t>
                </a:r>
              </a:p>
              <a:p>
                <a:endParaRPr lang="en-US" dirty="0" smtClean="0">
                  <a:solidFill>
                    <a:srgbClr val="0000FF"/>
                  </a:solidFill>
                </a:endParaRPr>
              </a:p>
              <a:p>
                <a:pPr marL="342900" indent="-342900">
                  <a:buFont typeface="+mj-lt"/>
                  <a:buAutoNum type="arabicPeriod" startAt="2"/>
                </a:pPr>
                <a:r>
                  <a:rPr lang="en-US" dirty="0" smtClean="0">
                    <a:solidFill>
                      <a:srgbClr val="0000FF"/>
                    </a:solidFill>
                  </a:rPr>
                  <a:t>How much would the government have to reduce taxes by to increase AD by $500 million?</a:t>
                </a:r>
              </a:p>
              <a:p>
                <a:pPr/>
                <a14:m>
                  <m:oMathPara xmlns:m="http://schemas.openxmlformats.org/officeDocument/2006/math">
                    <m:oMathParaPr>
                      <m:jc m:val="centerGroup"/>
                    </m:oMathParaPr>
                    <m:oMath xmlns:m="http://schemas.openxmlformats.org/officeDocument/2006/math">
                      <m:r>
                        <a:rPr lang="en-US" sz="1600" b="1" i="1" smtClean="0">
                          <a:solidFill>
                            <a:schemeClr val="tx1"/>
                          </a:solidFill>
                          <a:latin typeface="Cambria Math"/>
                        </a:rPr>
                        <m:t>𝑻𝒂𝒙</m:t>
                      </m:r>
                      <m:r>
                        <a:rPr lang="en-US" sz="1600" b="1" i="1" smtClean="0">
                          <a:solidFill>
                            <a:schemeClr val="tx1"/>
                          </a:solidFill>
                          <a:latin typeface="Cambria Math"/>
                        </a:rPr>
                        <m:t> </m:t>
                      </m:r>
                      <m:r>
                        <a:rPr lang="en-US" sz="1600" b="1" i="1" smtClean="0">
                          <a:solidFill>
                            <a:schemeClr val="tx1"/>
                          </a:solidFill>
                          <a:latin typeface="Cambria Math"/>
                        </a:rPr>
                        <m:t>𝒎𝒖𝒍𝒕𝒊𝒑𝒍𝒊𝒆𝒓</m:t>
                      </m:r>
                      <m:r>
                        <a:rPr lang="en-US" sz="1600" b="1" i="1" smtClean="0">
                          <a:solidFill>
                            <a:schemeClr val="tx1"/>
                          </a:solidFill>
                          <a:latin typeface="Cambria Math"/>
                        </a:rPr>
                        <m:t>=</m:t>
                      </m:r>
                      <m:f>
                        <m:fPr>
                          <m:ctrlPr>
                            <a:rPr lang="en-US" sz="1600" b="1" i="1" smtClean="0">
                              <a:solidFill>
                                <a:schemeClr val="tx1"/>
                              </a:solidFill>
                              <a:latin typeface="Cambria Math"/>
                            </a:rPr>
                          </m:ctrlPr>
                        </m:fPr>
                        <m:num>
                          <m:r>
                            <a:rPr lang="en-US" sz="1600" b="1" i="1" smtClean="0">
                              <a:solidFill>
                                <a:schemeClr val="tx1"/>
                              </a:solidFill>
                              <a:latin typeface="Cambria Math"/>
                            </a:rPr>
                            <m:t>−</m:t>
                          </m:r>
                          <m:r>
                            <a:rPr lang="en-US" sz="1600" b="1" i="1" smtClean="0">
                              <a:solidFill>
                                <a:schemeClr val="tx1"/>
                              </a:solidFill>
                              <a:latin typeface="Cambria Math"/>
                            </a:rPr>
                            <m:t>𝑴𝑷𝑪</m:t>
                          </m:r>
                        </m:num>
                        <m:den>
                          <m:r>
                            <a:rPr lang="en-US" sz="1600" b="1" i="1" smtClean="0">
                              <a:solidFill>
                                <a:schemeClr val="tx1"/>
                              </a:solidFill>
                              <a:latin typeface="Cambria Math"/>
                            </a:rPr>
                            <m:t>𝑴𝑹𝑳</m:t>
                          </m:r>
                          <m:r>
                            <a:rPr lang="en-US" sz="1600" b="1" i="1" smtClean="0">
                              <a:solidFill>
                                <a:schemeClr val="tx1"/>
                              </a:solidFill>
                              <a:latin typeface="Cambria Math"/>
                            </a:rPr>
                            <m:t> (</m:t>
                          </m:r>
                          <m:r>
                            <a:rPr lang="en-US" sz="1600" b="1" i="1" smtClean="0">
                              <a:solidFill>
                                <a:schemeClr val="tx1"/>
                              </a:solidFill>
                              <a:latin typeface="Cambria Math"/>
                            </a:rPr>
                            <m:t>𝒐𝒓</m:t>
                          </m:r>
                          <m:r>
                            <a:rPr lang="en-US" sz="1600" b="1" i="1" smtClean="0">
                              <a:solidFill>
                                <a:schemeClr val="tx1"/>
                              </a:solidFill>
                              <a:latin typeface="Cambria Math"/>
                            </a:rPr>
                            <m:t> </m:t>
                          </m:r>
                          <m:r>
                            <a:rPr lang="en-US" sz="1600" b="1" i="1" smtClean="0">
                              <a:solidFill>
                                <a:schemeClr val="tx1"/>
                              </a:solidFill>
                              <a:latin typeface="Cambria Math"/>
                            </a:rPr>
                            <m:t>𝑴𝑷𝑺</m:t>
                          </m:r>
                          <m:r>
                            <a:rPr lang="en-US" sz="1600" b="1" i="1" smtClean="0">
                              <a:solidFill>
                                <a:schemeClr val="tx1"/>
                              </a:solidFill>
                              <a:latin typeface="Cambria Math"/>
                            </a:rPr>
                            <m:t>)</m:t>
                          </m:r>
                        </m:den>
                      </m:f>
                      <m:r>
                        <a:rPr lang="en-US" sz="1600" b="1" i="1" smtClean="0">
                          <a:solidFill>
                            <a:schemeClr val="tx1"/>
                          </a:solidFill>
                          <a:latin typeface="Cambria Math"/>
                        </a:rPr>
                        <m:t>=</m:t>
                      </m:r>
                      <m:f>
                        <m:fPr>
                          <m:ctrlPr>
                            <a:rPr lang="en-US" sz="1600" b="1" i="1" smtClean="0">
                              <a:solidFill>
                                <a:schemeClr val="tx1"/>
                              </a:solidFill>
                              <a:latin typeface="Cambria Math"/>
                            </a:rPr>
                          </m:ctrlPr>
                        </m:fPr>
                        <m:num>
                          <m:r>
                            <a:rPr lang="en-US" sz="1600" b="1" i="1" smtClean="0">
                              <a:solidFill>
                                <a:schemeClr val="tx1"/>
                              </a:solidFill>
                              <a:latin typeface="Cambria Math"/>
                            </a:rPr>
                            <m:t>−</m:t>
                          </m:r>
                          <m:r>
                            <a:rPr lang="en-US" sz="1600" b="1" i="1" smtClean="0">
                              <a:solidFill>
                                <a:schemeClr val="tx1"/>
                              </a:solidFill>
                              <a:latin typeface="Cambria Math"/>
                            </a:rPr>
                            <m:t>𝟎</m:t>
                          </m:r>
                          <m:r>
                            <a:rPr lang="en-US" sz="1600" b="1" i="1" smtClean="0">
                              <a:solidFill>
                                <a:schemeClr val="tx1"/>
                              </a:solidFill>
                              <a:latin typeface="Cambria Math"/>
                            </a:rPr>
                            <m:t>.</m:t>
                          </m:r>
                          <m:r>
                            <a:rPr lang="en-US" sz="1600" b="1" i="1" smtClean="0">
                              <a:solidFill>
                                <a:schemeClr val="tx1"/>
                              </a:solidFill>
                              <a:latin typeface="Cambria Math"/>
                            </a:rPr>
                            <m:t>𝟕𝟓</m:t>
                          </m:r>
                        </m:num>
                        <m:den>
                          <m:r>
                            <a:rPr lang="en-US" sz="1600" b="1" i="1" smtClean="0">
                              <a:solidFill>
                                <a:schemeClr val="tx1"/>
                              </a:solidFill>
                              <a:latin typeface="Cambria Math"/>
                            </a:rPr>
                            <m:t>𝟎</m:t>
                          </m:r>
                          <m:r>
                            <a:rPr lang="en-US" sz="1600" b="1" i="1" smtClean="0">
                              <a:solidFill>
                                <a:schemeClr val="tx1"/>
                              </a:solidFill>
                              <a:latin typeface="Cambria Math"/>
                            </a:rPr>
                            <m:t>.</m:t>
                          </m:r>
                          <m:r>
                            <a:rPr lang="en-US" sz="1600" b="1" i="1" smtClean="0">
                              <a:solidFill>
                                <a:schemeClr val="tx1"/>
                              </a:solidFill>
                              <a:latin typeface="Cambria Math"/>
                            </a:rPr>
                            <m:t>𝟐𝟓</m:t>
                          </m:r>
                        </m:den>
                      </m:f>
                      <m:r>
                        <a:rPr lang="en-US" sz="1600" b="1" i="1" smtClean="0">
                          <a:solidFill>
                            <a:schemeClr val="tx1"/>
                          </a:solidFill>
                          <a:latin typeface="Cambria Math"/>
                        </a:rPr>
                        <m:t>=</m:t>
                      </m:r>
                      <m:r>
                        <a:rPr lang="en-US" sz="1600" b="1" i="1" smtClean="0">
                          <a:solidFill>
                            <a:srgbClr val="FF0000"/>
                          </a:solidFill>
                          <a:latin typeface="Cambria Math"/>
                        </a:rPr>
                        <m:t>−</m:t>
                      </m:r>
                      <m:r>
                        <a:rPr lang="en-US" sz="1600" b="1" i="1" smtClean="0">
                          <a:solidFill>
                            <a:srgbClr val="FF0000"/>
                          </a:solidFill>
                          <a:latin typeface="Cambria Math"/>
                        </a:rPr>
                        <m:t>𝟑</m:t>
                      </m:r>
                    </m:oMath>
                  </m:oMathPara>
                </a14:m>
                <a:endParaRPr lang="en-US" sz="1600" b="1" dirty="0" smtClean="0">
                  <a:solidFill>
                    <a:srgbClr val="FF0000"/>
                  </a:solidFill>
                </a:endParaRPr>
              </a:p>
              <a:p>
                <a:pPr marL="285750" indent="-285750">
                  <a:buFont typeface="Arial" pitchFamily="34" charset="0"/>
                  <a:buChar char="•"/>
                </a:pPr>
                <a:r>
                  <a:rPr lang="en-US" sz="1600" dirty="0" smtClean="0">
                    <a:solidFill>
                      <a:schemeClr val="tx1"/>
                    </a:solidFill>
                  </a:rPr>
                  <a:t>Desired change in total spending = </a:t>
                </a:r>
                <a:r>
                  <a:rPr lang="en-US" sz="1600" dirty="0" smtClean="0">
                    <a:solidFill>
                      <a:srgbClr val="FF0000"/>
                    </a:solidFill>
                  </a:rPr>
                  <a:t>$500 million</a:t>
                </a:r>
              </a:p>
              <a:p>
                <a:pPr marL="285750" indent="-285750">
                  <a:buFont typeface="Arial" pitchFamily="34" charset="0"/>
                  <a:buChar char="•"/>
                </a:pPr>
                <a:r>
                  <a:rPr lang="en-US" sz="1600" dirty="0" smtClean="0">
                    <a:solidFill>
                      <a:schemeClr val="tx1"/>
                    </a:solidFill>
                  </a:rPr>
                  <a:t>Needed change in taxes =</a:t>
                </a:r>
                <a14:m>
                  <m:oMath xmlns:m="http://schemas.openxmlformats.org/officeDocument/2006/math">
                    <m:f>
                      <m:fPr>
                        <m:ctrlPr>
                          <a:rPr lang="en-US" i="1" smtClean="0">
                            <a:solidFill>
                              <a:schemeClr val="tx1"/>
                            </a:solidFill>
                            <a:latin typeface="Cambria Math"/>
                          </a:rPr>
                        </m:ctrlPr>
                      </m:fPr>
                      <m:num>
                        <m:r>
                          <a:rPr lang="en-US" b="0" i="1" smtClean="0">
                            <a:solidFill>
                              <a:schemeClr val="tx1"/>
                            </a:solidFill>
                            <a:latin typeface="Cambria Math"/>
                          </a:rPr>
                          <m:t>𝑑𝑒𝑠𝑖𝑟𝑒𝑑</m:t>
                        </m:r>
                        <m:r>
                          <a:rPr lang="en-US" b="0" i="1" smtClean="0">
                            <a:solidFill>
                              <a:schemeClr val="tx1"/>
                            </a:solidFill>
                            <a:latin typeface="Cambria Math"/>
                          </a:rPr>
                          <m:t> </m:t>
                        </m:r>
                        <m:r>
                          <a:rPr lang="en-US" b="0" i="1" smtClean="0">
                            <a:solidFill>
                              <a:schemeClr val="tx1"/>
                            </a:solidFill>
                            <a:latin typeface="Cambria Math"/>
                          </a:rPr>
                          <m:t>𝑐h𝑎𝑛𝑔𝑒</m:t>
                        </m:r>
                        <m:r>
                          <a:rPr lang="en-US" b="0" i="1" smtClean="0">
                            <a:solidFill>
                              <a:schemeClr val="tx1"/>
                            </a:solidFill>
                            <a:latin typeface="Cambria Math"/>
                          </a:rPr>
                          <m:t> </m:t>
                        </m:r>
                        <m:r>
                          <a:rPr lang="en-US" b="0" i="1" smtClean="0">
                            <a:solidFill>
                              <a:schemeClr val="tx1"/>
                            </a:solidFill>
                            <a:latin typeface="Cambria Math"/>
                          </a:rPr>
                          <m:t>𝑖𝑛</m:t>
                        </m:r>
                        <m:r>
                          <a:rPr lang="en-US" b="0" i="1" smtClean="0">
                            <a:solidFill>
                              <a:schemeClr val="tx1"/>
                            </a:solidFill>
                            <a:latin typeface="Cambria Math"/>
                          </a:rPr>
                          <m:t> </m:t>
                        </m:r>
                        <m:r>
                          <a:rPr lang="en-US" b="0" i="1" smtClean="0">
                            <a:solidFill>
                              <a:schemeClr val="tx1"/>
                            </a:solidFill>
                            <a:latin typeface="Cambria Math"/>
                          </a:rPr>
                          <m:t>𝐴𝐷</m:t>
                        </m:r>
                      </m:num>
                      <m:den>
                        <m:r>
                          <a:rPr lang="en-US" b="0" i="1" smtClean="0">
                            <a:solidFill>
                              <a:schemeClr val="tx1"/>
                            </a:solidFill>
                            <a:latin typeface="Cambria Math"/>
                          </a:rPr>
                          <m:t>𝑡h𝑒</m:t>
                        </m:r>
                        <m:r>
                          <a:rPr lang="en-US" b="0" i="1" smtClean="0">
                            <a:solidFill>
                              <a:schemeClr val="tx1"/>
                            </a:solidFill>
                            <a:latin typeface="Cambria Math"/>
                          </a:rPr>
                          <m:t> </m:t>
                        </m:r>
                        <m:r>
                          <a:rPr lang="en-US" b="0" i="1" smtClean="0">
                            <a:solidFill>
                              <a:schemeClr val="tx1"/>
                            </a:solidFill>
                            <a:latin typeface="Cambria Math"/>
                          </a:rPr>
                          <m:t>𝑡𝑎𝑥</m:t>
                        </m:r>
                        <m:r>
                          <a:rPr lang="en-US" b="0" i="1" smtClean="0">
                            <a:solidFill>
                              <a:schemeClr val="tx1"/>
                            </a:solidFill>
                            <a:latin typeface="Cambria Math"/>
                          </a:rPr>
                          <m:t> </m:t>
                        </m:r>
                        <m:r>
                          <a:rPr lang="en-US" b="0" i="1" smtClean="0">
                            <a:solidFill>
                              <a:schemeClr val="tx1"/>
                            </a:solidFill>
                            <a:latin typeface="Cambria Math"/>
                          </a:rPr>
                          <m:t>𝑚𝑢𝑙𝑡𝑖𝑝𝑙𝑖𝑒𝑟</m:t>
                        </m:r>
                      </m:den>
                    </m:f>
                    <m:r>
                      <a:rPr lang="en-US" b="0" i="1" smtClean="0">
                        <a:solidFill>
                          <a:schemeClr val="tx1"/>
                        </a:solidFill>
                        <a:latin typeface="Cambria Math"/>
                      </a:rPr>
                      <m:t>=</m:t>
                    </m:r>
                    <m:f>
                      <m:fPr>
                        <m:ctrlPr>
                          <a:rPr lang="en-US" b="0" i="1" smtClean="0">
                            <a:solidFill>
                              <a:schemeClr val="tx1"/>
                            </a:solidFill>
                            <a:latin typeface="Cambria Math"/>
                          </a:rPr>
                        </m:ctrlPr>
                      </m:fPr>
                      <m:num>
                        <m:r>
                          <a:rPr lang="en-US" b="0" i="1" smtClean="0">
                            <a:solidFill>
                              <a:schemeClr val="tx1"/>
                            </a:solidFill>
                            <a:latin typeface="Cambria Math"/>
                          </a:rPr>
                          <m:t>500 </m:t>
                        </m:r>
                        <m:r>
                          <a:rPr lang="en-US" b="0" i="1" smtClean="0">
                            <a:solidFill>
                              <a:schemeClr val="tx1"/>
                            </a:solidFill>
                            <a:latin typeface="Cambria Math"/>
                          </a:rPr>
                          <m:t>𝑚</m:t>
                        </m:r>
                      </m:num>
                      <m:den>
                        <m:r>
                          <a:rPr lang="en-US" b="0" i="1" smtClean="0">
                            <a:solidFill>
                              <a:schemeClr val="tx1"/>
                            </a:solidFill>
                            <a:latin typeface="Cambria Math"/>
                          </a:rPr>
                          <m:t>−3</m:t>
                        </m:r>
                      </m:den>
                    </m:f>
                    <m:r>
                      <a:rPr lang="en-US" b="0" i="1" smtClean="0">
                        <a:solidFill>
                          <a:schemeClr val="tx1"/>
                        </a:solidFill>
                        <a:latin typeface="Cambria Math"/>
                      </a:rPr>
                      <m:t>=</m:t>
                    </m:r>
                    <m:r>
                      <a:rPr lang="en-US" b="1" i="1" smtClean="0">
                        <a:solidFill>
                          <a:srgbClr val="FF0000"/>
                        </a:solidFill>
                        <a:latin typeface="Cambria Math"/>
                      </a:rPr>
                      <m:t>−$</m:t>
                    </m:r>
                    <m:r>
                      <a:rPr lang="en-US" b="1" i="1" smtClean="0">
                        <a:solidFill>
                          <a:srgbClr val="FF0000"/>
                        </a:solidFill>
                        <a:latin typeface="Cambria Math"/>
                      </a:rPr>
                      <m:t>𝟏𝟔𝟕</m:t>
                    </m:r>
                    <m:r>
                      <a:rPr lang="en-US" b="1" i="1" smtClean="0">
                        <a:solidFill>
                          <a:srgbClr val="FF0000"/>
                        </a:solidFill>
                        <a:latin typeface="Cambria Math"/>
                      </a:rPr>
                      <m:t> </m:t>
                    </m:r>
                    <m:r>
                      <a:rPr lang="en-US" b="1" i="1" smtClean="0">
                        <a:solidFill>
                          <a:srgbClr val="FF0000"/>
                        </a:solidFill>
                        <a:latin typeface="Cambria Math"/>
                      </a:rPr>
                      <m:t>𝒎𝒊𝒍𝒍𝒊𝒐𝒏</m:t>
                    </m:r>
                  </m:oMath>
                </a14:m>
                <a:endParaRPr lang="en-US" b="1" dirty="0" smtClean="0">
                  <a:solidFill>
                    <a:srgbClr val="FF0000"/>
                  </a:solidFill>
                </a:endParaRPr>
              </a:p>
              <a:p>
                <a:pPr marL="285750" indent="-285750">
                  <a:buFont typeface="Arial" pitchFamily="34" charset="0"/>
                  <a:buChar char="•"/>
                </a:pPr>
                <a:r>
                  <a:rPr lang="en-US" sz="1600" i="1" dirty="0" smtClean="0"/>
                  <a:t>A $167 million decrease in taxes is needed to stimulate total demand by $500 million</a:t>
                </a:r>
                <a:endParaRPr lang="en-US" sz="1600" i="1" dirty="0"/>
              </a:p>
              <a:p>
                <a:pPr marL="342900" indent="-342900">
                  <a:buFont typeface="+mj-lt"/>
                  <a:buAutoNum type="arabicPeriod" startAt="2"/>
                </a:pPr>
                <a:endParaRPr lang="en-US" dirty="0" smtClean="0">
                  <a:solidFill>
                    <a:srgbClr val="0000FF"/>
                  </a:solidFill>
                </a:endParaRPr>
              </a:p>
            </p:txBody>
          </p:sp>
        </mc:Choice>
        <mc:Fallback>
          <p:sp>
            <p:nvSpPr>
              <p:cNvPr id="3" name="TextBox 2"/>
              <p:cNvSpPr txBox="1">
                <a:spLocks noRot="1" noChangeAspect="1" noMove="1" noResize="1" noEditPoints="1" noAdjustHandles="1" noChangeArrowheads="1" noChangeShapeType="1" noTextEdit="1"/>
              </p:cNvSpPr>
              <p:nvPr/>
            </p:nvSpPr>
            <p:spPr>
              <a:xfrm>
                <a:off x="0" y="697260"/>
                <a:ext cx="9144000" cy="5196615"/>
              </a:xfrm>
              <a:prstGeom prst="rect">
                <a:avLst/>
              </a:prstGeom>
              <a:blipFill rotWithShape="1">
                <a:blip r:embed="rId2" cstate="print"/>
                <a:stretch>
                  <a:fillRect l="-1000" t="-938" r="-667"/>
                </a:stretch>
              </a:blipFill>
            </p:spPr>
            <p:txBody>
              <a:bodyPr/>
              <a:lstStyle/>
              <a:p>
                <a:r>
                  <a:rPr lang="en-US">
                    <a:noFill/>
                  </a:rPr>
                  <a:t> </a:t>
                </a:r>
              </a:p>
            </p:txBody>
          </p:sp>
        </mc:Fallback>
      </mc:AlternateContent>
    </p:spTree>
    <p:extLst>
      <p:ext uri="{BB962C8B-B14F-4D97-AF65-F5344CB8AC3E}">
        <p14:creationId xmlns="" xmlns:p14="http://schemas.microsoft.com/office/powerpoint/2010/main" val="22909806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3720</TotalTime>
  <Words>3002</Words>
  <Application>Microsoft Office PowerPoint</Application>
  <PresentationFormat>On-screen Show (16:10)</PresentationFormat>
  <Paragraphs>320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Fiscal Policy and the Economy</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Zurich International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Welker</dc:creator>
  <cp:lastModifiedBy>khurley</cp:lastModifiedBy>
  <cp:revision>48</cp:revision>
  <dcterms:created xsi:type="dcterms:W3CDTF">2012-07-26T09:59:17Z</dcterms:created>
  <dcterms:modified xsi:type="dcterms:W3CDTF">2014-04-30T02:28:37Z</dcterms:modified>
</cp:coreProperties>
</file>