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9" r:id="rId2"/>
    <p:sldId id="274" r:id="rId3"/>
    <p:sldId id="273" r:id="rId4"/>
    <p:sldId id="282" r:id="rId5"/>
    <p:sldId id="262" r:id="rId6"/>
    <p:sldId id="260" r:id="rId7"/>
    <p:sldId id="263" r:id="rId8"/>
    <p:sldId id="256" r:id="rId9"/>
    <p:sldId id="258" r:id="rId10"/>
    <p:sldId id="259" r:id="rId11"/>
    <p:sldId id="264" r:id="rId12"/>
    <p:sldId id="275" r:id="rId13"/>
    <p:sldId id="283" r:id="rId14"/>
    <p:sldId id="277" r:id="rId15"/>
    <p:sldId id="278" r:id="rId16"/>
    <p:sldId id="279" r:id="rId17"/>
    <p:sldId id="280" r:id="rId18"/>
    <p:sldId id="281" r:id="rId19"/>
    <p:sldId id="284" r:id="rId20"/>
    <p:sldId id="285" r:id="rId21"/>
    <p:sldId id="286" r:id="rId22"/>
    <p:sldId id="287" r:id="rId23"/>
    <p:sldId id="28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E17E70-1B77-4C75-8C86-2D051721C9B8}" type="datetimeFigureOut">
              <a:rPr lang="en-US" smtClean="0"/>
              <a:pPr/>
              <a:t>3/27/2014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1C22EB-0635-4E5B-AB71-42B0ECE701FD}"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Quantity (aka “monetary”): MS growth &gt; output growth = inflation (M. Friedman – U of Chicago)</a:t>
            </a:r>
          </a:p>
          <a:p>
            <a:pPr marL="171450" indent="-171450" eaLnBrk="1" hangingPunct="1">
              <a:spcBef>
                <a:spcPct val="0"/>
              </a:spcBef>
              <a:buFontTx/>
              <a:buChar char="•"/>
            </a:pPr>
            <a:r>
              <a:rPr lang="en-US" smtClean="0"/>
              <a:t>Demand pull: demand shock=&gt;upward pressure on prices until supply can respond (e.g. war, consumer sentiment, foreign demand for domestic exports)</a:t>
            </a:r>
          </a:p>
          <a:p>
            <a:pPr marL="171450" indent="-171450" eaLnBrk="1" hangingPunct="1">
              <a:spcBef>
                <a:spcPct val="0"/>
              </a:spcBef>
              <a:buFontTx/>
              <a:buChar char="•"/>
            </a:pPr>
            <a:r>
              <a:rPr lang="en-US" smtClean="0"/>
              <a:t>Cost-push: supply shock =&gt; oil price hikes; wage hikes (aka “wage-push”); currency depreciation =&gt; higher producer input costs</a:t>
            </a:r>
          </a:p>
          <a:p>
            <a:pPr marL="171450" indent="-171450" eaLnBrk="1" hangingPunct="1">
              <a:spcBef>
                <a:spcPct val="0"/>
              </a:spcBef>
              <a:buFontTx/>
              <a:buChar char="•"/>
            </a:pPr>
            <a:r>
              <a:rPr lang="en-US" smtClean="0"/>
              <a:t>Demand-pull and cost-push usu. interact to cause spiral</a:t>
            </a:r>
          </a:p>
          <a:p>
            <a:pPr marL="171450" indent="-171450" eaLnBrk="1" hangingPunct="1">
              <a:spcBef>
                <a:spcPct val="0"/>
              </a:spcBef>
            </a:pPr>
            <a:endParaRPr lang="en-US" smtClean="0"/>
          </a:p>
          <a:p>
            <a:pPr marL="171450" indent="-171450" eaLnBrk="1" hangingPunct="1">
              <a:spcBef>
                <a:spcPct val="0"/>
              </a:spcBef>
              <a:buFontTx/>
              <a:buChar char="•"/>
            </a:pPr>
            <a:r>
              <a:rPr lang="en-US" smtClean="0"/>
              <a:t>Nominal vs. real interest rates</a:t>
            </a:r>
          </a:p>
        </p:txBody>
      </p:sp>
      <p:sp>
        <p:nvSpPr>
          <p:cNvPr id="124932" name="Slide Number Placeholder 3"/>
          <p:cNvSpPr>
            <a:spLocks noGrp="1"/>
          </p:cNvSpPr>
          <p:nvPr>
            <p:ph type="sldNum" sz="quarter" idx="5"/>
          </p:nvPr>
        </p:nvSpPr>
        <p:spPr bwMode="auto">
          <a:noFill/>
          <a:ln>
            <a:miter lim="800000"/>
            <a:headEnd/>
            <a:tailEnd/>
          </a:ln>
        </p:spPr>
        <p:txBody>
          <a:bodyPr/>
          <a:lstStyle/>
          <a:p>
            <a:fld id="{2F6E6190-E693-4C9E-8DE9-514DAE4FEC0D}" type="slidenum">
              <a:rPr lang="en-US"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3365AB0-9ED2-4A2F-BDB4-F971DE9D7AC0}" type="datetimeFigureOut">
              <a:rPr lang="en-US" smtClean="0"/>
              <a:pPr/>
              <a:t>3/27/2014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89BE6D-67CD-4422-9B9C-1BE5DB4E46E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365AB0-9ED2-4A2F-BDB4-F971DE9D7AC0}" type="datetimeFigureOut">
              <a:rPr lang="en-US" smtClean="0"/>
              <a:pPr/>
              <a:t>3/27/2014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89BE6D-67CD-4422-9B9C-1BE5DB4E46E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365AB0-9ED2-4A2F-BDB4-F971DE9D7AC0}" type="datetimeFigureOut">
              <a:rPr lang="en-US" smtClean="0"/>
              <a:pPr/>
              <a:t>3/27/2014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89BE6D-67CD-4422-9B9C-1BE5DB4E46E3}"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5EBB5F6-69EA-44F3-8E85-335E1B06E40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365AB0-9ED2-4A2F-BDB4-F971DE9D7AC0}" type="datetimeFigureOut">
              <a:rPr lang="en-US" smtClean="0"/>
              <a:pPr/>
              <a:t>3/27/2014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89BE6D-67CD-4422-9B9C-1BE5DB4E46E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365AB0-9ED2-4A2F-BDB4-F971DE9D7AC0}" type="datetimeFigureOut">
              <a:rPr lang="en-US" smtClean="0"/>
              <a:pPr/>
              <a:t>3/27/2014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89BE6D-67CD-4422-9B9C-1BE5DB4E46E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3365AB0-9ED2-4A2F-BDB4-F971DE9D7AC0}" type="datetimeFigureOut">
              <a:rPr lang="en-US" smtClean="0"/>
              <a:pPr/>
              <a:t>3/27/2014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89BE6D-67CD-4422-9B9C-1BE5DB4E46E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3365AB0-9ED2-4A2F-BDB4-F971DE9D7AC0}" type="datetimeFigureOut">
              <a:rPr lang="en-US" smtClean="0"/>
              <a:pPr/>
              <a:t>3/27/2014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89BE6D-67CD-4422-9B9C-1BE5DB4E46E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3365AB0-9ED2-4A2F-BDB4-F971DE9D7AC0}" type="datetimeFigureOut">
              <a:rPr lang="en-US" smtClean="0"/>
              <a:pPr/>
              <a:t>3/27/2014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89BE6D-67CD-4422-9B9C-1BE5DB4E46E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65AB0-9ED2-4A2F-BDB4-F971DE9D7AC0}" type="datetimeFigureOut">
              <a:rPr lang="en-US" smtClean="0"/>
              <a:pPr/>
              <a:t>3/27/2014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89BE6D-67CD-4422-9B9C-1BE5DB4E46E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65AB0-9ED2-4A2F-BDB4-F971DE9D7AC0}" type="datetimeFigureOut">
              <a:rPr lang="en-US" smtClean="0"/>
              <a:pPr/>
              <a:t>3/27/2014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89BE6D-67CD-4422-9B9C-1BE5DB4E46E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65AB0-9ED2-4A2F-BDB4-F971DE9D7AC0}" type="datetimeFigureOut">
              <a:rPr lang="en-US" smtClean="0"/>
              <a:pPr/>
              <a:t>3/27/2014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89BE6D-67CD-4422-9B9C-1BE5DB4E46E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65AB0-9ED2-4A2F-BDB4-F971DE9D7AC0}" type="datetimeFigureOut">
              <a:rPr lang="en-US" smtClean="0"/>
              <a:pPr/>
              <a:t>3/27/2014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9BE6D-67CD-4422-9B9C-1BE5DB4E46E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video%20and%20audio/The_Drawing_Board____The_Median_Consumer_Price_Index_(Median_CPI).mp4"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2.3%20Macro%20Econo%20objective,%20unemployment/The%20Phillips%20Curve%20-%2060%20Second%20Adventures%20in%20Economics%20(3_6).mp4" TargetMode="External"/><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docs.google.com/drawings/image?w=600&amp;h=600&amp;ac=1&amp;id=slKzWvudGqoWSW_MPdSEb8g&amp;rev=13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bbc.co.uk/news/business-14115829" TargetMode="External"/><Relationship Id="rId2" Type="http://schemas.openxmlformats.org/officeDocument/2006/relationships/hyperlink" Target="http://www.guardian.co.uk/business/gallery/2010/mar/15/inflation-basket-ons-changes" TargetMode="Externa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2"/>
          <p:cNvSpPr txBox="1">
            <a:spLocks noChangeArrowheads="1"/>
          </p:cNvSpPr>
          <p:nvPr/>
        </p:nvSpPr>
        <p:spPr bwMode="auto">
          <a:xfrm>
            <a:off x="858838" y="515938"/>
            <a:ext cx="7383462" cy="585787"/>
          </a:xfrm>
          <a:prstGeom prst="rect">
            <a:avLst/>
          </a:prstGeom>
          <a:noFill/>
          <a:ln w="9525">
            <a:noFill/>
            <a:miter lim="800000"/>
            <a:headEnd/>
            <a:tailEnd/>
          </a:ln>
        </p:spPr>
        <p:txBody>
          <a:bodyPr>
            <a:spAutoFit/>
          </a:bodyPr>
          <a:lstStyle/>
          <a:p>
            <a:r>
              <a:rPr lang="en-US" sz="3200">
                <a:latin typeface="Calibri" pitchFamily="34" charset="0"/>
              </a:rPr>
              <a:t>Inflation</a:t>
            </a:r>
          </a:p>
        </p:txBody>
      </p:sp>
      <p:sp>
        <p:nvSpPr>
          <p:cNvPr id="69635" name="TextBox 3"/>
          <p:cNvSpPr txBox="1">
            <a:spLocks noChangeArrowheads="1"/>
          </p:cNvSpPr>
          <p:nvPr/>
        </p:nvSpPr>
        <p:spPr bwMode="auto">
          <a:xfrm>
            <a:off x="285720" y="1142984"/>
            <a:ext cx="7670800" cy="3120854"/>
          </a:xfrm>
          <a:prstGeom prst="rect">
            <a:avLst/>
          </a:prstGeom>
          <a:noFill/>
          <a:ln w="9525">
            <a:noFill/>
            <a:miter lim="800000"/>
            <a:headEnd/>
            <a:tailEnd/>
          </a:ln>
        </p:spPr>
        <p:txBody>
          <a:bodyPr>
            <a:spAutoFit/>
          </a:bodyPr>
          <a:lstStyle/>
          <a:p>
            <a:r>
              <a:rPr lang="en-US" sz="2000" dirty="0">
                <a:latin typeface="Calibri" pitchFamily="34" charset="0"/>
              </a:rPr>
              <a:t>Economists have different ideas about 					</a:t>
            </a:r>
            <a:r>
              <a:rPr lang="en-US" sz="2000" dirty="0" smtClean="0">
                <a:latin typeface="Calibri" pitchFamily="34" charset="0"/>
              </a:rPr>
              <a:t>what causes </a:t>
            </a:r>
            <a:r>
              <a:rPr lang="en-US" sz="2000" dirty="0">
                <a:latin typeface="Calibri" pitchFamily="34" charset="0"/>
              </a:rPr>
              <a:t>inflation…</a:t>
            </a:r>
          </a:p>
          <a:p>
            <a:pPr>
              <a:lnSpc>
                <a:spcPct val="50000"/>
              </a:lnSpc>
            </a:pPr>
            <a:endParaRPr lang="en-US" dirty="0">
              <a:latin typeface="Calibri" pitchFamily="34" charset="0"/>
            </a:endParaRPr>
          </a:p>
          <a:p>
            <a:pPr marL="742950" lvl="1" indent="-285750">
              <a:lnSpc>
                <a:spcPct val="140000"/>
              </a:lnSpc>
              <a:buFont typeface="Wingdings" pitchFamily="2" charset="2"/>
              <a:buChar char="q"/>
            </a:pPr>
            <a:r>
              <a:rPr lang="en-US" dirty="0">
                <a:latin typeface="Calibri" pitchFamily="34" charset="0"/>
              </a:rPr>
              <a:t>Quantity (aka monetary) </a:t>
            </a:r>
            <a:r>
              <a:rPr lang="en-US" dirty="0" smtClean="0">
                <a:latin typeface="Calibri" pitchFamily="34" charset="0"/>
              </a:rPr>
              <a:t>theory MV=PQ</a:t>
            </a:r>
            <a:endParaRPr lang="en-US" dirty="0">
              <a:latin typeface="Calibri" pitchFamily="34" charset="0"/>
            </a:endParaRPr>
          </a:p>
          <a:p>
            <a:pPr marL="742950" lvl="1" indent="-285750">
              <a:lnSpc>
                <a:spcPct val="140000"/>
              </a:lnSpc>
              <a:buFont typeface="Wingdings" pitchFamily="2" charset="2"/>
              <a:buChar char="q"/>
            </a:pPr>
            <a:r>
              <a:rPr lang="en-US" dirty="0">
                <a:latin typeface="Calibri" pitchFamily="34" charset="0"/>
              </a:rPr>
              <a:t>Demand-pull theory</a:t>
            </a:r>
          </a:p>
          <a:p>
            <a:pPr marL="742950" lvl="1" indent="-285750">
              <a:lnSpc>
                <a:spcPct val="140000"/>
              </a:lnSpc>
              <a:buFont typeface="Wingdings" pitchFamily="2" charset="2"/>
              <a:buChar char="q"/>
            </a:pPr>
            <a:r>
              <a:rPr lang="en-US" dirty="0">
                <a:latin typeface="Calibri" pitchFamily="34" charset="0"/>
              </a:rPr>
              <a:t>Cost-push theory</a:t>
            </a:r>
          </a:p>
          <a:p>
            <a:pPr marL="742950" lvl="1" indent="-285750">
              <a:lnSpc>
                <a:spcPct val="50000"/>
              </a:lnSpc>
            </a:pPr>
            <a:endParaRPr lang="en-US" dirty="0">
              <a:latin typeface="Calibri" pitchFamily="34" charset="0"/>
            </a:endParaRPr>
          </a:p>
          <a:p>
            <a:pPr>
              <a:lnSpc>
                <a:spcPct val="140000"/>
              </a:lnSpc>
            </a:pPr>
            <a:r>
              <a:rPr lang="en-US" sz="2000" dirty="0">
                <a:latin typeface="Calibri" pitchFamily="34" charset="0"/>
              </a:rPr>
              <a:t>Most economists believe that a steady inflation rate of 1-2% is ideal…</a:t>
            </a:r>
          </a:p>
          <a:p>
            <a:pPr>
              <a:lnSpc>
                <a:spcPct val="50000"/>
              </a:lnSpc>
            </a:pPr>
            <a:endParaRPr lang="en-US" sz="2000" dirty="0">
              <a:latin typeface="Calibri" pitchFamily="34" charset="0"/>
            </a:endParaRPr>
          </a:p>
          <a:p>
            <a:pPr>
              <a:lnSpc>
                <a:spcPct val="140000"/>
              </a:lnSpc>
            </a:pPr>
            <a:endParaRPr lang="en-US" dirty="0">
              <a:latin typeface="Calibri" pitchFamily="34" charset="0"/>
            </a:endParaRPr>
          </a:p>
        </p:txBody>
      </p:sp>
      <p:pic>
        <p:nvPicPr>
          <p:cNvPr id="7" name="Picture 6" descr="751px-Zimbabwe_Hyperinflation_2008_notes.jpg"/>
          <p:cNvPicPr>
            <a:picLocks noChangeAspect="1"/>
          </p:cNvPicPr>
          <p:nvPr/>
        </p:nvPicPr>
        <p:blipFill>
          <a:blip r:embed="rId3" cstate="print"/>
          <a:stretch>
            <a:fillRect/>
          </a:stretch>
        </p:blipFill>
        <p:spPr>
          <a:xfrm>
            <a:off x="5286375" y="393700"/>
            <a:ext cx="3435350" cy="2744788"/>
          </a:xfrm>
          <a:prstGeom prst="rect">
            <a:avLst/>
          </a:prstGeom>
          <a:ln>
            <a:noFill/>
          </a:ln>
          <a:effectLst>
            <a:outerShdw blurRad="292100" dist="139700" dir="2700000" algn="tl" rotWithShape="0">
              <a:srgbClr val="333333">
                <a:alpha val="65000"/>
              </a:srgbClr>
            </a:outerShdw>
          </a:effectLst>
        </p:spPr>
      </p:pic>
      <p:pic>
        <p:nvPicPr>
          <p:cNvPr id="1026" name="Picture 2" descr="C:\Users\khurley\Pictures\demand pull inflation.gif"/>
          <p:cNvPicPr>
            <a:picLocks noChangeAspect="1" noChangeArrowheads="1"/>
          </p:cNvPicPr>
          <p:nvPr/>
        </p:nvPicPr>
        <p:blipFill>
          <a:blip r:embed="rId4" cstate="print"/>
          <a:srcRect/>
          <a:stretch>
            <a:fillRect/>
          </a:stretch>
        </p:blipFill>
        <p:spPr bwMode="auto">
          <a:xfrm>
            <a:off x="-1" y="3929066"/>
            <a:ext cx="3924760" cy="2643206"/>
          </a:xfrm>
          <a:prstGeom prst="rect">
            <a:avLst/>
          </a:prstGeom>
          <a:noFill/>
        </p:spPr>
      </p:pic>
      <p:pic>
        <p:nvPicPr>
          <p:cNvPr id="1027" name="Picture 3" descr="C:\Users\khurley\Pictures\cost push inflation.gif"/>
          <p:cNvPicPr>
            <a:picLocks noChangeAspect="1" noChangeArrowheads="1"/>
          </p:cNvPicPr>
          <p:nvPr/>
        </p:nvPicPr>
        <p:blipFill>
          <a:blip r:embed="rId5" cstate="print"/>
          <a:srcRect/>
          <a:stretch>
            <a:fillRect/>
          </a:stretch>
        </p:blipFill>
        <p:spPr bwMode="auto">
          <a:xfrm>
            <a:off x="4214810" y="3786190"/>
            <a:ext cx="4929190" cy="273276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785652"/>
          </a:xfrm>
          <a:prstGeom prst="rect">
            <a:avLst/>
          </a:prstGeom>
          <a:noFill/>
        </p:spPr>
        <p:txBody>
          <a:bodyPr wrap="square" rtlCol="0">
            <a:spAutoFit/>
          </a:bodyPr>
          <a:lstStyle/>
          <a:p>
            <a:r>
              <a:rPr lang="en-US" sz="2400" dirty="0" smtClean="0">
                <a:solidFill>
                  <a:srgbClr val="FF0000"/>
                </a:solidFill>
              </a:rPr>
              <a:t>Using a Weighted Price Index to Calculate Inflation</a:t>
            </a:r>
          </a:p>
          <a:p>
            <a:r>
              <a:rPr lang="en-US" dirty="0" smtClean="0"/>
              <a:t>Because not all the goods measured in a nation’s Consumer Price Index are equally important to the typical household, governments </a:t>
            </a:r>
            <a:r>
              <a:rPr lang="en-US" i="1" dirty="0" smtClean="0"/>
              <a:t>weight</a:t>
            </a:r>
            <a:r>
              <a:rPr lang="en-US" dirty="0" smtClean="0"/>
              <a:t> particular types of consumption more than other types.</a:t>
            </a:r>
          </a:p>
          <a:p>
            <a:endParaRPr lang="en-US" dirty="0" smtClean="0"/>
          </a:p>
          <a:p>
            <a:pPr marL="285750" indent="-285750">
              <a:buFont typeface="Arial" pitchFamily="34" charset="0"/>
              <a:buChar char="•"/>
            </a:pPr>
            <a:r>
              <a:rPr lang="en-US" sz="1600" dirty="0" smtClean="0">
                <a:solidFill>
                  <a:srgbClr val="0000CC"/>
                </a:solidFill>
              </a:rPr>
              <a:t>For example, food and beverages make up approximately 15% of the typical household’s budget in a given year. But housing (either rental payments or mortgage payments) make up 40%.</a:t>
            </a:r>
          </a:p>
          <a:p>
            <a:pPr marL="285750" indent="-285750">
              <a:buFont typeface="Arial" pitchFamily="34" charset="0"/>
              <a:buChar char="•"/>
            </a:pPr>
            <a:endParaRPr lang="en-US" sz="1600" dirty="0" smtClean="0">
              <a:solidFill>
                <a:srgbClr val="0000CC"/>
              </a:solidFill>
            </a:endParaRPr>
          </a:p>
          <a:p>
            <a:pPr marL="285750" indent="-285750">
              <a:buFont typeface="Arial" pitchFamily="34" charset="0"/>
              <a:buChar char="•"/>
            </a:pPr>
            <a:r>
              <a:rPr lang="en-US" sz="1600" dirty="0" smtClean="0">
                <a:solidFill>
                  <a:srgbClr val="0000CC"/>
                </a:solidFill>
              </a:rPr>
              <a:t>In this example, housing prices should be weighted more heavily than food and beverages</a:t>
            </a:r>
          </a:p>
          <a:p>
            <a:pPr marL="285750" indent="-285750">
              <a:buFont typeface="Arial" pitchFamily="34" charset="0"/>
              <a:buChar char="•"/>
            </a:pPr>
            <a:endParaRPr lang="en-US" sz="1600" dirty="0">
              <a:solidFill>
                <a:srgbClr val="0000CC"/>
              </a:solidFill>
            </a:endParaRPr>
          </a:p>
          <a:p>
            <a:r>
              <a:rPr lang="en-US" sz="1600" dirty="0" smtClean="0"/>
              <a:t>Consider the table showing the prices of the three goods measured in a CPI in two years, including the weight given to each good based on the percentage of the typical consumer’s income spent on it.</a:t>
            </a:r>
          </a:p>
          <a:p>
            <a:endParaRPr lang="en-US" sz="1600" dirty="0" smtClean="0">
              <a:hlinkClick r:id="rId2" action="ppaction://hlinkfile"/>
            </a:endParaRPr>
          </a:p>
          <a:p>
            <a:r>
              <a:rPr lang="en-GB" sz="1600" dirty="0" smtClean="0">
                <a:hlinkClick r:id="rId2" action="ppaction://hlinkfile"/>
              </a:rPr>
              <a:t>..\video and audio\</a:t>
            </a:r>
            <a:r>
              <a:rPr lang="en-GB" sz="1600" dirty="0" err="1" smtClean="0">
                <a:hlinkClick r:id="rId2" action="ppaction://hlinkfile"/>
              </a:rPr>
              <a:t>The_Drawing_Board____The_Median_Consumer_Price_Index</a:t>
            </a:r>
            <a:r>
              <a:rPr lang="en-GB" sz="1600" dirty="0" smtClean="0">
                <a:hlinkClick r:id="rId2" action="ppaction://hlinkfile"/>
              </a:rPr>
              <a:t>_(</a:t>
            </a:r>
            <a:r>
              <a:rPr lang="en-GB" sz="1600" dirty="0" err="1" smtClean="0">
                <a:hlinkClick r:id="rId2" action="ppaction://hlinkfile"/>
              </a:rPr>
              <a:t>Median_CPI</a:t>
            </a:r>
            <a:r>
              <a:rPr lang="en-GB" sz="1600" dirty="0" smtClean="0">
                <a:hlinkClick r:id="rId2" action="ppaction://hlinkfile"/>
              </a:rPr>
              <a:t>).mp4</a:t>
            </a:r>
            <a:endParaRPr lang="en-US" sz="1600" dirty="0" smtClean="0"/>
          </a:p>
        </p:txBody>
      </p:sp>
      <p:graphicFrame>
        <p:nvGraphicFramePr>
          <p:cNvPr id="11" name="Table 10"/>
          <p:cNvGraphicFramePr>
            <a:graphicFrameLocks noGrp="1"/>
          </p:cNvGraphicFramePr>
          <p:nvPr>
            <p:extLst>
              <p:ext uri="{D42A27DB-BD31-4B8C-83A1-F6EECF244321}">
                <p14:modId xmlns="" xmlns:p14="http://schemas.microsoft.com/office/powerpoint/2010/main" val="3552194551"/>
              </p:ext>
            </p:extLst>
          </p:nvPr>
        </p:nvGraphicFramePr>
        <p:xfrm>
          <a:off x="0" y="4017907"/>
          <a:ext cx="3347864" cy="2702934"/>
        </p:xfrm>
        <a:graphic>
          <a:graphicData uri="http://schemas.openxmlformats.org/drawingml/2006/table">
            <a:tbl>
              <a:tblPr>
                <a:tableStyleId>{5DA37D80-6434-44D0-A028-1B22A696006F}</a:tableStyleId>
              </a:tblPr>
              <a:tblGrid>
                <a:gridCol w="836966"/>
                <a:gridCol w="836966"/>
                <a:gridCol w="836966"/>
                <a:gridCol w="836966"/>
              </a:tblGrid>
              <a:tr h="507492">
                <a:tc>
                  <a:txBody>
                    <a:bodyPr/>
                    <a:lstStyle/>
                    <a:p>
                      <a:pPr marL="57150" marR="57150" algn="ctr" hangingPunct="0">
                        <a:spcBef>
                          <a:spcPts val="450"/>
                        </a:spcBef>
                        <a:spcAft>
                          <a:spcPts val="0"/>
                        </a:spcAft>
                      </a:pPr>
                      <a:r>
                        <a:rPr lang="en-US" sz="1400" b="1" kern="150" dirty="0">
                          <a:solidFill>
                            <a:schemeClr val="bg1"/>
                          </a:solidFill>
                          <a:effectLst/>
                        </a:rPr>
                        <a:t>Good</a:t>
                      </a:r>
                      <a:endParaRPr lang="en-US" sz="1400" b="1" kern="150" dirty="0">
                        <a:solidFill>
                          <a:schemeClr val="bg1"/>
                        </a:solidFill>
                        <a:effectLst/>
                        <a:latin typeface="Times New Roman"/>
                        <a:ea typeface="Times New Roman"/>
                      </a:endParaRPr>
                    </a:p>
                  </a:txBody>
                  <a:tcPr marL="28575" marR="28575" marT="34290" marB="34290" anchor="ctr">
                    <a:solidFill>
                      <a:schemeClr val="accent2"/>
                    </a:solidFill>
                  </a:tcPr>
                </a:tc>
                <a:tc>
                  <a:txBody>
                    <a:bodyPr/>
                    <a:lstStyle/>
                    <a:p>
                      <a:pPr marL="57150" marR="57150" algn="ctr" hangingPunct="0">
                        <a:spcBef>
                          <a:spcPts val="450"/>
                        </a:spcBef>
                        <a:spcAft>
                          <a:spcPts val="0"/>
                        </a:spcAft>
                      </a:pPr>
                      <a:r>
                        <a:rPr lang="en-US" sz="1400" b="1" kern="150" dirty="0" smtClean="0">
                          <a:solidFill>
                            <a:schemeClr val="bg1"/>
                          </a:solidFill>
                          <a:effectLst/>
                        </a:rPr>
                        <a:t>Price </a:t>
                      </a:r>
                      <a:r>
                        <a:rPr lang="en-US" sz="1400" b="1" kern="150" dirty="0">
                          <a:solidFill>
                            <a:schemeClr val="bg1"/>
                          </a:solidFill>
                          <a:effectLst/>
                        </a:rPr>
                        <a:t>in </a:t>
                      </a:r>
                      <a:r>
                        <a:rPr lang="en-US" sz="1400" b="1" kern="150" dirty="0" smtClean="0">
                          <a:solidFill>
                            <a:schemeClr val="bg1"/>
                          </a:solidFill>
                          <a:effectLst/>
                        </a:rPr>
                        <a:t>2009</a:t>
                      </a:r>
                      <a:endParaRPr lang="en-US" sz="1400" b="1" kern="150" dirty="0">
                        <a:solidFill>
                          <a:schemeClr val="bg1"/>
                        </a:solidFill>
                        <a:effectLst/>
                        <a:latin typeface="Times New Roman"/>
                        <a:ea typeface="Times New Roman"/>
                      </a:endParaRPr>
                    </a:p>
                  </a:txBody>
                  <a:tcPr marL="28575" marR="28575" marT="34290" marB="34290" anchor="ctr">
                    <a:solidFill>
                      <a:schemeClr val="accent2"/>
                    </a:solidFill>
                  </a:tcPr>
                </a:tc>
                <a:tc>
                  <a:txBody>
                    <a:bodyPr/>
                    <a:lstStyle/>
                    <a:p>
                      <a:pPr marL="57150" marR="57150" algn="ctr" hangingPunct="0">
                        <a:spcBef>
                          <a:spcPts val="450"/>
                        </a:spcBef>
                        <a:spcAft>
                          <a:spcPts val="0"/>
                        </a:spcAft>
                      </a:pPr>
                      <a:r>
                        <a:rPr lang="en-US" sz="1400" b="1" kern="150" dirty="0" smtClean="0">
                          <a:solidFill>
                            <a:schemeClr val="bg1"/>
                          </a:solidFill>
                          <a:effectLst/>
                        </a:rPr>
                        <a:t>Price </a:t>
                      </a:r>
                      <a:r>
                        <a:rPr lang="en-US" sz="1400" b="1" kern="150" dirty="0">
                          <a:solidFill>
                            <a:schemeClr val="bg1"/>
                          </a:solidFill>
                          <a:effectLst/>
                        </a:rPr>
                        <a:t>in </a:t>
                      </a:r>
                      <a:r>
                        <a:rPr lang="en-US" sz="1400" b="1" kern="150" dirty="0" smtClean="0">
                          <a:solidFill>
                            <a:schemeClr val="bg1"/>
                          </a:solidFill>
                          <a:effectLst/>
                        </a:rPr>
                        <a:t>2010</a:t>
                      </a:r>
                      <a:endParaRPr lang="en-US" sz="1400" b="1" kern="150" dirty="0">
                        <a:solidFill>
                          <a:schemeClr val="bg1"/>
                        </a:solidFill>
                        <a:effectLst/>
                        <a:latin typeface="Times New Roman"/>
                        <a:ea typeface="Times New Roman"/>
                      </a:endParaRPr>
                    </a:p>
                  </a:txBody>
                  <a:tcPr marL="28575" marR="28575" marT="34290" marB="34290" anchor="ctr">
                    <a:solidFill>
                      <a:schemeClr val="accent2"/>
                    </a:solidFill>
                  </a:tcPr>
                </a:tc>
                <a:tc>
                  <a:txBody>
                    <a:bodyPr/>
                    <a:lstStyle/>
                    <a:p>
                      <a:pPr marL="57150" marR="57150" algn="ctr" hangingPunct="0">
                        <a:spcBef>
                          <a:spcPts val="450"/>
                        </a:spcBef>
                        <a:spcAft>
                          <a:spcPts val="0"/>
                        </a:spcAft>
                      </a:pPr>
                      <a:r>
                        <a:rPr lang="en-US" sz="1400" b="1" kern="150" dirty="0" smtClean="0">
                          <a:solidFill>
                            <a:schemeClr val="bg1"/>
                          </a:solidFill>
                          <a:effectLst/>
                        </a:rPr>
                        <a:t>Weight</a:t>
                      </a:r>
                      <a:endParaRPr lang="en-US" sz="1400" b="1" kern="150" dirty="0">
                        <a:solidFill>
                          <a:schemeClr val="bg1"/>
                        </a:solidFill>
                        <a:effectLst/>
                        <a:latin typeface="Times New Roman"/>
                        <a:ea typeface="Times New Roman"/>
                      </a:endParaRPr>
                    </a:p>
                  </a:txBody>
                  <a:tcPr marL="28575" marR="28575" marT="34290" marB="34290" anchor="ctr">
                    <a:solidFill>
                      <a:schemeClr val="accent2"/>
                    </a:solidFill>
                  </a:tcPr>
                </a:tc>
              </a:tr>
              <a:tr h="731814">
                <a:tc>
                  <a:txBody>
                    <a:bodyPr/>
                    <a:lstStyle/>
                    <a:p>
                      <a:pPr marL="57150" marR="57150" algn="ctr" hangingPunct="0">
                        <a:spcBef>
                          <a:spcPts val="450"/>
                        </a:spcBef>
                        <a:spcAft>
                          <a:spcPts val="0"/>
                        </a:spcAft>
                      </a:pPr>
                      <a:r>
                        <a:rPr lang="en-US" sz="1700" kern="150" dirty="0">
                          <a:effectLst/>
                        </a:rPr>
                        <a:t>Banana</a:t>
                      </a:r>
                      <a:endParaRPr lang="en-US" sz="1700" kern="150" dirty="0">
                        <a:solidFill>
                          <a:srgbClr val="000000"/>
                        </a:solidFill>
                        <a:effectLst/>
                        <a:latin typeface="Times New Roman"/>
                        <a:ea typeface="Times New Roman"/>
                      </a:endParaRPr>
                    </a:p>
                  </a:txBody>
                  <a:tcPr marL="28575" marR="28575" marT="34290" marB="34290" anchor="ctr"/>
                </a:tc>
                <a:tc>
                  <a:txBody>
                    <a:bodyPr/>
                    <a:lstStyle/>
                    <a:p>
                      <a:pPr marL="57150" marR="57150" algn="ctr" hangingPunct="0">
                        <a:spcBef>
                          <a:spcPts val="450"/>
                        </a:spcBef>
                        <a:spcAft>
                          <a:spcPts val="0"/>
                        </a:spcAft>
                      </a:pPr>
                      <a:r>
                        <a:rPr lang="en-US" sz="1900" kern="150" dirty="0">
                          <a:effectLst/>
                        </a:rPr>
                        <a:t>$2</a:t>
                      </a:r>
                      <a:endParaRPr lang="en-US" sz="1900" kern="150" dirty="0">
                        <a:solidFill>
                          <a:srgbClr val="000000"/>
                        </a:solidFill>
                        <a:effectLst/>
                        <a:latin typeface="Times New Roman"/>
                        <a:ea typeface="Times New Roman"/>
                      </a:endParaRPr>
                    </a:p>
                  </a:txBody>
                  <a:tcPr marL="28575" marR="28575" marT="34290" marB="34290" anchor="ctr"/>
                </a:tc>
                <a:tc>
                  <a:txBody>
                    <a:bodyPr/>
                    <a:lstStyle/>
                    <a:p>
                      <a:pPr marL="57150" marR="57150" algn="ctr" hangingPunct="0">
                        <a:spcBef>
                          <a:spcPts val="450"/>
                        </a:spcBef>
                        <a:spcAft>
                          <a:spcPts val="0"/>
                        </a:spcAft>
                      </a:pPr>
                      <a:r>
                        <a:rPr lang="en-US" sz="1900" kern="150" dirty="0">
                          <a:effectLst/>
                        </a:rPr>
                        <a:t>$1.50</a:t>
                      </a:r>
                      <a:endParaRPr lang="en-US" sz="1900" kern="150" dirty="0">
                        <a:solidFill>
                          <a:srgbClr val="000000"/>
                        </a:solidFill>
                        <a:effectLst/>
                        <a:latin typeface="Times New Roman"/>
                        <a:ea typeface="Times New Roman"/>
                      </a:endParaRPr>
                    </a:p>
                  </a:txBody>
                  <a:tcPr marL="28575" marR="28575" marT="34290" marB="34290" anchor="ctr"/>
                </a:tc>
                <a:tc>
                  <a:txBody>
                    <a:bodyPr/>
                    <a:lstStyle/>
                    <a:p>
                      <a:pPr marL="57150" marR="57150" algn="ctr" hangingPunct="0">
                        <a:spcBef>
                          <a:spcPts val="450"/>
                        </a:spcBef>
                        <a:spcAft>
                          <a:spcPts val="0"/>
                        </a:spcAft>
                      </a:pPr>
                      <a:r>
                        <a:rPr lang="en-US" sz="1900" kern="150" dirty="0" smtClean="0">
                          <a:effectLst/>
                        </a:rPr>
                        <a:t>25%</a:t>
                      </a:r>
                      <a:endParaRPr lang="en-US" sz="1900" kern="150" dirty="0">
                        <a:solidFill>
                          <a:srgbClr val="000000"/>
                        </a:solidFill>
                        <a:effectLst/>
                        <a:latin typeface="Times New Roman"/>
                        <a:ea typeface="Times New Roman"/>
                      </a:endParaRPr>
                    </a:p>
                  </a:txBody>
                  <a:tcPr marL="28575" marR="28575" marT="34290" marB="34290" anchor="ctr"/>
                </a:tc>
              </a:tr>
              <a:tr h="731814">
                <a:tc>
                  <a:txBody>
                    <a:bodyPr/>
                    <a:lstStyle/>
                    <a:p>
                      <a:pPr marL="57150" marR="57150" algn="ctr" hangingPunct="0">
                        <a:spcBef>
                          <a:spcPts val="450"/>
                        </a:spcBef>
                        <a:spcAft>
                          <a:spcPts val="0"/>
                        </a:spcAft>
                      </a:pPr>
                      <a:r>
                        <a:rPr lang="en-US" sz="1700" kern="150" dirty="0">
                          <a:effectLst/>
                        </a:rPr>
                        <a:t>Haircut</a:t>
                      </a:r>
                      <a:endParaRPr lang="en-US" sz="1700" kern="150" dirty="0">
                        <a:solidFill>
                          <a:srgbClr val="000000"/>
                        </a:solidFill>
                        <a:effectLst/>
                        <a:latin typeface="Times New Roman"/>
                        <a:ea typeface="Times New Roman"/>
                      </a:endParaRPr>
                    </a:p>
                  </a:txBody>
                  <a:tcPr marL="28575" marR="28575" marT="34290" marB="34290" anchor="ctr"/>
                </a:tc>
                <a:tc>
                  <a:txBody>
                    <a:bodyPr/>
                    <a:lstStyle/>
                    <a:p>
                      <a:pPr marL="57150" marR="57150" algn="ctr" hangingPunct="0">
                        <a:spcBef>
                          <a:spcPts val="450"/>
                        </a:spcBef>
                        <a:spcAft>
                          <a:spcPts val="0"/>
                        </a:spcAft>
                      </a:pPr>
                      <a:r>
                        <a:rPr lang="en-US" sz="1900" kern="150">
                          <a:effectLst/>
                        </a:rPr>
                        <a:t>$11</a:t>
                      </a:r>
                      <a:endParaRPr lang="en-US" sz="1900" kern="150">
                        <a:solidFill>
                          <a:srgbClr val="000000"/>
                        </a:solidFill>
                        <a:effectLst/>
                        <a:latin typeface="Times New Roman"/>
                        <a:ea typeface="Times New Roman"/>
                      </a:endParaRPr>
                    </a:p>
                  </a:txBody>
                  <a:tcPr marL="28575" marR="28575" marT="34290" marB="34290" anchor="ctr"/>
                </a:tc>
                <a:tc>
                  <a:txBody>
                    <a:bodyPr/>
                    <a:lstStyle/>
                    <a:p>
                      <a:pPr marL="57150" marR="57150" algn="ctr" hangingPunct="0">
                        <a:spcBef>
                          <a:spcPts val="450"/>
                        </a:spcBef>
                        <a:spcAft>
                          <a:spcPts val="0"/>
                        </a:spcAft>
                      </a:pPr>
                      <a:r>
                        <a:rPr lang="en-US" sz="1900" kern="150" dirty="0">
                          <a:effectLst/>
                        </a:rPr>
                        <a:t>$10</a:t>
                      </a:r>
                      <a:endParaRPr lang="en-US" sz="1900" kern="150" dirty="0">
                        <a:solidFill>
                          <a:srgbClr val="000000"/>
                        </a:solidFill>
                        <a:effectLst/>
                        <a:latin typeface="Times New Roman"/>
                        <a:ea typeface="Times New Roman"/>
                      </a:endParaRPr>
                    </a:p>
                  </a:txBody>
                  <a:tcPr marL="28575" marR="28575" marT="34290" marB="34290" anchor="ctr"/>
                </a:tc>
                <a:tc>
                  <a:txBody>
                    <a:bodyPr/>
                    <a:lstStyle/>
                    <a:p>
                      <a:pPr marL="57150" marR="57150" algn="ctr" hangingPunct="0">
                        <a:spcBef>
                          <a:spcPts val="450"/>
                        </a:spcBef>
                        <a:spcAft>
                          <a:spcPts val="0"/>
                        </a:spcAft>
                      </a:pPr>
                      <a:r>
                        <a:rPr lang="en-US" sz="1900" kern="150" dirty="0" smtClean="0">
                          <a:effectLst/>
                        </a:rPr>
                        <a:t>30%</a:t>
                      </a:r>
                      <a:endParaRPr lang="en-US" sz="1900" kern="150" dirty="0">
                        <a:solidFill>
                          <a:srgbClr val="000000"/>
                        </a:solidFill>
                        <a:effectLst/>
                        <a:latin typeface="Times New Roman"/>
                        <a:ea typeface="Times New Roman"/>
                      </a:endParaRPr>
                    </a:p>
                  </a:txBody>
                  <a:tcPr marL="28575" marR="28575" marT="34290" marB="34290" anchor="ctr"/>
                </a:tc>
              </a:tr>
              <a:tr h="731814">
                <a:tc>
                  <a:txBody>
                    <a:bodyPr/>
                    <a:lstStyle/>
                    <a:p>
                      <a:pPr marL="57150" marR="57150" algn="ctr" hangingPunct="0">
                        <a:spcBef>
                          <a:spcPts val="450"/>
                        </a:spcBef>
                        <a:spcAft>
                          <a:spcPts val="0"/>
                        </a:spcAft>
                      </a:pPr>
                      <a:r>
                        <a:rPr lang="en-US" sz="1700" kern="150" dirty="0">
                          <a:effectLst/>
                        </a:rPr>
                        <a:t>Taxi ride</a:t>
                      </a:r>
                      <a:endParaRPr lang="en-US" sz="1700" kern="150" dirty="0">
                        <a:solidFill>
                          <a:srgbClr val="000000"/>
                        </a:solidFill>
                        <a:effectLst/>
                        <a:latin typeface="Times New Roman"/>
                        <a:ea typeface="Times New Roman"/>
                      </a:endParaRPr>
                    </a:p>
                  </a:txBody>
                  <a:tcPr marL="28575" marR="28575" marT="34290" marB="34290" anchor="ctr"/>
                </a:tc>
                <a:tc>
                  <a:txBody>
                    <a:bodyPr/>
                    <a:lstStyle/>
                    <a:p>
                      <a:pPr marL="57150" marR="57150" algn="ctr" hangingPunct="0">
                        <a:spcBef>
                          <a:spcPts val="450"/>
                        </a:spcBef>
                        <a:spcAft>
                          <a:spcPts val="0"/>
                        </a:spcAft>
                      </a:pPr>
                      <a:r>
                        <a:rPr lang="en-US" sz="1900" kern="150">
                          <a:effectLst/>
                        </a:rPr>
                        <a:t>$8</a:t>
                      </a:r>
                      <a:endParaRPr lang="en-US" sz="1900" kern="150">
                        <a:solidFill>
                          <a:srgbClr val="000000"/>
                        </a:solidFill>
                        <a:effectLst/>
                        <a:latin typeface="Times New Roman"/>
                        <a:ea typeface="Times New Roman"/>
                      </a:endParaRPr>
                    </a:p>
                  </a:txBody>
                  <a:tcPr marL="28575" marR="28575" marT="34290" marB="34290" anchor="ctr"/>
                </a:tc>
                <a:tc>
                  <a:txBody>
                    <a:bodyPr/>
                    <a:lstStyle/>
                    <a:p>
                      <a:pPr marL="57150" marR="57150" algn="ctr" hangingPunct="0">
                        <a:spcBef>
                          <a:spcPts val="450"/>
                        </a:spcBef>
                        <a:spcAft>
                          <a:spcPts val="0"/>
                        </a:spcAft>
                      </a:pPr>
                      <a:r>
                        <a:rPr lang="en-US" sz="1900" kern="150" dirty="0">
                          <a:effectLst/>
                        </a:rPr>
                        <a:t>$10</a:t>
                      </a:r>
                      <a:endParaRPr lang="en-US" sz="1900" kern="150" dirty="0">
                        <a:solidFill>
                          <a:srgbClr val="000000"/>
                        </a:solidFill>
                        <a:effectLst/>
                        <a:latin typeface="Times New Roman"/>
                        <a:ea typeface="Times New Roman"/>
                      </a:endParaRPr>
                    </a:p>
                  </a:txBody>
                  <a:tcPr marL="28575" marR="28575" marT="34290" marB="34290" anchor="ctr"/>
                </a:tc>
                <a:tc>
                  <a:txBody>
                    <a:bodyPr/>
                    <a:lstStyle/>
                    <a:p>
                      <a:pPr marL="57150" marR="57150" algn="ctr" hangingPunct="0">
                        <a:spcBef>
                          <a:spcPts val="450"/>
                        </a:spcBef>
                        <a:spcAft>
                          <a:spcPts val="0"/>
                        </a:spcAft>
                      </a:pPr>
                      <a:r>
                        <a:rPr lang="en-US" sz="1900" kern="150" dirty="0" smtClean="0">
                          <a:effectLst/>
                        </a:rPr>
                        <a:t>45%</a:t>
                      </a:r>
                      <a:endParaRPr lang="en-US" sz="1900" kern="150" dirty="0">
                        <a:solidFill>
                          <a:srgbClr val="000000"/>
                        </a:solidFill>
                        <a:effectLst/>
                        <a:latin typeface="Times New Roman"/>
                        <a:ea typeface="Times New Roman"/>
                      </a:endParaRPr>
                    </a:p>
                  </a:txBody>
                  <a:tcPr marL="28575" marR="28575" marT="34290" marB="34290" anchor="ctr"/>
                </a:tc>
              </a:tr>
            </a:tbl>
          </a:graphicData>
        </a:graphic>
      </p:graphicFrame>
      <p:sp>
        <p:nvSpPr>
          <p:cNvPr id="12" name="Rectangle 11"/>
          <p:cNvSpPr/>
          <p:nvPr/>
        </p:nvSpPr>
        <p:spPr>
          <a:xfrm>
            <a:off x="3491880" y="3886200"/>
            <a:ext cx="5652120" cy="1815882"/>
          </a:xfrm>
          <a:prstGeom prst="rect">
            <a:avLst/>
          </a:prstGeom>
        </p:spPr>
        <p:txBody>
          <a:bodyPr wrap="square">
            <a:spAutoFit/>
          </a:bodyPr>
          <a:lstStyle/>
          <a:p>
            <a:pPr hangingPunct="0"/>
            <a:r>
              <a:rPr lang="en-US" sz="1400" dirty="0"/>
              <a:t>To establish a price index with 2009 as the base year, we must calculate the weighted price of the basket of goods for 2009. To do this, we multiply the average price of each good by its weight, expressed in hundredths.</a:t>
            </a:r>
          </a:p>
          <a:p>
            <a:pPr hangingPunct="0"/>
            <a:r>
              <a:rPr lang="en-US" sz="1400" b="1" dirty="0" smtClean="0"/>
              <a:t>2009:</a:t>
            </a:r>
            <a:endParaRPr lang="en-US" sz="1400" b="1" dirty="0"/>
          </a:p>
          <a:p>
            <a:pPr lvl="0" hangingPunct="0"/>
            <a:r>
              <a:rPr lang="en-US" sz="1400" dirty="0"/>
              <a:t>Banana = 2 x 0.25 = 0.5, plus</a:t>
            </a:r>
          </a:p>
          <a:p>
            <a:pPr lvl="0" hangingPunct="0"/>
            <a:r>
              <a:rPr lang="en-US" sz="1400" dirty="0"/>
              <a:t>Haircut = 11 x 0.3 = 3.3, plus</a:t>
            </a:r>
          </a:p>
          <a:p>
            <a:pPr lvl="0" hangingPunct="0"/>
            <a:r>
              <a:rPr lang="en-US" sz="1400" dirty="0"/>
              <a:t>Taxi ride = 8 x 0.45 = </a:t>
            </a:r>
            <a:r>
              <a:rPr lang="en-US" sz="1400" dirty="0" smtClean="0"/>
              <a:t>3.6</a:t>
            </a:r>
            <a:endParaRPr lang="en-US" sz="1400" dirty="0"/>
          </a:p>
          <a:p>
            <a:pPr lvl="0" hangingPunct="0"/>
            <a:r>
              <a:rPr lang="en-US" sz="1400" b="1" dirty="0" smtClean="0">
                <a:solidFill>
                  <a:srgbClr val="0000CC"/>
                </a:solidFill>
              </a:rPr>
              <a:t>Price index for 2009 = 7.7</a:t>
            </a:r>
            <a:endParaRPr lang="en-US" sz="1400" dirty="0">
              <a:solidFill>
                <a:srgbClr val="0000CC"/>
              </a:solidFill>
            </a:endParaRPr>
          </a:p>
        </p:txBody>
      </p:sp>
      <p:sp>
        <p:nvSpPr>
          <p:cNvPr id="13" name="Rectangle 12"/>
          <p:cNvSpPr/>
          <p:nvPr/>
        </p:nvSpPr>
        <p:spPr>
          <a:xfrm>
            <a:off x="5672320" y="4677300"/>
            <a:ext cx="3624081" cy="1169551"/>
          </a:xfrm>
          <a:prstGeom prst="rect">
            <a:avLst/>
          </a:prstGeom>
        </p:spPr>
        <p:txBody>
          <a:bodyPr wrap="square">
            <a:spAutoFit/>
          </a:bodyPr>
          <a:lstStyle/>
          <a:p>
            <a:pPr lvl="0" hangingPunct="0"/>
            <a:r>
              <a:rPr lang="en-US" sz="1400" b="1" dirty="0" smtClean="0"/>
              <a:t>2010:</a:t>
            </a:r>
          </a:p>
          <a:p>
            <a:pPr lvl="0" hangingPunct="0"/>
            <a:r>
              <a:rPr lang="en-US" sz="1400" dirty="0" smtClean="0"/>
              <a:t>Banana </a:t>
            </a:r>
            <a:r>
              <a:rPr lang="en-US" sz="1400" dirty="0"/>
              <a:t>= 1.5 x 0.25 = 0.375, plus</a:t>
            </a:r>
          </a:p>
          <a:p>
            <a:pPr lvl="0" hangingPunct="0"/>
            <a:r>
              <a:rPr lang="en-US" sz="1400" dirty="0"/>
              <a:t>Haircut = 10 x 0.3 = 3, plus</a:t>
            </a:r>
          </a:p>
          <a:p>
            <a:pPr lvl="0" hangingPunct="0"/>
            <a:r>
              <a:rPr lang="en-US" sz="1400" dirty="0"/>
              <a:t>Taxi ride = 12 x 0.45 = </a:t>
            </a:r>
            <a:r>
              <a:rPr lang="en-US" sz="1400" dirty="0" smtClean="0"/>
              <a:t>5.4</a:t>
            </a:r>
            <a:endParaRPr lang="en-US" sz="1400" dirty="0"/>
          </a:p>
          <a:p>
            <a:pPr lvl="0" hangingPunct="0"/>
            <a:r>
              <a:rPr lang="en-US" sz="1400" b="1" dirty="0" smtClean="0">
                <a:solidFill>
                  <a:srgbClr val="FF0000"/>
                </a:solidFill>
              </a:rPr>
              <a:t>Price index for 2010 = 8.775</a:t>
            </a:r>
            <a:endParaRPr lang="en-US" sz="1400" dirty="0">
              <a:solidFill>
                <a:srgbClr val="FF0000"/>
              </a:solidFill>
            </a:endParaRPr>
          </a:p>
        </p:txBody>
      </p:sp>
      <mc:AlternateContent xmlns:mc="http://schemas.openxmlformats.org/markup-compatibility/2006">
        <mc:Choice xmlns="" xmlns:a14="http://schemas.microsoft.com/office/drawing/2010/main" Requires="a14">
          <p:sp>
            <p:nvSpPr>
              <p:cNvPr id="14" name="TextBox 13"/>
              <p:cNvSpPr txBox="1"/>
              <p:nvPr/>
            </p:nvSpPr>
            <p:spPr>
              <a:xfrm>
                <a:off x="3200400" y="5067300"/>
                <a:ext cx="5855525" cy="5590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0000CC"/>
                          </a:solidFill>
                          <a:latin typeface="Cambria Math"/>
                        </a:rPr>
                        <m:t>𝑰𝒏𝒇𝒍𝒂𝒕𝒊𝒐𝒏</m:t>
                      </m:r>
                      <m:r>
                        <a:rPr lang="en-US" sz="1600" b="1" i="1" smtClean="0">
                          <a:solidFill>
                            <a:srgbClr val="0000CC"/>
                          </a:solidFill>
                          <a:latin typeface="Cambria Math"/>
                        </a:rPr>
                        <m:t> </m:t>
                      </m:r>
                      <m:r>
                        <a:rPr lang="en-US" sz="1600" b="1" i="1" smtClean="0">
                          <a:solidFill>
                            <a:srgbClr val="0000CC"/>
                          </a:solidFill>
                          <a:latin typeface="Cambria Math"/>
                        </a:rPr>
                        <m:t>𝒓𝒂𝒕𝒆</m:t>
                      </m:r>
                      <m:r>
                        <a:rPr lang="en-US" sz="1600" b="1" i="1" smtClean="0">
                          <a:solidFill>
                            <a:srgbClr val="0000CC"/>
                          </a:solidFill>
                          <a:latin typeface="Cambria Math"/>
                        </a:rPr>
                        <m:t>=</m:t>
                      </m:r>
                      <m:f>
                        <m:fPr>
                          <m:ctrlPr>
                            <a:rPr lang="en-US" sz="1600" b="1" i="1" smtClean="0">
                              <a:solidFill>
                                <a:srgbClr val="0000CC"/>
                              </a:solidFill>
                              <a:latin typeface="Cambria Math"/>
                            </a:rPr>
                          </m:ctrlPr>
                        </m:fPr>
                        <m:num>
                          <m:r>
                            <a:rPr lang="en-US" sz="1600" b="1" i="1" smtClean="0">
                              <a:solidFill>
                                <a:srgbClr val="0000CC"/>
                              </a:solidFill>
                              <a:latin typeface="Cambria Math"/>
                            </a:rPr>
                            <m:t>𝟖</m:t>
                          </m:r>
                          <m:r>
                            <a:rPr lang="en-US" sz="1600" b="1" i="1" smtClean="0">
                              <a:solidFill>
                                <a:srgbClr val="0000CC"/>
                              </a:solidFill>
                              <a:latin typeface="Cambria Math"/>
                            </a:rPr>
                            <m:t>.</m:t>
                          </m:r>
                          <m:r>
                            <a:rPr lang="en-US" sz="1600" b="1" i="1" smtClean="0">
                              <a:solidFill>
                                <a:srgbClr val="0000CC"/>
                              </a:solidFill>
                              <a:latin typeface="Cambria Math"/>
                            </a:rPr>
                            <m:t>𝟕𝟕𝟓</m:t>
                          </m:r>
                          <m:r>
                            <a:rPr lang="en-US" sz="1600" b="1" i="1" smtClean="0">
                              <a:solidFill>
                                <a:srgbClr val="0000CC"/>
                              </a:solidFill>
                              <a:latin typeface="Cambria Math"/>
                            </a:rPr>
                            <m:t>−</m:t>
                          </m:r>
                          <m:r>
                            <a:rPr lang="en-US" sz="1600" b="1" i="1" smtClean="0">
                              <a:solidFill>
                                <a:srgbClr val="0000CC"/>
                              </a:solidFill>
                              <a:latin typeface="Cambria Math"/>
                            </a:rPr>
                            <m:t>𝟕</m:t>
                          </m:r>
                          <m:r>
                            <a:rPr lang="en-US" sz="1600" b="1" i="1" smtClean="0">
                              <a:solidFill>
                                <a:srgbClr val="0000CC"/>
                              </a:solidFill>
                              <a:latin typeface="Cambria Math"/>
                            </a:rPr>
                            <m:t>.</m:t>
                          </m:r>
                          <m:r>
                            <a:rPr lang="en-US" sz="1600" b="1" i="1" smtClean="0">
                              <a:solidFill>
                                <a:srgbClr val="0000CC"/>
                              </a:solidFill>
                              <a:latin typeface="Cambria Math"/>
                            </a:rPr>
                            <m:t>𝟕</m:t>
                          </m:r>
                        </m:num>
                        <m:den>
                          <m:r>
                            <a:rPr lang="en-US" sz="1600" b="1" i="1" smtClean="0">
                              <a:solidFill>
                                <a:srgbClr val="0000CC"/>
                              </a:solidFill>
                              <a:latin typeface="Cambria Math"/>
                            </a:rPr>
                            <m:t>𝟕</m:t>
                          </m:r>
                          <m:r>
                            <a:rPr lang="en-US" sz="1600" b="1" i="1" smtClean="0">
                              <a:solidFill>
                                <a:srgbClr val="0000CC"/>
                              </a:solidFill>
                              <a:latin typeface="Cambria Math"/>
                            </a:rPr>
                            <m:t>.</m:t>
                          </m:r>
                          <m:r>
                            <a:rPr lang="en-US" sz="1600" b="1" i="1" smtClean="0">
                              <a:solidFill>
                                <a:srgbClr val="0000CC"/>
                              </a:solidFill>
                              <a:latin typeface="Cambria Math"/>
                            </a:rPr>
                            <m:t>𝟕</m:t>
                          </m:r>
                        </m:den>
                      </m:f>
                      <m:r>
                        <a:rPr lang="en-US" sz="1600" b="1" i="1" smtClean="0">
                          <a:solidFill>
                            <a:srgbClr val="0000CC"/>
                          </a:solidFill>
                          <a:latin typeface="Cambria Math"/>
                        </a:rPr>
                        <m:t>=</m:t>
                      </m:r>
                      <m:r>
                        <a:rPr lang="en-US" sz="1600" b="1" i="1" smtClean="0">
                          <a:solidFill>
                            <a:srgbClr val="0000CC"/>
                          </a:solidFill>
                          <a:latin typeface="Cambria Math"/>
                        </a:rPr>
                        <m:t>𝟎</m:t>
                      </m:r>
                      <m:r>
                        <a:rPr lang="en-US" sz="1600" b="1" i="1" smtClean="0">
                          <a:solidFill>
                            <a:srgbClr val="0000CC"/>
                          </a:solidFill>
                          <a:latin typeface="Cambria Math"/>
                        </a:rPr>
                        <m:t>.</m:t>
                      </m:r>
                      <m:r>
                        <a:rPr lang="en-US" sz="1600" b="1" i="1" smtClean="0">
                          <a:solidFill>
                            <a:srgbClr val="0000CC"/>
                          </a:solidFill>
                          <a:latin typeface="Cambria Math"/>
                        </a:rPr>
                        <m:t>𝟏𝟒</m:t>
                      </m:r>
                      <m:r>
                        <a:rPr lang="en-US" sz="1600" b="1" i="1" smtClean="0">
                          <a:solidFill>
                            <a:srgbClr val="0000CC"/>
                          </a:solidFill>
                          <a:latin typeface="Cambria Math"/>
                          <a:ea typeface="Cambria Math"/>
                        </a:rPr>
                        <m:t>×</m:t>
                      </m:r>
                      <m:r>
                        <a:rPr lang="en-US" sz="1600" b="1" i="1" smtClean="0">
                          <a:solidFill>
                            <a:srgbClr val="0000CC"/>
                          </a:solidFill>
                          <a:latin typeface="Cambria Math"/>
                          <a:ea typeface="Cambria Math"/>
                        </a:rPr>
                        <m:t>𝟏𝟎𝟎</m:t>
                      </m:r>
                      <m:r>
                        <a:rPr lang="en-US" sz="1600" b="1" i="1" smtClean="0">
                          <a:solidFill>
                            <a:srgbClr val="0000CC"/>
                          </a:solidFill>
                          <a:latin typeface="Cambria Math"/>
                          <a:ea typeface="Cambria Math"/>
                        </a:rPr>
                        <m:t>=</m:t>
                      </m:r>
                      <m:r>
                        <a:rPr lang="en-US" sz="1600" b="1" i="1" smtClean="0">
                          <a:solidFill>
                            <a:srgbClr val="0000CC"/>
                          </a:solidFill>
                          <a:latin typeface="Cambria Math"/>
                          <a:ea typeface="Cambria Math"/>
                        </a:rPr>
                        <m:t>𝟏𝟒</m:t>
                      </m:r>
                      <m:r>
                        <a:rPr lang="en-US" sz="1600" b="1" i="1" smtClean="0">
                          <a:solidFill>
                            <a:srgbClr val="0000CC"/>
                          </a:solidFill>
                          <a:latin typeface="Cambria Math"/>
                          <a:ea typeface="Cambria Math"/>
                        </a:rPr>
                        <m:t>%</m:t>
                      </m:r>
                    </m:oMath>
                  </m:oMathPara>
                </a14:m>
                <a:endParaRPr lang="en-US" sz="1600" b="1" dirty="0">
                  <a:solidFill>
                    <a:srgbClr val="0000CC"/>
                  </a:solidFill>
                </a:endParaRPr>
              </a:p>
            </p:txBody>
          </p:sp>
        </mc:Choice>
        <mc:Fallback>
          <p:sp>
            <p:nvSpPr>
              <p:cNvPr id="14" name="TextBox 13"/>
              <p:cNvSpPr txBox="1">
                <a:spLocks noRot="1" noChangeAspect="1" noMove="1" noResize="1" noEditPoints="1" noAdjustHandles="1" noChangeArrowheads="1" noChangeShapeType="1" noTextEdit="1"/>
              </p:cNvSpPr>
              <p:nvPr/>
            </p:nvSpPr>
            <p:spPr>
              <a:xfrm>
                <a:off x="3200401" y="6080760"/>
                <a:ext cx="5855525" cy="670877"/>
              </a:xfrm>
              <a:prstGeom prst="rect">
                <a:avLst/>
              </a:prstGeom>
              <a:blipFill rotWithShape="1">
                <a:blip r:embed="rId3" cstate="print"/>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4281746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15663"/>
          </a:xfrm>
          <a:prstGeom prst="rect">
            <a:avLst/>
          </a:prstGeom>
          <a:noFill/>
        </p:spPr>
        <p:txBody>
          <a:bodyPr wrap="square" rtlCol="0">
            <a:spAutoFit/>
          </a:bodyPr>
          <a:lstStyle/>
          <a:p>
            <a:r>
              <a:rPr lang="en-US" sz="2400" dirty="0" smtClean="0">
                <a:solidFill>
                  <a:srgbClr val="FF0000"/>
                </a:solidFill>
              </a:rPr>
              <a:t>Consequences of Deflation</a:t>
            </a:r>
          </a:p>
          <a:p>
            <a:r>
              <a:rPr lang="en-US" dirty="0" smtClean="0"/>
              <a:t>Deflation, a decrease in the average price level, sounds like a good thing. But it is not, and in some circumstances can be worse for an economy than mild inflation. Here’s why…</a:t>
            </a:r>
          </a:p>
        </p:txBody>
      </p:sp>
      <p:graphicFrame>
        <p:nvGraphicFramePr>
          <p:cNvPr id="10" name="Table 9"/>
          <p:cNvGraphicFramePr>
            <a:graphicFrameLocks noGrp="1"/>
          </p:cNvGraphicFramePr>
          <p:nvPr>
            <p:extLst>
              <p:ext uri="{D42A27DB-BD31-4B8C-83A1-F6EECF244321}">
                <p14:modId xmlns="" xmlns:p14="http://schemas.microsoft.com/office/powerpoint/2010/main" val="3341010125"/>
              </p:ext>
            </p:extLst>
          </p:nvPr>
        </p:nvGraphicFramePr>
        <p:xfrm>
          <a:off x="0" y="1412776"/>
          <a:ext cx="9144000" cy="5445225"/>
        </p:xfrm>
        <a:graphic>
          <a:graphicData uri="http://schemas.openxmlformats.org/drawingml/2006/table">
            <a:tbl>
              <a:tblPr bandRow="1">
                <a:tableStyleId>{21E4AEA4-8DFA-4A89-87EB-49C32662AFE0}</a:tableStyleId>
              </a:tblPr>
              <a:tblGrid>
                <a:gridCol w="1953286"/>
                <a:gridCol w="7190714"/>
              </a:tblGrid>
              <a:tr h="48303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smtClean="0">
                          <a:solidFill>
                            <a:schemeClr val="bg1"/>
                          </a:solidFill>
                          <a:latin typeface="+mn-lt"/>
                          <a:cs typeface="Arial" pitchFamily="34" charset="0"/>
                        </a:rPr>
                        <a:t>The Consequences of Deflation</a:t>
                      </a:r>
                      <a:endParaRPr lang="en-US" sz="2200" b="1" dirty="0">
                        <a:solidFill>
                          <a:schemeClr val="bg1"/>
                        </a:solidFill>
                        <a:latin typeface="+mn-lt"/>
                        <a:cs typeface="Arial" pitchFamily="34" charset="0"/>
                      </a:endParaRPr>
                    </a:p>
                  </a:txBody>
                  <a:tcPr anchor="ctr">
                    <a:solidFill>
                      <a:schemeClr val="accent2"/>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300" dirty="0">
                        <a:latin typeface="Arial" pitchFamily="34" charset="0"/>
                        <a:cs typeface="Arial" pitchFamily="34" charset="0"/>
                      </a:endParaRPr>
                    </a:p>
                  </a:txBody>
                  <a:tcPr marT="38100" marB="38100"/>
                </a:tc>
              </a:tr>
              <a:tr h="12405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smtClean="0">
                          <a:solidFill>
                            <a:srgbClr val="FF0000"/>
                          </a:solidFill>
                          <a:latin typeface="+mn-lt"/>
                          <a:cs typeface="Arial" pitchFamily="34" charset="0"/>
                        </a:rPr>
                        <a:t>Rising Unemployment:</a:t>
                      </a:r>
                      <a:r>
                        <a:rPr lang="en-US" sz="1900" dirty="0" smtClean="0">
                          <a:solidFill>
                            <a:srgbClr val="000000"/>
                          </a:solidFill>
                          <a:latin typeface="+mn-lt"/>
                          <a:cs typeface="Arial" pitchFamily="34" charset="0"/>
                        </a:rPr>
                        <a:t> </a:t>
                      </a:r>
                      <a:endParaRPr lang="en-US" sz="1900" dirty="0">
                        <a:latin typeface="+mn-lt"/>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rgbClr val="000000"/>
                          </a:solidFill>
                          <a:latin typeface="+mn-lt"/>
                          <a:cs typeface="Arial" pitchFamily="34" charset="0"/>
                        </a:rPr>
                        <a:t>With</a:t>
                      </a:r>
                      <a:r>
                        <a:rPr lang="en-US" sz="1700" baseline="0" dirty="0" smtClean="0">
                          <a:solidFill>
                            <a:srgbClr val="000000"/>
                          </a:solidFill>
                          <a:latin typeface="+mn-lt"/>
                          <a:cs typeface="Arial" pitchFamily="34" charset="0"/>
                        </a:rPr>
                        <a:t> the expectation of lower future prices for their output, and with l</a:t>
                      </a:r>
                      <a:r>
                        <a:rPr lang="en-US" sz="1700" dirty="0" smtClean="0">
                          <a:solidFill>
                            <a:srgbClr val="000000"/>
                          </a:solidFill>
                          <a:latin typeface="+mn-lt"/>
                          <a:cs typeface="Arial" pitchFamily="34" charset="0"/>
                        </a:rPr>
                        <a:t>ow demand for goods and services,</a:t>
                      </a:r>
                      <a:r>
                        <a:rPr lang="en-US" sz="1700" baseline="0" dirty="0" smtClean="0">
                          <a:solidFill>
                            <a:srgbClr val="000000"/>
                          </a:solidFill>
                          <a:latin typeface="+mn-lt"/>
                          <a:cs typeface="Arial" pitchFamily="34" charset="0"/>
                        </a:rPr>
                        <a:t> </a:t>
                      </a:r>
                      <a:r>
                        <a:rPr lang="en-US" sz="1700" dirty="0" smtClean="0">
                          <a:solidFill>
                            <a:srgbClr val="000000"/>
                          </a:solidFill>
                          <a:latin typeface="+mn-lt"/>
                          <a:cs typeface="Arial" pitchFamily="34" charset="0"/>
                        </a:rPr>
                        <a:t>firms are likely to lay off workers,</a:t>
                      </a:r>
                      <a:r>
                        <a:rPr lang="en-US" sz="1700" baseline="0" dirty="0" smtClean="0">
                          <a:solidFill>
                            <a:srgbClr val="000000"/>
                          </a:solidFill>
                          <a:latin typeface="+mn-lt"/>
                          <a:cs typeface="Arial" pitchFamily="34" charset="0"/>
                        </a:rPr>
                        <a:t> leading to higher unemployment and downward pressure on workers’ wages across the economy</a:t>
                      </a:r>
                      <a:endParaRPr lang="en-US" sz="1700" dirty="0">
                        <a:latin typeface="+mn-lt"/>
                        <a:cs typeface="Arial" pitchFamily="34" charset="0"/>
                      </a:endParaRPr>
                    </a:p>
                  </a:txBody>
                  <a:tcPr anchor="ctr"/>
                </a:tc>
              </a:tr>
              <a:tr h="12405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smtClean="0">
                          <a:solidFill>
                            <a:srgbClr val="FF0000"/>
                          </a:solidFill>
                          <a:latin typeface="+mn-lt"/>
                          <a:cs typeface="Arial" pitchFamily="34" charset="0"/>
                        </a:rPr>
                        <a:t>Delayed consumption:</a:t>
                      </a:r>
                      <a:r>
                        <a:rPr lang="en-US" sz="1900" dirty="0" smtClean="0">
                          <a:solidFill>
                            <a:srgbClr val="000000"/>
                          </a:solidFill>
                          <a:latin typeface="+mn-lt"/>
                          <a:cs typeface="Arial" pitchFamily="34" charset="0"/>
                        </a:rPr>
                        <a:t> </a:t>
                      </a:r>
                      <a:endParaRPr lang="en-US" sz="1900" b="1" dirty="0">
                        <a:solidFill>
                          <a:schemeClr val="tx1"/>
                        </a:solidFill>
                        <a:latin typeface="+mn-lt"/>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rgbClr val="000000"/>
                          </a:solidFill>
                          <a:latin typeface="+mn-lt"/>
                          <a:cs typeface="Arial" pitchFamily="34" charset="0"/>
                        </a:rPr>
                        <a:t>With the expectation of future price decreases, households will increase savings and decrease spending. The decrease in current consumption</a:t>
                      </a:r>
                      <a:r>
                        <a:rPr lang="en-US" sz="1700" baseline="0" dirty="0" smtClean="0">
                          <a:solidFill>
                            <a:srgbClr val="000000"/>
                          </a:solidFill>
                          <a:latin typeface="+mn-lt"/>
                          <a:cs typeface="Arial" pitchFamily="34" charset="0"/>
                        </a:rPr>
                        <a:t> can lead to further deflation and contribute to a </a:t>
                      </a:r>
                      <a:r>
                        <a:rPr lang="en-US" sz="1700" b="1" i="1" baseline="0" dirty="0" smtClean="0">
                          <a:solidFill>
                            <a:srgbClr val="0000CC"/>
                          </a:solidFill>
                          <a:latin typeface="+mn-lt"/>
                          <a:cs typeface="Arial" pitchFamily="34" charset="0"/>
                        </a:rPr>
                        <a:t>deflationary spiral</a:t>
                      </a:r>
                      <a:r>
                        <a:rPr lang="en-US" sz="1700" i="0" baseline="0" dirty="0" smtClean="0">
                          <a:solidFill>
                            <a:srgbClr val="000000"/>
                          </a:solidFill>
                          <a:latin typeface="+mn-lt"/>
                          <a:cs typeface="Arial" pitchFamily="34" charset="0"/>
                        </a:rPr>
                        <a:t>, in which lower prices lead to lower AD which leads to even lower prices</a:t>
                      </a:r>
                      <a:endParaRPr lang="en-US" sz="1700" b="1" dirty="0">
                        <a:solidFill>
                          <a:schemeClr val="tx1"/>
                        </a:solidFill>
                        <a:latin typeface="+mn-lt"/>
                        <a:cs typeface="Arial" pitchFamily="34" charset="0"/>
                      </a:endParaRPr>
                    </a:p>
                  </a:txBody>
                  <a:tcPr anchor="ctr"/>
                </a:tc>
              </a:tr>
              <a:tr h="1240547">
                <a:tc>
                  <a:txBody>
                    <a:bodyPr/>
                    <a:lstStyle/>
                    <a:p>
                      <a:pPr algn="ctr"/>
                      <a:r>
                        <a:rPr lang="en-US" sz="1900" b="1" dirty="0" smtClean="0">
                          <a:solidFill>
                            <a:srgbClr val="FF0000"/>
                          </a:solidFill>
                          <a:latin typeface="+mn-lt"/>
                          <a:cs typeface="Arial" pitchFamily="34" charset="0"/>
                        </a:rPr>
                        <a:t>Declining investment: </a:t>
                      </a:r>
                      <a:endParaRPr lang="en-US" sz="1900" dirty="0">
                        <a:latin typeface="+mn-lt"/>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rgbClr val="000000"/>
                          </a:solidFill>
                          <a:latin typeface="+mn-lt"/>
                          <a:cs typeface="Arial" pitchFamily="34" charset="0"/>
                        </a:rPr>
                        <a:t>If firms expect less demand for their output in the future, they'll invest less now, which could result in slower economic growth,</a:t>
                      </a:r>
                      <a:r>
                        <a:rPr lang="en-US" sz="1700" baseline="0" dirty="0" smtClean="0">
                          <a:solidFill>
                            <a:srgbClr val="000000"/>
                          </a:solidFill>
                          <a:latin typeface="+mn-lt"/>
                          <a:cs typeface="Arial" pitchFamily="34" charset="0"/>
                        </a:rPr>
                        <a:t> as the nation’s capital stock depreciates over time and is not being replenished at a rate that will promise sustained growth</a:t>
                      </a:r>
                      <a:endParaRPr lang="en-US" sz="1700" dirty="0" smtClean="0">
                        <a:solidFill>
                          <a:srgbClr val="000000"/>
                        </a:solidFill>
                        <a:latin typeface="+mn-lt"/>
                        <a:cs typeface="Arial" pitchFamily="34" charset="0"/>
                      </a:endParaRPr>
                    </a:p>
                  </a:txBody>
                  <a:tcPr anchor="ctr"/>
                </a:tc>
              </a:tr>
              <a:tr h="12405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smtClean="0">
                          <a:solidFill>
                            <a:srgbClr val="FF0000"/>
                          </a:solidFill>
                          <a:latin typeface="+mn-lt"/>
                          <a:cs typeface="Arial" pitchFamily="34" charset="0"/>
                        </a:rPr>
                        <a:t>Cost to borrowers:</a:t>
                      </a:r>
                      <a:r>
                        <a:rPr lang="en-US" sz="1900" dirty="0" smtClean="0">
                          <a:solidFill>
                            <a:srgbClr val="000000"/>
                          </a:solidFill>
                          <a:latin typeface="+mn-lt"/>
                          <a:cs typeface="Arial" pitchFamily="34" charset="0"/>
                        </a:rPr>
                        <a:t> </a:t>
                      </a:r>
                      <a:endParaRPr lang="en-US" sz="1900" dirty="0">
                        <a:latin typeface="+mn-lt"/>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rgbClr val="000000"/>
                          </a:solidFill>
                          <a:latin typeface="+mn-lt"/>
                          <a:cs typeface="Arial" pitchFamily="34" charset="0"/>
                        </a:rPr>
                        <a:t>Deflation causes</a:t>
                      </a:r>
                      <a:r>
                        <a:rPr lang="en-US" sz="1700" baseline="0" dirty="0" smtClean="0">
                          <a:solidFill>
                            <a:srgbClr val="000000"/>
                          </a:solidFill>
                          <a:latin typeface="+mn-lt"/>
                          <a:cs typeface="Arial" pitchFamily="34" charset="0"/>
                        </a:rPr>
                        <a:t> the value of money to increase over time. Therefore, t</a:t>
                      </a:r>
                      <a:r>
                        <a:rPr lang="en-US" sz="1700" dirty="0" smtClean="0">
                          <a:solidFill>
                            <a:srgbClr val="000000"/>
                          </a:solidFill>
                          <a:latin typeface="+mn-lt"/>
                          <a:cs typeface="Arial" pitchFamily="34" charset="0"/>
                        </a:rPr>
                        <a:t>he real debt burden of borrowers increases as the price level falls. Bankruptcies result as borrower's incomes fall while the value of the money they must pay back increases.</a:t>
                      </a:r>
                      <a:endParaRPr lang="en-US" sz="1700" dirty="0">
                        <a:latin typeface="+mn-lt"/>
                        <a:cs typeface="Arial" pitchFamily="34" charset="0"/>
                      </a:endParaRPr>
                    </a:p>
                  </a:txBody>
                  <a:tcPr anchor="ctr"/>
                </a:tc>
              </a:tr>
            </a:tbl>
          </a:graphicData>
        </a:graphic>
      </p:graphicFrame>
    </p:spTree>
    <p:extLst>
      <p:ext uri="{BB962C8B-B14F-4D97-AF65-F5344CB8AC3E}">
        <p14:creationId xmlns="" xmlns:p14="http://schemas.microsoft.com/office/powerpoint/2010/main" val="4011896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subTitle" idx="4294967295"/>
          </p:nvPr>
        </p:nvSpPr>
        <p:spPr>
          <a:xfrm>
            <a:off x="250825" y="188913"/>
            <a:ext cx="4465638" cy="6669087"/>
          </a:xfrm>
        </p:spPr>
        <p:txBody>
          <a:bodyPr/>
          <a:lstStyle/>
          <a:p>
            <a:pPr marL="0" indent="0" eaLnBrk="1" hangingPunct="1">
              <a:lnSpc>
                <a:spcPct val="80000"/>
              </a:lnSpc>
              <a:buFontTx/>
              <a:buNone/>
              <a:defRPr/>
            </a:pPr>
            <a:r>
              <a:rPr lang="en-GB" sz="2400" b="1" dirty="0" smtClean="0">
                <a:solidFill>
                  <a:schemeClr val="accent2"/>
                </a:solidFill>
              </a:rPr>
              <a:t>Deflation</a:t>
            </a:r>
            <a:endParaRPr lang="en-GB" sz="2400" b="1" dirty="0" smtClean="0">
              <a:solidFill>
                <a:srgbClr val="FF0000"/>
              </a:solidFill>
            </a:endParaRPr>
          </a:p>
          <a:p>
            <a:pPr marL="0" indent="0" eaLnBrk="1" hangingPunct="1">
              <a:lnSpc>
                <a:spcPct val="80000"/>
              </a:lnSpc>
              <a:buFont typeface="Wingdings" pitchFamily="2" charset="2"/>
              <a:buChar char="Ø"/>
              <a:defRPr/>
            </a:pPr>
            <a:r>
              <a:rPr lang="en-GB" sz="2600" dirty="0" smtClean="0"/>
              <a:t>There is good deflation and bad deflation</a:t>
            </a:r>
          </a:p>
          <a:p>
            <a:pPr eaLnBrk="1" hangingPunct="1">
              <a:lnSpc>
                <a:spcPct val="80000"/>
              </a:lnSpc>
              <a:buFont typeface="Wingdings" pitchFamily="2" charset="2"/>
              <a:buChar char="Ø"/>
              <a:defRPr/>
            </a:pPr>
            <a:r>
              <a:rPr lang="en-GB" sz="2600" dirty="0" smtClean="0">
                <a:solidFill>
                  <a:srgbClr val="0000FF"/>
                </a:solidFill>
              </a:rPr>
              <a:t>Good deflation</a:t>
            </a:r>
          </a:p>
          <a:p>
            <a:pPr eaLnBrk="1" hangingPunct="1">
              <a:lnSpc>
                <a:spcPct val="80000"/>
              </a:lnSpc>
              <a:buFont typeface="Wingdings" pitchFamily="2" charset="2"/>
              <a:buChar char="Ø"/>
              <a:defRPr/>
            </a:pPr>
            <a:r>
              <a:rPr lang="en-GB" sz="2600" dirty="0" smtClean="0"/>
              <a:t>This comes about from the LRAS shifting</a:t>
            </a:r>
          </a:p>
          <a:p>
            <a:pPr eaLnBrk="1" hangingPunct="1">
              <a:lnSpc>
                <a:spcPct val="80000"/>
              </a:lnSpc>
              <a:buFont typeface="Wingdings" pitchFamily="2" charset="2"/>
              <a:buChar char="Ø"/>
              <a:defRPr/>
            </a:pPr>
            <a:r>
              <a:rPr lang="en-GB" sz="2600" dirty="0" smtClean="0"/>
              <a:t>Output will increase and price levels with fall</a:t>
            </a:r>
          </a:p>
          <a:p>
            <a:pPr eaLnBrk="1" hangingPunct="1">
              <a:lnSpc>
                <a:spcPct val="80000"/>
              </a:lnSpc>
              <a:buFont typeface="Wingdings" pitchFamily="2" charset="2"/>
              <a:buChar char="Ø"/>
              <a:defRPr/>
            </a:pPr>
            <a:r>
              <a:rPr lang="en-GB" sz="2600" dirty="0" smtClean="0"/>
              <a:t>This assumes that AD remains (ceteris paribus)</a:t>
            </a:r>
          </a:p>
          <a:p>
            <a:pPr eaLnBrk="1" hangingPunct="1">
              <a:lnSpc>
                <a:spcPct val="80000"/>
              </a:lnSpc>
              <a:buFont typeface="Wingdings" pitchFamily="2" charset="2"/>
              <a:buChar char="Ø"/>
              <a:defRPr/>
            </a:pPr>
            <a:r>
              <a:rPr lang="en-GB" sz="2600" dirty="0" smtClean="0"/>
              <a:t>This will also give a lower level of unemployment (derived demand for labour from the increased demand for goods and services</a:t>
            </a:r>
          </a:p>
          <a:p>
            <a:pPr eaLnBrk="1" hangingPunct="1">
              <a:lnSpc>
                <a:spcPct val="80000"/>
              </a:lnSpc>
              <a:buFont typeface="Wingdings" pitchFamily="2" charset="2"/>
              <a:buChar char="Ø"/>
              <a:defRPr/>
            </a:pPr>
            <a:endParaRPr lang="en-GB" sz="2600" dirty="0" smtClean="0"/>
          </a:p>
          <a:p>
            <a:pPr lvl="1" eaLnBrk="1" hangingPunct="1">
              <a:lnSpc>
                <a:spcPct val="80000"/>
              </a:lnSpc>
              <a:buFont typeface="Wingdings" pitchFamily="2" charset="2"/>
              <a:buChar char="Ø"/>
              <a:defRPr/>
            </a:pPr>
            <a:endParaRPr lang="en-GB" sz="2400" dirty="0" smtClean="0"/>
          </a:p>
          <a:p>
            <a:pPr marL="0" indent="0" eaLnBrk="1" hangingPunct="1">
              <a:lnSpc>
                <a:spcPct val="80000"/>
              </a:lnSpc>
              <a:buFont typeface="Wingdings" pitchFamily="2" charset="2"/>
              <a:buChar char="Ø"/>
              <a:defRPr/>
            </a:pPr>
            <a:endParaRPr lang="en-GB" sz="2200" dirty="0" smtClean="0"/>
          </a:p>
          <a:p>
            <a:pPr marL="0" indent="0" eaLnBrk="1" hangingPunct="1">
              <a:lnSpc>
                <a:spcPct val="80000"/>
              </a:lnSpc>
              <a:buFont typeface="Wingdings" pitchFamily="2" charset="2"/>
              <a:buChar char="Ø"/>
              <a:defRPr/>
            </a:pPr>
            <a:endParaRPr lang="en-GB" sz="1800" dirty="0" smtClean="0"/>
          </a:p>
          <a:p>
            <a:pPr marL="0" indent="0" eaLnBrk="1" hangingPunct="1">
              <a:lnSpc>
                <a:spcPct val="80000"/>
              </a:lnSpc>
              <a:buFont typeface="Wingdings" pitchFamily="2" charset="2"/>
              <a:buChar char="Ø"/>
              <a:defRPr/>
            </a:pPr>
            <a:endParaRPr lang="en-GB" sz="1800" dirty="0" smtClean="0"/>
          </a:p>
          <a:p>
            <a:pPr marL="0" indent="0" eaLnBrk="1" hangingPunct="1">
              <a:lnSpc>
                <a:spcPct val="80000"/>
              </a:lnSpc>
              <a:buFont typeface="Wingdings" pitchFamily="2" charset="2"/>
              <a:buChar char="Ø"/>
              <a:defRPr/>
            </a:pPr>
            <a:endParaRPr lang="en-GB" sz="1200" dirty="0" smtClean="0"/>
          </a:p>
          <a:p>
            <a:pPr marL="0" indent="0" eaLnBrk="1" hangingPunct="1">
              <a:lnSpc>
                <a:spcPct val="80000"/>
              </a:lnSpc>
              <a:buFont typeface="Wingdings" pitchFamily="2" charset="2"/>
              <a:buChar char="Ø"/>
              <a:defRPr/>
            </a:pPr>
            <a:endParaRPr lang="en-GB" sz="1200" dirty="0" smtClean="0"/>
          </a:p>
          <a:p>
            <a:pPr marL="0" indent="0" eaLnBrk="1" hangingPunct="1">
              <a:lnSpc>
                <a:spcPct val="80000"/>
              </a:lnSpc>
              <a:buFont typeface="Wingdings" pitchFamily="2" charset="2"/>
              <a:buChar char="Ø"/>
              <a:defRPr/>
            </a:pPr>
            <a:endParaRPr lang="en-GB" sz="1000" dirty="0" smtClean="0"/>
          </a:p>
          <a:p>
            <a:pPr marL="0" indent="0" eaLnBrk="1" hangingPunct="1">
              <a:lnSpc>
                <a:spcPct val="80000"/>
              </a:lnSpc>
              <a:buFont typeface="Wingdings" pitchFamily="2" charset="2"/>
              <a:buChar char="Ø"/>
              <a:defRPr/>
            </a:pPr>
            <a:endParaRPr lang="en-GB" sz="1000" dirty="0" smtClean="0">
              <a:solidFill>
                <a:schemeClr val="accent2"/>
              </a:solidFill>
            </a:endParaRPr>
          </a:p>
        </p:txBody>
      </p:sp>
      <p:sp>
        <p:nvSpPr>
          <p:cNvPr id="8195" name="Text Box 13"/>
          <p:cNvSpPr txBox="1">
            <a:spLocks noChangeArrowheads="1"/>
          </p:cNvSpPr>
          <p:nvPr/>
        </p:nvSpPr>
        <p:spPr bwMode="auto">
          <a:xfrm>
            <a:off x="5364163" y="333375"/>
            <a:ext cx="2447925" cy="2014538"/>
          </a:xfrm>
          <a:prstGeom prst="rect">
            <a:avLst/>
          </a:prstGeom>
          <a:solidFill>
            <a:srgbClr val="FFFF99"/>
          </a:solidFill>
          <a:ln w="9525">
            <a:noFill/>
            <a:miter lim="800000"/>
            <a:headEnd/>
            <a:tailEnd/>
          </a:ln>
        </p:spPr>
        <p:txBody>
          <a:bodyPr>
            <a:spAutoFit/>
          </a:bodyPr>
          <a:lstStyle/>
          <a:p>
            <a:pPr>
              <a:spcBef>
                <a:spcPct val="50000"/>
              </a:spcBef>
            </a:pPr>
            <a:r>
              <a:rPr lang="en-GB" b="1"/>
              <a:t>Deflation</a:t>
            </a:r>
            <a:r>
              <a:rPr lang="en-GB"/>
              <a:t> – a persistent fall in the average price level in the economy usually measured with the CPI (Consumer Price Index)</a:t>
            </a:r>
          </a:p>
        </p:txBody>
      </p:sp>
      <p:pic>
        <p:nvPicPr>
          <p:cNvPr id="8196" name="Picture 2"/>
          <p:cNvPicPr>
            <a:picLocks noChangeAspect="1" noChangeArrowheads="1"/>
          </p:cNvPicPr>
          <p:nvPr/>
        </p:nvPicPr>
        <p:blipFill>
          <a:blip r:embed="rId2" cstate="print"/>
          <a:srcRect r="50000" b="12099"/>
          <a:stretch>
            <a:fillRect/>
          </a:stretch>
        </p:blipFill>
        <p:spPr bwMode="auto">
          <a:xfrm>
            <a:off x="5099050" y="2636838"/>
            <a:ext cx="3886200" cy="38750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7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4071942"/>
            <a:ext cx="8472518" cy="2982915"/>
          </a:xfrm>
        </p:spPr>
        <p:txBody>
          <a:bodyPr>
            <a:normAutofit fontScale="77500" lnSpcReduction="20000"/>
          </a:bodyPr>
          <a:lstStyle/>
          <a:p>
            <a:pPr>
              <a:lnSpc>
                <a:spcPct val="140000"/>
              </a:lnSpc>
            </a:pPr>
            <a:r>
              <a:rPr lang="en-US" sz="2000" dirty="0" smtClean="0">
                <a:latin typeface="Calibri" pitchFamily="34" charset="0"/>
              </a:rPr>
              <a:t>Negative effects of deflation</a:t>
            </a:r>
          </a:p>
          <a:p>
            <a:pPr>
              <a:lnSpc>
                <a:spcPct val="50000"/>
              </a:lnSpc>
            </a:pPr>
            <a:endParaRPr lang="en-US" dirty="0" smtClean="0">
              <a:latin typeface="Calibri" pitchFamily="34" charset="0"/>
            </a:endParaRPr>
          </a:p>
          <a:p>
            <a:pPr lvl="1">
              <a:lnSpc>
                <a:spcPct val="110000"/>
              </a:lnSpc>
              <a:buFont typeface="Wingdings" pitchFamily="2" charset="2"/>
              <a:buChar char="ü"/>
            </a:pPr>
            <a:r>
              <a:rPr lang="en-US" dirty="0" smtClean="0">
                <a:latin typeface="Calibri" pitchFamily="34" charset="0"/>
              </a:rPr>
              <a:t>Transfer of wealth from borrowers to savers </a:t>
            </a:r>
          </a:p>
          <a:p>
            <a:pPr lvl="1">
              <a:lnSpc>
                <a:spcPct val="110000"/>
              </a:lnSpc>
              <a:buFont typeface="Wingdings" pitchFamily="2" charset="2"/>
              <a:buChar char="ü"/>
            </a:pPr>
            <a:r>
              <a:rPr lang="en-US" dirty="0" smtClean="0">
                <a:latin typeface="Calibri" pitchFamily="34" charset="0"/>
              </a:rPr>
              <a:t>Incentives to save</a:t>
            </a:r>
          </a:p>
          <a:p>
            <a:pPr lvl="1">
              <a:lnSpc>
                <a:spcPct val="110000"/>
              </a:lnSpc>
              <a:buFont typeface="Wingdings" pitchFamily="2" charset="2"/>
              <a:buChar char="ü"/>
            </a:pPr>
            <a:r>
              <a:rPr lang="en-US" dirty="0" smtClean="0">
                <a:latin typeface="Calibri" pitchFamily="34" charset="0"/>
              </a:rPr>
              <a:t>Increase of purchasing power for those on fixed income</a:t>
            </a:r>
          </a:p>
          <a:p>
            <a:pPr lvl="1">
              <a:lnSpc>
                <a:spcPct val="110000"/>
              </a:lnSpc>
              <a:buFont typeface="Wingdings" pitchFamily="2" charset="2"/>
              <a:buChar char="ü"/>
            </a:pPr>
            <a:r>
              <a:rPr lang="en-US" dirty="0" smtClean="0">
                <a:latin typeface="Calibri" pitchFamily="34" charset="0"/>
              </a:rPr>
              <a:t>Business uncertainty</a:t>
            </a:r>
          </a:p>
          <a:p>
            <a:pPr lvl="1">
              <a:lnSpc>
                <a:spcPct val="110000"/>
              </a:lnSpc>
              <a:buFont typeface="Wingdings" pitchFamily="2" charset="2"/>
              <a:buChar char="ü"/>
            </a:pPr>
            <a:r>
              <a:rPr lang="en-US" dirty="0" smtClean="0">
                <a:latin typeface="Calibri" pitchFamily="34" charset="0"/>
              </a:rPr>
              <a:t>Loss of international competitiveness</a:t>
            </a:r>
          </a:p>
          <a:p>
            <a:pPr lvl="1">
              <a:lnSpc>
                <a:spcPct val="110000"/>
              </a:lnSpc>
              <a:buFont typeface="Wingdings" pitchFamily="2" charset="2"/>
              <a:buChar char="ü"/>
            </a:pPr>
            <a:r>
              <a:rPr lang="en-US" dirty="0" smtClean="0">
                <a:latin typeface="Calibri" pitchFamily="34" charset="0"/>
              </a:rPr>
              <a:t>Labor unrest</a:t>
            </a:r>
            <a:endParaRPr lang="en-GB" dirty="0"/>
          </a:p>
        </p:txBody>
      </p:sp>
      <p:pic>
        <p:nvPicPr>
          <p:cNvPr id="4" name="Picture 2" descr="http://api.ning.com/files/QfTvhVV76Rcbi28oY3ntDkEftSzDsPBDvRqUSvFMSapueNSQhhPnl2tOwnW1SLFV83JlAy7E4JtiG8k4jLI1YSE06QpSS*eP/DeflationarySpirall.JPG?"/>
          <p:cNvPicPr>
            <a:picLocks noChangeAspect="1" noChangeArrowheads="1"/>
          </p:cNvPicPr>
          <p:nvPr/>
        </p:nvPicPr>
        <p:blipFill>
          <a:blip r:embed="rId2" cstate="print"/>
          <a:srcRect/>
          <a:stretch>
            <a:fillRect/>
          </a:stretch>
        </p:blipFill>
        <p:spPr bwMode="auto">
          <a:xfrm>
            <a:off x="1071538" y="0"/>
            <a:ext cx="7230442" cy="414338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sz="half" idx="1"/>
          </p:nvPr>
        </p:nvSpPr>
        <p:spPr>
          <a:xfrm>
            <a:off x="0" y="0"/>
            <a:ext cx="5400675" cy="6426200"/>
          </a:xfrm>
        </p:spPr>
        <p:txBody>
          <a:bodyPr/>
          <a:lstStyle/>
          <a:p>
            <a:pPr>
              <a:buFontTx/>
              <a:buNone/>
              <a:defRPr/>
            </a:pPr>
            <a:r>
              <a:rPr lang="en-GB" sz="2400" b="1" dirty="0" smtClean="0">
                <a:solidFill>
                  <a:schemeClr val="accent2"/>
                </a:solidFill>
              </a:rPr>
              <a:t>Deflation</a:t>
            </a:r>
            <a:endParaRPr lang="en-GB" sz="2000" b="1" dirty="0" smtClean="0">
              <a:solidFill>
                <a:schemeClr val="accent2"/>
              </a:solidFill>
            </a:endParaRPr>
          </a:p>
          <a:p>
            <a:pPr>
              <a:buFont typeface="Wingdings" pitchFamily="2" charset="2"/>
              <a:buChar char="Ø"/>
              <a:defRPr/>
            </a:pPr>
            <a:r>
              <a:rPr lang="en-GB" sz="2200" dirty="0" smtClean="0"/>
              <a:t>Japan has a problem with deflation</a:t>
            </a:r>
          </a:p>
          <a:p>
            <a:pPr>
              <a:buFont typeface="Wingdings" pitchFamily="2" charset="2"/>
              <a:buChar char="Ø"/>
              <a:defRPr/>
            </a:pPr>
            <a:r>
              <a:rPr lang="en-GB" sz="2200" dirty="0" smtClean="0"/>
              <a:t>Banks collapsed due to bad debts and bad investments in their own stock market</a:t>
            </a:r>
          </a:p>
          <a:p>
            <a:pPr>
              <a:buFont typeface="Wingdings" pitchFamily="2" charset="2"/>
              <a:buChar char="Ø"/>
              <a:defRPr/>
            </a:pPr>
            <a:r>
              <a:rPr lang="en-GB" sz="2200" dirty="0" smtClean="0"/>
              <a:t>People built up precautionary savings in case they lost their jobs</a:t>
            </a:r>
          </a:p>
          <a:p>
            <a:pPr>
              <a:buFont typeface="Wingdings" pitchFamily="2" charset="2"/>
              <a:buChar char="Ø"/>
              <a:defRPr/>
            </a:pPr>
            <a:r>
              <a:rPr lang="en-GB" sz="2200" dirty="0" smtClean="0"/>
              <a:t>This depressed consumption and AD</a:t>
            </a:r>
          </a:p>
          <a:p>
            <a:pPr>
              <a:buFont typeface="Wingdings" pitchFamily="2" charset="2"/>
              <a:buChar char="Ø"/>
              <a:defRPr/>
            </a:pPr>
            <a:r>
              <a:rPr lang="en-GB" sz="2200" dirty="0" smtClean="0"/>
              <a:t>Interest rates were cut to 0.25% but it didn’t work</a:t>
            </a:r>
          </a:p>
          <a:p>
            <a:pPr>
              <a:buFont typeface="Wingdings" pitchFamily="2" charset="2"/>
              <a:buChar char="Ø"/>
              <a:defRPr/>
            </a:pPr>
            <a:r>
              <a:rPr lang="en-GB" sz="2200" dirty="0" smtClean="0"/>
              <a:t>Consumer and business confidence crumbled with people and firms reluctant to spend</a:t>
            </a:r>
          </a:p>
          <a:p>
            <a:pPr>
              <a:buFont typeface="Wingdings" pitchFamily="2" charset="2"/>
              <a:buChar char="Ø"/>
              <a:defRPr/>
            </a:pPr>
            <a:r>
              <a:rPr lang="en-GB" sz="2200" dirty="0" smtClean="0"/>
              <a:t>Don’t confuse deflation with a falling </a:t>
            </a:r>
            <a:r>
              <a:rPr lang="en-GB" sz="2200" i="1" dirty="0" smtClean="0"/>
              <a:t>rate</a:t>
            </a:r>
            <a:r>
              <a:rPr lang="en-GB" sz="2200" dirty="0" smtClean="0"/>
              <a:t> of inflation (this is called disinflation)</a:t>
            </a:r>
          </a:p>
          <a:p>
            <a:pPr marL="0" indent="0">
              <a:buFontTx/>
              <a:buNone/>
              <a:defRPr/>
            </a:pPr>
            <a:endParaRPr lang="en-GB" sz="2200" dirty="0" smtClean="0"/>
          </a:p>
        </p:txBody>
      </p:sp>
      <p:pic>
        <p:nvPicPr>
          <p:cNvPr id="10243" name="Picture 3" descr="071509sleuth1"/>
          <p:cNvPicPr>
            <a:picLocks noChangeAspect="1" noChangeArrowheads="1"/>
          </p:cNvPicPr>
          <p:nvPr/>
        </p:nvPicPr>
        <p:blipFill>
          <a:blip r:embed="rId2" cstate="print"/>
          <a:srcRect r="706" b="10822"/>
          <a:stretch>
            <a:fillRect/>
          </a:stretch>
        </p:blipFill>
        <p:spPr bwMode="auto">
          <a:xfrm>
            <a:off x="5292080" y="1988840"/>
            <a:ext cx="3878992" cy="23180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482">
                                            <p:txEl>
                                              <p:pRg st="1" end="1"/>
                                            </p:txEl>
                                          </p:spTgt>
                                        </p:tgtEl>
                                        <p:attrNameLst>
                                          <p:attrName>style.visibility</p:attrName>
                                        </p:attrNameLst>
                                      </p:cBhvr>
                                      <p:to>
                                        <p:strVal val="visible"/>
                                      </p:to>
                                    </p:set>
                                    <p:animEffect transition="in" filter="box(in)">
                                      <p:cBhvr>
                                        <p:cTn id="7" dur="500"/>
                                        <p:tgtEl>
                                          <p:spTgt spid="2048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0482">
                                            <p:txEl>
                                              <p:pRg st="2" end="2"/>
                                            </p:txEl>
                                          </p:spTgt>
                                        </p:tgtEl>
                                        <p:attrNameLst>
                                          <p:attrName>style.visibility</p:attrName>
                                        </p:attrNameLst>
                                      </p:cBhvr>
                                      <p:to>
                                        <p:strVal val="visible"/>
                                      </p:to>
                                    </p:set>
                                    <p:animEffect transition="in" filter="box(in)">
                                      <p:cBhvr>
                                        <p:cTn id="12" dur="500"/>
                                        <p:tgtEl>
                                          <p:spTgt spid="2048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482">
                                            <p:txEl>
                                              <p:pRg st="3" end="3"/>
                                            </p:txEl>
                                          </p:spTgt>
                                        </p:tgtEl>
                                        <p:attrNameLst>
                                          <p:attrName>style.visibility</p:attrName>
                                        </p:attrNameLst>
                                      </p:cBhvr>
                                      <p:to>
                                        <p:strVal val="visible"/>
                                      </p:to>
                                    </p:set>
                                    <p:animEffect transition="in" filter="box(in)">
                                      <p:cBhvr>
                                        <p:cTn id="17" dur="500"/>
                                        <p:tgtEl>
                                          <p:spTgt spid="2048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0482">
                                            <p:txEl>
                                              <p:pRg st="4" end="4"/>
                                            </p:txEl>
                                          </p:spTgt>
                                        </p:tgtEl>
                                        <p:attrNameLst>
                                          <p:attrName>style.visibility</p:attrName>
                                        </p:attrNameLst>
                                      </p:cBhvr>
                                      <p:to>
                                        <p:strVal val="visible"/>
                                      </p:to>
                                    </p:set>
                                    <p:animEffect transition="in" filter="box(in)">
                                      <p:cBhvr>
                                        <p:cTn id="22" dur="500"/>
                                        <p:tgtEl>
                                          <p:spTgt spid="2048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0482">
                                            <p:txEl>
                                              <p:pRg st="5" end="5"/>
                                            </p:txEl>
                                          </p:spTgt>
                                        </p:tgtEl>
                                        <p:attrNameLst>
                                          <p:attrName>style.visibility</p:attrName>
                                        </p:attrNameLst>
                                      </p:cBhvr>
                                      <p:to>
                                        <p:strVal val="visible"/>
                                      </p:to>
                                    </p:set>
                                    <p:animEffect transition="in" filter="box(in)">
                                      <p:cBhvr>
                                        <p:cTn id="27" dur="500"/>
                                        <p:tgtEl>
                                          <p:spTgt spid="20482">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20482">
                                            <p:txEl>
                                              <p:pRg st="6" end="6"/>
                                            </p:txEl>
                                          </p:spTgt>
                                        </p:tgtEl>
                                        <p:attrNameLst>
                                          <p:attrName>style.visibility</p:attrName>
                                        </p:attrNameLst>
                                      </p:cBhvr>
                                      <p:to>
                                        <p:strVal val="visible"/>
                                      </p:to>
                                    </p:set>
                                    <p:animEffect transition="in" filter="box(in)">
                                      <p:cBhvr>
                                        <p:cTn id="32" dur="500"/>
                                        <p:tgtEl>
                                          <p:spTgt spid="20482">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20482">
                                            <p:txEl>
                                              <p:pRg st="7" end="7"/>
                                            </p:txEl>
                                          </p:spTgt>
                                        </p:tgtEl>
                                        <p:attrNameLst>
                                          <p:attrName>style.visibility</p:attrName>
                                        </p:attrNameLst>
                                      </p:cBhvr>
                                      <p:to>
                                        <p:strVal val="visible"/>
                                      </p:to>
                                    </p:set>
                                    <p:animEffect transition="in" filter="box(in)">
                                      <p:cBhvr>
                                        <p:cTn id="37" dur="500"/>
                                        <p:tgtEl>
                                          <p:spTgt spid="2048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sz="half" idx="1"/>
          </p:nvPr>
        </p:nvSpPr>
        <p:spPr>
          <a:xfrm>
            <a:off x="179388" y="112713"/>
            <a:ext cx="4803775" cy="6426200"/>
          </a:xfrm>
        </p:spPr>
        <p:txBody>
          <a:bodyPr/>
          <a:lstStyle/>
          <a:p>
            <a:pPr>
              <a:buFontTx/>
              <a:buNone/>
              <a:defRPr/>
            </a:pPr>
            <a:r>
              <a:rPr lang="en-GB" sz="2400" b="1" dirty="0" smtClean="0">
                <a:solidFill>
                  <a:schemeClr val="accent2"/>
                </a:solidFill>
              </a:rPr>
              <a:t>Deflation/Disinflation</a:t>
            </a:r>
            <a:endParaRPr lang="en-GB" sz="2000" b="1" dirty="0" smtClean="0">
              <a:solidFill>
                <a:schemeClr val="accent2"/>
              </a:solidFill>
            </a:endParaRPr>
          </a:p>
          <a:p>
            <a:pPr>
              <a:buFont typeface="Wingdings" pitchFamily="2" charset="2"/>
              <a:buChar char="Ø"/>
              <a:defRPr/>
            </a:pPr>
            <a:r>
              <a:rPr lang="en-GB" sz="2000" dirty="0" smtClean="0"/>
              <a:t>From 1999 to 2000 the inflation rate rose from 1.2% to 1.6%</a:t>
            </a:r>
          </a:p>
          <a:p>
            <a:pPr>
              <a:buFont typeface="Wingdings" pitchFamily="2" charset="2"/>
              <a:buChar char="Ø"/>
              <a:defRPr/>
            </a:pPr>
            <a:r>
              <a:rPr lang="en-GB" sz="2000" dirty="0" smtClean="0"/>
              <a:t>From 2000 to 2001 the inflation rate fell from 1.6% to 1.3%</a:t>
            </a:r>
          </a:p>
          <a:p>
            <a:pPr lvl="1">
              <a:buFont typeface="Wingdings" pitchFamily="2" charset="2"/>
              <a:buChar char="Ø"/>
              <a:defRPr/>
            </a:pPr>
            <a:r>
              <a:rPr lang="en-GB" sz="2000" dirty="0" smtClean="0"/>
              <a:t>the average level of prices rose but at a lower rate than the previous year – disinflation</a:t>
            </a:r>
          </a:p>
          <a:p>
            <a:pPr>
              <a:buFont typeface="Wingdings" pitchFamily="2" charset="2"/>
              <a:buChar char="Ø"/>
              <a:defRPr/>
            </a:pPr>
            <a:r>
              <a:rPr lang="en-GB" sz="2000" dirty="0" smtClean="0"/>
              <a:t>In the next two years the inflation rate continued to fall (prices were still rising but by a smaller and smaller amount)</a:t>
            </a:r>
          </a:p>
          <a:p>
            <a:pPr>
              <a:buFont typeface="Wingdings" pitchFamily="2" charset="2"/>
              <a:buChar char="Ø"/>
              <a:defRPr/>
            </a:pPr>
            <a:r>
              <a:rPr lang="en-GB" sz="2000" dirty="0" smtClean="0"/>
              <a:t>In 2004 the country started to experience deflation (the average level of prices fell by 0.5%)</a:t>
            </a:r>
          </a:p>
          <a:p>
            <a:pPr>
              <a:buFont typeface="Wingdings" pitchFamily="2" charset="2"/>
              <a:buChar char="Ø"/>
              <a:defRPr/>
            </a:pPr>
            <a:r>
              <a:rPr lang="en-GB" sz="2000" dirty="0" smtClean="0"/>
              <a:t>From 2004 to 2005 the country was still in a period of deflation where average prices fell by 0.3%</a:t>
            </a:r>
          </a:p>
          <a:p>
            <a:pPr>
              <a:buFont typeface="Wingdings" pitchFamily="2" charset="2"/>
              <a:buChar char="Ø"/>
              <a:defRPr/>
            </a:pPr>
            <a:endParaRPr lang="en-GB" sz="2200" dirty="0" smtClean="0"/>
          </a:p>
          <a:p>
            <a:pPr marL="0" indent="0">
              <a:buFontTx/>
              <a:buNone/>
              <a:defRPr/>
            </a:pPr>
            <a:endParaRPr lang="en-GB" sz="2200" dirty="0" smtClean="0"/>
          </a:p>
        </p:txBody>
      </p:sp>
      <p:pic>
        <p:nvPicPr>
          <p:cNvPr id="11267" name="Picture 2"/>
          <p:cNvPicPr>
            <a:picLocks noChangeAspect="1" noChangeArrowheads="1"/>
          </p:cNvPicPr>
          <p:nvPr/>
        </p:nvPicPr>
        <p:blipFill>
          <a:blip r:embed="rId2" cstate="print"/>
          <a:srcRect/>
          <a:stretch>
            <a:fillRect/>
          </a:stretch>
        </p:blipFill>
        <p:spPr bwMode="auto">
          <a:xfrm>
            <a:off x="4983163" y="825500"/>
            <a:ext cx="4187825" cy="4627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482">
                                            <p:txEl>
                                              <p:pRg st="1" end="1"/>
                                            </p:txEl>
                                          </p:spTgt>
                                        </p:tgtEl>
                                        <p:attrNameLst>
                                          <p:attrName>style.visibility</p:attrName>
                                        </p:attrNameLst>
                                      </p:cBhvr>
                                      <p:to>
                                        <p:strVal val="visible"/>
                                      </p:to>
                                    </p:set>
                                    <p:animEffect transition="in" filter="box(in)">
                                      <p:cBhvr>
                                        <p:cTn id="7" dur="500"/>
                                        <p:tgtEl>
                                          <p:spTgt spid="2048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0482">
                                            <p:txEl>
                                              <p:pRg st="2" end="2"/>
                                            </p:txEl>
                                          </p:spTgt>
                                        </p:tgtEl>
                                        <p:attrNameLst>
                                          <p:attrName>style.visibility</p:attrName>
                                        </p:attrNameLst>
                                      </p:cBhvr>
                                      <p:to>
                                        <p:strVal val="visible"/>
                                      </p:to>
                                    </p:set>
                                    <p:animEffect transition="in" filter="box(in)">
                                      <p:cBhvr>
                                        <p:cTn id="12" dur="500"/>
                                        <p:tgtEl>
                                          <p:spTgt spid="2048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482">
                                            <p:txEl>
                                              <p:pRg st="3" end="3"/>
                                            </p:txEl>
                                          </p:spTgt>
                                        </p:tgtEl>
                                        <p:attrNameLst>
                                          <p:attrName>style.visibility</p:attrName>
                                        </p:attrNameLst>
                                      </p:cBhvr>
                                      <p:to>
                                        <p:strVal val="visible"/>
                                      </p:to>
                                    </p:set>
                                    <p:animEffect transition="in" filter="box(in)">
                                      <p:cBhvr>
                                        <p:cTn id="17" dur="500"/>
                                        <p:tgtEl>
                                          <p:spTgt spid="2048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0482">
                                            <p:txEl>
                                              <p:pRg st="4" end="4"/>
                                            </p:txEl>
                                          </p:spTgt>
                                        </p:tgtEl>
                                        <p:attrNameLst>
                                          <p:attrName>style.visibility</p:attrName>
                                        </p:attrNameLst>
                                      </p:cBhvr>
                                      <p:to>
                                        <p:strVal val="visible"/>
                                      </p:to>
                                    </p:set>
                                    <p:animEffect transition="in" filter="box(in)">
                                      <p:cBhvr>
                                        <p:cTn id="22" dur="500"/>
                                        <p:tgtEl>
                                          <p:spTgt spid="2048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0482">
                                            <p:txEl>
                                              <p:pRg st="5" end="5"/>
                                            </p:txEl>
                                          </p:spTgt>
                                        </p:tgtEl>
                                        <p:attrNameLst>
                                          <p:attrName>style.visibility</p:attrName>
                                        </p:attrNameLst>
                                      </p:cBhvr>
                                      <p:to>
                                        <p:strVal val="visible"/>
                                      </p:to>
                                    </p:set>
                                    <p:animEffect transition="in" filter="box(in)">
                                      <p:cBhvr>
                                        <p:cTn id="27" dur="500"/>
                                        <p:tgtEl>
                                          <p:spTgt spid="20482">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20482">
                                            <p:txEl>
                                              <p:pRg st="6" end="6"/>
                                            </p:txEl>
                                          </p:spTgt>
                                        </p:tgtEl>
                                        <p:attrNameLst>
                                          <p:attrName>style.visibility</p:attrName>
                                        </p:attrNameLst>
                                      </p:cBhvr>
                                      <p:to>
                                        <p:strVal val="visible"/>
                                      </p:to>
                                    </p:set>
                                    <p:animEffect transition="in" filter="box(in)">
                                      <p:cBhvr>
                                        <p:cTn id="32" dur="500"/>
                                        <p:tgtEl>
                                          <p:spTgt spid="2048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sz="half" idx="1"/>
          </p:nvPr>
        </p:nvSpPr>
        <p:spPr>
          <a:xfrm>
            <a:off x="179388" y="112713"/>
            <a:ext cx="8856662" cy="6426200"/>
          </a:xfrm>
        </p:spPr>
        <p:txBody>
          <a:bodyPr/>
          <a:lstStyle/>
          <a:p>
            <a:pPr>
              <a:buFontTx/>
              <a:buNone/>
            </a:pPr>
            <a:r>
              <a:rPr lang="en-GB" sz="2400" b="1" dirty="0" smtClean="0">
                <a:solidFill>
                  <a:schemeClr val="accent2"/>
                </a:solidFill>
              </a:rPr>
              <a:t>Do you understand which period of time did Japan experience:</a:t>
            </a:r>
          </a:p>
          <a:p>
            <a:pPr marL="800100" lvl="1" indent="-342900">
              <a:buFontTx/>
              <a:buAutoNum type="alphaLcParenR"/>
            </a:pPr>
            <a:r>
              <a:rPr lang="en-GB" sz="1600" dirty="0" smtClean="0"/>
              <a:t>Inflation</a:t>
            </a:r>
          </a:p>
          <a:p>
            <a:pPr marL="800100" lvl="1" indent="-342900">
              <a:buFontTx/>
              <a:buAutoNum type="alphaLcParenR"/>
            </a:pPr>
            <a:r>
              <a:rPr lang="en-GB" sz="1600" dirty="0" smtClean="0"/>
              <a:t>Disinflation</a:t>
            </a:r>
          </a:p>
          <a:p>
            <a:pPr marL="800100" lvl="1" indent="-342900">
              <a:buFontTx/>
              <a:buAutoNum type="alphaLcParenR"/>
            </a:pPr>
            <a:r>
              <a:rPr lang="en-GB" sz="1600" dirty="0" smtClean="0"/>
              <a:t>deflation</a:t>
            </a:r>
          </a:p>
          <a:p>
            <a:pPr>
              <a:buFont typeface="Wingdings" pitchFamily="2" charset="2"/>
              <a:buChar char="Ø"/>
            </a:pPr>
            <a:endParaRPr lang="en-GB" sz="2200" dirty="0" smtClean="0"/>
          </a:p>
          <a:p>
            <a:pPr>
              <a:buFontTx/>
              <a:buNone/>
            </a:pPr>
            <a:endParaRPr lang="en-GB" sz="2200" dirty="0" smtClean="0"/>
          </a:p>
        </p:txBody>
      </p:sp>
      <p:pic>
        <p:nvPicPr>
          <p:cNvPr id="12291" name="Picture 2"/>
          <p:cNvPicPr>
            <a:picLocks noChangeAspect="1" noChangeArrowheads="1"/>
          </p:cNvPicPr>
          <p:nvPr/>
        </p:nvPicPr>
        <p:blipFill>
          <a:blip r:embed="rId2" cstate="print"/>
          <a:srcRect/>
          <a:stretch>
            <a:fillRect/>
          </a:stretch>
        </p:blipFill>
        <p:spPr bwMode="auto">
          <a:xfrm>
            <a:off x="611188" y="2133600"/>
            <a:ext cx="7931150" cy="4106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482">
                                            <p:txEl>
                                              <p:pRg st="1" end="1"/>
                                            </p:txEl>
                                          </p:spTgt>
                                        </p:tgtEl>
                                        <p:attrNameLst>
                                          <p:attrName>style.visibility</p:attrName>
                                        </p:attrNameLst>
                                      </p:cBhvr>
                                      <p:to>
                                        <p:strVal val="visible"/>
                                      </p:to>
                                    </p:set>
                                    <p:animEffect transition="in" filter="box(in)">
                                      <p:cBhvr>
                                        <p:cTn id="7" dur="500"/>
                                        <p:tgtEl>
                                          <p:spTgt spid="2048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0482">
                                            <p:txEl>
                                              <p:pRg st="2" end="2"/>
                                            </p:txEl>
                                          </p:spTgt>
                                        </p:tgtEl>
                                        <p:attrNameLst>
                                          <p:attrName>style.visibility</p:attrName>
                                        </p:attrNameLst>
                                      </p:cBhvr>
                                      <p:to>
                                        <p:strVal val="visible"/>
                                      </p:to>
                                    </p:set>
                                    <p:animEffect transition="in" filter="box(in)">
                                      <p:cBhvr>
                                        <p:cTn id="12" dur="500"/>
                                        <p:tgtEl>
                                          <p:spTgt spid="2048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482">
                                            <p:txEl>
                                              <p:pRg st="3" end="3"/>
                                            </p:txEl>
                                          </p:spTgt>
                                        </p:tgtEl>
                                        <p:attrNameLst>
                                          <p:attrName>style.visibility</p:attrName>
                                        </p:attrNameLst>
                                      </p:cBhvr>
                                      <p:to>
                                        <p:strVal val="visible"/>
                                      </p:to>
                                    </p:set>
                                    <p:animEffect transition="in" filter="box(in)">
                                      <p:cBhvr>
                                        <p:cTn id="17" dur="500"/>
                                        <p:tgtEl>
                                          <p:spTgt spid="204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http://www.google.co.uk/url?source=imglanding&amp;ct=img&amp;q=http://i.telegraph.co.uk/multimedia/archive/01116/PF-deflation_1116125c.jpg&amp;sa=X&amp;ei=k6KwT8ypGIeHhQeW_u39CA&amp;ved=0CAsQ8wc&amp;usg=AFQjCNEloQg40SDn1AVE973qmnWoM32zEg"/>
          <p:cNvPicPr>
            <a:picLocks noChangeAspect="1" noChangeArrowheads="1"/>
          </p:cNvPicPr>
          <p:nvPr/>
        </p:nvPicPr>
        <p:blipFill>
          <a:blip r:embed="rId2" cstate="print"/>
          <a:srcRect/>
          <a:stretch>
            <a:fillRect/>
          </a:stretch>
        </p:blipFill>
        <p:spPr bwMode="auto">
          <a:xfrm>
            <a:off x="5675313" y="2205038"/>
            <a:ext cx="3462337" cy="2166937"/>
          </a:xfrm>
          <a:prstGeom prst="rect">
            <a:avLst/>
          </a:prstGeom>
          <a:noFill/>
          <a:ln w="9525">
            <a:noFill/>
            <a:miter lim="800000"/>
            <a:headEnd/>
            <a:tailEnd/>
          </a:ln>
        </p:spPr>
      </p:pic>
      <p:sp>
        <p:nvSpPr>
          <p:cNvPr id="20482" name="Rectangle 2"/>
          <p:cNvSpPr>
            <a:spLocks noGrp="1" noChangeArrowheads="1"/>
          </p:cNvSpPr>
          <p:nvPr>
            <p:ph type="body" sz="half" idx="1"/>
          </p:nvPr>
        </p:nvSpPr>
        <p:spPr>
          <a:xfrm>
            <a:off x="179388" y="112713"/>
            <a:ext cx="6337300" cy="6426200"/>
          </a:xfrm>
        </p:spPr>
        <p:txBody>
          <a:bodyPr/>
          <a:lstStyle/>
          <a:p>
            <a:pPr>
              <a:buFontTx/>
              <a:buNone/>
              <a:defRPr/>
            </a:pPr>
            <a:r>
              <a:rPr lang="en-GB" sz="2400" b="1" dirty="0" smtClean="0">
                <a:solidFill>
                  <a:schemeClr val="accent2"/>
                </a:solidFill>
              </a:rPr>
              <a:t>Costs of Deflation</a:t>
            </a:r>
            <a:endParaRPr lang="en-GB" sz="2000" b="1" dirty="0" smtClean="0">
              <a:solidFill>
                <a:schemeClr val="accent2"/>
              </a:solidFill>
            </a:endParaRPr>
          </a:p>
          <a:p>
            <a:pPr>
              <a:buFont typeface="Wingdings" pitchFamily="2" charset="2"/>
              <a:buChar char="Ø"/>
              <a:defRPr/>
            </a:pPr>
            <a:r>
              <a:rPr lang="en-GB" sz="2000" dirty="0"/>
              <a:t>Although consumers may be pleased with falling prices there are many problems with deflation</a:t>
            </a:r>
          </a:p>
          <a:p>
            <a:pPr>
              <a:buFont typeface="Wingdings" pitchFamily="2" charset="2"/>
              <a:buChar char="Ø"/>
              <a:defRPr/>
            </a:pPr>
            <a:r>
              <a:rPr lang="en-GB" sz="2000" dirty="0"/>
              <a:t>Deflation is also a bit of an unknown so it is more difficult to deal with than inflation</a:t>
            </a:r>
          </a:p>
          <a:p>
            <a:pPr>
              <a:buFont typeface="Wingdings" pitchFamily="2" charset="2"/>
              <a:buChar char="Ø"/>
              <a:defRPr/>
            </a:pPr>
            <a:r>
              <a:rPr lang="en-GB" sz="2000" dirty="0"/>
              <a:t>Some economists argue that the costs of deflation are higher than inflation</a:t>
            </a:r>
          </a:p>
          <a:p>
            <a:pPr>
              <a:buFont typeface="Wingdings" pitchFamily="2" charset="2"/>
              <a:buChar char="Ø"/>
              <a:defRPr/>
            </a:pPr>
            <a:r>
              <a:rPr lang="en-GB" sz="2000" dirty="0">
                <a:solidFill>
                  <a:srgbClr val="9900FF"/>
                </a:solidFill>
              </a:rPr>
              <a:t>Unemployment</a:t>
            </a:r>
          </a:p>
          <a:p>
            <a:pPr>
              <a:buFont typeface="Wingdings" pitchFamily="2" charset="2"/>
              <a:buChar char="Ø"/>
              <a:defRPr/>
            </a:pPr>
            <a:r>
              <a:rPr lang="en-GB" sz="2000" dirty="0"/>
              <a:t>If AD is low businesses may lay off workers</a:t>
            </a:r>
          </a:p>
          <a:p>
            <a:pPr>
              <a:buFont typeface="Wingdings" pitchFamily="2" charset="2"/>
              <a:buChar char="Ø"/>
              <a:defRPr/>
            </a:pPr>
            <a:r>
              <a:rPr lang="en-GB" sz="2000" dirty="0"/>
              <a:t>If prices fall consumers will put off purchasing</a:t>
            </a:r>
          </a:p>
          <a:p>
            <a:pPr>
              <a:buFont typeface="Wingdings" pitchFamily="2" charset="2"/>
              <a:buChar char="Ø"/>
              <a:defRPr/>
            </a:pPr>
            <a:r>
              <a:rPr lang="en-GB" sz="2000" dirty="0"/>
              <a:t>Firms will have to drop prices to encourage consumption</a:t>
            </a:r>
          </a:p>
          <a:p>
            <a:pPr>
              <a:buFont typeface="Wingdings" pitchFamily="2" charset="2"/>
              <a:buChar char="Ø"/>
              <a:defRPr/>
            </a:pPr>
            <a:r>
              <a:rPr lang="en-GB" sz="2000" dirty="0"/>
              <a:t>Consumers will again put of purchasing believing that prices will fall further (deferred consumption)</a:t>
            </a:r>
          </a:p>
          <a:p>
            <a:pPr>
              <a:buFont typeface="Wingdings" pitchFamily="2" charset="2"/>
              <a:buChar char="Ø"/>
              <a:defRPr/>
            </a:pPr>
            <a:r>
              <a:rPr lang="en-GB" sz="2000" dirty="0"/>
              <a:t>Consumer confidence drops further depressing AD</a:t>
            </a:r>
          </a:p>
          <a:p>
            <a:pPr>
              <a:buFont typeface="Wingdings" pitchFamily="2" charset="2"/>
              <a:buChar char="Ø"/>
              <a:defRPr/>
            </a:pPr>
            <a:r>
              <a:rPr lang="en-GB" sz="2000" dirty="0"/>
              <a:t>This is known as a deflationary spiral</a:t>
            </a:r>
          </a:p>
          <a:p>
            <a:pPr>
              <a:buFont typeface="Wingdings" pitchFamily="2" charset="2"/>
              <a:buChar char="Ø"/>
              <a:defRPr/>
            </a:pPr>
            <a:r>
              <a:rPr lang="en-GB" sz="2000" dirty="0"/>
              <a:t>Investment will also be put off</a:t>
            </a:r>
          </a:p>
          <a:p>
            <a:pPr>
              <a:buFont typeface="Wingdings" pitchFamily="2" charset="2"/>
              <a:buChar char="Ø"/>
              <a:defRPr/>
            </a:pPr>
            <a:endParaRPr lang="en-GB" sz="2200" dirty="0" smtClean="0"/>
          </a:p>
          <a:p>
            <a:pPr marL="0" indent="0">
              <a:buFontTx/>
              <a:buNone/>
              <a:defRPr/>
            </a:pPr>
            <a:endParaRPr lang="en-GB" sz="22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8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82">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482">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482">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482">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48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sz="half" idx="1"/>
          </p:nvPr>
        </p:nvSpPr>
        <p:spPr>
          <a:xfrm>
            <a:off x="179388" y="112713"/>
            <a:ext cx="3217862" cy="6426200"/>
          </a:xfrm>
        </p:spPr>
        <p:txBody>
          <a:bodyPr/>
          <a:lstStyle/>
          <a:p>
            <a:pPr>
              <a:buFontTx/>
              <a:buNone/>
              <a:defRPr/>
            </a:pPr>
            <a:r>
              <a:rPr lang="en-GB" sz="2400" b="1" dirty="0" smtClean="0">
                <a:solidFill>
                  <a:schemeClr val="accent2"/>
                </a:solidFill>
              </a:rPr>
              <a:t>Costs of Deflation</a:t>
            </a:r>
            <a:endParaRPr lang="en-GB" sz="2000" b="1" dirty="0" smtClean="0">
              <a:solidFill>
                <a:schemeClr val="accent2"/>
              </a:solidFill>
            </a:endParaRPr>
          </a:p>
          <a:p>
            <a:pPr>
              <a:buFont typeface="Wingdings" pitchFamily="2" charset="2"/>
              <a:buChar char="Ø"/>
              <a:defRPr/>
            </a:pPr>
            <a:r>
              <a:rPr lang="en-GB" sz="2000" dirty="0" smtClean="0">
                <a:solidFill>
                  <a:srgbClr val="9900FF"/>
                </a:solidFill>
              </a:rPr>
              <a:t>Costs to debtors</a:t>
            </a:r>
          </a:p>
          <a:p>
            <a:pPr>
              <a:buFont typeface="Wingdings" pitchFamily="2" charset="2"/>
              <a:buChar char="Ø"/>
              <a:defRPr/>
            </a:pPr>
            <a:r>
              <a:rPr lang="en-GB" sz="2000" dirty="0" smtClean="0"/>
              <a:t>Anyone who has taken a loan (including house buyers who have taken a mortgage) suffers from deflation because the value of their debt rises</a:t>
            </a:r>
          </a:p>
          <a:p>
            <a:pPr>
              <a:buFont typeface="Wingdings" pitchFamily="2" charset="2"/>
              <a:buChar char="Ø"/>
              <a:defRPr/>
            </a:pPr>
            <a:r>
              <a:rPr lang="en-GB" sz="2000" dirty="0" smtClean="0"/>
              <a:t>If profits are low businesses will find it difficult to pay back loans</a:t>
            </a:r>
          </a:p>
          <a:p>
            <a:pPr>
              <a:buFont typeface="Wingdings" pitchFamily="2" charset="2"/>
              <a:buChar char="Ø"/>
              <a:defRPr/>
            </a:pPr>
            <a:r>
              <a:rPr lang="en-GB" sz="2000" dirty="0" smtClean="0"/>
              <a:t>There may be many bankruptcies</a:t>
            </a:r>
          </a:p>
          <a:p>
            <a:pPr>
              <a:buFont typeface="Wingdings" pitchFamily="2" charset="2"/>
              <a:buChar char="Ø"/>
              <a:defRPr/>
            </a:pPr>
            <a:r>
              <a:rPr lang="en-GB" sz="2000" dirty="0" smtClean="0"/>
              <a:t>This will make business confidence even worse</a:t>
            </a:r>
          </a:p>
          <a:p>
            <a:pPr>
              <a:buFont typeface="Wingdings" pitchFamily="2" charset="2"/>
              <a:buChar char="Ø"/>
              <a:defRPr/>
            </a:pPr>
            <a:endParaRPr lang="en-GB" sz="2000" dirty="0"/>
          </a:p>
          <a:p>
            <a:pPr>
              <a:buFont typeface="Wingdings" pitchFamily="2" charset="2"/>
              <a:buChar char="Ø"/>
              <a:defRPr/>
            </a:pPr>
            <a:endParaRPr lang="en-GB" sz="2200" dirty="0" smtClean="0"/>
          </a:p>
          <a:p>
            <a:pPr marL="0" indent="0">
              <a:buFontTx/>
              <a:buNone/>
              <a:defRPr/>
            </a:pPr>
            <a:endParaRPr lang="en-GB" sz="2200" dirty="0" smtClean="0"/>
          </a:p>
        </p:txBody>
      </p:sp>
      <p:sp>
        <p:nvSpPr>
          <p:cNvPr id="3" name="Text Box 4"/>
          <p:cNvSpPr txBox="1">
            <a:spLocks noChangeArrowheads="1"/>
          </p:cNvSpPr>
          <p:nvPr/>
        </p:nvSpPr>
        <p:spPr bwMode="auto">
          <a:xfrm>
            <a:off x="4859338" y="5421313"/>
            <a:ext cx="1727200" cy="641350"/>
          </a:xfrm>
          <a:prstGeom prst="rect">
            <a:avLst/>
          </a:prstGeom>
          <a:solidFill>
            <a:srgbClr val="FFCC99"/>
          </a:solidFill>
          <a:ln w="9525">
            <a:noFill/>
            <a:miter lim="800000"/>
            <a:headEnd/>
            <a:tailEnd/>
          </a:ln>
        </p:spPr>
        <p:txBody>
          <a:bodyPr>
            <a:spAutoFit/>
          </a:bodyPr>
          <a:lstStyle/>
          <a:p>
            <a:pPr>
              <a:spcBef>
                <a:spcPct val="50000"/>
              </a:spcBef>
            </a:pPr>
            <a:r>
              <a:rPr lang="en-GB" dirty="0"/>
              <a:t>Play Japan </a:t>
            </a:r>
            <a:r>
              <a:rPr lang="en-GB" dirty="0" smtClean="0"/>
              <a:t>deflation </a:t>
            </a:r>
            <a:r>
              <a:rPr lang="en-GB" dirty="0"/>
              <a:t>video</a:t>
            </a:r>
          </a:p>
        </p:txBody>
      </p:sp>
      <p:pic>
        <p:nvPicPr>
          <p:cNvPr id="14340" name="Picture 2"/>
          <p:cNvPicPr>
            <a:picLocks noChangeAspect="1" noChangeArrowheads="1"/>
          </p:cNvPicPr>
          <p:nvPr/>
        </p:nvPicPr>
        <p:blipFill>
          <a:blip r:embed="rId2" cstate="print"/>
          <a:srcRect l="16875" t="29297" r="31328" b="33788"/>
          <a:stretch>
            <a:fillRect/>
          </a:stretch>
        </p:blipFill>
        <p:spPr bwMode="auto">
          <a:xfrm>
            <a:off x="3397250" y="1628775"/>
            <a:ext cx="5651500" cy="3222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4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cstate="print"/>
          <a:stretch>
            <a:fillRect/>
          </a:stretch>
        </p:blipFill>
        <p:spPr>
          <a:xfrm>
            <a:off x="0" y="2636912"/>
            <a:ext cx="8322786" cy="3933056"/>
          </a:xfrm>
          <a:prstGeom prst="rect">
            <a:avLst/>
          </a:prstGeom>
          <a:solidFill>
            <a:srgbClr val="FFFFFF"/>
          </a:solidFill>
          <a:ln>
            <a:noFill/>
            <a:prstDash/>
          </a:ln>
        </p:spPr>
      </p:pic>
      <p:sp>
        <p:nvSpPr>
          <p:cNvPr id="9" name="TextBox 8"/>
          <p:cNvSpPr txBox="1"/>
          <p:nvPr/>
        </p:nvSpPr>
        <p:spPr>
          <a:xfrm>
            <a:off x="0" y="1"/>
            <a:ext cx="9144000" cy="2677656"/>
          </a:xfrm>
          <a:prstGeom prst="rect">
            <a:avLst/>
          </a:prstGeom>
          <a:noFill/>
        </p:spPr>
        <p:txBody>
          <a:bodyPr wrap="square" rtlCol="0">
            <a:spAutoFit/>
          </a:bodyPr>
          <a:lstStyle/>
          <a:p>
            <a:r>
              <a:rPr lang="en-US" sz="2400" b="1" dirty="0" smtClean="0">
                <a:solidFill>
                  <a:srgbClr val="FF0000"/>
                </a:solidFill>
                <a:hlinkClick r:id="rId3" action="ppaction://hlinkfile"/>
              </a:rPr>
              <a:t>The Phillips Curve</a:t>
            </a:r>
            <a:r>
              <a:rPr lang="en-US" sz="2400" b="1" dirty="0" smtClean="0">
                <a:solidFill>
                  <a:srgbClr val="FF0000"/>
                </a:solidFill>
              </a:rPr>
              <a:t> </a:t>
            </a:r>
            <a:r>
              <a:rPr lang="en-US" sz="2400" dirty="0" smtClean="0"/>
              <a:t>A graph which shows the relationship between unemployment and inflation in the short-run:</a:t>
            </a:r>
          </a:p>
          <a:p>
            <a:endParaRPr lang="en-US" sz="2400" dirty="0" smtClean="0"/>
          </a:p>
          <a:p>
            <a:pPr marL="285750" indent="-285750">
              <a:buFont typeface="Arial" pitchFamily="34" charset="0"/>
              <a:buChar char="•"/>
            </a:pPr>
            <a:r>
              <a:rPr lang="en-US" sz="1600" b="1" dirty="0" smtClean="0"/>
              <a:t>At point A: </a:t>
            </a:r>
            <a:r>
              <a:rPr lang="en-US" sz="1600" dirty="0" smtClean="0"/>
              <a:t>Aggregate demand is very high (probably beyond full employment) since inflation is higher than desired and unemployment is very low.</a:t>
            </a:r>
          </a:p>
          <a:p>
            <a:pPr marL="285750" indent="-285750">
              <a:buFont typeface="Arial" pitchFamily="34" charset="0"/>
              <a:buChar char="•"/>
            </a:pPr>
            <a:r>
              <a:rPr lang="en-US" sz="1600" b="1" dirty="0" smtClean="0"/>
              <a:t>At point B: </a:t>
            </a:r>
            <a:r>
              <a:rPr lang="en-US" sz="1600" dirty="0" smtClean="0"/>
              <a:t>AD has fallen to a level around full employment. Inflation is stable and unemployment is at a more natural rate of 3.5%</a:t>
            </a:r>
          </a:p>
          <a:p>
            <a:pPr marL="285750" indent="-285750">
              <a:buFont typeface="Arial" pitchFamily="34" charset="0"/>
              <a:buChar char="•"/>
            </a:pPr>
            <a:r>
              <a:rPr lang="en-US" sz="1600" b="1" dirty="0" smtClean="0"/>
              <a:t>At point C: </a:t>
            </a:r>
            <a:r>
              <a:rPr lang="en-US" sz="1600" dirty="0" smtClean="0"/>
              <a:t>AD has fallen, and the economy is probably in a recession. Inflation is very low and unemployment is relatively high.</a:t>
            </a:r>
            <a:endParaRPr lang="en-US" sz="1600" b="1" dirty="0"/>
          </a:p>
        </p:txBody>
      </p:sp>
    </p:spTree>
    <p:extLst>
      <p:ext uri="{BB962C8B-B14F-4D97-AF65-F5344CB8AC3E}">
        <p14:creationId xmlns="" xmlns:p14="http://schemas.microsoft.com/office/powerpoint/2010/main" val="3425996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8674" name="Picture 2" descr="http://inflationdata.com/articles/wp-content/uploads/2012/06/100-Million-Marks.jpg"/>
          <p:cNvPicPr>
            <a:picLocks noChangeAspect="1" noChangeArrowheads="1"/>
          </p:cNvPicPr>
          <p:nvPr/>
        </p:nvPicPr>
        <p:blipFill>
          <a:blip r:embed="rId2" cstate="print"/>
          <a:srcRect/>
          <a:stretch>
            <a:fillRect/>
          </a:stretch>
        </p:blipFill>
        <p:spPr bwMode="auto">
          <a:xfrm>
            <a:off x="0" y="0"/>
            <a:ext cx="9144000" cy="4709160"/>
          </a:xfrm>
          <a:prstGeom prst="rect">
            <a:avLst/>
          </a:prstGeom>
          <a:noFill/>
        </p:spPr>
      </p:pic>
      <p:sp>
        <p:nvSpPr>
          <p:cNvPr id="28676" name="AutoShape 4" descr="data:image/jpeg;base64,/9j/4AAQSkZJRgABAQAAAQABAAD/2wCEAAkGBxQTEhUUExMWFhUXGBkYGRgYGCAgGBkeHh8YIB0gGx4eHyghHCAlHhwcITEiJSktLi4uHB8zODMsNygtLisBCgoKBQUFDgUFDisZExkrKysrKysrKysrKysrKysrKysrKysrKysrKysrKysrKysrKysrKysrKysrKysrKysrK//AABEIALkBEAMBIgACEQEDEQH/xAAcAAACAwADAQAAAAAAAAAAAAAGBwMEBQECCAD/xABPEAACAgAEAwUFBQMGCggHAAABAgMRAAQSIQUxQQYTIlFhBzJxgZEUI0KhsVLB8DNicoKy0RUkQ3ODkqKzwuEIFjQ1U3TD8RclRGNktNL/xAAUAQEAAAAAAAAAAAAAAAAAAAAA/8QAFBEBAAAAAAAAAAAAAAAAAAAAAP/aAAwDAQACEQMRAD8Adqrjz7xlAeJ5h0ph3zkc+hPL4En6YfPCs6JoI5QpUSIr6W5jUAaOEN2ozbRcRzeksAJW8KKoUcjdmyT57cycAx+GhjBGPCfAS1vRBtgFP674tZZG1Kg7sMqkfyu4vSb5XW2Ftncu8gSWfMOToXZZVQmrrwhNJc8r2PTpgsyHBpAbjzTkvp8Xfo5AbqGaJq2/I4AyEOlASF8xTXvRFD43jL7SxMOGZl9OlkQuL8Q8NEbWfL0wNPk5XZ3jz+ZYpag98hXbl4VUDT8umNLiGdm/wfnEzLrbZaRkAQggBSLdg34tjQXbffoARfGcw0kjSEKNRJIVQq31pRsB6euM7E+YPL+PLFdjgOjXjgjlufXHY4n4aiGVA/uahq+F79R0vAds1l5MvQYV3kdqQbVkbqCDR/cQbxR0jTZJu6A/j9MOPtlleH5x4WiNpCoUrCwAMYZSbsWCFLkdGNAsLsxTzcPCNl4sqmggtHrOmSXSFJUswB8O4HvWVBpyAGBOj447FTvz28vpfwwZ8eg4YkzsskkpOkiKJdMcdjxJrY+NrO5AABFV0BF2Qiy5lGjLtF3gZPEVkADciVDWmwA1EMBzOAXeT4ZI8MkwRzGhAZgNgTyBPPr5Vy8xi/2Pjc5hWRdWjxc/CB/O2NA771zw0OEcDmDtl1ywGV0xhw7UX1WWel0nUVJUE1VV1NHWS7PQoqaEi8IOkiMWCeZ9675b3gA3iMaZiKB47BMrK4cAtGwjktWBPP8AIggjYjDMmHPAJmuENBIJUUN0EdVqBu1ABNOAxIdmqzXI7HbjngILxTT329a/f/di6w2xRjH3jf0U/V7/AHYDUywxZxWy/PFkjAfVhX+3xqyEI880v+7lOGhhW/8ASA/7DB/5pf8AdzYBFasE3boUYd78MhPPnadTzwMfDn0wVdvkAMADavDKD9U/v/LAc9sE0Q5YWb3J3291ar88UOHrJnJ4MqsmkMFRdQOldKb2BuQNJxd7a+5Bz5OPTbT/AH/ljDTNNBMHgZkdOTDcg6abmKIO4ryOAbXFly0OTGQ4ikcaxquibL7lSbqRVcBvEQQ2nV72k1Ywtu2HZqTh8yxuwdZE1xuBWociCN6YEbiz088E2V7dJmYgudEbSRtrAZSqTeEgguobuyeorxHTuOQve0Hi/wBly65OLL3lp4WdZZizM16NLIX8QZBQ0sAd1qhgFejeFvl+uPmQ6Q3Q7X677fQY6Idjj4OdNXtd164DmNgCLFjrvg37L8VE4EUjvaWdWqjQFR9dzysfH0wC4myeZeNw6GiDgH9lO22YTiX2aZo0y8TmNjQDP4SI6oUSzFDS+dAYX/bbOOOJ5oKt/e7eE3uqnl88HvtE7Or9n/wnlF0zqFlkI31LpFtRtbUUTtyB8hhX5nikk0hnmaTW9FmU6NwAL/IG/XAE8jlobjdCsSoJSVBKkgtbWjaVBvxWBZPyNIhOsDU0WqkKuoGwraqiCkbWNjsTvgF7OcZ0zMIAzLLGLUCQq8iqtgKhBYeGjdii2xHMmyfAnkypYQxsO6CxnvibKiZULEmiPEpPO7J52AHHDMlKk6iSOMxudOyqDZ5kVGD6VY54IeOT6slmKCyXl5RzDN7hI3DE0cAHbLLSJnMuZ1aOGRncd1IoYszLrO5pSDp5mq8t8G2X4WjcOmdRKAY5dOpkJ0qhA1Vsbo7rzABvAIAUeePn7uiVJsVsfz3wd8I4+kSQh5QpAvT3TEnUANTONl3API8vniXt1mA32VNn7s6K0g2WA3NCibFVzNnALeTlyx2RK0k8utc+n51+7E3FMs0crI6NGbPhYURv5HpjabspJ9njmDCUPd90dRiIFgSgC12v6HAWOzXHYskmYkjjDzMDHE0oBVUJW7QWCxAN3Q22PQ4Uc2tmkK0wptQNC72obVRIAUculdCbjXAlykEemVCzr94L1DUDuVOkDT7pBs9dxZxkNARGSKtiSLA1EWL0nnzINbe6eeAy3jkicPdNZINGvhv9CMMP2fcMMzSt42RXCxOhKigbrxcgBQIJJ5jeicCXCcsk8qpKXAZgTp5kb3XTpzw34eMwZWONUXRHQCoBuLJ2A59N7631wG5nonSF2hhWSffSrMNQvf3rGwNnT5cvPCWz752CXXIJ4nBu7dSLO9fhq+dCjtd4esOcU0bsH+PkR/fjnP5iNo2SRQykEUd+YN88AJ9k+0rZvLqZAO9SWOM9A5LCjV0DQ326Gq5YYLDbCg4DBDl3iVHLiWWKVGFhgg74b6RWroQOt4b32df2F5+QwHVuWKEZPet5aE/WS9/pj7IJcEZPMotmyN6HrjiOAatW+qtN2eV8ue++A1YBvic4q5dd+ZxZrAfYVn/SBb/EoB/+SP8Ady/34amFP/0gj/iuWHnOx+kZ/vwCPh95fiP1wR9s3BaADfwN123IqvpgZusd2lJqyduXpgN7tbPq7oAbKH+d6f7sD5bzxzLKWNsSfjja4XwOX7O2c7zuo/vEU0SzkIxYADku2ksaAsYDDOJZs3JIFDyO4UUoZiQo8lBO3yxxJVD9q2s+fKjXTr+WIQcB3dNxvseuOuJJVFCmB5ehxGcBwTiTLqWYKBZJAHxNAYhJxvdicvqzSn9gM3z5D8zgD7ifHkzPCcvlhKyTREqwBYeBUI8VbMDYGk+vlgDzUrMscYtjuxoWaulut9t+e24wc5vsj9nzjQPKI4pGV1lsiozYNnkGGkjc1ZB64odsMiIJUiy0jOu+litOVJumYUXojY1Wwr0BxdjeEZePL5V0iTvBAi668XK2+BLFrPPCi7Pcdky323SqOI3DBZOQYyFAa60Sp02OXTDL4MVijbLxSwyORfdl2V7bmTZcCyDvVWOXM4Ua8BmgykuYkdCjPDG6Cy/iKSAkkALRAU897HS8BLNmJOJZmNWkHekCMWaQbmqHJdzyHnhvZHMI2Vz0MakLl0eAH9rRGbOk8jqLD1ABwisjLozUbrsBJGRy6FflyvfDW7J8WeWbiSRtF3ZkmkN2WdTrA7s2BWwJNHmPPAKzNQeHLOKGuJgfXQ7WT9VHzGOkfEzFqdQpaiu4sC9g3oVO4xnLxJ9ES6yUVdlNUNRttvXbFeYrepGO/MfHyP8AfgN3gEMTZzLpmHYwO2p7PIgNRsEULC3XS8NjsNFBmRmoiZO5mZlhQ+GlUEEoQa22AI5aReEnlcyVK0RfIXhg+z/i+nM5TVJsJGiAJ5LJq2Hpqa/ngB3t7wyTJ5p8szll8MiE9VIoHyB20mv2cZTxMhNr+FgwYboPCLFnnZGwHU/Jke3aMLmcpIvvPHKh8yFK1/bOAbIePullNoTSnopUi/yYV5j4YCTgnC3jaCaSgplVQvWiGN+nlXrgk9peWZEgJOlZJGtwNyoGpTY68x8WG/LFTKcRjl0ogbvFm1MGFLVFVCkXWknka876Yue2qRDHlKk5ORp61pA1V15V8awGr2U4jSqp3OoCibIs1ZN9b/PBnARLuK0Acz8d6+Iws+xXB4u61QyNIWrUzDSEvyQE0eYsknnVYZGQpYwF1HbmfW/h1vAAvY+ZQBlWBvLTvoJU6UYOylL/AGW/Jj12pxHCjznYNnzeYzT5tMtlj4i5YarZRYF+EDrqN8zthtM2Aoxio1UdBQ+W2PoxjplD92PRnG/ozD92JEO+AuwjE+IIDtiUtuB6H92A7kYUP/SFP+L5T/Oyf2BhocV4tFl01zSLGvmx5nyUc2PoMIn2sdrUz/dxxqVWF2O/PxAbueSn/wC2LPmQfDgFtj4Y5ZCKsEWLFjmPMeY2O/pjrgN/sz2ZOaY6pooUUgsXam0/iKCqOkcySKu8EvtG4pl4svFw7Kx+BD3jOb1WSDYPUNvY9BiX2fZTLTZLMSTwSq2WbU2bgdRKikXure8AAb2O3TFP2ocCy+TngjWWSQyRs7htOob1HpoBQpN7ADYHAB+QyRaVIyFUyUql2pV1EBWbSCavpXOr5VjY452EzuVUu0XeRgWZITrQfGgGX4lQMEvs94LJJL/hLNX3UZeVBVCRwDqeiKoEAkjYsR5HDb7PZ5J4kkiBCOLXarHLb0u8B5axxqrDw7eey9MwWmyemKY7tHyikPmP/DY/6pPlzwk8zAyMyOpV1JVlYUQRzBGAhwR9jqEjHroahdX8xvywOYkSQ8r2O37/ANcB6A9puWJEMov3WQ1d+IE7Ac/dOx23wI9j3+2Z7LvMDUcX4jYbSfBV31YbcvD6nDA9oOdkg4bJOgpkIXcdJD3d/LX+nwwGeyUa2PhoJClNf5i/7/LAHsnAVZxIDTLJG5o7NpL1vzPvk112HLC29o/Ge6+1ZMCw8iMWLKa0nUukL7o0tVNR2HxwyM/xjuY3kO5SCV9J5Ep3ZQA+W9X5H4YVXE+9z2Td3gDSpE8hzTatVQ2xH7O4BX44Ad7MImYmjgnkKKzaVcC2Vj7u3UXV+WHd2e7CplcsWjkZ8wVpijjQ3mq2KqvP54S3Y3gkOZsNJIrg7aSoUDoSSDe/wwd9muPDJPay6o9Gnu7JDMASCQSSpLEihYF7CtsAr+M5XuZGiu+6Z4zyvwsV6GunTbFdAvhJur3rnXpjX9oBH+Ec3Q0jv5Nuvvb/AFNn54xoI9elQeZ+nPAWYICSALPiGkfiIv8AXBtPwU5JlMoZJleORU0+ECwffJ3bl7oO4YXsL78Iy0WXiimRVllIZVsWI6LAuQTbMdq2oAeeIpshPMNelnDOIgWPNiNlUczQI2A2scrwBl7ZeHpP9jnecQj7yMalLL4tDG2SytKp5A3y254V3FpYjAEgYsscg+8ZSrOWB5LZ0gaSd/Fgu9rfDJIclkGZgwAeJirNosKuilOwpFIJ53gPy+R18OzMoC/dPlzZvUNRdKHSjqs/BcBQ4VmykqsbO/O9+mNTtXMZhC5PgGsavK9Jr8tvjgeha8bHF8nImWhdydJkZUToPCGZj11MW+gGAJ+xfGIII5NQbWdICJyY1u1nZeV/phg8GzkYphqXUNx3hcXz5tVHnyGFLw140UGydQFmtlN1v58x9ME+Q7VZWFB3kgsEeGMMxPzHh+pGA3/abwuKfJtJJYMaOyEH8RHKiDYJIB5fHA+PbTP1ycJPUiRwPpR/XFbtV7RIsxk5YEhmF6adioAAYGiFY8wPrWO2Z9i2dBOjMZVhfUyKf7DfrgL2S9sqgASZNhuSTHKK3JOwZfXzxq5L2v5Eka48zH66VYf7L3+WAnNeyXiS7KkMp29yZRV3+3p8jjKzHs+4ml3kZTX7OlvppY38sA5uHe1fhrsFMsiWaBeJgp+YuviaxldrfasiFVyahnIoM43pgKKx3Y3r36P809EnmeGzx3rgmSueqNlr6jbBR2U7Dz51i6SKsHN597JIsqikBi29HavjgMTM8TzOZlOt5JJXJHVpWPkCN1X+atChy2xucC4bEpQZhe9aN1buP8iqc21MCFdio89Ive98FWe7Px5FcqYBTf4Q+zSUAWkVSxGpj4qJAtb0+m2N3stwLu9fdEvpbfTZAAoUSdtXUrz3G3I4AN4/lo87KssrQoVRI1jRgIlQd5QpGFG2Xr0PnjD432ahRR3ciqwAtfE2rfnZJ5bjauXLDg4lloAvfTpEFXm7r7teZI9cBOa7PtnswJckFGVYI3fG1QnfUFBGotexAHPnWAXfF+HvlWVA5tkRyVJANg7c96sj64txdqJPsWYy8jO7MEELk20ag/eLqPi0lfw8rxJ2yBOYuvCyLIhAIBVhsd+W4KkHkwYcxgfEbEEgEgVZrYXyvyvAFpzDpNmuH5fUwmmSGFe8JVYmYs6g3tr+71HyDXhwdhJI/syBHMiqXQNVKxVmB0C/cu6POsJHselZ7JmOyzatQPTaRW0nqdI1Aee2GR7Ns9qQx3vGSukckVKQV+zqIZt9ySxqsAzjKvU/xywtPa/2RE0RzcS/fRLcgA/lIxzJ82Qb/wBGx0GC7iHEEQxhiBqalsgWRvtfM4uLmLFXvgPKpGPhgk9oHCUy+cdYwBG4WRQvJdQ8SjyAayB0BXA2MB6d45mO9yUwzaoMq/vaJPvAGYFK1Io1FqHPb1wruyPaWPJylu5aRGQooDUyjUCOYIO22xHxwTZ7OxzcKdZXYBY4jIFHjBR4iWUNQdL6g7WcKjLZpQUbQ2nVWqtjvvvyuvjWAPu0na2KSAKveajHLDpIAA8URUmjXuqeW91gn7FZQRZWSGY2SrhffCHvLAXxAAkk1QF/HC77Y5OOHNd0gdhcZDaT4w0cTeGveO/TrjYi7eZSFWQ5eSwpsFAaPzbbne/kMAu82hgkli8QKOyHpspI3HrWD7hvspzcgJbMQqKHLUxF+jKg2+OATi0jSZmVzszOSfif+eHZwPi+anEUqqVVlBNJaSWpBUm7UhgCDY/EMAp/aHCV4hmQQQe81b1vqVWvYnmSTz61jI4e1FSOjD8z+mDL2hcDz0ubeR8u1bKrqBTKNxfiO+9fL5kfy/Z+VCGnjlSOwWIUE11o3pB6eLYfLcGaM2IeEyKQAVzGlNFWNdE6bHKtRqumBDgmayys+p5e870GKWRVIVdI1hwG67g6avSnKqEXHuPwyZSJY3fvFnZ3RkrYg6TqB0kjfl+16YHs5GBIaYEGnF9LAIH0r6jAOntrk/t3BpH/ABwacyp6kBbOr9o90zeLrsTRsBcdmcq82QzeXhQtJM+VVVBHSQt57CuvkCTWGJ7Oc6s2V7om0CNkpG87BMTn4guv9ZRgN4qo4NA0ET6s/KtTTD/6eM1SLvs7cyR//OAEM3who8z9lJWSRToOhvuw2xbxdQo1WelHyxp9rswr5bK6DY1SHreoKgPOjVEdPrWB/JFbY2bqh89sS8UHjVPFaghgwrS1mwPT1wEWSymtgOdHfEmeyehwo6i/hvjU4EgLbdBsfPlvj7N5hRmnYlaTSoBDEmgDYrawSeZwFg8FIyc4q3Kg0PMMuw86F/nj0jq3OEb2Qd55K7tu5cMNRU6CKIPiFC632PMDDwGA+X3j/RX/AIscMMfavF8V/f8A88ck4DgA8rNeWIszCApAAUV0FD6DFpVxFnktW/onny5dRgA6DMxZo8RyBYLIJ5dJYbKzUyMrKQbVt+YO2xxhexnis6PPw50DLl3kYy6hYJYCghAZgxDNr3q99qxd4PwIvxfPSbUZqYgqTp0oaYXaEncGtxfpjEjbPR59pIdEWczOblhdJVJSaFTaSoCoOiMKwLKwsKp3JwDMzWWkzOYaOSvsiopKht5XYMCkgr3ApDUDvtfOsdOPZOMDxEIqAtu2lE01VnkF9KOKHA+2MCztkJ2WLNxkAgt93KSFbVG56kEHQ1EchdYXfbX2qS/bXXKGNoYhoUsgYGQHxSCxdA+EdNr64At4n2FgzERE8xVC5lUxhU0Fv5RLYEGNn+85CmLVzrHZvZzk0yk8MUBZpIyBKX1SauaEFiqgBgp2oGsLJ89mOJSx/aptQc33e4ijFCiUB8TH3vPxJuA2xEnF58lIkOSdpNt4pPEtgXp0iu5tdxRHLrgBPLdms7kZVkny0qaGUq4XWlg+aXQIsX64LPZ1mLSaT/xpZJLrnbNRJ6+X1x2497RRPHEj5doiJAZDqBXYMBVgNYbeiOnPGlwMwBX7qVSDuKIIbYbnqHBsEdQFu9sBz2q4uqPGHYgaS2yk3uOVfA4yZ+2tKBElE83m2Qeum7fnyOkfHljC7ccVV55CMwAYtEQjVQS3hJZgxBUUzkEdClcyMB0hYhXYMQbCsbpiK1V02sDbzHngNztnxeOZY0S3ZGdmlatTFqDcudkAk8vCoAoYFBjc4a8cgjyzxga51bvkFygFdHdgVuC2k+h6YxWQg0eYNH4jngGxkI8ykE+Xm4dnJFcUv3TmIMBpEhXUG5AeEVdncXtxlvZdNmVWX7Uy1ssc8EilQPw6WkJVb8sO4RivP1PPEEoH8HAK7tf7PsznWifvYImjjEZ8UjK1cmAKAqeh52AvlgRzPsmzyWV7uQc7SSvyYC/lh4ygk86xBNIVFk7D1oYBEj2X8UBNQqfUTR7/AFa8MPsLwnORxdzmo3SNB4AZQWs7n3AVqz+1fPbBhHm757DoSdz+tfPf4Y+7wn938dcB1y2SVAQATe5s3vjE7SplKKyQwyOBfjRW08vMHflsMS8X7QiPWqsLUeKS/Cnn8x54D4slmc1KmkmKL3yx9+t6YqRzJ90HlWqtsAOZLsjJmNAaDMIBaMVEQU0zkEFnBJ8VHw7UMED+zMOdTSzE0BuY+gAAFDyFVgvk7uJCZXFDrIbsAfGhyOw2xJB2gRUXuraQ+8VQssQ6aasFjvW5Ao86ohicB4NLw2OcQuGzMgoI73FDz0tIQviko2Eqh1O9nKl7BRyMWlnmd38TkMu7G7O6k1fngvhkobmgOrbHcnck8yTuT1OMjOccy8ZppyxvkrFiPIeEfr9cBkw+zfKC9Rlb+uB+YGBDt9wP7PmYwpYo8SkFm1GwSCL9Bp2574ORx9ypaHLZhwBsznSDy87JwI9vMzM8kHfJo2chQ5Yb6OZqgdhywFfs/CQQa5jYkbcsa2R4tlY5FXMZcujFvvHRe+iYm7QlBqTmdLWQTtzxF2WjLyBVsE8r5X5/x5YJOM8MzTK8c2Zy4WQV42I2G4I25jzvAFvCokrvI5u8LKBrZVDFegsKDQ2xc4Hxz7REJFikCkkblOYq/wAVkV1rC87I8Qly/wB0661VtJIO6keW2672L5g2MFnstf8AxR1IrRMy/wCzHe3Te8ASNOe8VqfQI5A3gb3tUWkcvIP9MWvtCnYMt/Hf6YkBxW4oAYJR/Mf+ycBcBxzmVtSBzIIxUykKlFpQLUctug8sXkjAAAv5kk/U74DKyXA4Ys3JmEQd9MpMjn3jugAHkAFGw+OL+ZgUurFQXWwprcatjR6WNjiVzTX/ADf34WftZ7a9yrZSB/vmFSuDvEpHug/tsP8AVU3zIwCr9oWeSfiOakjOpGcBT0YIqJY9CVJGB0DEknPljX7K8PEswZhccZBYeZN6R8LG/pt1wGjklMLZVHZkZzrdlH3ippOhQP2mHi9Lj8saPa7NqjJHVBVsQqaWMtVa2/E9E3Vnfcg4zuJZl0mhnJBkExZdQsMDvrbf3STSr5L5EYv9qICZoljYlxCdTvQDMTrY3Wxo6maupqqOAscRkdolaTu47Fjw6el83J136DAjxOyb0qCQQdIoc9gouvpsd8XllkA1FAaBTvGY73dEk2Sd7AG/pjmHh3eL7pHhNu8ulEG3iYBRQ57Hc31IwGLDBq0gEb9Dtz/jbFuDJaiofMrpFIuktJV70tCl5E/LFuLLMV0iJALsyNvQW/2jaihZJANUKGLmYzkKxrvskgKLVF9jrdgBsDSgA7gerGgjaRMstwRsHpgJpD4gKGpo1GyEAgauYvAso5Y2s1NLNr0i6jaQqCKjjFaudWTSk1vyxjqOWA9fyTV6/DFF8xZ5FduZI/XHSTMCib2GKjaib1FVqqoWfhsCP45dQ7TzXelgx9OQ+d8/zxUZ+p3NelD4f347O3QAViIXvt05H/n+7AdWlJ2C19OWBjtP2sWIaVkr3gzdTVbJ9SL9PrS7YdrY1Jhjl0ghQWrlex5b0KPLyAwF5jJZYqX+2d65oiNYnLL5m3Cpt6HpzOAIuCcRMje54zvEhHhFV45KO1Heh6DmcbGe7SQ5ZdA+8a/EdXiJ2snpfLly9K2EOzvZbPZuOSXLIe7WwGZwDIR+FOhIHwX5408v7OM1LlRmIzcovXBIpSZWQG1Um9ROxX3RRGAq5zj0k9q5BjPMMm1HoB0/pGzsMbPZ/hMobvFzGlNOhFK7adqJHWtwPQCyTyAchIzyqJAwF6jS+6Be9Hy33PXBpxB58nIuXEfelUD/AHauzIrFtIkCAgHSAdiAQw2GAJJMgjX3skj79WOnb0AA+u+JctDBERojjBvyF/x8PpgRg7XF4yIsmZWA3IV2o8uQIPOut8/jgez3HM7IAHgkAoigsy8+tgg7eQNeYOAa6559i2gDoV3PP4YXPtN4iHzUcSf5NKaztbnV1qtqO/njCy3aDN5amDSoP54YA+V6ve/XGPn+ItPK0shGtzZrYbADl8AMAyPZflqzADEClcmzQG1fkThqMoHJwSOnTf4qP488I/sfx5MpqdkeQEaDVCtweu1bcrwYQe0DJMPedCOYKar+YJ+OAzfaOZMtm0zMfKVQrggaWZNtwPNK9fCcGfs1a480vUZhrHxLD/h/LAl2q43kszlZAJVaTTaAkhgw92hV+Y8qvFLsL7QIstJMcyHCyVXdoCAQzHxCwfxHlgHgBiOeO1YHqCPqMDeS9oXDZdlzkanykDR/21A/PG7kuKQyrcc8DrfvJKjD8mwFjhe8UZ/mL+gxoOeWM3gttl4CBdxRmxy90YG+23tDhyQ7tV77NE6RCpvSbpTIRdXsQo8RsbDngIfaV2+XIL3UalszJGGjsDQgJZdTb2TsaWt8efg7SuSSzsSXPNmYndmNbk9Tg+yfY7M5+Zs1xGUxd43uCu+YAcgpNQqoFDXuK5dcMPs5weHLuqZOFRuCWG7kA7l3O5uiOdcxsNsBldivZ9k5MtDNmMme+IOtZJWIB9UBAUnnoYeHkcEA7DZY2AACPwwqsKf1goOrkBTE9fPGvxNWhPe2/hV3YILLhV8WoAUaHug/iqueN1QCg0VpIBWuVHy+WA81e0bh75ec2s1awRLNGB3hHRNNoVHpV+QAAxz2izf+LwqCS0seuVzzbV4q/rG3audqOVjDu7W8G7+IoCxB2ZLFOjeFxzHio6l/nKvLCE4pl2hKQTC3iLKxJ3LKzAbn8JGkix7oWtsB0ysorVJ7qbAcyCeijkXauf7gMW+6tTI57mJWBCqzVdbBQbEkhq9xX9EDGXDpa2ZjpSzQ2sWOXM6mND/kMdZWMT6mADIwYJ71WAw0k2Kqt9+QJwF8Z1KIlZnQkt3IatR/AjMoBaiRdbbE1dYowZRWtnJBAGxrSSdRIG9gDbbqeu+PpswsfeVfiFKx3csGBDaj+0payPPGTNmWarPT6/HzPqd8BYzJQKao71yp9xzsbEbVpPn88UVG+3K8cFcdoZCt1yIoizR+h3o0Re1gYD07AyRizahdlULpVQfIcr8zZ3vkNscz5xedivXniHMPMP2Tv6jGRm+KToGfSuhRbHnQ+R5f3YDULXyqupHIYDu1/apY0ZYj0I1ebb0F62d/hiys8uai72OJY0awzEhdW7L4bIsbX8dsDuW4KmazMkOaXMRxwqSpiKFRTUxkJ20tvvqFBcANZbs3nMx3crRN3R7sGQ14UZq1aSQ2ncmwKPn1wQ9leyYbMxgNqiZx4mGhtApj4dVWRY5kHasamc7TDv0mGWD9yzASHVq7prGktqKm15LRo1jV7U9qBNkXDxQJLEVCqkiyBQarUNI2vR4fPfbSaBmZXKrGruqKpPRUALADYUKs7UPljvwnOxzwpNHYSRQ63saIFbdDyx564Bn50Y5gZmZmV6AR0XL2uk6Wt1UiiNk5c7bcY0M3nsxCg1zSFGVUESbxsgI8DOUWNVID7jxDbc4BtZ/s9lKZo9CtO2sEEUWP4hfQ3uBz22xzw3KBl7uJ1XRsZFUa9iQQjEaRyIveuVdcA/sv4e0uWYpO/eo4QxmUlY4qfQi10ayCepX+aLOv+sOWy8axJ7yERiMbaPCrAfJSOV8sB045nZmGiLLxMF5nM6QpHLWlFtW17EDmPOsUssjwrYly4bmVVQ2/l4V87FbfHH2X413kcTaFd8yqb+GNSHrdb1FyqsPp8sWuE8LhJfLu+qVdDnSV8KtrCgEr4vdN2ByGwwGRNN3m7aAeVBEHn6X/ALXQdcZjZbenWNyx8i1Ctq8LWT8AMbvFuEnLm7Pdk0GeRRufTYfwcYWcdmoIrCj7zDwit93jOpeu48xgPsiFSxCsadWCafPmdJjI8tweeNCWBHrvUVuX8oh29bKGvPnijJrZSAGa+qSJID1/yoDfniOLMJHszCNh0cNEaN15qd76fpgLrcLy7/5CFxsRSKf33y9Mefo+Q+Aw+58z+KSiu1NayAbnYAgG7Fbb4RAXYYCM46aB5DE7jEvDcg08ixrdsdzV6QN2YjyABPywGr2X4Xmpf5GZ4EPhLd46g77hVQ6nPPYCtjZGDbK9nIOH5V8wGeWYyQxhyFWtbJrUL4qsarbVfhqxe8nsu4VmMxIXQd3klYAF1Gohdu7QH8VUHk3o6qqyMMftPDlsvlp3zKyPlmQK8aJq0A8yABYF0dROx6jAZGR7MImammmmM0neT93GnJBK1hWPVgK5UB1PXBnwZNMeltFrswQeH/3ojz+J5kS7J8WGZiglgLU5ZPGBu0epS0tHZjGoJrrIuCDIzvFO0UoZjJbpMEIj/wA0asIVHL9oHq1khN2md9Cd2ZffAZYgNbKQwI3IoWVJNisR9lGaLLJFJzjtF8WptAJ7vUR+ILQPqCcafEWOmgpN2NuQoE7+XKvmMDmRmeQkDw0+4Ao7gE3zvdvywBSyah+h8vhjzr7YI5Y+I/eKt92miRVrvU3osLI1qbU1XIemPQD55UKRDU0jLYTrQIBZjyUC+Z59LOA72q9lHzuXYolzQeOEg2ZBQ7yNvU1Y8yF9cB56hzWkUBvt1Pr0+eIpswT0A2A+NdfjjYynZDPTau6ykzaG0t4aINA0Q1HkQeWK+e7N5qIosuWljMjiNNa1qc1Sgna9xgMtpCTZNnYfQUPyxxWCDNdic/GafJzjnyTVdc60XeMNkrauW39+A7QMFIJUMBexujt6EH159MQqu+O2JI8B6ZlTmxYDz/53gT43xMy3GtCLcu3n5/leO/FuPhwzAkQR7sQPEQOdDqaDUPTBbl+F5U/Z5o01xIAyOhtWVqId9qam38xz6YDB4VKmX4ciTIYDT6S8Ro2zFVYnSGJPIarOoDmcL7tBxyaWF4dGaouJGcwSLFe/NC8jMRtVtp61YFPXNPlxJpYxmRVsLWp1BP1FkH416Yi4jCk4UBqXSbBTUdJG+1Uu1iz8MB5x4Tx+cp9mEuZ1tapGnuyWd0K1Y1eY+eNjgcmWh15ficUiyyspDxlTILDruiFgdwpCkXZO2wwyOH9ksnlLaOPNMAL0B20382VQPmPXbG/k8hBG6zR5OOIkbusad56glLu9uZ6fDAKnhc6ZScKJopYGMgeQwGLNxkq2zkgGya87sctsFbZx54STlpFYSLRY6dUbEbFnKqSoptjRIoYPOJcZigXxSVXJE3Y+XwHqaHrgYznbVZBWiRBYJpqevINGxAP1B9MBi8I7FSZRZXy+dEKyMrSvY06EaQlQ2gFSdVagfCL97Fjh7cHilMpzWXeRhet8wrgHlyY0CNhdDb6Y2M/kYcyFE5zIC0RqVmHpdBgD63frgc4nwbKQktHmBI5NnTCGK/Ft6/XAScVy2UU1CSZSNQrNMZdIr3ViYsqgdNaD03xV7Oy5TJN36ZZ0n31v3s4Rgf2tRcNdX5WB5YxMyO9fwhMwUfcqXidfMWCCRvex2NbHFjiXF44nVzw9x3di5JJJF8wSwD1sOYr5VuBnwXtFPM7dxlS0dEljmC0bfBZAAK50lYz+1jwRjVmMhGrFqpMyYg5P7OkBXb054V/Ee1OYckQsYo7B0Byd19TyF0aFC+mMd8w7HU8hLHmWtv4rc4Awm43kxp7jIyJuSxkmYtVNYXlXnd3sAManAO00sUsqZSCKWOQpcLlmdqDeIWdr62D0wu4hvsb5ctt/hYrfGgXaqNne7O9fTAFfbnVJLHPlcs8B0VKIVICvZsl0ABsUCfQYXLUAT0rBJw7Pd2QQhvlqSQq360fgdsamW7PwZMQ5iedZWASeNVH3JGzKSWBeQXzCoOoJwHTPdilhyKySJM2aNPKqEacvGwtS66Sx2rUw2Wz5YFOHcRWJ6LS/Z3Ze9VH0uyD3hYoElbG+2Dvi3tOzygFJEbWNQPcLpCnlZ53vVX8TZrGR7Ppcm00kmbW5tWqO1AgUmyTpAoMDysaRtgPQHBpYDBC2W0dwUHdBNl09AB0rkRzvFnOR+A6qOx1aha6fxWK38N7dcBvYPIrlWmaOQtlpPGFVtYR99TAAH3hQpTW3LyJu0OY0RAG6dgrEcgoBZr8gQun+tgBTh3C0hz0JglCZeRmK5ZU7oK3cvrLx6VLg6Y61gkaTvg1zrt3bFTRo/L54EuHUDliXsiZ5G/0kci15eEGzZ5KfKsS9ke18fEVlMcEgiQ6CzsviJFgBQOVG98AW5Sa0NkkV1xT4HxnL5rWcvKjrG2ltBBANA9P19DiLg0kIMqxWp1XIre8h0geIX4VpRRHhPME4WeU4Vm4Ycpn8hGXzEAbK5zLnYyLGSBsfxAVuN6KEbAgg5ScdJMyAG8JIAvYc+ew8zt+eMzh3Ho5Mt9oa4kCln70aShHvar2oftCwemJ+HZnvjJbxkKxCiNiSANvHdeI+VbeZ54AS4FmZYM9Nk3DlCDLl+WkId9BrkQ3hHTbbrjdzuUExUSQqdDCVC4DU67AgHkRYN4x+PxZhs4jSZOHuolbusx3/AN4XJUooWgVJYA1R2DUSdjHm+1s4zOXgiygVZsuMx9omZhCnhZ2UgD8NAGyDvyqrArSNSy6VDaXG4o6Tdn4G9zjyjm95JPWRz/tNhzcH9lsOtpczJJJmnLSSd3JpiBZ7NFQJPFuQfT03HPaX2DGXVJ8oloFAmiUlihHJ1slih62TR+JoFrprHK88dQbx8OeA9J9pexQnyYy8TCJ1q303rutSkbbEbA3t9Tjp2PysWUgeNnehIVMZYhU2BNLZ0DfenZbIo74AeI+1zNuBFlxEXoKZEUnxddIJNb8tyPjiTs62bd0lzGaQIWW0B90EiyApChq3sg4Bg8Y7Q5bJqjJF4pi1LEg1Erp98rfnz36Yy+K8fz5iJXKBF94u4LkeW3hrpub6/Iqy2SaFGCAsbFEFe8IvkSEFjr59LxmcR4vL95CmWmMlMFcrqWjY1DYhh1Ab5+WAyuz/AGiZlWOeQljyAgJpugFFiTz3v64L8rw4oBcjuNyQdIr/AFVtvrgE7OcQfKuf8UnmLCu8AsDf3QAKHWzY5DpvgxzfFu7jL93KWoHuxRYb7kspa62urrb1wEWc7OwSHxhiWazsoLHzsC6/g4ymzP2W4QjMoOqydxd0uqgdqvYk+vTEkPHJwGfuyuxNVsNubhqL1zNMt40JOM5OVdEs6UwpklYLvf8AOrcHlXlgBrjvaKVhpWMRoSLcS+PT5KNIonnd/XH3BZcjpAfvAx5967H5rpUdfMfXH3EMzwmKQIkMkjHqnekD11s4WvgcRS8ey8YpMhq8jMxrl1BD19cBU43wPKEFhmu9Grwx1qrf9tAAOfX69cYC54KQjROiHlrbavO6YdboHp679JOKxuxLq0OprrQVjFk7BmtSASAOvLF0uWS4mWQHqW0g+gZQQNvngMTjPAhMuuKJXYn3lJUAb1QLBT0/54FHy7I4WVZEVTvXMC99N7XV10JrBVxXOlbOZjeFQ1L3XMnyMmqiDz3Ucud4lyEOYzMReGfwkVpkMb7eSlN1PqUB5YAgyHG+AO9NkWSxzZCVr1CyNv8ALFo8U4Azafsjj+cEZV6+Tj9MLiXK93MwzCsACAzR8hd0bonpY23xcjyiuT3EyGvwu5Dkb7kMq366cBfz0mR+0OMrEkkVrpMzODyBIF8t7A1YGYOMx/ZhBmI3l7qQyQMjhCur+URyVY6GNNQ31A7i7xo/aASokAYdDGF7wD40P1wLzLufjgNT/rPmBE8MfdxQyCmiSJNJHqzhnJ62Wu68sU+ESgFr9K9fTFUjHXuzyX3rAA8ydh+eAdPsozbapI0N6n1bV7qxfMDxOv09cHfF81KjZFb3kzGlwaFqIcw5urHNVNV6bc8XOz/CVy0EUCgVEioWoWxAGpifMnfGfxzNMs2XZlNRlySql0DOpRNQHiAqySBt8N8Bq8ZhUx7xKxO1bA0QVaj0OkkdOfPAH2UzmQyWYzGVjXuQBLIxLsY7heVG3YmqVCa9D5bF/EOLpI0KQyxSMxsqCSKGmySgOmhdFqBNDrjz1xbMSy6SwDSPK+q6IMjMSRXlpoEHa2k8zgH7xbLESpKqSBwpXWnJg5A7twPwm9er8JQHqcDnZZyh4igAYMYXSM6gQ/ci7JJJ1FBtz263g07L8dXN5WLMDw94tkfssNnHyYEfLAfwjtOnF0JAaERTGNtEgDFTRQ3QNOFZfDv72454DN7Rdr1eOJUDMCbrepGjDOxLABdChKB31MTtUZwaZCWIaUsLVIAKDWbABI31GtR3N3ga7RdkVcxLl7RkZhrILAK8fdghT4KSkpf2QwG5N2Ip4tTS5gM5gkZicsTIqSJdiRVHeC96V0octRpTgNCZHkW5p7iincjwgu6UET3RZYSHoLNqDzxq8OWRVjVguyiNqFk6QQrXYoEb1RILVvzwseHtmDm4czl5XiDZdZJBptAmhW1TazpbxFVpPFzog4Nez3aNc1CO7CxMEDLGFIPd6mTvUUgeAlW0irG18xgOM0H5SzZh/v3EZgVa0ks0auNIJ0raHchtPOzi3neIRwIqpGDmtJ7qF3+8dgDszjVpLCxbHewMC/aHtvloS6wSlpxr70x+Euo2ZQ3LWLtWF0V5VqBqcMyEc6PqdpIWjSSNkYh2UNTtLezyAqpYH3tDg3pBAKfi1yzTSDLtCGdj3YDFYzfiWyOjXttXLpjPSrG4O/Q49M8G4oFfuGdRKzCQFT4J1ZaDJZoe7dddLc21Ype0jgEc+QzLhF7xI+9QhF1AxnUaIGo6ltSCarAEcmVglQwNCjRsfFG6+GlIIJBFVqAIGMP/AKn5Bi1BfGWYCHSCNVnahy8h6daxqR90GokaaPiD/XVyYfGz8usfF+OQZZbaZFXSKUlbO13u2prB6An0OA1clD3caoHchNrkJLnru3M4Hu0HGYG0omZbvVIYBCwWStypYDRZA2BPOhuTWMbN9tzICMq6heRaVfHZr3BqsD+knyONjKcMimtpFeRQvvsjB3IFliGAFGtgB1AwFQcbidn+zBxKwAamQvpF71bA6d6JFDkSAcEWRQSIC+pzQvYbkXzAOm732A3+GMnI8KijKtEqxkmi2kK1H0aMkVyrr542M7l2qo5aYgBb0i9zvekjYXtp+eAwOP8AEAiskcEsh1920YoiiuoggtVFfJWwALmPEzIOvJqWr86ND+PTB6nGo8tIQcw8z76ltSNr2JCKi/LUenrgY7T8SfNnS8cQQ9NAY7ftObJ+QUc78sBiDj0AbQ6sPXQdH+tyPxxNPDFLTRhumx93b0O58sR5d9AAMShVBoLVX57DrjtnnkeM90ERyQAbO3I3yP0I88BaWJwBsSOhFk8v525OKk3DcuSSoeKQmriLKxP87od/O8W0aZQLZZNuZ2J+NEjFfMZlitlGGxoEeI1fug7WfX0wFPg2QnhJPcowulMhHe14rthqAHkDQxczgglZTPl5YpbFPoNiuQEkVjnvucR5HMueTSI5o05TrfRSQB+f5YvxZySwrDvCLICeFj8V/EK59NuW2AH89wyAWY52d9j3bW9nzYEgm+VmwMa+R73cT5FGiAHhARtPPfR1/q7ixjpL3OYkIk0xFSNOoMJb5mtRXb1o78vM3zl8xHtFIZFH/jAMTde6ykMOvMHAZOZymRkB0OYjdlNRQ36xuAelbDC+zKm2NbCr9MGHGEnDkzpYvdq1JuduQsD5YEM4NyfXAVicGXsw4HHNmhPPJGsWXIfSzqrSyDdFUMRsDRJ+A64DS19ccxZYuyqq6nYhVHUljQH1OA9Z5XNBlsEGzz1CvU3fIfuwt+O9oElDyupgVCC+vSWIIpGVlsHVGRRNgHbS3Mb/AAng6ZeODKjWBEoT+TYBmol2uq8TEtd+Xlhfdps6uY4lmcippXGWyyVuCySRlx6bO+/TRgGF2UjiijTTDoMiRysqoQup+VkA63/askr6AjCj9qSj/Ck0cPiaRoyRXuyuq6lX4kq1+bMPPDcHCYnm2iB3KatJ5LQoEn0wmcnNq44rl0k/xwyahZQ0xYVYBoUBy6bbVgHaIpMrCcpBFGIUjMYfWVayp1MAFbfUSbOB3sR2THD5y0bytHIAhEgXSdJJVlKkG6vmvJjgrGfaiaU/Xf6EYHe1/axcr3LSAhAzEaASzP3bgDelrxE89qwB6TywsOxyxTZviEraAwz0viNBtJVhStQI8VHYgiifXBJ2c49Pmo1k7ruI3BMXe7ySmve0KfBGDXiLW3Qbg4W2dlbI5fNQ5yJGmmzMmYRQX7iQFQLRxuaLN4Sb6GrvAMXMcJmnJi+2u+V21oNDSFbNKZb1m9xVX1LmqNPtVlNLRMgMMyUIMwg8EIGwSQAbxEeHTVddycaHs4zmXkyiNlmBUCphQEizH3jIBtR/DW1AVjaz0DahQXSdmv8AZ/8Aet8AAf4Bh4nJuoyeejI+0oFsONqkQWNaNtUgPXe9iSThHYVYlpMzILYuCigFH2BKnUaHhpl6/EYuJ2cid4WAaM5YMscinxEOrKUJ50C2oeRC1ghyMquupW1K41gg7b866gX+uAXTdkpjKUnRdMBlZMxoVItMgUllCEESWCSqirBNrqBJBxftPlsnFF9qkmZH1KJDExEhohlfSALokgVuACCdzir7Rs/mcjlUlyhQojhJBIpfSG91wdQPOlN2KYeRwl+N9rc3PH9nlcLECPuliVF2NrtWoVzAvy6YBrdpu1SZe45M5l3YuPD3UkjIL38ImNEC/eIB6eWLvFOCZBisuYbVr0nvVZUjIobrzsUBtbHlhBy/yj/0m/fi52X/AJQ/0JP7QwHong2Vy8ICZeBjV+MgqBzPvSeM/wBQV8MZ/EI+LtMPswya5dtNvJraQAkaid11bb1t5Y0uGfyeW/oJ/wCli5P7kP8AnFwGHwjhmeZz9pzUAiCEJ9nhCyb9fHqVa+DA+mLk3BMyQf8A5jJIF5fdJqHLY93pBPwAxs538H+dH9hsXI/3nAL/AIj2Tkkl8cg1sA+p4zXzIagR1vAlm4XiYi9WkkWm68629MNTtX/IP8V/UYWnAP8As8fwX+yMBTzHESooRgH1O3xx9DEXOrUC3OhQA86oXeL2b5H+OuMrLe9/pD+gwE88DIKQizup2seu9gnHEWZcNpL+EdWW2bz2uvnWNPof46YhzHJf6Q/Q4CKHhcZumcNzBBuvkbX0oAYvkyBRWlum+x+AHXl63ijwz3xjT4j7n0/VMBgTZmPMlsvLJp60qaeW+2oWa9bxNB2fMalYMzIHG4VxcbAfmD8Ppit2s9/Lf5w/8OCDh/8AJr8P3DAC2e4hmITonKsu9hCDt8KDC/W8BuahsmsMHtX1+X7sATczgKBi3x3Fg2pII3BGxB9CORxY/wCeIm5fTAX8p2qz0Vd3ncwo8u8LD6NeKPD+Jyw5hcyjAzK5k1MLtjdkjrdm/jtWK788cHAGP/xT4jd64h6d1dfVifrgT4XKqTRu+rSrWdIBbYHcWQLuuuIumPlwDeg9pGS3J7xeu8R/4bGKvEOGJxnMRrDIVy8RL5iSiNAKoAqg7GRqblyG5va1UMOj2c/9yf6ab9MBs5ni5gGl9Zyp2jzB8UkIFAd91MZHKQcgfFe7GsMmkitlJkScSa2iiZ1uSgG7xJAbUAEqGrVtuWrBPJ/Jz/0X/TCU7B/948K/rf8Aq4A17M+zzM8OY5iPMkzlTUarcDUVqKUnxPqs0wA06SfQsrLuWSypjI95WNhfUMNmXqG+oBsY0F5DAz7Rf+7s3/5ef+wcAHZftsc2vEDAxWLK90YSCFLj71WYmx77URfIafmR9neI6swyM/eFgxSyfC0ekMBZvxI59PuzhR+zr+S4h/Qyv/7CYMOzf/b8j/n5v9xPgGxmcmHFEkKQVZRXiBFb9bHQg48s9pshLBm54Z2Z5EkILsSWcc1Yk7nUuk/PHq9cee/bh/3p/oIf1kwH/9k="/>
          <p:cNvSpPr>
            <a:spLocks noChangeAspect="1" noChangeArrowheads="1"/>
          </p:cNvSpPr>
          <p:nvPr/>
        </p:nvSpPr>
        <p:spPr bwMode="auto">
          <a:xfrm>
            <a:off x="0" y="-846138"/>
            <a:ext cx="2590800" cy="17621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8678" name="Picture 6" descr="http://2012patriot.files.wordpress.com/2011/08/inflation-1.jpg"/>
          <p:cNvPicPr>
            <a:picLocks noChangeAspect="1" noChangeArrowheads="1"/>
          </p:cNvPicPr>
          <p:nvPr/>
        </p:nvPicPr>
        <p:blipFill>
          <a:blip r:embed="rId3" cstate="print"/>
          <a:srcRect/>
          <a:stretch>
            <a:fillRect/>
          </a:stretch>
        </p:blipFill>
        <p:spPr bwMode="auto">
          <a:xfrm>
            <a:off x="4381500" y="3619499"/>
            <a:ext cx="4762500" cy="323850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80728"/>
            <a:ext cx="4716016" cy="6463308"/>
          </a:xfrm>
          <a:prstGeom prst="rect">
            <a:avLst/>
          </a:prstGeom>
          <a:noFill/>
        </p:spPr>
        <p:txBody>
          <a:bodyPr wrap="square" rtlCol="0">
            <a:spAutoFit/>
          </a:bodyPr>
          <a:lstStyle/>
          <a:p>
            <a:endParaRPr lang="en-US" dirty="0" smtClean="0"/>
          </a:p>
          <a:p>
            <a:r>
              <a:rPr lang="en-US" b="1" dirty="0" smtClean="0">
                <a:solidFill>
                  <a:srgbClr val="0000CC"/>
                </a:solidFill>
              </a:rPr>
              <a:t>When AD is weak: </a:t>
            </a:r>
            <a:r>
              <a:rPr lang="en-US" dirty="0" smtClean="0"/>
              <a:t>If AD intersects SRAS at a level of output below full employment…</a:t>
            </a:r>
          </a:p>
          <a:p>
            <a:pPr marL="285750" indent="-285750">
              <a:buFont typeface="Arial" pitchFamily="34" charset="0"/>
              <a:buChar char="•"/>
            </a:pPr>
            <a:r>
              <a:rPr lang="en-US" dirty="0" smtClean="0">
                <a:solidFill>
                  <a:schemeClr val="tx1">
                    <a:lumMod val="50000"/>
                    <a:lumOff val="50000"/>
                  </a:schemeClr>
                </a:solidFill>
              </a:rPr>
              <a:t>Firms have cut back on output and reduced their prices to try to maintain sales during the period of weak demand. Inflation is therefore low.</a:t>
            </a:r>
          </a:p>
          <a:p>
            <a:pPr marL="285750" indent="-285750">
              <a:buFont typeface="Arial" pitchFamily="34" charset="0"/>
              <a:buChar char="•"/>
            </a:pPr>
            <a:r>
              <a:rPr lang="en-US" dirty="0" smtClean="0">
                <a:solidFill>
                  <a:schemeClr val="tx1">
                    <a:lumMod val="50000"/>
                    <a:lumOff val="50000"/>
                  </a:schemeClr>
                </a:solidFill>
              </a:rPr>
              <a:t>As workers have been laid off by firms, the number of people who are unemployed grows. Unemployment is therefore high.</a:t>
            </a:r>
          </a:p>
          <a:p>
            <a:endParaRPr lang="en-US" dirty="0"/>
          </a:p>
          <a:p>
            <a:r>
              <a:rPr lang="en-US" b="1" dirty="0" smtClean="0">
                <a:solidFill>
                  <a:srgbClr val="FF0000"/>
                </a:solidFill>
              </a:rPr>
              <a:t>When AD is strong: </a:t>
            </a:r>
            <a:r>
              <a:rPr lang="en-US" dirty="0" smtClean="0"/>
              <a:t>If AD intersects SRAS at a level of output beyond full employment…</a:t>
            </a:r>
          </a:p>
          <a:p>
            <a:pPr marL="285750" indent="-285750">
              <a:buFont typeface="Arial" pitchFamily="34" charset="0"/>
              <a:buChar char="•"/>
            </a:pPr>
            <a:r>
              <a:rPr lang="en-US" dirty="0" smtClean="0">
                <a:solidFill>
                  <a:schemeClr val="tx1">
                    <a:lumMod val="50000"/>
                    <a:lumOff val="50000"/>
                  </a:schemeClr>
                </a:solidFill>
              </a:rPr>
              <a:t>Firms have seen their sales grow and have begun raising their prices as a result. The nation’s output is becoming more and more scarce, and consumers are willing to pay more, leading to inflation.</a:t>
            </a:r>
          </a:p>
          <a:p>
            <a:pPr marL="285750" indent="-285750">
              <a:buFont typeface="Arial" pitchFamily="34" charset="0"/>
              <a:buChar char="•"/>
            </a:pPr>
            <a:r>
              <a:rPr lang="en-US" dirty="0" smtClean="0">
                <a:solidFill>
                  <a:schemeClr val="tx1">
                    <a:lumMod val="50000"/>
                    <a:lumOff val="50000"/>
                  </a:schemeClr>
                </a:solidFill>
              </a:rPr>
              <a:t>In an effort to meet the growing demand for output, firms have begun hiring new workers, reducing the level of frictional and structural unemployment.</a:t>
            </a:r>
          </a:p>
          <a:p>
            <a:endParaRPr lang="en-US" dirty="0" smtClean="0">
              <a:solidFill>
                <a:schemeClr val="tx1">
                  <a:lumMod val="50000"/>
                  <a:lumOff val="50000"/>
                </a:schemeClr>
              </a:solidFill>
            </a:endParaRPr>
          </a:p>
        </p:txBody>
      </p:sp>
      <p:pic>
        <p:nvPicPr>
          <p:cNvPr id="8" name="Picture 7"/>
          <p:cNvPicPr/>
          <p:nvPr/>
        </p:nvPicPr>
        <p:blipFill>
          <a:blip r:embed="rId2" cstate="print"/>
          <a:srcRect l="44551"/>
          <a:stretch>
            <a:fillRect/>
          </a:stretch>
        </p:blipFill>
        <p:spPr>
          <a:xfrm>
            <a:off x="4499992" y="3212976"/>
            <a:ext cx="4830906" cy="3429000"/>
          </a:xfrm>
          <a:prstGeom prst="rect">
            <a:avLst/>
          </a:prstGeom>
          <a:solidFill>
            <a:srgbClr val="FFFFFF"/>
          </a:solidFill>
          <a:ln>
            <a:noFill/>
            <a:prstDash/>
          </a:ln>
        </p:spPr>
      </p:pic>
      <p:sp>
        <p:nvSpPr>
          <p:cNvPr id="9" name="Rectangle 8"/>
          <p:cNvSpPr/>
          <p:nvPr/>
        </p:nvSpPr>
        <p:spPr>
          <a:xfrm>
            <a:off x="251520" y="1"/>
            <a:ext cx="8892480" cy="1292662"/>
          </a:xfrm>
          <a:prstGeom prst="rect">
            <a:avLst/>
          </a:prstGeom>
        </p:spPr>
        <p:txBody>
          <a:bodyPr wrap="square">
            <a:spAutoFit/>
          </a:bodyPr>
          <a:lstStyle/>
          <a:p>
            <a:r>
              <a:rPr lang="en-US" sz="2400" dirty="0" smtClean="0">
                <a:solidFill>
                  <a:srgbClr val="FF0000"/>
                </a:solidFill>
              </a:rPr>
              <a:t>Rationale for the Phillips Curve Relationship</a:t>
            </a:r>
          </a:p>
          <a:p>
            <a:r>
              <a:rPr lang="en-US" dirty="0" smtClean="0"/>
              <a:t>Why do inflation and unemployment move in opposite directions in the short-run? It all has to do with the amount of available labor in the economy at different levels of aggregate demand.</a:t>
            </a:r>
          </a:p>
        </p:txBody>
      </p:sp>
    </p:spTree>
    <p:extLst>
      <p:ext uri="{BB962C8B-B14F-4D97-AF65-F5344CB8AC3E}">
        <p14:creationId xmlns="" xmlns:p14="http://schemas.microsoft.com/office/powerpoint/2010/main" val="306887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60648"/>
            <a:ext cx="9144000" cy="1569660"/>
          </a:xfrm>
          <a:prstGeom prst="rect">
            <a:avLst/>
          </a:prstGeom>
          <a:noFill/>
        </p:spPr>
        <p:txBody>
          <a:bodyPr wrap="square" rtlCol="0">
            <a:spAutoFit/>
          </a:bodyPr>
          <a:lstStyle/>
          <a:p>
            <a:r>
              <a:rPr lang="en-US" sz="2400" dirty="0" smtClean="0">
                <a:solidFill>
                  <a:srgbClr val="FF0000"/>
                </a:solidFill>
              </a:rPr>
              <a:t>Supply Shocks in the Short-run Phillips Curve</a:t>
            </a:r>
          </a:p>
          <a:p>
            <a:r>
              <a:rPr lang="en-US" dirty="0" smtClean="0"/>
              <a:t>As we have shown, a shift in AD causes a movement along the short-run Phillips Curve. However, a shift in SRAS will cause a shift in the short-run Phillips Curve. As seen below, a negative supply shock causes both unemployment and inflation to rise. This is seen as a rightward shift of the Phillips Curve. </a:t>
            </a:r>
            <a:endParaRPr lang="en-US" i="1" dirty="0">
              <a:solidFill>
                <a:srgbClr val="0000CC"/>
              </a:solidFill>
            </a:endParaRPr>
          </a:p>
        </p:txBody>
      </p:sp>
      <p:pic>
        <p:nvPicPr>
          <p:cNvPr id="8" name="Picture 7"/>
          <p:cNvPicPr/>
          <p:nvPr/>
        </p:nvPicPr>
        <p:blipFill>
          <a:blip r:embed="rId2" cstate="print"/>
          <a:stretch>
            <a:fillRect/>
          </a:stretch>
        </p:blipFill>
        <p:spPr>
          <a:xfrm>
            <a:off x="1" y="2708920"/>
            <a:ext cx="8450268" cy="3945524"/>
          </a:xfrm>
          <a:prstGeom prst="rect">
            <a:avLst/>
          </a:prstGeom>
          <a:solidFill>
            <a:srgbClr val="FFFFFF"/>
          </a:solidFill>
          <a:ln>
            <a:noFill/>
            <a:prstDash/>
          </a:ln>
        </p:spPr>
      </p:pic>
    </p:spTree>
    <p:extLst>
      <p:ext uri="{BB962C8B-B14F-4D97-AF65-F5344CB8AC3E}">
        <p14:creationId xmlns="" xmlns:p14="http://schemas.microsoft.com/office/powerpoint/2010/main" val="1890103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cstate="print"/>
          <a:stretch>
            <a:fillRect/>
          </a:stretch>
        </p:blipFill>
        <p:spPr>
          <a:xfrm>
            <a:off x="4800601" y="2281678"/>
            <a:ext cx="4267201" cy="3981962"/>
          </a:xfrm>
          <a:prstGeom prst="rect">
            <a:avLst/>
          </a:prstGeom>
          <a:solidFill>
            <a:srgbClr val="FFFFFF"/>
          </a:solidFill>
          <a:ln>
            <a:noFill/>
            <a:prstDash/>
          </a:ln>
        </p:spPr>
      </p:pic>
      <p:sp>
        <p:nvSpPr>
          <p:cNvPr id="3" name="TextBox 2"/>
          <p:cNvSpPr txBox="1"/>
          <p:nvPr/>
        </p:nvSpPr>
        <p:spPr>
          <a:xfrm>
            <a:off x="0" y="0"/>
            <a:ext cx="9144000" cy="1292662"/>
          </a:xfrm>
          <a:prstGeom prst="rect">
            <a:avLst/>
          </a:prstGeom>
          <a:noFill/>
        </p:spPr>
        <p:txBody>
          <a:bodyPr wrap="square" rtlCol="0">
            <a:spAutoFit/>
          </a:bodyPr>
          <a:lstStyle/>
          <a:p>
            <a:r>
              <a:rPr lang="en-US" sz="2400" dirty="0" smtClean="0">
                <a:solidFill>
                  <a:srgbClr val="FF0000"/>
                </a:solidFill>
              </a:rPr>
              <a:t>The Long-run Phillips Curve</a:t>
            </a:r>
          </a:p>
          <a:p>
            <a:r>
              <a:rPr lang="en-US" dirty="0" smtClean="0"/>
              <a:t>In the long-run, you will recall, all wages and prices in an economy are flexible. </a:t>
            </a:r>
          </a:p>
          <a:p>
            <a:pPr marL="342900" indent="-342900">
              <a:buFont typeface="Arial" pitchFamily="34" charset="0"/>
              <a:buChar char="•"/>
            </a:pPr>
            <a:r>
              <a:rPr lang="en-US" i="1" dirty="0" smtClean="0">
                <a:solidFill>
                  <a:srgbClr val="0000CC"/>
                </a:solidFill>
              </a:rPr>
              <a:t>If there has been high unemployment, wages will fall in the long-run and employment and output will return to full-employment.</a:t>
            </a:r>
          </a:p>
        </p:txBody>
      </p:sp>
      <p:sp>
        <p:nvSpPr>
          <p:cNvPr id="4" name="Rectangle 3"/>
          <p:cNvSpPr/>
          <p:nvPr/>
        </p:nvSpPr>
        <p:spPr>
          <a:xfrm>
            <a:off x="28569" y="1484785"/>
            <a:ext cx="4687447" cy="4093428"/>
          </a:xfrm>
          <a:prstGeom prst="rect">
            <a:avLst/>
          </a:prstGeom>
        </p:spPr>
        <p:txBody>
          <a:bodyPr wrap="square">
            <a:spAutoFit/>
          </a:bodyPr>
          <a:lstStyle/>
          <a:p>
            <a:r>
              <a:rPr lang="en-US" b="1" dirty="0">
                <a:solidFill>
                  <a:srgbClr val="FF0000"/>
                </a:solidFill>
              </a:rPr>
              <a:t>From short-run to long-run in the Phillips </a:t>
            </a:r>
            <a:r>
              <a:rPr lang="en-US" b="1" dirty="0" smtClean="0">
                <a:solidFill>
                  <a:srgbClr val="FF0000"/>
                </a:solidFill>
              </a:rPr>
              <a:t>Curve: </a:t>
            </a:r>
            <a:r>
              <a:rPr lang="en-US" dirty="0" smtClean="0"/>
              <a:t>In the graph to the right, we can see…</a:t>
            </a:r>
          </a:p>
          <a:p>
            <a:pPr marL="285750" indent="-285750">
              <a:buFont typeface="Arial" pitchFamily="34" charset="0"/>
              <a:buChar char="•"/>
            </a:pPr>
            <a:r>
              <a:rPr lang="en-US" b="1" dirty="0" smtClean="0"/>
              <a:t>From point A to B: </a:t>
            </a:r>
            <a:r>
              <a:rPr lang="en-US" dirty="0" smtClean="0"/>
              <a:t>AD has increased, causing higher inflation and lower unemployment in the short-run. However, in the long-run, the economy will move…</a:t>
            </a:r>
          </a:p>
          <a:p>
            <a:pPr marL="285750" indent="-285750">
              <a:buFont typeface="Arial" pitchFamily="34" charset="0"/>
              <a:buChar char="•"/>
            </a:pPr>
            <a:endParaRPr lang="en-US" dirty="0" smtClean="0"/>
          </a:p>
          <a:p>
            <a:pPr marL="285750" indent="-285750">
              <a:buFont typeface="Arial" pitchFamily="34" charset="0"/>
              <a:buChar char="•"/>
            </a:pPr>
            <a:r>
              <a:rPr lang="en-US" b="1" dirty="0" smtClean="0"/>
              <a:t>From point B to C: </a:t>
            </a:r>
            <a:r>
              <a:rPr lang="en-US" dirty="0" smtClean="0"/>
              <a:t>Because following the increase in AD, workers see their real wages fall and so eventually demand higher nominal wages. As they do so, firms reduce employment and raise prices, returning unemployment to its natural rate (NRU), now at a higher inflation rate.</a:t>
            </a:r>
          </a:p>
          <a:p>
            <a:endParaRPr lang="en-US" sz="800" dirty="0" smtClean="0"/>
          </a:p>
        </p:txBody>
      </p:sp>
    </p:spTree>
    <p:extLst>
      <p:ext uri="{BB962C8B-B14F-4D97-AF65-F5344CB8AC3E}">
        <p14:creationId xmlns="" xmlns:p14="http://schemas.microsoft.com/office/powerpoint/2010/main" val="3981896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cstate="print"/>
          <a:stretch>
            <a:fillRect/>
          </a:stretch>
        </p:blipFill>
        <p:spPr>
          <a:xfrm>
            <a:off x="4756236" y="2183713"/>
            <a:ext cx="4176204" cy="3897048"/>
          </a:xfrm>
          <a:prstGeom prst="rect">
            <a:avLst/>
          </a:prstGeom>
          <a:solidFill>
            <a:srgbClr val="FFFFFF"/>
          </a:solidFill>
          <a:ln>
            <a:noFill/>
            <a:prstDash/>
          </a:ln>
        </p:spPr>
      </p:pic>
      <p:sp>
        <p:nvSpPr>
          <p:cNvPr id="3" name="TextBox 2"/>
          <p:cNvSpPr txBox="1"/>
          <p:nvPr/>
        </p:nvSpPr>
        <p:spPr>
          <a:xfrm>
            <a:off x="0" y="0"/>
            <a:ext cx="9144000" cy="1292662"/>
          </a:xfrm>
          <a:prstGeom prst="rect">
            <a:avLst/>
          </a:prstGeom>
          <a:noFill/>
        </p:spPr>
        <p:txBody>
          <a:bodyPr wrap="square" rtlCol="0">
            <a:spAutoFit/>
          </a:bodyPr>
          <a:lstStyle/>
          <a:p>
            <a:r>
              <a:rPr lang="en-US" sz="2400" dirty="0" smtClean="0">
                <a:solidFill>
                  <a:srgbClr val="FF0000"/>
                </a:solidFill>
              </a:rPr>
              <a:t>The Long-run Phillips Curve</a:t>
            </a:r>
          </a:p>
          <a:p>
            <a:r>
              <a:rPr lang="en-US" dirty="0" smtClean="0"/>
              <a:t>In the long-run, you will recall, all wages and prices in an economy are flexible. </a:t>
            </a:r>
          </a:p>
          <a:p>
            <a:pPr marL="342900" indent="-342900">
              <a:buFont typeface="Arial" pitchFamily="34" charset="0"/>
              <a:buChar char="•"/>
            </a:pPr>
            <a:r>
              <a:rPr lang="en-US" i="1" dirty="0">
                <a:solidFill>
                  <a:srgbClr val="FF0000"/>
                </a:solidFill>
              </a:rPr>
              <a:t>If there has been </a:t>
            </a:r>
            <a:r>
              <a:rPr lang="en-US" i="1" dirty="0" smtClean="0">
                <a:solidFill>
                  <a:srgbClr val="FF0000"/>
                </a:solidFill>
              </a:rPr>
              <a:t>deflation in </a:t>
            </a:r>
            <a:r>
              <a:rPr lang="en-US" i="1" dirty="0">
                <a:solidFill>
                  <a:srgbClr val="FF0000"/>
                </a:solidFill>
              </a:rPr>
              <a:t>the economy, workers will </a:t>
            </a:r>
            <a:r>
              <a:rPr lang="en-US" i="1" dirty="0" smtClean="0">
                <a:solidFill>
                  <a:srgbClr val="FF0000"/>
                </a:solidFill>
              </a:rPr>
              <a:t>accept lower wages </a:t>
            </a:r>
            <a:r>
              <a:rPr lang="en-US" i="1" dirty="0">
                <a:solidFill>
                  <a:srgbClr val="FF0000"/>
                </a:solidFill>
              </a:rPr>
              <a:t>in the long-run and employment and output will </a:t>
            </a:r>
            <a:r>
              <a:rPr lang="en-US" i="1" dirty="0" smtClean="0">
                <a:solidFill>
                  <a:srgbClr val="FF0000"/>
                </a:solidFill>
              </a:rPr>
              <a:t>return to </a:t>
            </a:r>
            <a:r>
              <a:rPr lang="en-US" i="1" dirty="0">
                <a:solidFill>
                  <a:srgbClr val="FF0000"/>
                </a:solidFill>
              </a:rPr>
              <a:t>the full-employment level.</a:t>
            </a:r>
          </a:p>
        </p:txBody>
      </p:sp>
      <p:sp>
        <p:nvSpPr>
          <p:cNvPr id="4" name="Rectangle 3"/>
          <p:cNvSpPr/>
          <p:nvPr/>
        </p:nvSpPr>
        <p:spPr>
          <a:xfrm>
            <a:off x="28569" y="2331721"/>
            <a:ext cx="4848231" cy="3139321"/>
          </a:xfrm>
          <a:prstGeom prst="rect">
            <a:avLst/>
          </a:prstGeom>
        </p:spPr>
        <p:txBody>
          <a:bodyPr wrap="square">
            <a:spAutoFit/>
          </a:bodyPr>
          <a:lstStyle/>
          <a:p>
            <a:r>
              <a:rPr lang="en-US" b="1" dirty="0">
                <a:solidFill>
                  <a:srgbClr val="0000CC"/>
                </a:solidFill>
              </a:rPr>
              <a:t>From short-run to long-run in the Phillips </a:t>
            </a:r>
            <a:r>
              <a:rPr lang="en-US" b="1" dirty="0" smtClean="0">
                <a:solidFill>
                  <a:srgbClr val="0000CC"/>
                </a:solidFill>
              </a:rPr>
              <a:t>Curve: </a:t>
            </a:r>
            <a:r>
              <a:rPr lang="en-US" dirty="0" smtClean="0"/>
              <a:t>In the graph to the right, we can see…</a:t>
            </a:r>
          </a:p>
          <a:p>
            <a:pPr marL="285750" indent="-285750">
              <a:buFont typeface="Arial" pitchFamily="34" charset="0"/>
              <a:buChar char="•"/>
            </a:pPr>
            <a:r>
              <a:rPr lang="en-US" b="1" dirty="0" smtClean="0"/>
              <a:t>From point A to B: </a:t>
            </a:r>
            <a:r>
              <a:rPr lang="en-US" dirty="0" smtClean="0"/>
              <a:t>AD has decreased, causing lower inflation and higher unemployment. However, in the long run the economy will move…</a:t>
            </a:r>
          </a:p>
          <a:p>
            <a:pPr marL="285750" indent="-285750">
              <a:buFont typeface="Arial" pitchFamily="34" charset="0"/>
              <a:buChar char="•"/>
            </a:pPr>
            <a:r>
              <a:rPr lang="en-US" b="1" dirty="0" smtClean="0"/>
              <a:t>From point B to C: </a:t>
            </a:r>
            <a:r>
              <a:rPr lang="en-US" dirty="0" smtClean="0"/>
              <a:t>Because following the decrease in AD, workers who became unemployed eventually began accepting lower wages, leading firms to increase output and employment back to the full employment level</a:t>
            </a:r>
          </a:p>
        </p:txBody>
      </p:sp>
      <p:sp>
        <p:nvSpPr>
          <p:cNvPr id="8" name="Rectangle 7"/>
          <p:cNvSpPr/>
          <p:nvPr/>
        </p:nvSpPr>
        <p:spPr>
          <a:xfrm>
            <a:off x="0" y="6120296"/>
            <a:ext cx="9144000" cy="646331"/>
          </a:xfrm>
          <a:prstGeom prst="rect">
            <a:avLst/>
          </a:prstGeom>
        </p:spPr>
        <p:txBody>
          <a:bodyPr wrap="square">
            <a:spAutoFit/>
          </a:bodyPr>
          <a:lstStyle/>
          <a:p>
            <a:pPr algn="ctr"/>
            <a:r>
              <a:rPr lang="en-US" b="1" i="1" dirty="0">
                <a:solidFill>
                  <a:srgbClr val="FF0000"/>
                </a:solidFill>
              </a:rPr>
              <a:t>In the long-run, unemployment always returns to its Natural Rate, regardless of the level of inflation!</a:t>
            </a:r>
          </a:p>
        </p:txBody>
      </p:sp>
    </p:spTree>
    <p:extLst>
      <p:ext uri="{BB962C8B-B14F-4D97-AF65-F5344CB8AC3E}">
        <p14:creationId xmlns="" xmlns:p14="http://schemas.microsoft.com/office/powerpoint/2010/main" val="4234058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8" name="Picture 4" descr="http://growabrain.typepad.com/photos/uncategorized/2008/08/06/zimbabwe_dollars.jpg"/>
          <p:cNvPicPr>
            <a:picLocks noChangeAspect="1" noChangeArrowheads="1"/>
          </p:cNvPicPr>
          <p:nvPr/>
        </p:nvPicPr>
        <p:blipFill>
          <a:blip r:embed="rId2" cstate="print"/>
          <a:srcRect/>
          <a:stretch>
            <a:fillRect/>
          </a:stretch>
        </p:blipFill>
        <p:spPr bwMode="auto">
          <a:xfrm>
            <a:off x="0" y="3500438"/>
            <a:ext cx="6768752" cy="3576157"/>
          </a:xfrm>
          <a:prstGeom prst="rect">
            <a:avLst/>
          </a:prstGeom>
          <a:noFill/>
        </p:spPr>
      </p:pic>
      <p:pic>
        <p:nvPicPr>
          <p:cNvPr id="6" name="Picture 2" descr="http://www.significancemagazine.org/SpringboardWebApp/userfiles/sig/image/ChampkinUploads/Zimbabwe_$100_trillion_2009_Obverse(1).jpg"/>
          <p:cNvPicPr>
            <a:picLocks noChangeAspect="1" noChangeArrowheads="1"/>
          </p:cNvPicPr>
          <p:nvPr/>
        </p:nvPicPr>
        <p:blipFill>
          <a:blip r:embed="rId3" cstate="print"/>
          <a:srcRect/>
          <a:stretch>
            <a:fillRect/>
          </a:stretch>
        </p:blipFill>
        <p:spPr bwMode="auto">
          <a:xfrm>
            <a:off x="-214346" y="0"/>
            <a:ext cx="7003032" cy="3501516"/>
          </a:xfrm>
          <a:prstGeom prst="rect">
            <a:avLst/>
          </a:prstGeom>
          <a:noFill/>
        </p:spPr>
      </p:pic>
      <p:pic>
        <p:nvPicPr>
          <p:cNvPr id="21506" name="Picture 2" descr="http://aseemrastogi2.files.wordpress.com/2010/08/en-zimbabwe-inflation-m.jpg"/>
          <p:cNvPicPr>
            <a:picLocks noChangeAspect="1" noChangeArrowheads="1"/>
          </p:cNvPicPr>
          <p:nvPr/>
        </p:nvPicPr>
        <p:blipFill>
          <a:blip r:embed="rId4" cstate="print"/>
          <a:srcRect/>
          <a:stretch>
            <a:fillRect/>
          </a:stretch>
        </p:blipFill>
        <p:spPr bwMode="auto">
          <a:xfrm>
            <a:off x="4071925" y="1357298"/>
            <a:ext cx="5072075" cy="382243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3643314"/>
            <a:ext cx="8472518" cy="2982915"/>
          </a:xfrm>
        </p:spPr>
        <p:txBody>
          <a:bodyPr>
            <a:normAutofit fontScale="77500" lnSpcReduction="20000"/>
          </a:bodyPr>
          <a:lstStyle/>
          <a:p>
            <a:pPr>
              <a:lnSpc>
                <a:spcPct val="140000"/>
              </a:lnSpc>
            </a:pPr>
            <a:r>
              <a:rPr lang="en-US" sz="2000" dirty="0" smtClean="0">
                <a:latin typeface="Calibri" pitchFamily="34" charset="0"/>
              </a:rPr>
              <a:t>Negative effects of inflation</a:t>
            </a:r>
          </a:p>
          <a:p>
            <a:pPr>
              <a:lnSpc>
                <a:spcPct val="50000"/>
              </a:lnSpc>
            </a:pPr>
            <a:endParaRPr lang="en-US" dirty="0" smtClean="0">
              <a:latin typeface="Calibri" pitchFamily="34" charset="0"/>
            </a:endParaRPr>
          </a:p>
          <a:p>
            <a:pPr lvl="1">
              <a:lnSpc>
                <a:spcPct val="110000"/>
              </a:lnSpc>
              <a:buFont typeface="Wingdings" pitchFamily="2" charset="2"/>
              <a:buChar char="ü"/>
            </a:pPr>
            <a:r>
              <a:rPr lang="en-US" dirty="0" smtClean="0">
                <a:latin typeface="Calibri" pitchFamily="34" charset="0"/>
              </a:rPr>
              <a:t>Transfer of wealth from savers to borrowers</a:t>
            </a:r>
          </a:p>
          <a:p>
            <a:pPr lvl="1">
              <a:lnSpc>
                <a:spcPct val="110000"/>
              </a:lnSpc>
              <a:buFont typeface="Wingdings" pitchFamily="2" charset="2"/>
              <a:buChar char="ü"/>
            </a:pPr>
            <a:r>
              <a:rPr lang="en-US" dirty="0" smtClean="0">
                <a:latin typeface="Calibri" pitchFamily="34" charset="0"/>
              </a:rPr>
              <a:t>Disincentives to save</a:t>
            </a:r>
          </a:p>
          <a:p>
            <a:pPr lvl="1">
              <a:lnSpc>
                <a:spcPct val="110000"/>
              </a:lnSpc>
              <a:buFont typeface="Wingdings" pitchFamily="2" charset="2"/>
              <a:buChar char="ü"/>
            </a:pPr>
            <a:r>
              <a:rPr lang="en-US" dirty="0" smtClean="0">
                <a:latin typeface="Calibri" pitchFamily="34" charset="0"/>
              </a:rPr>
              <a:t>Loss of purchasing power for those on fixed income</a:t>
            </a:r>
          </a:p>
          <a:p>
            <a:pPr lvl="1">
              <a:lnSpc>
                <a:spcPct val="110000"/>
              </a:lnSpc>
              <a:buFont typeface="Wingdings" pitchFamily="2" charset="2"/>
              <a:buChar char="ü"/>
            </a:pPr>
            <a:r>
              <a:rPr lang="en-US" dirty="0" smtClean="0">
                <a:latin typeface="Calibri" pitchFamily="34" charset="0"/>
              </a:rPr>
              <a:t>Business uncertainty</a:t>
            </a:r>
          </a:p>
          <a:p>
            <a:pPr lvl="1">
              <a:lnSpc>
                <a:spcPct val="110000"/>
              </a:lnSpc>
              <a:buFont typeface="Wingdings" pitchFamily="2" charset="2"/>
              <a:buChar char="ü"/>
            </a:pPr>
            <a:r>
              <a:rPr lang="en-US" dirty="0" smtClean="0">
                <a:latin typeface="Calibri" pitchFamily="34" charset="0"/>
              </a:rPr>
              <a:t>Loss of international competitiveness</a:t>
            </a:r>
          </a:p>
          <a:p>
            <a:pPr lvl="1">
              <a:lnSpc>
                <a:spcPct val="110000"/>
              </a:lnSpc>
              <a:buFont typeface="Wingdings" pitchFamily="2" charset="2"/>
              <a:buChar char="ü"/>
            </a:pPr>
            <a:r>
              <a:rPr lang="en-US" dirty="0" smtClean="0">
                <a:latin typeface="Calibri" pitchFamily="34" charset="0"/>
              </a:rPr>
              <a:t>Labor unrest</a:t>
            </a:r>
            <a:endParaRPr lang="en-GB" dirty="0"/>
          </a:p>
        </p:txBody>
      </p:sp>
      <p:pic>
        <p:nvPicPr>
          <p:cNvPr id="2050" name="Picture 2" descr="http://docs.google.com/drawings/image?w=600&amp;h=600&amp;ac=1&amp;id=slKzWvudGqoWSW_MPdSEb8g&amp;rev=139">
            <a:hlinkClick r:id="rId2"/>
          </p:cNvPr>
          <p:cNvPicPr>
            <a:picLocks noChangeAspect="1" noChangeArrowheads="1"/>
          </p:cNvPicPr>
          <p:nvPr/>
        </p:nvPicPr>
        <p:blipFill>
          <a:blip r:embed="rId3" cstate="print"/>
          <a:srcRect/>
          <a:stretch>
            <a:fillRect/>
          </a:stretch>
        </p:blipFill>
        <p:spPr bwMode="auto">
          <a:xfrm>
            <a:off x="1714480" y="0"/>
            <a:ext cx="5715000" cy="3581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2862322"/>
          </a:xfrm>
          <a:prstGeom prst="rect">
            <a:avLst/>
          </a:prstGeom>
          <a:noFill/>
        </p:spPr>
        <p:txBody>
          <a:bodyPr wrap="square" rtlCol="0">
            <a:spAutoFit/>
          </a:bodyPr>
          <a:lstStyle/>
          <a:p>
            <a:r>
              <a:rPr lang="en-US" b="1" dirty="0" smtClean="0">
                <a:solidFill>
                  <a:srgbClr val="FF0000"/>
                </a:solidFill>
              </a:rPr>
              <a:t>Demand-pull inflation: </a:t>
            </a:r>
            <a:r>
              <a:rPr lang="en-US" dirty="0" smtClean="0"/>
              <a:t>Occurs when there is an increase in total demand for a nation’s output, either from domestic households, foreign consumers, the government or firms (C, </a:t>
            </a:r>
            <a:r>
              <a:rPr lang="en-US" dirty="0" err="1" smtClean="0"/>
              <a:t>Xn</a:t>
            </a:r>
            <a:r>
              <a:rPr lang="en-US" dirty="0" smtClean="0"/>
              <a:t>, G or I). When demand increases without a corresponding increase in aggregate supply, the nation’s output cannot keep up with the demand, and prices are driven up as goods become more scarce.</a:t>
            </a:r>
          </a:p>
          <a:p>
            <a:r>
              <a:rPr lang="en-US" b="1" dirty="0" smtClean="0">
                <a:solidFill>
                  <a:srgbClr val="FF0000"/>
                </a:solidFill>
              </a:rPr>
              <a:t>Cost-push inflation: </a:t>
            </a:r>
            <a:r>
              <a:rPr lang="en-US" dirty="0" smtClean="0"/>
              <a:t>Occurs as the result of a </a:t>
            </a:r>
            <a:r>
              <a:rPr lang="en-US" i="1" dirty="0" smtClean="0"/>
              <a:t>negative supply shock</a:t>
            </a:r>
            <a:r>
              <a:rPr lang="en-US" dirty="0" smtClean="0"/>
              <a:t>, arising from a sudden, often unanticipated, increase in the costs of production for the nation’s producers. Cost-push inflation could result from any of the following:</a:t>
            </a:r>
          </a:p>
          <a:p>
            <a:endParaRPr lang="en-US" dirty="0" smtClean="0"/>
          </a:p>
          <a:p>
            <a:endParaRPr lang="en-US" dirty="0"/>
          </a:p>
        </p:txBody>
      </p:sp>
      <p:grpSp>
        <p:nvGrpSpPr>
          <p:cNvPr id="4" name="Group 40"/>
          <p:cNvGrpSpPr/>
          <p:nvPr/>
        </p:nvGrpSpPr>
        <p:grpSpPr>
          <a:xfrm>
            <a:off x="4572000" y="2132856"/>
            <a:ext cx="3687968" cy="3846093"/>
            <a:chOff x="4626974" y="1790207"/>
            <a:chExt cx="4424822" cy="3845450"/>
          </a:xfrm>
        </p:grpSpPr>
        <p:grpSp>
          <p:nvGrpSpPr>
            <p:cNvPr id="9" name="Group 41"/>
            <p:cNvGrpSpPr/>
            <p:nvPr/>
          </p:nvGrpSpPr>
          <p:grpSpPr>
            <a:xfrm>
              <a:off x="4626974" y="1790207"/>
              <a:ext cx="4424822" cy="3845450"/>
              <a:chOff x="4761297" y="1711523"/>
              <a:chExt cx="4424822" cy="3845450"/>
            </a:xfrm>
          </p:grpSpPr>
          <p:grpSp>
            <p:nvGrpSpPr>
              <p:cNvPr id="10" name="Group 43"/>
              <p:cNvGrpSpPr/>
              <p:nvPr/>
            </p:nvGrpSpPr>
            <p:grpSpPr>
              <a:xfrm>
                <a:off x="4761297" y="1711523"/>
                <a:ext cx="4343398" cy="3845450"/>
                <a:chOff x="5066097" y="1711523"/>
                <a:chExt cx="4343398" cy="3845450"/>
              </a:xfrm>
            </p:grpSpPr>
            <p:grpSp>
              <p:nvGrpSpPr>
                <p:cNvPr id="11" name="Group 46"/>
                <p:cNvGrpSpPr>
                  <a:grpSpLocks noChangeAspect="1"/>
                </p:cNvGrpSpPr>
                <p:nvPr/>
              </p:nvGrpSpPr>
              <p:grpSpPr>
                <a:xfrm>
                  <a:off x="5066097" y="1711523"/>
                  <a:ext cx="4343398" cy="3845450"/>
                  <a:chOff x="5298554" y="948398"/>
                  <a:chExt cx="4913177" cy="5219885"/>
                </a:xfrm>
              </p:grpSpPr>
              <p:grpSp>
                <p:nvGrpSpPr>
                  <p:cNvPr id="12" name="Group 25"/>
                  <p:cNvGrpSpPr/>
                  <p:nvPr/>
                </p:nvGrpSpPr>
                <p:grpSpPr>
                  <a:xfrm>
                    <a:off x="5322566" y="948398"/>
                    <a:ext cx="4889165" cy="5219885"/>
                    <a:chOff x="5322566" y="948398"/>
                    <a:chExt cx="4889165" cy="5219885"/>
                  </a:xfrm>
                </p:grpSpPr>
                <p:grpSp>
                  <p:nvGrpSpPr>
                    <p:cNvPr id="13" name="Group 23"/>
                    <p:cNvGrpSpPr/>
                    <p:nvPr/>
                  </p:nvGrpSpPr>
                  <p:grpSpPr>
                    <a:xfrm>
                      <a:off x="5322566" y="948398"/>
                      <a:ext cx="4889165" cy="4505236"/>
                      <a:chOff x="5322566" y="948398"/>
                      <a:chExt cx="4889165" cy="4505236"/>
                    </a:xfrm>
                  </p:grpSpPr>
                  <p:cxnSp>
                    <p:nvCxnSpPr>
                      <p:cNvPr id="59" name="Straight Connector 58"/>
                      <p:cNvCxnSpPr/>
                      <p:nvPr/>
                    </p:nvCxnSpPr>
                    <p:spPr>
                      <a:xfrm>
                        <a:off x="5755766" y="1454658"/>
                        <a:ext cx="0" cy="398551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0" name="Straight Connector 2"/>
                      <p:cNvCxnSpPr/>
                      <p:nvPr/>
                    </p:nvCxnSpPr>
                    <p:spPr>
                      <a:xfrm>
                        <a:off x="5728842" y="5453634"/>
                        <a:ext cx="4158235"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1" name="TextBox 3"/>
                      <p:cNvSpPr txBox="1"/>
                      <p:nvPr/>
                    </p:nvSpPr>
                    <p:spPr>
                      <a:xfrm>
                        <a:off x="5322566" y="1366180"/>
                        <a:ext cx="762000" cy="355055"/>
                      </a:xfrm>
                      <a:prstGeom prst="rect">
                        <a:avLst/>
                      </a:prstGeom>
                      <a:noFill/>
                    </p:spPr>
                    <p:txBody>
                      <a:bodyPr vert="horz" rtlCol="0">
                        <a:spAutoFit/>
                      </a:bodyPr>
                      <a:lstStyle/>
                      <a:p>
                        <a:r>
                          <a:rPr lang="en-US" sz="1100" dirty="0" smtClean="0">
                            <a:solidFill>
                              <a:srgbClr val="000000"/>
                            </a:solidFill>
                          </a:rPr>
                          <a:t>PL</a:t>
                        </a:r>
                        <a:endParaRPr lang="en-US" sz="1100" dirty="0">
                          <a:solidFill>
                            <a:srgbClr val="000000"/>
                          </a:solidFill>
                        </a:endParaRPr>
                      </a:p>
                    </p:txBody>
                  </p:sp>
                  <p:sp>
                    <p:nvSpPr>
                      <p:cNvPr id="62" name="TextBox 4"/>
                      <p:cNvSpPr txBox="1"/>
                      <p:nvPr/>
                    </p:nvSpPr>
                    <p:spPr>
                      <a:xfrm>
                        <a:off x="9225153" y="2082144"/>
                        <a:ext cx="986578" cy="355055"/>
                      </a:xfrm>
                      <a:prstGeom prst="rect">
                        <a:avLst/>
                      </a:prstGeom>
                      <a:noFill/>
                    </p:spPr>
                    <p:txBody>
                      <a:bodyPr vert="horz" wrap="square" rtlCol="0">
                        <a:spAutoFit/>
                      </a:bodyPr>
                      <a:lstStyle/>
                      <a:p>
                        <a:r>
                          <a:rPr lang="en-US" sz="1100" b="1" dirty="0" smtClean="0">
                            <a:solidFill>
                              <a:schemeClr val="tx2">
                                <a:lumMod val="40000"/>
                                <a:lumOff val="60000"/>
                              </a:schemeClr>
                            </a:solidFill>
                          </a:rPr>
                          <a:t>SRAS</a:t>
                        </a:r>
                        <a:r>
                          <a:rPr lang="en-US" sz="1100" b="1" baseline="-25000" dirty="0" smtClean="0">
                            <a:solidFill>
                              <a:schemeClr val="tx2">
                                <a:lumMod val="40000"/>
                                <a:lumOff val="60000"/>
                              </a:schemeClr>
                            </a:solidFill>
                          </a:rPr>
                          <a:t>1</a:t>
                        </a:r>
                        <a:endParaRPr lang="en-US" sz="1100" b="1" baseline="-25000" dirty="0">
                          <a:solidFill>
                            <a:schemeClr val="tx2">
                              <a:lumMod val="40000"/>
                              <a:lumOff val="60000"/>
                            </a:schemeClr>
                          </a:solidFill>
                        </a:endParaRPr>
                      </a:p>
                    </p:txBody>
                  </p:sp>
                  <p:sp>
                    <p:nvSpPr>
                      <p:cNvPr id="63" name="Freeform 5"/>
                      <p:cNvSpPr/>
                      <p:nvPr/>
                    </p:nvSpPr>
                    <p:spPr>
                      <a:xfrm>
                        <a:off x="5908234" y="2238468"/>
                        <a:ext cx="3355341" cy="2847342"/>
                      </a:xfrm>
                      <a:custGeom>
                        <a:avLst/>
                        <a:gdLst/>
                        <a:ahLst/>
                        <a:cxnLst/>
                        <a:rect l="0" t="0" r="0" b="0"/>
                        <a:pathLst>
                          <a:path w="3355341" h="2847342">
                            <a:moveTo>
                              <a:pt x="0" y="2847341"/>
                            </a:moveTo>
                            <a:lnTo>
                              <a:pt x="54610" y="2827021"/>
                            </a:lnTo>
                            <a:lnTo>
                              <a:pt x="120650" y="2819400"/>
                            </a:lnTo>
                            <a:lnTo>
                              <a:pt x="193039" y="2816861"/>
                            </a:lnTo>
                            <a:lnTo>
                              <a:pt x="251460" y="2806700"/>
                            </a:lnTo>
                            <a:lnTo>
                              <a:pt x="300989" y="2802891"/>
                            </a:lnTo>
                            <a:lnTo>
                              <a:pt x="346710" y="2792730"/>
                            </a:lnTo>
                            <a:lnTo>
                              <a:pt x="370839" y="2790191"/>
                            </a:lnTo>
                            <a:lnTo>
                              <a:pt x="396239" y="2780030"/>
                            </a:lnTo>
                            <a:lnTo>
                              <a:pt x="488950" y="2768600"/>
                            </a:lnTo>
                            <a:lnTo>
                              <a:pt x="584200" y="2749550"/>
                            </a:lnTo>
                            <a:lnTo>
                              <a:pt x="678179" y="2747011"/>
                            </a:lnTo>
                            <a:lnTo>
                              <a:pt x="703579" y="2747011"/>
                            </a:lnTo>
                            <a:lnTo>
                              <a:pt x="713740" y="2745741"/>
                            </a:lnTo>
                            <a:lnTo>
                              <a:pt x="739140" y="2736850"/>
                            </a:lnTo>
                            <a:lnTo>
                              <a:pt x="831850" y="2725421"/>
                            </a:lnTo>
                            <a:lnTo>
                              <a:pt x="886460" y="2715261"/>
                            </a:lnTo>
                            <a:lnTo>
                              <a:pt x="934719" y="2696211"/>
                            </a:lnTo>
                            <a:lnTo>
                              <a:pt x="972819" y="2686050"/>
                            </a:lnTo>
                            <a:lnTo>
                              <a:pt x="991869" y="2680971"/>
                            </a:lnTo>
                            <a:lnTo>
                              <a:pt x="1047750" y="2674621"/>
                            </a:lnTo>
                            <a:lnTo>
                              <a:pt x="1069340" y="2665730"/>
                            </a:lnTo>
                            <a:lnTo>
                              <a:pt x="1113790" y="2658111"/>
                            </a:lnTo>
                            <a:lnTo>
                              <a:pt x="1132840" y="2650491"/>
                            </a:lnTo>
                            <a:lnTo>
                              <a:pt x="1165860" y="2632711"/>
                            </a:lnTo>
                            <a:lnTo>
                              <a:pt x="1188719" y="2623821"/>
                            </a:lnTo>
                            <a:lnTo>
                              <a:pt x="1229360" y="2620011"/>
                            </a:lnTo>
                            <a:lnTo>
                              <a:pt x="1277619" y="2616200"/>
                            </a:lnTo>
                            <a:lnTo>
                              <a:pt x="1316990" y="2602230"/>
                            </a:lnTo>
                            <a:lnTo>
                              <a:pt x="1416050" y="2560321"/>
                            </a:lnTo>
                            <a:lnTo>
                              <a:pt x="1424940" y="2556511"/>
                            </a:lnTo>
                            <a:lnTo>
                              <a:pt x="1449069" y="2551430"/>
                            </a:lnTo>
                            <a:lnTo>
                              <a:pt x="1474469" y="2546350"/>
                            </a:lnTo>
                            <a:lnTo>
                              <a:pt x="1549400" y="2522221"/>
                            </a:lnTo>
                            <a:lnTo>
                              <a:pt x="1573529" y="2518411"/>
                            </a:lnTo>
                            <a:lnTo>
                              <a:pt x="1595119" y="2510791"/>
                            </a:lnTo>
                            <a:lnTo>
                              <a:pt x="1611629" y="2503171"/>
                            </a:lnTo>
                            <a:lnTo>
                              <a:pt x="1617979" y="2498091"/>
                            </a:lnTo>
                            <a:lnTo>
                              <a:pt x="1657350" y="2484121"/>
                            </a:lnTo>
                            <a:lnTo>
                              <a:pt x="1725929" y="2468880"/>
                            </a:lnTo>
                            <a:lnTo>
                              <a:pt x="1791969" y="2437130"/>
                            </a:lnTo>
                            <a:lnTo>
                              <a:pt x="1828800" y="2413000"/>
                            </a:lnTo>
                            <a:lnTo>
                              <a:pt x="1846579" y="2407921"/>
                            </a:lnTo>
                            <a:lnTo>
                              <a:pt x="1865629" y="2404111"/>
                            </a:lnTo>
                            <a:lnTo>
                              <a:pt x="1930400" y="2379980"/>
                            </a:lnTo>
                            <a:lnTo>
                              <a:pt x="1978660" y="2355850"/>
                            </a:lnTo>
                            <a:lnTo>
                              <a:pt x="2010410" y="2349500"/>
                            </a:lnTo>
                            <a:lnTo>
                              <a:pt x="2019300" y="2345691"/>
                            </a:lnTo>
                            <a:lnTo>
                              <a:pt x="2026919" y="2339341"/>
                            </a:lnTo>
                            <a:lnTo>
                              <a:pt x="2040890" y="2325371"/>
                            </a:lnTo>
                            <a:lnTo>
                              <a:pt x="2065019" y="2307591"/>
                            </a:lnTo>
                            <a:lnTo>
                              <a:pt x="2076450" y="2291080"/>
                            </a:lnTo>
                            <a:lnTo>
                              <a:pt x="2084069" y="2286000"/>
                            </a:lnTo>
                            <a:lnTo>
                              <a:pt x="2091690" y="2282191"/>
                            </a:lnTo>
                            <a:lnTo>
                              <a:pt x="2127250" y="2268221"/>
                            </a:lnTo>
                            <a:lnTo>
                              <a:pt x="2180590" y="2235200"/>
                            </a:lnTo>
                            <a:lnTo>
                              <a:pt x="2199640" y="2219961"/>
                            </a:lnTo>
                            <a:lnTo>
                              <a:pt x="2208529" y="2213611"/>
                            </a:lnTo>
                            <a:lnTo>
                              <a:pt x="2284729" y="2184400"/>
                            </a:lnTo>
                            <a:lnTo>
                              <a:pt x="2292350" y="2178050"/>
                            </a:lnTo>
                            <a:lnTo>
                              <a:pt x="2305050" y="2162811"/>
                            </a:lnTo>
                            <a:lnTo>
                              <a:pt x="2312669" y="2156461"/>
                            </a:lnTo>
                            <a:lnTo>
                              <a:pt x="2343150" y="2143761"/>
                            </a:lnTo>
                            <a:lnTo>
                              <a:pt x="2414269" y="2091691"/>
                            </a:lnTo>
                            <a:lnTo>
                              <a:pt x="2426969" y="2080261"/>
                            </a:lnTo>
                            <a:lnTo>
                              <a:pt x="2479040" y="2049780"/>
                            </a:lnTo>
                            <a:lnTo>
                              <a:pt x="2498090" y="2026921"/>
                            </a:lnTo>
                            <a:lnTo>
                              <a:pt x="2534919" y="1998980"/>
                            </a:lnTo>
                            <a:lnTo>
                              <a:pt x="2556510" y="1969771"/>
                            </a:lnTo>
                            <a:lnTo>
                              <a:pt x="2614929" y="1918971"/>
                            </a:lnTo>
                            <a:lnTo>
                              <a:pt x="2641600" y="1884680"/>
                            </a:lnTo>
                            <a:lnTo>
                              <a:pt x="2684779" y="1847850"/>
                            </a:lnTo>
                            <a:lnTo>
                              <a:pt x="2729229" y="1794511"/>
                            </a:lnTo>
                            <a:lnTo>
                              <a:pt x="2752090" y="1778000"/>
                            </a:lnTo>
                            <a:lnTo>
                              <a:pt x="2788919" y="1728471"/>
                            </a:lnTo>
                            <a:lnTo>
                              <a:pt x="2800350" y="1710691"/>
                            </a:lnTo>
                            <a:lnTo>
                              <a:pt x="2821940" y="1685291"/>
                            </a:lnTo>
                            <a:lnTo>
                              <a:pt x="2844800" y="1639571"/>
                            </a:lnTo>
                            <a:lnTo>
                              <a:pt x="2894329" y="1577341"/>
                            </a:lnTo>
                            <a:lnTo>
                              <a:pt x="2918460" y="1535431"/>
                            </a:lnTo>
                            <a:lnTo>
                              <a:pt x="2932429" y="1513841"/>
                            </a:lnTo>
                            <a:lnTo>
                              <a:pt x="2943860" y="1496060"/>
                            </a:lnTo>
                            <a:lnTo>
                              <a:pt x="2964179" y="1470660"/>
                            </a:lnTo>
                            <a:lnTo>
                              <a:pt x="3004819" y="1391921"/>
                            </a:lnTo>
                            <a:lnTo>
                              <a:pt x="3018790" y="1370331"/>
                            </a:lnTo>
                            <a:lnTo>
                              <a:pt x="3032760" y="1348741"/>
                            </a:lnTo>
                            <a:lnTo>
                              <a:pt x="3037840" y="1342391"/>
                            </a:lnTo>
                            <a:lnTo>
                              <a:pt x="3040379" y="1336041"/>
                            </a:lnTo>
                            <a:lnTo>
                              <a:pt x="3058160" y="1275081"/>
                            </a:lnTo>
                            <a:lnTo>
                              <a:pt x="3094990" y="1201421"/>
                            </a:lnTo>
                            <a:lnTo>
                              <a:pt x="3100069" y="1181100"/>
                            </a:lnTo>
                            <a:lnTo>
                              <a:pt x="3103879" y="1159510"/>
                            </a:lnTo>
                            <a:lnTo>
                              <a:pt x="3126740" y="1101091"/>
                            </a:lnTo>
                            <a:lnTo>
                              <a:pt x="3135629" y="1059181"/>
                            </a:lnTo>
                            <a:lnTo>
                              <a:pt x="3169919" y="971550"/>
                            </a:lnTo>
                            <a:lnTo>
                              <a:pt x="3178810" y="919481"/>
                            </a:lnTo>
                            <a:lnTo>
                              <a:pt x="3197860" y="867410"/>
                            </a:lnTo>
                            <a:lnTo>
                              <a:pt x="3208019" y="819150"/>
                            </a:lnTo>
                            <a:lnTo>
                              <a:pt x="3227069" y="767081"/>
                            </a:lnTo>
                            <a:lnTo>
                              <a:pt x="3235960" y="718821"/>
                            </a:lnTo>
                            <a:lnTo>
                              <a:pt x="3242310" y="695960"/>
                            </a:lnTo>
                            <a:lnTo>
                              <a:pt x="3248660" y="636271"/>
                            </a:lnTo>
                            <a:lnTo>
                              <a:pt x="3257550" y="609600"/>
                            </a:lnTo>
                            <a:lnTo>
                              <a:pt x="3274060" y="521971"/>
                            </a:lnTo>
                            <a:lnTo>
                              <a:pt x="3286760" y="472441"/>
                            </a:lnTo>
                            <a:lnTo>
                              <a:pt x="3298190" y="439421"/>
                            </a:lnTo>
                            <a:lnTo>
                              <a:pt x="3304540" y="402591"/>
                            </a:lnTo>
                            <a:lnTo>
                              <a:pt x="3313429" y="377191"/>
                            </a:lnTo>
                            <a:lnTo>
                              <a:pt x="3318510" y="297181"/>
                            </a:lnTo>
                            <a:lnTo>
                              <a:pt x="3318510" y="264160"/>
                            </a:lnTo>
                            <a:lnTo>
                              <a:pt x="3323590" y="243841"/>
                            </a:lnTo>
                            <a:lnTo>
                              <a:pt x="3328669" y="223521"/>
                            </a:lnTo>
                            <a:lnTo>
                              <a:pt x="3333750" y="186691"/>
                            </a:lnTo>
                            <a:lnTo>
                              <a:pt x="3343910" y="144781"/>
                            </a:lnTo>
                            <a:lnTo>
                              <a:pt x="3347719" y="64771"/>
                            </a:lnTo>
                            <a:lnTo>
                              <a:pt x="3351529" y="44450"/>
                            </a:lnTo>
                            <a:lnTo>
                              <a:pt x="3355340" y="34291"/>
                            </a:lnTo>
                            <a:lnTo>
                              <a:pt x="3355340" y="25400"/>
                            </a:lnTo>
                            <a:lnTo>
                              <a:pt x="3354069" y="15241"/>
                            </a:lnTo>
                            <a:lnTo>
                              <a:pt x="3347719" y="0"/>
                            </a:lnTo>
                          </a:path>
                        </a:pathLst>
                      </a:custGeom>
                      <a:ln w="43052" cap="flat" cmpd="sng" algn="ctr">
                        <a:solidFill>
                          <a:schemeClr val="tx2">
                            <a:lumMod val="40000"/>
                            <a:lumOff val="6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64" name="TextBox 4"/>
                      <p:cNvSpPr txBox="1"/>
                      <p:nvPr/>
                    </p:nvSpPr>
                    <p:spPr>
                      <a:xfrm>
                        <a:off x="8449389" y="948398"/>
                        <a:ext cx="838199" cy="355055"/>
                      </a:xfrm>
                      <a:prstGeom prst="rect">
                        <a:avLst/>
                      </a:prstGeom>
                      <a:noFill/>
                    </p:spPr>
                    <p:txBody>
                      <a:bodyPr vert="horz" rtlCol="0">
                        <a:spAutoFit/>
                      </a:bodyPr>
                      <a:lstStyle/>
                      <a:p>
                        <a:r>
                          <a:rPr lang="en-US" sz="1100" b="1" dirty="0" smtClean="0">
                            <a:solidFill>
                              <a:srgbClr val="FF0000"/>
                            </a:solidFill>
                          </a:rPr>
                          <a:t>LRAS</a:t>
                        </a:r>
                        <a:endParaRPr lang="en-US" sz="1100" b="1" dirty="0">
                          <a:solidFill>
                            <a:srgbClr val="FF0000"/>
                          </a:solidFill>
                        </a:endParaRPr>
                      </a:p>
                    </p:txBody>
                  </p:sp>
                  <p:sp>
                    <p:nvSpPr>
                      <p:cNvPr id="65" name="Freeform 5"/>
                      <p:cNvSpPr/>
                      <p:nvPr/>
                    </p:nvSpPr>
                    <p:spPr>
                      <a:xfrm>
                        <a:off x="5900330" y="1465575"/>
                        <a:ext cx="3042473" cy="2581843"/>
                      </a:xfrm>
                      <a:custGeom>
                        <a:avLst/>
                        <a:gdLst/>
                        <a:ahLst/>
                        <a:cxnLst/>
                        <a:rect l="0" t="0" r="0" b="0"/>
                        <a:pathLst>
                          <a:path w="3355341" h="2847342">
                            <a:moveTo>
                              <a:pt x="0" y="2847341"/>
                            </a:moveTo>
                            <a:lnTo>
                              <a:pt x="54610" y="2827021"/>
                            </a:lnTo>
                            <a:lnTo>
                              <a:pt x="120650" y="2819400"/>
                            </a:lnTo>
                            <a:lnTo>
                              <a:pt x="193039" y="2816861"/>
                            </a:lnTo>
                            <a:lnTo>
                              <a:pt x="251460" y="2806700"/>
                            </a:lnTo>
                            <a:lnTo>
                              <a:pt x="300989" y="2802891"/>
                            </a:lnTo>
                            <a:lnTo>
                              <a:pt x="346710" y="2792730"/>
                            </a:lnTo>
                            <a:lnTo>
                              <a:pt x="370839" y="2790191"/>
                            </a:lnTo>
                            <a:lnTo>
                              <a:pt x="396239" y="2780030"/>
                            </a:lnTo>
                            <a:lnTo>
                              <a:pt x="488950" y="2768600"/>
                            </a:lnTo>
                            <a:lnTo>
                              <a:pt x="584200" y="2749550"/>
                            </a:lnTo>
                            <a:lnTo>
                              <a:pt x="678179" y="2747011"/>
                            </a:lnTo>
                            <a:lnTo>
                              <a:pt x="703579" y="2747011"/>
                            </a:lnTo>
                            <a:lnTo>
                              <a:pt x="713740" y="2745741"/>
                            </a:lnTo>
                            <a:lnTo>
                              <a:pt x="739140" y="2736850"/>
                            </a:lnTo>
                            <a:lnTo>
                              <a:pt x="831850" y="2725421"/>
                            </a:lnTo>
                            <a:lnTo>
                              <a:pt x="886460" y="2715261"/>
                            </a:lnTo>
                            <a:lnTo>
                              <a:pt x="934719" y="2696211"/>
                            </a:lnTo>
                            <a:lnTo>
                              <a:pt x="972819" y="2686050"/>
                            </a:lnTo>
                            <a:lnTo>
                              <a:pt x="991869" y="2680971"/>
                            </a:lnTo>
                            <a:lnTo>
                              <a:pt x="1047750" y="2674621"/>
                            </a:lnTo>
                            <a:lnTo>
                              <a:pt x="1069340" y="2665730"/>
                            </a:lnTo>
                            <a:lnTo>
                              <a:pt x="1113790" y="2658111"/>
                            </a:lnTo>
                            <a:lnTo>
                              <a:pt x="1132840" y="2650491"/>
                            </a:lnTo>
                            <a:lnTo>
                              <a:pt x="1165860" y="2632711"/>
                            </a:lnTo>
                            <a:lnTo>
                              <a:pt x="1188719" y="2623821"/>
                            </a:lnTo>
                            <a:lnTo>
                              <a:pt x="1229360" y="2620011"/>
                            </a:lnTo>
                            <a:lnTo>
                              <a:pt x="1277619" y="2616200"/>
                            </a:lnTo>
                            <a:lnTo>
                              <a:pt x="1316990" y="2602230"/>
                            </a:lnTo>
                            <a:lnTo>
                              <a:pt x="1416050" y="2560321"/>
                            </a:lnTo>
                            <a:lnTo>
                              <a:pt x="1424940" y="2556511"/>
                            </a:lnTo>
                            <a:lnTo>
                              <a:pt x="1449069" y="2551430"/>
                            </a:lnTo>
                            <a:lnTo>
                              <a:pt x="1474469" y="2546350"/>
                            </a:lnTo>
                            <a:lnTo>
                              <a:pt x="1549400" y="2522221"/>
                            </a:lnTo>
                            <a:lnTo>
                              <a:pt x="1573529" y="2518411"/>
                            </a:lnTo>
                            <a:lnTo>
                              <a:pt x="1595119" y="2510791"/>
                            </a:lnTo>
                            <a:lnTo>
                              <a:pt x="1611629" y="2503171"/>
                            </a:lnTo>
                            <a:lnTo>
                              <a:pt x="1617979" y="2498091"/>
                            </a:lnTo>
                            <a:lnTo>
                              <a:pt x="1657350" y="2484121"/>
                            </a:lnTo>
                            <a:lnTo>
                              <a:pt x="1725929" y="2468880"/>
                            </a:lnTo>
                            <a:lnTo>
                              <a:pt x="1791969" y="2437130"/>
                            </a:lnTo>
                            <a:lnTo>
                              <a:pt x="1828800" y="2413000"/>
                            </a:lnTo>
                            <a:lnTo>
                              <a:pt x="1846579" y="2407921"/>
                            </a:lnTo>
                            <a:lnTo>
                              <a:pt x="1865629" y="2404111"/>
                            </a:lnTo>
                            <a:lnTo>
                              <a:pt x="1930400" y="2379980"/>
                            </a:lnTo>
                            <a:lnTo>
                              <a:pt x="1978660" y="2355850"/>
                            </a:lnTo>
                            <a:lnTo>
                              <a:pt x="2010410" y="2349500"/>
                            </a:lnTo>
                            <a:lnTo>
                              <a:pt x="2019300" y="2345691"/>
                            </a:lnTo>
                            <a:lnTo>
                              <a:pt x="2026919" y="2339341"/>
                            </a:lnTo>
                            <a:lnTo>
                              <a:pt x="2040890" y="2325371"/>
                            </a:lnTo>
                            <a:lnTo>
                              <a:pt x="2065019" y="2307591"/>
                            </a:lnTo>
                            <a:lnTo>
                              <a:pt x="2076450" y="2291080"/>
                            </a:lnTo>
                            <a:lnTo>
                              <a:pt x="2084069" y="2286000"/>
                            </a:lnTo>
                            <a:lnTo>
                              <a:pt x="2091690" y="2282191"/>
                            </a:lnTo>
                            <a:lnTo>
                              <a:pt x="2127250" y="2268221"/>
                            </a:lnTo>
                            <a:lnTo>
                              <a:pt x="2180590" y="2235200"/>
                            </a:lnTo>
                            <a:lnTo>
                              <a:pt x="2199640" y="2219961"/>
                            </a:lnTo>
                            <a:lnTo>
                              <a:pt x="2208529" y="2213611"/>
                            </a:lnTo>
                            <a:lnTo>
                              <a:pt x="2284729" y="2184400"/>
                            </a:lnTo>
                            <a:lnTo>
                              <a:pt x="2292350" y="2178050"/>
                            </a:lnTo>
                            <a:lnTo>
                              <a:pt x="2305050" y="2162811"/>
                            </a:lnTo>
                            <a:lnTo>
                              <a:pt x="2312669" y="2156461"/>
                            </a:lnTo>
                            <a:lnTo>
                              <a:pt x="2343150" y="2143761"/>
                            </a:lnTo>
                            <a:lnTo>
                              <a:pt x="2414269" y="2091691"/>
                            </a:lnTo>
                            <a:lnTo>
                              <a:pt x="2426969" y="2080261"/>
                            </a:lnTo>
                            <a:lnTo>
                              <a:pt x="2479040" y="2049780"/>
                            </a:lnTo>
                            <a:lnTo>
                              <a:pt x="2498090" y="2026921"/>
                            </a:lnTo>
                            <a:lnTo>
                              <a:pt x="2534919" y="1998980"/>
                            </a:lnTo>
                            <a:lnTo>
                              <a:pt x="2556510" y="1969771"/>
                            </a:lnTo>
                            <a:lnTo>
                              <a:pt x="2614929" y="1918971"/>
                            </a:lnTo>
                            <a:lnTo>
                              <a:pt x="2641600" y="1884680"/>
                            </a:lnTo>
                            <a:lnTo>
                              <a:pt x="2684779" y="1847850"/>
                            </a:lnTo>
                            <a:lnTo>
                              <a:pt x="2729229" y="1794511"/>
                            </a:lnTo>
                            <a:lnTo>
                              <a:pt x="2752090" y="1778000"/>
                            </a:lnTo>
                            <a:lnTo>
                              <a:pt x="2788919" y="1728471"/>
                            </a:lnTo>
                            <a:lnTo>
                              <a:pt x="2800350" y="1710691"/>
                            </a:lnTo>
                            <a:lnTo>
                              <a:pt x="2821940" y="1685291"/>
                            </a:lnTo>
                            <a:lnTo>
                              <a:pt x="2844800" y="1639571"/>
                            </a:lnTo>
                            <a:lnTo>
                              <a:pt x="2894329" y="1577341"/>
                            </a:lnTo>
                            <a:lnTo>
                              <a:pt x="2918460" y="1535431"/>
                            </a:lnTo>
                            <a:lnTo>
                              <a:pt x="2932429" y="1513841"/>
                            </a:lnTo>
                            <a:lnTo>
                              <a:pt x="2943860" y="1496060"/>
                            </a:lnTo>
                            <a:lnTo>
                              <a:pt x="2964179" y="1470660"/>
                            </a:lnTo>
                            <a:lnTo>
                              <a:pt x="3004819" y="1391921"/>
                            </a:lnTo>
                            <a:lnTo>
                              <a:pt x="3018790" y="1370331"/>
                            </a:lnTo>
                            <a:lnTo>
                              <a:pt x="3032760" y="1348741"/>
                            </a:lnTo>
                            <a:lnTo>
                              <a:pt x="3037840" y="1342391"/>
                            </a:lnTo>
                            <a:lnTo>
                              <a:pt x="3040379" y="1336041"/>
                            </a:lnTo>
                            <a:lnTo>
                              <a:pt x="3058160" y="1275081"/>
                            </a:lnTo>
                            <a:lnTo>
                              <a:pt x="3094990" y="1201421"/>
                            </a:lnTo>
                            <a:lnTo>
                              <a:pt x="3100069" y="1181100"/>
                            </a:lnTo>
                            <a:lnTo>
                              <a:pt x="3103879" y="1159510"/>
                            </a:lnTo>
                            <a:lnTo>
                              <a:pt x="3126740" y="1101091"/>
                            </a:lnTo>
                            <a:lnTo>
                              <a:pt x="3135629" y="1059181"/>
                            </a:lnTo>
                            <a:lnTo>
                              <a:pt x="3169919" y="971550"/>
                            </a:lnTo>
                            <a:lnTo>
                              <a:pt x="3178810" y="919481"/>
                            </a:lnTo>
                            <a:lnTo>
                              <a:pt x="3197860" y="867410"/>
                            </a:lnTo>
                            <a:lnTo>
                              <a:pt x="3208019" y="819150"/>
                            </a:lnTo>
                            <a:lnTo>
                              <a:pt x="3227069" y="767081"/>
                            </a:lnTo>
                            <a:lnTo>
                              <a:pt x="3235960" y="718821"/>
                            </a:lnTo>
                            <a:lnTo>
                              <a:pt x="3242310" y="695960"/>
                            </a:lnTo>
                            <a:lnTo>
                              <a:pt x="3248660" y="636271"/>
                            </a:lnTo>
                            <a:lnTo>
                              <a:pt x="3257550" y="609600"/>
                            </a:lnTo>
                            <a:lnTo>
                              <a:pt x="3274060" y="521971"/>
                            </a:lnTo>
                            <a:lnTo>
                              <a:pt x="3286760" y="472441"/>
                            </a:lnTo>
                            <a:lnTo>
                              <a:pt x="3298190" y="439421"/>
                            </a:lnTo>
                            <a:lnTo>
                              <a:pt x="3304540" y="402591"/>
                            </a:lnTo>
                            <a:lnTo>
                              <a:pt x="3313429" y="377191"/>
                            </a:lnTo>
                            <a:lnTo>
                              <a:pt x="3318510" y="297181"/>
                            </a:lnTo>
                            <a:lnTo>
                              <a:pt x="3318510" y="264160"/>
                            </a:lnTo>
                            <a:lnTo>
                              <a:pt x="3323590" y="243841"/>
                            </a:lnTo>
                            <a:lnTo>
                              <a:pt x="3328669" y="223521"/>
                            </a:lnTo>
                            <a:lnTo>
                              <a:pt x="3333750" y="186691"/>
                            </a:lnTo>
                            <a:lnTo>
                              <a:pt x="3343910" y="144781"/>
                            </a:lnTo>
                            <a:lnTo>
                              <a:pt x="3347719" y="64771"/>
                            </a:lnTo>
                            <a:lnTo>
                              <a:pt x="3351529" y="44450"/>
                            </a:lnTo>
                            <a:lnTo>
                              <a:pt x="3355340" y="34291"/>
                            </a:lnTo>
                            <a:lnTo>
                              <a:pt x="3355340" y="25400"/>
                            </a:lnTo>
                            <a:lnTo>
                              <a:pt x="3354069" y="15241"/>
                            </a:lnTo>
                            <a:lnTo>
                              <a:pt x="3347719" y="0"/>
                            </a:lnTo>
                          </a:path>
                        </a:pathLst>
                      </a:custGeom>
                      <a:ln w="43052"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66" name="TextBox 4"/>
                      <p:cNvSpPr txBox="1"/>
                      <p:nvPr/>
                    </p:nvSpPr>
                    <p:spPr>
                      <a:xfrm>
                        <a:off x="8880370" y="1258704"/>
                        <a:ext cx="1006708" cy="355055"/>
                      </a:xfrm>
                      <a:prstGeom prst="rect">
                        <a:avLst/>
                      </a:prstGeom>
                      <a:noFill/>
                    </p:spPr>
                    <p:txBody>
                      <a:bodyPr vert="horz" wrap="square" rtlCol="0">
                        <a:spAutoFit/>
                      </a:bodyPr>
                      <a:lstStyle/>
                      <a:p>
                        <a:r>
                          <a:rPr lang="en-US" sz="1100" b="1" dirty="0" smtClean="0">
                            <a:solidFill>
                              <a:srgbClr val="0000CC"/>
                            </a:solidFill>
                          </a:rPr>
                          <a:t>SRAS</a:t>
                        </a:r>
                        <a:r>
                          <a:rPr lang="en-US" sz="1100" b="1" baseline="-25000" dirty="0">
                            <a:solidFill>
                              <a:srgbClr val="0000CC"/>
                            </a:solidFill>
                          </a:rPr>
                          <a:t>2</a:t>
                        </a:r>
                      </a:p>
                    </p:txBody>
                  </p:sp>
                </p:grpSp>
                <p:sp>
                  <p:nvSpPr>
                    <p:cNvPr id="58" name="TextBox 57"/>
                    <p:cNvSpPr txBox="1"/>
                    <p:nvPr/>
                  </p:nvSpPr>
                  <p:spPr>
                    <a:xfrm>
                      <a:off x="7348468" y="5813228"/>
                      <a:ext cx="1270000" cy="355055"/>
                    </a:xfrm>
                    <a:prstGeom prst="rect">
                      <a:avLst/>
                    </a:prstGeom>
                    <a:noFill/>
                  </p:spPr>
                  <p:txBody>
                    <a:bodyPr vert="horz" rtlCol="0">
                      <a:spAutoFit/>
                    </a:bodyPr>
                    <a:lstStyle/>
                    <a:p>
                      <a:r>
                        <a:rPr lang="en-US" sz="1100" dirty="0" smtClean="0">
                          <a:solidFill>
                            <a:srgbClr val="000000"/>
                          </a:solidFill>
                        </a:rPr>
                        <a:t>real GDP</a:t>
                      </a:r>
                      <a:endParaRPr lang="en-US" sz="1100" dirty="0">
                        <a:solidFill>
                          <a:srgbClr val="000000"/>
                        </a:solidFill>
                      </a:endParaRPr>
                    </a:p>
                  </p:txBody>
                </p:sp>
              </p:grpSp>
              <p:cxnSp>
                <p:nvCxnSpPr>
                  <p:cNvPr id="50" name="Straight Connector 49"/>
                  <p:cNvCxnSpPr/>
                  <p:nvPr/>
                </p:nvCxnSpPr>
                <p:spPr>
                  <a:xfrm flipH="1">
                    <a:off x="5753099" y="3741151"/>
                    <a:ext cx="3086100" cy="0"/>
                  </a:xfrm>
                  <a:prstGeom prst="line">
                    <a:avLst/>
                  </a:prstGeom>
                  <a:ln w="38100" cap="flat" cmpd="sng" algn="ctr">
                    <a:solidFill>
                      <a:srgbClr val="80008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298554" y="3534280"/>
                    <a:ext cx="533400" cy="355055"/>
                  </a:xfrm>
                  <a:prstGeom prst="rect">
                    <a:avLst/>
                  </a:prstGeom>
                  <a:noFill/>
                </p:spPr>
                <p:txBody>
                  <a:bodyPr vert="horz" rtlCol="0">
                    <a:spAutoFit/>
                  </a:bodyPr>
                  <a:lstStyle/>
                  <a:p>
                    <a:r>
                      <a:rPr lang="en-US" sz="1100" dirty="0" err="1" smtClean="0">
                        <a:solidFill>
                          <a:srgbClr val="000000"/>
                        </a:solidFill>
                      </a:rPr>
                      <a:t>P</a:t>
                    </a:r>
                    <a:r>
                      <a:rPr lang="en-US" sz="1100" baseline="-25000" dirty="0" err="1" smtClean="0">
                        <a:solidFill>
                          <a:srgbClr val="000000"/>
                        </a:solidFill>
                      </a:rPr>
                      <a:t>fe</a:t>
                    </a:r>
                    <a:endParaRPr lang="en-US" sz="1100" baseline="-25000" dirty="0">
                      <a:solidFill>
                        <a:srgbClr val="000000"/>
                      </a:solidFill>
                    </a:endParaRPr>
                  </a:p>
                </p:txBody>
              </p:sp>
              <p:sp>
                <p:nvSpPr>
                  <p:cNvPr id="52" name="TextBox 51"/>
                  <p:cNvSpPr txBox="1"/>
                  <p:nvPr/>
                </p:nvSpPr>
                <p:spPr>
                  <a:xfrm>
                    <a:off x="8598018" y="5503593"/>
                    <a:ext cx="558800" cy="355055"/>
                  </a:xfrm>
                  <a:prstGeom prst="rect">
                    <a:avLst/>
                  </a:prstGeom>
                  <a:noFill/>
                </p:spPr>
                <p:txBody>
                  <a:bodyPr vert="horz" rtlCol="0">
                    <a:spAutoFit/>
                  </a:bodyPr>
                  <a:lstStyle/>
                  <a:p>
                    <a:r>
                      <a:rPr lang="en-US" sz="1100" dirty="0" err="1" smtClean="0">
                        <a:solidFill>
                          <a:srgbClr val="000000"/>
                        </a:solidFill>
                      </a:rPr>
                      <a:t>Y</a:t>
                    </a:r>
                    <a:r>
                      <a:rPr lang="en-US" sz="1100" baseline="-25000" dirty="0" err="1" smtClean="0">
                        <a:solidFill>
                          <a:srgbClr val="000000"/>
                        </a:solidFill>
                      </a:rPr>
                      <a:t>fe</a:t>
                    </a:r>
                    <a:endParaRPr lang="en-US" sz="1100" baseline="-25000" dirty="0">
                      <a:solidFill>
                        <a:srgbClr val="000000"/>
                      </a:solidFill>
                    </a:endParaRPr>
                  </a:p>
                </p:txBody>
              </p:sp>
              <p:cxnSp>
                <p:nvCxnSpPr>
                  <p:cNvPr id="53" name="Straight Connector 52"/>
                  <p:cNvCxnSpPr/>
                  <p:nvPr/>
                </p:nvCxnSpPr>
                <p:spPr>
                  <a:xfrm flipH="1" flipV="1">
                    <a:off x="5755769" y="3120540"/>
                    <a:ext cx="2559648" cy="35507"/>
                  </a:xfrm>
                  <a:prstGeom prst="line">
                    <a:avLst/>
                  </a:prstGeom>
                  <a:ln w="38100" cap="flat" cmpd="sng" algn="ctr">
                    <a:solidFill>
                      <a:srgbClr val="FFFF0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322565" y="2913668"/>
                    <a:ext cx="533400" cy="355055"/>
                  </a:xfrm>
                  <a:prstGeom prst="rect">
                    <a:avLst/>
                  </a:prstGeom>
                  <a:noFill/>
                </p:spPr>
                <p:txBody>
                  <a:bodyPr vert="horz" rtlCol="0">
                    <a:spAutoFit/>
                  </a:bodyPr>
                  <a:lstStyle/>
                  <a:p>
                    <a:r>
                      <a:rPr lang="en-US" sz="1100" dirty="0" smtClean="0">
                        <a:solidFill>
                          <a:srgbClr val="000000"/>
                        </a:solidFill>
                      </a:rPr>
                      <a:t>P</a:t>
                    </a:r>
                    <a:r>
                      <a:rPr lang="en-US" sz="1100" baseline="-25000" dirty="0">
                        <a:solidFill>
                          <a:srgbClr val="000000"/>
                        </a:solidFill>
                      </a:rPr>
                      <a:t>2</a:t>
                    </a:r>
                  </a:p>
                </p:txBody>
              </p:sp>
              <p:cxnSp>
                <p:nvCxnSpPr>
                  <p:cNvPr id="55" name="Straight Connector 54"/>
                  <p:cNvCxnSpPr/>
                  <p:nvPr/>
                </p:nvCxnSpPr>
                <p:spPr>
                  <a:xfrm flipV="1">
                    <a:off x="8259392" y="3178803"/>
                    <a:ext cx="1" cy="2274832"/>
                  </a:xfrm>
                  <a:prstGeom prst="line">
                    <a:avLst/>
                  </a:prstGeom>
                  <a:ln w="38100" cap="flat" cmpd="sng" algn="ctr">
                    <a:solidFill>
                      <a:srgbClr val="FFFF0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056829" y="5499551"/>
                    <a:ext cx="558800" cy="355055"/>
                  </a:xfrm>
                  <a:prstGeom prst="rect">
                    <a:avLst/>
                  </a:prstGeom>
                  <a:noFill/>
                </p:spPr>
                <p:txBody>
                  <a:bodyPr vert="horz" rtlCol="0">
                    <a:spAutoFit/>
                  </a:bodyPr>
                  <a:lstStyle/>
                  <a:p>
                    <a:r>
                      <a:rPr lang="en-US" sz="1100" dirty="0" smtClean="0">
                        <a:solidFill>
                          <a:srgbClr val="000000"/>
                        </a:solidFill>
                      </a:rPr>
                      <a:t>Y</a:t>
                    </a:r>
                    <a:r>
                      <a:rPr lang="en-US" sz="1100" baseline="-25000" dirty="0">
                        <a:solidFill>
                          <a:srgbClr val="000000"/>
                        </a:solidFill>
                      </a:rPr>
                      <a:t>2</a:t>
                    </a:r>
                  </a:p>
                </p:txBody>
              </p:sp>
            </p:grpSp>
            <p:cxnSp>
              <p:nvCxnSpPr>
                <p:cNvPr id="48" name="Straight Connector 47"/>
                <p:cNvCxnSpPr>
                  <a:endCxn id="64" idx="2"/>
                </p:cNvCxnSpPr>
                <p:nvPr/>
              </p:nvCxnSpPr>
              <p:spPr>
                <a:xfrm rot="5400000" flipH="1" flipV="1">
                  <a:off x="6661975" y="3507251"/>
                  <a:ext cx="3094213" cy="25893"/>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45" name="Straight Connector 44"/>
              <p:cNvCxnSpPr/>
              <p:nvPr/>
            </p:nvCxnSpPr>
            <p:spPr>
              <a:xfrm>
                <a:off x="6517185" y="2602955"/>
                <a:ext cx="2059092" cy="1674569"/>
              </a:xfrm>
              <a:prstGeom prst="line">
                <a:avLst/>
              </a:prstGeom>
              <a:ln w="38100" cap="flat" cmpd="sng" algn="ctr">
                <a:solidFill>
                  <a:schemeClr val="tx1"/>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449265" y="4299346"/>
                <a:ext cx="736854" cy="261566"/>
              </a:xfrm>
              <a:prstGeom prst="rect">
                <a:avLst/>
              </a:prstGeom>
              <a:noFill/>
            </p:spPr>
            <p:txBody>
              <a:bodyPr vert="horz" wrap="square" rtlCol="0">
                <a:spAutoFit/>
              </a:bodyPr>
              <a:lstStyle/>
              <a:p>
                <a:r>
                  <a:rPr lang="en-US" sz="1100" dirty="0" smtClean="0"/>
                  <a:t>AD</a:t>
                </a:r>
                <a:endParaRPr lang="en-US" sz="1100" baseline="-25000" dirty="0"/>
              </a:p>
            </p:txBody>
          </p:sp>
        </p:grpSp>
        <p:cxnSp>
          <p:nvCxnSpPr>
            <p:cNvPr id="43" name="Straight Arrow Connector 42"/>
            <p:cNvCxnSpPr/>
            <p:nvPr/>
          </p:nvCxnSpPr>
          <p:spPr>
            <a:xfrm flipH="1" flipV="1">
              <a:off x="7412408" y="3314207"/>
              <a:ext cx="539824" cy="2"/>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grpSp>
      <p:grpSp>
        <p:nvGrpSpPr>
          <p:cNvPr id="16" name="Group 67"/>
          <p:cNvGrpSpPr/>
          <p:nvPr/>
        </p:nvGrpSpPr>
        <p:grpSpPr>
          <a:xfrm>
            <a:off x="0" y="6027003"/>
            <a:ext cx="9144000" cy="830997"/>
            <a:chOff x="-1" y="4954400"/>
            <a:chExt cx="9144000" cy="692498"/>
          </a:xfrm>
        </p:grpSpPr>
        <p:sp>
          <p:nvSpPr>
            <p:cNvPr id="8" name="TextBox 7"/>
            <p:cNvSpPr txBox="1"/>
            <p:nvPr/>
          </p:nvSpPr>
          <p:spPr>
            <a:xfrm>
              <a:off x="-1" y="4954400"/>
              <a:ext cx="4572000" cy="692498"/>
            </a:xfrm>
            <a:prstGeom prst="rect">
              <a:avLst/>
            </a:prstGeom>
            <a:solidFill>
              <a:schemeClr val="accent2">
                <a:lumMod val="20000"/>
                <a:lumOff val="80000"/>
              </a:schemeClr>
            </a:solidFill>
          </p:spPr>
          <p:txBody>
            <a:bodyPr wrap="square" rtlCol="0">
              <a:spAutoFit/>
            </a:bodyPr>
            <a:lstStyle/>
            <a:p>
              <a:r>
                <a:rPr lang="en-US" sz="1600" b="1" dirty="0" smtClean="0"/>
                <a:t>Demand-pull inflation: </a:t>
              </a:r>
              <a:r>
                <a:rPr lang="en-US" sz="1600" dirty="0" smtClean="0"/>
                <a:t>When AD increases beyond the full-employment level of output the economy experiences an increase in the average price level</a:t>
              </a:r>
              <a:endParaRPr lang="en-US" sz="1600" b="1" dirty="0"/>
            </a:p>
          </p:txBody>
        </p:sp>
        <p:sp>
          <p:nvSpPr>
            <p:cNvPr id="67" name="TextBox 66"/>
            <p:cNvSpPr txBox="1"/>
            <p:nvPr/>
          </p:nvSpPr>
          <p:spPr>
            <a:xfrm>
              <a:off x="4571999" y="4954400"/>
              <a:ext cx="4572000" cy="692498"/>
            </a:xfrm>
            <a:prstGeom prst="rect">
              <a:avLst/>
            </a:prstGeom>
            <a:solidFill>
              <a:schemeClr val="accent1">
                <a:lumMod val="20000"/>
                <a:lumOff val="80000"/>
              </a:schemeClr>
            </a:solidFill>
          </p:spPr>
          <p:txBody>
            <a:bodyPr wrap="square" rtlCol="0">
              <a:spAutoFit/>
            </a:bodyPr>
            <a:lstStyle/>
            <a:p>
              <a:r>
                <a:rPr lang="en-US" sz="1600" b="1" dirty="0" smtClean="0"/>
                <a:t>Cost-push inflation: </a:t>
              </a:r>
              <a:r>
                <a:rPr lang="en-US" sz="1600" dirty="0" smtClean="0"/>
                <a:t>When AS decreases from the full-employment level, there is an increase in the average price level.</a:t>
              </a:r>
              <a:endParaRPr lang="en-US" sz="1600" b="1" dirty="0"/>
            </a:p>
          </p:txBody>
        </p:sp>
      </p:grpSp>
      <p:grpSp>
        <p:nvGrpSpPr>
          <p:cNvPr id="18" name="Group 10"/>
          <p:cNvGrpSpPr/>
          <p:nvPr/>
        </p:nvGrpSpPr>
        <p:grpSpPr>
          <a:xfrm>
            <a:off x="395536" y="2276872"/>
            <a:ext cx="3641034" cy="3773049"/>
            <a:chOff x="0" y="1866900"/>
            <a:chExt cx="4361477" cy="3766344"/>
          </a:xfrm>
        </p:grpSpPr>
        <p:grpSp>
          <p:nvGrpSpPr>
            <p:cNvPr id="23" name="Group 12"/>
            <p:cNvGrpSpPr/>
            <p:nvPr/>
          </p:nvGrpSpPr>
          <p:grpSpPr>
            <a:xfrm>
              <a:off x="0" y="1866900"/>
              <a:ext cx="4361477" cy="3434611"/>
              <a:chOff x="4648200" y="1945584"/>
              <a:chExt cx="4550773" cy="3583678"/>
            </a:xfrm>
          </p:grpSpPr>
          <p:grpSp>
            <p:nvGrpSpPr>
              <p:cNvPr id="25" name="Group 15"/>
              <p:cNvGrpSpPr/>
              <p:nvPr/>
            </p:nvGrpSpPr>
            <p:grpSpPr>
              <a:xfrm>
                <a:off x="4648200" y="1945584"/>
                <a:ext cx="4550773" cy="3583678"/>
                <a:chOff x="4782523" y="1866900"/>
                <a:chExt cx="4550773" cy="3583678"/>
              </a:xfrm>
            </p:grpSpPr>
            <p:grpSp>
              <p:nvGrpSpPr>
                <p:cNvPr id="33" name="Group 17"/>
                <p:cNvGrpSpPr/>
                <p:nvPr/>
              </p:nvGrpSpPr>
              <p:grpSpPr>
                <a:xfrm>
                  <a:off x="4782523" y="1866900"/>
                  <a:ext cx="4056677" cy="3583678"/>
                  <a:chOff x="5087323" y="1866900"/>
                  <a:chExt cx="4056677" cy="3583678"/>
                </a:xfrm>
              </p:grpSpPr>
              <p:grpSp>
                <p:nvGrpSpPr>
                  <p:cNvPr id="41" name="Group 22"/>
                  <p:cNvGrpSpPr>
                    <a:grpSpLocks noChangeAspect="1"/>
                  </p:cNvGrpSpPr>
                  <p:nvPr/>
                </p:nvGrpSpPr>
                <p:grpSpPr>
                  <a:xfrm>
                    <a:off x="5087323" y="1866900"/>
                    <a:ext cx="4056677" cy="3583678"/>
                    <a:chOff x="5322566" y="1159309"/>
                    <a:chExt cx="4588844" cy="4864553"/>
                  </a:xfrm>
                </p:grpSpPr>
                <p:grpSp>
                  <p:nvGrpSpPr>
                    <p:cNvPr id="42" name="Group 25"/>
                    <p:cNvGrpSpPr/>
                    <p:nvPr/>
                  </p:nvGrpSpPr>
                  <p:grpSpPr>
                    <a:xfrm>
                      <a:off x="5322566" y="1159309"/>
                      <a:ext cx="4588844" cy="4864553"/>
                      <a:chOff x="5322566" y="1159309"/>
                      <a:chExt cx="4588844" cy="4864553"/>
                    </a:xfrm>
                  </p:grpSpPr>
                  <p:grpSp>
                    <p:nvGrpSpPr>
                      <p:cNvPr id="44" name="Group 23"/>
                      <p:cNvGrpSpPr/>
                      <p:nvPr/>
                    </p:nvGrpSpPr>
                    <p:grpSpPr>
                      <a:xfrm>
                        <a:off x="5322566" y="1159309"/>
                        <a:ext cx="4588844" cy="4294325"/>
                        <a:chOff x="5322566" y="1159309"/>
                        <a:chExt cx="4588844" cy="4294325"/>
                      </a:xfrm>
                    </p:grpSpPr>
                    <p:cxnSp>
                      <p:nvCxnSpPr>
                        <p:cNvPr id="35" name="Straight Connector 34"/>
                        <p:cNvCxnSpPr/>
                        <p:nvPr/>
                      </p:nvCxnSpPr>
                      <p:spPr>
                        <a:xfrm>
                          <a:off x="5755766" y="1454658"/>
                          <a:ext cx="0" cy="398551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 name="Straight Connector 2"/>
                        <p:cNvCxnSpPr/>
                        <p:nvPr/>
                      </p:nvCxnSpPr>
                      <p:spPr>
                        <a:xfrm>
                          <a:off x="5728842" y="5453634"/>
                          <a:ext cx="4158235"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7" name="TextBox 3"/>
                        <p:cNvSpPr txBox="1"/>
                        <p:nvPr/>
                      </p:nvSpPr>
                      <p:spPr>
                        <a:xfrm>
                          <a:off x="5322566" y="1366180"/>
                          <a:ext cx="761999" cy="369869"/>
                        </a:xfrm>
                        <a:prstGeom prst="rect">
                          <a:avLst/>
                        </a:prstGeom>
                        <a:noFill/>
                      </p:spPr>
                      <p:txBody>
                        <a:bodyPr vert="horz" rtlCol="0">
                          <a:spAutoFit/>
                        </a:bodyPr>
                        <a:lstStyle/>
                        <a:p>
                          <a:r>
                            <a:rPr lang="en-US" sz="1100" dirty="0" smtClean="0">
                              <a:solidFill>
                                <a:srgbClr val="000000"/>
                              </a:solidFill>
                            </a:rPr>
                            <a:t>PL</a:t>
                          </a:r>
                          <a:endParaRPr lang="en-US" sz="1100" dirty="0">
                            <a:solidFill>
                              <a:srgbClr val="000000"/>
                            </a:solidFill>
                          </a:endParaRPr>
                        </a:p>
                      </p:txBody>
                    </p:sp>
                    <p:sp>
                      <p:nvSpPr>
                        <p:cNvPr id="38" name="TextBox 4"/>
                        <p:cNvSpPr txBox="1"/>
                        <p:nvPr/>
                      </p:nvSpPr>
                      <p:spPr>
                        <a:xfrm>
                          <a:off x="9073209" y="1266117"/>
                          <a:ext cx="838201" cy="369869"/>
                        </a:xfrm>
                        <a:prstGeom prst="rect">
                          <a:avLst/>
                        </a:prstGeom>
                        <a:noFill/>
                      </p:spPr>
                      <p:txBody>
                        <a:bodyPr vert="horz" rtlCol="0">
                          <a:spAutoFit/>
                        </a:bodyPr>
                        <a:lstStyle/>
                        <a:p>
                          <a:r>
                            <a:rPr lang="en-US" sz="1100" b="1" dirty="0" smtClean="0">
                              <a:solidFill>
                                <a:srgbClr val="0000CC"/>
                              </a:solidFill>
                            </a:rPr>
                            <a:t>SRAS</a:t>
                          </a:r>
                          <a:endParaRPr lang="en-US" sz="1100" b="1" dirty="0">
                            <a:solidFill>
                              <a:srgbClr val="0000CC"/>
                            </a:solidFill>
                          </a:endParaRPr>
                        </a:p>
                      </p:txBody>
                    </p:sp>
                    <p:sp>
                      <p:nvSpPr>
                        <p:cNvPr id="39" name="Freeform 5"/>
                        <p:cNvSpPr/>
                        <p:nvPr/>
                      </p:nvSpPr>
                      <p:spPr>
                        <a:xfrm>
                          <a:off x="5876290" y="1656079"/>
                          <a:ext cx="3355341" cy="2847342"/>
                        </a:xfrm>
                        <a:custGeom>
                          <a:avLst/>
                          <a:gdLst/>
                          <a:ahLst/>
                          <a:cxnLst/>
                          <a:rect l="0" t="0" r="0" b="0"/>
                          <a:pathLst>
                            <a:path w="3355341" h="2847342">
                              <a:moveTo>
                                <a:pt x="0" y="2847341"/>
                              </a:moveTo>
                              <a:lnTo>
                                <a:pt x="54610" y="2827021"/>
                              </a:lnTo>
                              <a:lnTo>
                                <a:pt x="120650" y="2819400"/>
                              </a:lnTo>
                              <a:lnTo>
                                <a:pt x="193039" y="2816861"/>
                              </a:lnTo>
                              <a:lnTo>
                                <a:pt x="251460" y="2806700"/>
                              </a:lnTo>
                              <a:lnTo>
                                <a:pt x="300989" y="2802891"/>
                              </a:lnTo>
                              <a:lnTo>
                                <a:pt x="346710" y="2792730"/>
                              </a:lnTo>
                              <a:lnTo>
                                <a:pt x="370839" y="2790191"/>
                              </a:lnTo>
                              <a:lnTo>
                                <a:pt x="396239" y="2780030"/>
                              </a:lnTo>
                              <a:lnTo>
                                <a:pt x="488950" y="2768600"/>
                              </a:lnTo>
                              <a:lnTo>
                                <a:pt x="584200" y="2749550"/>
                              </a:lnTo>
                              <a:lnTo>
                                <a:pt x="678179" y="2747011"/>
                              </a:lnTo>
                              <a:lnTo>
                                <a:pt x="703579" y="2747011"/>
                              </a:lnTo>
                              <a:lnTo>
                                <a:pt x="713740" y="2745741"/>
                              </a:lnTo>
                              <a:lnTo>
                                <a:pt x="739140" y="2736850"/>
                              </a:lnTo>
                              <a:lnTo>
                                <a:pt x="831850" y="2725421"/>
                              </a:lnTo>
                              <a:lnTo>
                                <a:pt x="886460" y="2715261"/>
                              </a:lnTo>
                              <a:lnTo>
                                <a:pt x="934719" y="2696211"/>
                              </a:lnTo>
                              <a:lnTo>
                                <a:pt x="972819" y="2686050"/>
                              </a:lnTo>
                              <a:lnTo>
                                <a:pt x="991869" y="2680971"/>
                              </a:lnTo>
                              <a:lnTo>
                                <a:pt x="1047750" y="2674621"/>
                              </a:lnTo>
                              <a:lnTo>
                                <a:pt x="1069340" y="2665730"/>
                              </a:lnTo>
                              <a:lnTo>
                                <a:pt x="1113790" y="2658111"/>
                              </a:lnTo>
                              <a:lnTo>
                                <a:pt x="1132840" y="2650491"/>
                              </a:lnTo>
                              <a:lnTo>
                                <a:pt x="1165860" y="2632711"/>
                              </a:lnTo>
                              <a:lnTo>
                                <a:pt x="1188719" y="2623821"/>
                              </a:lnTo>
                              <a:lnTo>
                                <a:pt x="1229360" y="2620011"/>
                              </a:lnTo>
                              <a:lnTo>
                                <a:pt x="1277619" y="2616200"/>
                              </a:lnTo>
                              <a:lnTo>
                                <a:pt x="1316990" y="2602230"/>
                              </a:lnTo>
                              <a:lnTo>
                                <a:pt x="1416050" y="2560321"/>
                              </a:lnTo>
                              <a:lnTo>
                                <a:pt x="1424940" y="2556511"/>
                              </a:lnTo>
                              <a:lnTo>
                                <a:pt x="1449069" y="2551430"/>
                              </a:lnTo>
                              <a:lnTo>
                                <a:pt x="1474469" y="2546350"/>
                              </a:lnTo>
                              <a:lnTo>
                                <a:pt x="1549400" y="2522221"/>
                              </a:lnTo>
                              <a:lnTo>
                                <a:pt x="1573529" y="2518411"/>
                              </a:lnTo>
                              <a:lnTo>
                                <a:pt x="1595119" y="2510791"/>
                              </a:lnTo>
                              <a:lnTo>
                                <a:pt x="1611629" y="2503171"/>
                              </a:lnTo>
                              <a:lnTo>
                                <a:pt x="1617979" y="2498091"/>
                              </a:lnTo>
                              <a:lnTo>
                                <a:pt x="1657350" y="2484121"/>
                              </a:lnTo>
                              <a:lnTo>
                                <a:pt x="1725929" y="2468880"/>
                              </a:lnTo>
                              <a:lnTo>
                                <a:pt x="1791969" y="2437130"/>
                              </a:lnTo>
                              <a:lnTo>
                                <a:pt x="1828800" y="2413000"/>
                              </a:lnTo>
                              <a:lnTo>
                                <a:pt x="1846579" y="2407921"/>
                              </a:lnTo>
                              <a:lnTo>
                                <a:pt x="1865629" y="2404111"/>
                              </a:lnTo>
                              <a:lnTo>
                                <a:pt x="1930400" y="2379980"/>
                              </a:lnTo>
                              <a:lnTo>
                                <a:pt x="1978660" y="2355850"/>
                              </a:lnTo>
                              <a:lnTo>
                                <a:pt x="2010410" y="2349500"/>
                              </a:lnTo>
                              <a:lnTo>
                                <a:pt x="2019300" y="2345691"/>
                              </a:lnTo>
                              <a:lnTo>
                                <a:pt x="2026919" y="2339341"/>
                              </a:lnTo>
                              <a:lnTo>
                                <a:pt x="2040890" y="2325371"/>
                              </a:lnTo>
                              <a:lnTo>
                                <a:pt x="2065019" y="2307591"/>
                              </a:lnTo>
                              <a:lnTo>
                                <a:pt x="2076450" y="2291080"/>
                              </a:lnTo>
                              <a:lnTo>
                                <a:pt x="2084069" y="2286000"/>
                              </a:lnTo>
                              <a:lnTo>
                                <a:pt x="2091690" y="2282191"/>
                              </a:lnTo>
                              <a:lnTo>
                                <a:pt x="2127250" y="2268221"/>
                              </a:lnTo>
                              <a:lnTo>
                                <a:pt x="2180590" y="2235200"/>
                              </a:lnTo>
                              <a:lnTo>
                                <a:pt x="2199640" y="2219961"/>
                              </a:lnTo>
                              <a:lnTo>
                                <a:pt x="2208529" y="2213611"/>
                              </a:lnTo>
                              <a:lnTo>
                                <a:pt x="2284729" y="2184400"/>
                              </a:lnTo>
                              <a:lnTo>
                                <a:pt x="2292350" y="2178050"/>
                              </a:lnTo>
                              <a:lnTo>
                                <a:pt x="2305050" y="2162811"/>
                              </a:lnTo>
                              <a:lnTo>
                                <a:pt x="2312669" y="2156461"/>
                              </a:lnTo>
                              <a:lnTo>
                                <a:pt x="2343150" y="2143761"/>
                              </a:lnTo>
                              <a:lnTo>
                                <a:pt x="2414269" y="2091691"/>
                              </a:lnTo>
                              <a:lnTo>
                                <a:pt x="2426969" y="2080261"/>
                              </a:lnTo>
                              <a:lnTo>
                                <a:pt x="2479040" y="2049780"/>
                              </a:lnTo>
                              <a:lnTo>
                                <a:pt x="2498090" y="2026921"/>
                              </a:lnTo>
                              <a:lnTo>
                                <a:pt x="2534919" y="1998980"/>
                              </a:lnTo>
                              <a:lnTo>
                                <a:pt x="2556510" y="1969771"/>
                              </a:lnTo>
                              <a:lnTo>
                                <a:pt x="2614929" y="1918971"/>
                              </a:lnTo>
                              <a:lnTo>
                                <a:pt x="2641600" y="1884680"/>
                              </a:lnTo>
                              <a:lnTo>
                                <a:pt x="2684779" y="1847850"/>
                              </a:lnTo>
                              <a:lnTo>
                                <a:pt x="2729229" y="1794511"/>
                              </a:lnTo>
                              <a:lnTo>
                                <a:pt x="2752090" y="1778000"/>
                              </a:lnTo>
                              <a:lnTo>
                                <a:pt x="2788919" y="1728471"/>
                              </a:lnTo>
                              <a:lnTo>
                                <a:pt x="2800350" y="1710691"/>
                              </a:lnTo>
                              <a:lnTo>
                                <a:pt x="2821940" y="1685291"/>
                              </a:lnTo>
                              <a:lnTo>
                                <a:pt x="2844800" y="1639571"/>
                              </a:lnTo>
                              <a:lnTo>
                                <a:pt x="2894329" y="1577341"/>
                              </a:lnTo>
                              <a:lnTo>
                                <a:pt x="2918460" y="1535431"/>
                              </a:lnTo>
                              <a:lnTo>
                                <a:pt x="2932429" y="1513841"/>
                              </a:lnTo>
                              <a:lnTo>
                                <a:pt x="2943860" y="1496060"/>
                              </a:lnTo>
                              <a:lnTo>
                                <a:pt x="2964179" y="1470660"/>
                              </a:lnTo>
                              <a:lnTo>
                                <a:pt x="3004819" y="1391921"/>
                              </a:lnTo>
                              <a:lnTo>
                                <a:pt x="3018790" y="1370331"/>
                              </a:lnTo>
                              <a:lnTo>
                                <a:pt x="3032760" y="1348741"/>
                              </a:lnTo>
                              <a:lnTo>
                                <a:pt x="3037840" y="1342391"/>
                              </a:lnTo>
                              <a:lnTo>
                                <a:pt x="3040379" y="1336041"/>
                              </a:lnTo>
                              <a:lnTo>
                                <a:pt x="3058160" y="1275081"/>
                              </a:lnTo>
                              <a:lnTo>
                                <a:pt x="3094990" y="1201421"/>
                              </a:lnTo>
                              <a:lnTo>
                                <a:pt x="3100069" y="1181100"/>
                              </a:lnTo>
                              <a:lnTo>
                                <a:pt x="3103879" y="1159510"/>
                              </a:lnTo>
                              <a:lnTo>
                                <a:pt x="3126740" y="1101091"/>
                              </a:lnTo>
                              <a:lnTo>
                                <a:pt x="3135629" y="1059181"/>
                              </a:lnTo>
                              <a:lnTo>
                                <a:pt x="3169919" y="971550"/>
                              </a:lnTo>
                              <a:lnTo>
                                <a:pt x="3178810" y="919481"/>
                              </a:lnTo>
                              <a:lnTo>
                                <a:pt x="3197860" y="867410"/>
                              </a:lnTo>
                              <a:lnTo>
                                <a:pt x="3208019" y="819150"/>
                              </a:lnTo>
                              <a:lnTo>
                                <a:pt x="3227069" y="767081"/>
                              </a:lnTo>
                              <a:lnTo>
                                <a:pt x="3235960" y="718821"/>
                              </a:lnTo>
                              <a:lnTo>
                                <a:pt x="3242310" y="695960"/>
                              </a:lnTo>
                              <a:lnTo>
                                <a:pt x="3248660" y="636271"/>
                              </a:lnTo>
                              <a:lnTo>
                                <a:pt x="3257550" y="609600"/>
                              </a:lnTo>
                              <a:lnTo>
                                <a:pt x="3274060" y="521971"/>
                              </a:lnTo>
                              <a:lnTo>
                                <a:pt x="3286760" y="472441"/>
                              </a:lnTo>
                              <a:lnTo>
                                <a:pt x="3298190" y="439421"/>
                              </a:lnTo>
                              <a:lnTo>
                                <a:pt x="3304540" y="402591"/>
                              </a:lnTo>
                              <a:lnTo>
                                <a:pt x="3313429" y="377191"/>
                              </a:lnTo>
                              <a:lnTo>
                                <a:pt x="3318510" y="297181"/>
                              </a:lnTo>
                              <a:lnTo>
                                <a:pt x="3318510" y="264160"/>
                              </a:lnTo>
                              <a:lnTo>
                                <a:pt x="3323590" y="243841"/>
                              </a:lnTo>
                              <a:lnTo>
                                <a:pt x="3328669" y="223521"/>
                              </a:lnTo>
                              <a:lnTo>
                                <a:pt x="3333750" y="186691"/>
                              </a:lnTo>
                              <a:lnTo>
                                <a:pt x="3343910" y="144781"/>
                              </a:lnTo>
                              <a:lnTo>
                                <a:pt x="3347719" y="64771"/>
                              </a:lnTo>
                              <a:lnTo>
                                <a:pt x="3351529" y="44450"/>
                              </a:lnTo>
                              <a:lnTo>
                                <a:pt x="3355340" y="34291"/>
                              </a:lnTo>
                              <a:lnTo>
                                <a:pt x="3355340" y="25400"/>
                              </a:lnTo>
                              <a:lnTo>
                                <a:pt x="3354069" y="15241"/>
                              </a:lnTo>
                              <a:lnTo>
                                <a:pt x="3347719" y="0"/>
                              </a:lnTo>
                            </a:path>
                          </a:pathLst>
                        </a:custGeom>
                        <a:ln w="43052"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40" name="TextBox 4"/>
                        <p:cNvSpPr txBox="1"/>
                        <p:nvPr/>
                      </p:nvSpPr>
                      <p:spPr>
                        <a:xfrm>
                          <a:off x="8383640" y="1159309"/>
                          <a:ext cx="838201" cy="369869"/>
                        </a:xfrm>
                        <a:prstGeom prst="rect">
                          <a:avLst/>
                        </a:prstGeom>
                        <a:noFill/>
                      </p:spPr>
                      <p:txBody>
                        <a:bodyPr vert="horz" rtlCol="0">
                          <a:spAutoFit/>
                        </a:bodyPr>
                        <a:lstStyle/>
                        <a:p>
                          <a:r>
                            <a:rPr lang="en-US" sz="1100" b="1" dirty="0" smtClean="0">
                              <a:solidFill>
                                <a:srgbClr val="FF0000"/>
                              </a:solidFill>
                            </a:rPr>
                            <a:t>LRAS</a:t>
                          </a:r>
                          <a:endParaRPr lang="en-US" sz="1100" b="1" dirty="0">
                            <a:solidFill>
                              <a:srgbClr val="FF0000"/>
                            </a:solidFill>
                          </a:endParaRPr>
                        </a:p>
                      </p:txBody>
                    </p:sp>
                  </p:grpSp>
                  <p:sp>
                    <p:nvSpPr>
                      <p:cNvPr id="34" name="TextBox 33"/>
                      <p:cNvSpPr txBox="1"/>
                      <p:nvPr/>
                    </p:nvSpPr>
                    <p:spPr>
                      <a:xfrm>
                        <a:off x="7105316" y="5653994"/>
                        <a:ext cx="1270000" cy="369868"/>
                      </a:xfrm>
                      <a:prstGeom prst="rect">
                        <a:avLst/>
                      </a:prstGeom>
                      <a:noFill/>
                    </p:spPr>
                    <p:txBody>
                      <a:bodyPr vert="horz" rtlCol="0">
                        <a:spAutoFit/>
                      </a:bodyPr>
                      <a:lstStyle/>
                      <a:p>
                        <a:r>
                          <a:rPr lang="en-US" sz="1100" dirty="0" smtClean="0">
                            <a:solidFill>
                              <a:srgbClr val="000000"/>
                            </a:solidFill>
                          </a:rPr>
                          <a:t>real GDP</a:t>
                        </a:r>
                        <a:endParaRPr lang="en-US" sz="1100" dirty="0">
                          <a:solidFill>
                            <a:srgbClr val="000000"/>
                          </a:solidFill>
                        </a:endParaRPr>
                      </a:p>
                    </p:txBody>
                  </p:sp>
                </p:grpSp>
                <p:cxnSp>
                  <p:nvCxnSpPr>
                    <p:cNvPr id="26" name="Straight Connector 25"/>
                    <p:cNvCxnSpPr/>
                    <p:nvPr/>
                  </p:nvCxnSpPr>
                  <p:spPr>
                    <a:xfrm flipH="1">
                      <a:off x="5753100" y="3086100"/>
                      <a:ext cx="3086100" cy="0"/>
                    </a:xfrm>
                    <a:prstGeom prst="line">
                      <a:avLst/>
                    </a:prstGeom>
                    <a:ln w="38100" cap="flat" cmpd="sng" algn="ctr">
                      <a:solidFill>
                        <a:srgbClr val="80008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22570" y="2991777"/>
                      <a:ext cx="533399" cy="369868"/>
                    </a:xfrm>
                    <a:prstGeom prst="rect">
                      <a:avLst/>
                    </a:prstGeom>
                    <a:noFill/>
                  </p:spPr>
                  <p:txBody>
                    <a:bodyPr vert="horz" rtlCol="0">
                      <a:spAutoFit/>
                    </a:bodyPr>
                    <a:lstStyle/>
                    <a:p>
                      <a:r>
                        <a:rPr lang="en-US" sz="1100" dirty="0" err="1" smtClean="0">
                          <a:solidFill>
                            <a:srgbClr val="000000"/>
                          </a:solidFill>
                        </a:rPr>
                        <a:t>P</a:t>
                      </a:r>
                      <a:r>
                        <a:rPr lang="en-US" sz="1100" baseline="-25000" dirty="0" err="1" smtClean="0">
                          <a:solidFill>
                            <a:srgbClr val="000000"/>
                          </a:solidFill>
                        </a:rPr>
                        <a:t>fe</a:t>
                      </a:r>
                      <a:endParaRPr lang="en-US" sz="1100" baseline="-25000" dirty="0">
                        <a:solidFill>
                          <a:srgbClr val="000000"/>
                        </a:solidFill>
                      </a:endParaRPr>
                    </a:p>
                  </p:txBody>
                </p:sp>
                <p:sp>
                  <p:nvSpPr>
                    <p:cNvPr id="28" name="TextBox 27"/>
                    <p:cNvSpPr txBox="1"/>
                    <p:nvPr/>
                  </p:nvSpPr>
                  <p:spPr>
                    <a:xfrm>
                      <a:off x="8598020" y="5503593"/>
                      <a:ext cx="558800" cy="369868"/>
                    </a:xfrm>
                    <a:prstGeom prst="rect">
                      <a:avLst/>
                    </a:prstGeom>
                    <a:noFill/>
                  </p:spPr>
                  <p:txBody>
                    <a:bodyPr vert="horz" rtlCol="0">
                      <a:spAutoFit/>
                    </a:bodyPr>
                    <a:lstStyle/>
                    <a:p>
                      <a:r>
                        <a:rPr lang="en-US" sz="1100" dirty="0" err="1" smtClean="0">
                          <a:solidFill>
                            <a:srgbClr val="000000"/>
                          </a:solidFill>
                        </a:rPr>
                        <a:t>Y</a:t>
                      </a:r>
                      <a:r>
                        <a:rPr lang="en-US" sz="1100" baseline="-25000" dirty="0" err="1" smtClean="0">
                          <a:solidFill>
                            <a:srgbClr val="000000"/>
                          </a:solidFill>
                        </a:rPr>
                        <a:t>fe</a:t>
                      </a:r>
                      <a:endParaRPr lang="en-US" sz="1100" baseline="-25000" dirty="0">
                        <a:solidFill>
                          <a:srgbClr val="000000"/>
                        </a:solidFill>
                      </a:endParaRPr>
                    </a:p>
                  </p:txBody>
                </p:sp>
                <p:cxnSp>
                  <p:nvCxnSpPr>
                    <p:cNvPr id="29" name="Straight Connector 28"/>
                    <p:cNvCxnSpPr/>
                    <p:nvPr/>
                  </p:nvCxnSpPr>
                  <p:spPr>
                    <a:xfrm flipH="1">
                      <a:off x="5755766" y="2311566"/>
                      <a:ext cx="3368062" cy="0"/>
                    </a:xfrm>
                    <a:prstGeom prst="line">
                      <a:avLst/>
                    </a:prstGeom>
                    <a:ln w="38100" cap="flat" cmpd="sng" algn="ctr">
                      <a:solidFill>
                        <a:srgbClr val="FFFF0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9156920" y="2282497"/>
                      <a:ext cx="0" cy="3171137"/>
                    </a:xfrm>
                    <a:prstGeom prst="line">
                      <a:avLst/>
                    </a:prstGeom>
                    <a:ln w="38100" cap="flat" cmpd="sng" algn="ctr">
                      <a:solidFill>
                        <a:srgbClr val="FFFF0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322566" y="2190289"/>
                      <a:ext cx="533399" cy="369868"/>
                    </a:xfrm>
                    <a:prstGeom prst="rect">
                      <a:avLst/>
                    </a:prstGeom>
                    <a:noFill/>
                  </p:spPr>
                  <p:txBody>
                    <a:bodyPr vert="horz" rtlCol="0">
                      <a:spAutoFit/>
                    </a:bodyPr>
                    <a:lstStyle/>
                    <a:p>
                      <a:r>
                        <a:rPr lang="en-US" sz="1100" dirty="0" smtClean="0">
                          <a:solidFill>
                            <a:srgbClr val="000000"/>
                          </a:solidFill>
                        </a:rPr>
                        <a:t>P</a:t>
                      </a:r>
                      <a:r>
                        <a:rPr lang="en-US" sz="1100" baseline="-25000" dirty="0" smtClean="0">
                          <a:solidFill>
                            <a:srgbClr val="000000"/>
                          </a:solidFill>
                        </a:rPr>
                        <a:t>3</a:t>
                      </a:r>
                      <a:endParaRPr lang="en-US" sz="1100" baseline="-25000" dirty="0">
                        <a:solidFill>
                          <a:srgbClr val="000000"/>
                        </a:solidFill>
                      </a:endParaRPr>
                    </a:p>
                  </p:txBody>
                </p:sp>
                <p:sp>
                  <p:nvSpPr>
                    <p:cNvPr id="32" name="TextBox 31"/>
                    <p:cNvSpPr txBox="1"/>
                    <p:nvPr/>
                  </p:nvSpPr>
                  <p:spPr>
                    <a:xfrm>
                      <a:off x="9012776" y="5520746"/>
                      <a:ext cx="533399" cy="369868"/>
                    </a:xfrm>
                    <a:prstGeom prst="rect">
                      <a:avLst/>
                    </a:prstGeom>
                    <a:noFill/>
                  </p:spPr>
                  <p:txBody>
                    <a:bodyPr vert="horz" rtlCol="0">
                      <a:spAutoFit/>
                    </a:bodyPr>
                    <a:lstStyle/>
                    <a:p>
                      <a:r>
                        <a:rPr lang="en-US" sz="1100" dirty="0" smtClean="0">
                          <a:solidFill>
                            <a:srgbClr val="000000"/>
                          </a:solidFill>
                        </a:rPr>
                        <a:t>Y</a:t>
                      </a:r>
                      <a:r>
                        <a:rPr lang="en-US" sz="1100" baseline="-25000" dirty="0">
                          <a:solidFill>
                            <a:srgbClr val="000000"/>
                          </a:solidFill>
                        </a:rPr>
                        <a:t>3</a:t>
                      </a:r>
                    </a:p>
                  </p:txBody>
                </p:sp>
              </p:grpSp>
              <p:cxnSp>
                <p:nvCxnSpPr>
                  <p:cNvPr id="24" name="Straight Connector 23"/>
                  <p:cNvCxnSpPr/>
                  <p:nvPr/>
                </p:nvCxnSpPr>
                <p:spPr>
                  <a:xfrm flipV="1">
                    <a:off x="8196137" y="2170458"/>
                    <a:ext cx="0" cy="2874221"/>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19" name="Straight Connector 18"/>
                <p:cNvCxnSpPr/>
                <p:nvPr/>
              </p:nvCxnSpPr>
              <p:spPr>
                <a:xfrm>
                  <a:off x="6451699" y="2095500"/>
                  <a:ext cx="2059092" cy="1674569"/>
                </a:xfrm>
                <a:prstGeom prst="line">
                  <a:avLst/>
                </a:prstGeom>
                <a:ln w="38100" cap="flat" cmpd="sng" algn="ctr">
                  <a:solidFill>
                    <a:schemeClr val="bg1">
                      <a:lumMod val="75000"/>
                    </a:scheme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407145" y="3766438"/>
                  <a:ext cx="736853" cy="272479"/>
                </a:xfrm>
                <a:prstGeom prst="rect">
                  <a:avLst/>
                </a:prstGeom>
                <a:noFill/>
              </p:spPr>
              <p:txBody>
                <a:bodyPr vert="horz" wrap="square" rtlCol="0">
                  <a:spAutoFit/>
                </a:bodyPr>
                <a:lstStyle/>
                <a:p>
                  <a:r>
                    <a:rPr lang="en-US" sz="1100" dirty="0" smtClean="0">
                      <a:solidFill>
                        <a:schemeClr val="bg1">
                          <a:lumMod val="75000"/>
                        </a:schemeClr>
                      </a:solidFill>
                    </a:rPr>
                    <a:t>AD</a:t>
                  </a:r>
                  <a:r>
                    <a:rPr lang="en-US" sz="1100" baseline="-25000" dirty="0" smtClean="0">
                      <a:solidFill>
                        <a:schemeClr val="bg1">
                          <a:lumMod val="75000"/>
                        </a:schemeClr>
                      </a:solidFill>
                    </a:rPr>
                    <a:t>1</a:t>
                  </a:r>
                  <a:endParaRPr lang="en-US" sz="1100" baseline="-25000" dirty="0">
                    <a:solidFill>
                      <a:schemeClr val="bg1">
                        <a:lumMod val="75000"/>
                      </a:schemeClr>
                    </a:solidFill>
                  </a:endParaRPr>
                </a:p>
              </p:txBody>
            </p:sp>
            <p:cxnSp>
              <p:nvCxnSpPr>
                <p:cNvPr id="21" name="Straight Connector 20"/>
                <p:cNvCxnSpPr/>
                <p:nvPr/>
              </p:nvCxnSpPr>
              <p:spPr>
                <a:xfrm>
                  <a:off x="7696200" y="2321616"/>
                  <a:ext cx="961161" cy="789142"/>
                </a:xfrm>
                <a:prstGeom prst="line">
                  <a:avLst/>
                </a:prstGeom>
                <a:ln w="38100" cap="flat" cmpd="sng" algn="ctr">
                  <a:solidFill>
                    <a:schemeClr val="tx1"/>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596443" y="2956869"/>
                  <a:ext cx="736853" cy="272479"/>
                </a:xfrm>
                <a:prstGeom prst="rect">
                  <a:avLst/>
                </a:prstGeom>
                <a:noFill/>
              </p:spPr>
              <p:txBody>
                <a:bodyPr vert="horz" wrap="square" rtlCol="0">
                  <a:spAutoFit/>
                </a:bodyPr>
                <a:lstStyle/>
                <a:p>
                  <a:r>
                    <a:rPr lang="en-US" sz="1100" dirty="0" smtClean="0"/>
                    <a:t>AD</a:t>
                  </a:r>
                  <a:r>
                    <a:rPr lang="en-US" sz="1100" baseline="-25000" dirty="0" smtClean="0"/>
                    <a:t>3</a:t>
                  </a:r>
                  <a:endParaRPr lang="en-US" sz="1100" baseline="-25000" dirty="0"/>
                </a:p>
              </p:txBody>
            </p:sp>
          </p:grpSp>
          <p:cxnSp>
            <p:nvCxnSpPr>
              <p:cNvPr id="17" name="Straight Arrow Connector 16"/>
              <p:cNvCxnSpPr/>
              <p:nvPr/>
            </p:nvCxnSpPr>
            <p:spPr>
              <a:xfrm flipV="1">
                <a:off x="7471047" y="3011468"/>
                <a:ext cx="678915" cy="1409"/>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grpSp>
        <p:sp>
          <p:nvSpPr>
            <p:cNvPr id="14" name="TextBox 13"/>
            <p:cNvSpPr txBox="1"/>
            <p:nvPr/>
          </p:nvSpPr>
          <p:spPr>
            <a:xfrm>
              <a:off x="2515354" y="5372099"/>
              <a:ext cx="1828046" cy="261145"/>
            </a:xfrm>
            <a:prstGeom prst="rect">
              <a:avLst/>
            </a:prstGeom>
            <a:noFill/>
          </p:spPr>
          <p:txBody>
            <a:bodyPr vert="horz" wrap="square" rtlCol="0">
              <a:spAutoFit/>
            </a:bodyPr>
            <a:lstStyle/>
            <a:p>
              <a:r>
                <a:rPr lang="en-US" sz="1100" i="1" dirty="0" smtClean="0">
                  <a:solidFill>
                    <a:srgbClr val="F81D06"/>
                  </a:solidFill>
                </a:rPr>
                <a:t>Inflationary Gap</a:t>
              </a:r>
              <a:endParaRPr lang="en-US" sz="1100" i="1" dirty="0">
                <a:solidFill>
                  <a:srgbClr val="F81D06"/>
                </a:solidFill>
              </a:endParaRPr>
            </a:p>
          </p:txBody>
        </p:sp>
        <p:sp>
          <p:nvSpPr>
            <p:cNvPr id="15" name="Left Brace 14"/>
            <p:cNvSpPr/>
            <p:nvPr/>
          </p:nvSpPr>
          <p:spPr>
            <a:xfrm rot="16200000">
              <a:off x="3110340" y="5057968"/>
              <a:ext cx="132361" cy="455827"/>
            </a:xfrm>
            <a:prstGeom prst="leftBrace">
              <a:avLst/>
            </a:prstGeom>
            <a:ln w="19050"/>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400"/>
            </a:p>
          </p:txBody>
        </p:sp>
      </p:grpSp>
    </p:spTree>
    <p:extLst>
      <p:ext uri="{BB962C8B-B14F-4D97-AF65-F5344CB8AC3E}">
        <p14:creationId xmlns="" xmlns:p14="http://schemas.microsoft.com/office/powerpoint/2010/main" val="2193665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292662"/>
          </a:xfrm>
          <a:prstGeom prst="rect">
            <a:avLst/>
          </a:prstGeom>
          <a:noFill/>
        </p:spPr>
        <p:txBody>
          <a:bodyPr wrap="square" rtlCol="0">
            <a:spAutoFit/>
          </a:bodyPr>
          <a:lstStyle/>
          <a:p>
            <a:r>
              <a:rPr lang="en-US" sz="2400" dirty="0" smtClean="0">
                <a:solidFill>
                  <a:srgbClr val="FF0000"/>
                </a:solidFill>
              </a:rPr>
              <a:t>Degrees of inflation</a:t>
            </a:r>
          </a:p>
          <a:p>
            <a:r>
              <a:rPr lang="en-US" i="1" dirty="0" smtClean="0"/>
              <a:t>‘Price level stability’ </a:t>
            </a:r>
            <a:r>
              <a:rPr lang="en-US" dirty="0" smtClean="0"/>
              <a:t>is a primary macroeconomic objective; but what is considered ‘stable’ inflation? Is NO inflation (0%) desirable? What about negative inflation? We must distinguish between different degrees of inflation to know what is a desirable inflation rate.</a:t>
            </a:r>
            <a:endParaRPr lang="en-US" i="1" dirty="0"/>
          </a:p>
        </p:txBody>
      </p:sp>
      <p:graphicFrame>
        <p:nvGraphicFramePr>
          <p:cNvPr id="11" name="Table 10"/>
          <p:cNvGraphicFramePr>
            <a:graphicFrameLocks noGrp="1"/>
          </p:cNvGraphicFramePr>
          <p:nvPr>
            <p:extLst>
              <p:ext uri="{D42A27DB-BD31-4B8C-83A1-F6EECF244321}">
                <p14:modId xmlns="" xmlns:p14="http://schemas.microsoft.com/office/powerpoint/2010/main" val="362273829"/>
              </p:ext>
            </p:extLst>
          </p:nvPr>
        </p:nvGraphicFramePr>
        <p:xfrm>
          <a:off x="0" y="1484784"/>
          <a:ext cx="9144000" cy="5184577"/>
        </p:xfrm>
        <a:graphic>
          <a:graphicData uri="http://schemas.openxmlformats.org/drawingml/2006/table">
            <a:tbl>
              <a:tblPr firstRow="1" bandRow="1">
                <a:tableStyleId>{5C22544A-7EE6-4342-B048-85BDC9FD1C3A}</a:tableStyleId>
              </a:tblPr>
              <a:tblGrid>
                <a:gridCol w="1230336"/>
                <a:gridCol w="7913664"/>
              </a:tblGrid>
              <a:tr h="427728">
                <a:tc gridSpan="2">
                  <a:txBody>
                    <a:bodyPr/>
                    <a:lstStyle/>
                    <a:p>
                      <a:pPr algn="ctr"/>
                      <a:r>
                        <a:rPr lang="en-US" sz="1900" dirty="0" smtClean="0"/>
                        <a:t>Degrees</a:t>
                      </a:r>
                      <a:r>
                        <a:rPr lang="en-US" sz="1900" baseline="0" dirty="0" smtClean="0"/>
                        <a:t> of Inflation, from low to high</a:t>
                      </a:r>
                      <a:endParaRPr lang="en-US" sz="1900" dirty="0"/>
                    </a:p>
                  </a:txBody>
                  <a:tcPr marT="54864" marB="54864" anchor="ctr"/>
                </a:tc>
                <a:tc hMerge="1">
                  <a:txBody>
                    <a:bodyPr/>
                    <a:lstStyle/>
                    <a:p>
                      <a:endParaRPr lang="en-US" sz="1600" dirty="0"/>
                    </a:p>
                  </a:txBody>
                  <a:tcPr/>
                </a:tc>
              </a:tr>
              <a:tr h="1769237">
                <a:tc>
                  <a:txBody>
                    <a:bodyPr/>
                    <a:lstStyle/>
                    <a:p>
                      <a:pPr algn="ctr"/>
                      <a:r>
                        <a:rPr lang="en-US" sz="1900" b="1" dirty="0" smtClean="0">
                          <a:solidFill>
                            <a:schemeClr val="accent6">
                              <a:lumMod val="75000"/>
                            </a:schemeClr>
                          </a:solidFill>
                        </a:rPr>
                        <a:t>Deflation: </a:t>
                      </a:r>
                      <a:endParaRPr lang="en-US" sz="1900" dirty="0">
                        <a:solidFill>
                          <a:schemeClr val="accent6">
                            <a:lumMod val="75000"/>
                          </a:schemeClr>
                        </a:solidFill>
                      </a:endParaRPr>
                    </a:p>
                  </a:txBody>
                  <a:tcPr marT="54864" marB="54864" anchor="ctr"/>
                </a:tc>
                <a:tc>
                  <a:txBody>
                    <a:bodyPr/>
                    <a:lstStyle/>
                    <a:p>
                      <a:r>
                        <a:rPr lang="en-US" sz="1700" dirty="0" smtClean="0"/>
                        <a:t>Deflation refers to a decrease in the average price level of goods/services over time. </a:t>
                      </a:r>
                    </a:p>
                    <a:p>
                      <a:pPr marL="285750" indent="-285750">
                        <a:buFont typeface="Arial" pitchFamily="34" charset="0"/>
                        <a:buChar char="•"/>
                      </a:pPr>
                      <a:r>
                        <a:rPr lang="en-US" sz="1700" dirty="0" smtClean="0"/>
                        <a:t>If the CPI for one year is smaller than the CPI from a previous year, then the inflation rate will be negative. </a:t>
                      </a:r>
                    </a:p>
                    <a:p>
                      <a:pPr marL="285750" indent="-285750">
                        <a:buFont typeface="Arial" pitchFamily="34" charset="0"/>
                        <a:buChar char="•"/>
                      </a:pPr>
                      <a:r>
                        <a:rPr lang="en-US" sz="1700" dirty="0" smtClean="0"/>
                        <a:t>Deflation is considered highly undesirable because it discourages investment and consumption (households and firms prefer to postpone spending until prices are lower in the future) and therefore can lead to recession and rising unemployment.</a:t>
                      </a:r>
                    </a:p>
                  </a:txBody>
                  <a:tcPr marT="54864" marB="54864"/>
                </a:tc>
              </a:tr>
              <a:tr h="14938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smtClean="0">
                          <a:solidFill>
                            <a:srgbClr val="00B050"/>
                          </a:solidFill>
                        </a:rPr>
                        <a:t>Low inflation:</a:t>
                      </a:r>
                      <a:endParaRPr lang="en-US" sz="1900" dirty="0" smtClean="0">
                        <a:solidFill>
                          <a:srgbClr val="00B050"/>
                        </a:solidFill>
                      </a:endParaRPr>
                    </a:p>
                    <a:p>
                      <a:pPr algn="ctr"/>
                      <a:endParaRPr lang="en-US" sz="1900" dirty="0">
                        <a:solidFill>
                          <a:srgbClr val="FFFF00"/>
                        </a:solidFill>
                      </a:endParaRPr>
                    </a:p>
                  </a:txBody>
                  <a:tcPr marT="54864" marB="54864" anchor="ctr"/>
                </a:tc>
                <a:tc>
                  <a:txBody>
                    <a:bodyPr/>
                    <a:lstStyle/>
                    <a:p>
                      <a:r>
                        <a:rPr lang="en-US" sz="1700" dirty="0" smtClean="0"/>
                        <a:t>Inflation rates of between 0-5% are considered </a:t>
                      </a:r>
                      <a:r>
                        <a:rPr lang="en-US" sz="1700" i="1" dirty="0" smtClean="0"/>
                        <a:t>low and stable</a:t>
                      </a:r>
                      <a:r>
                        <a:rPr lang="en-US" sz="1700" dirty="0" smtClean="0"/>
                        <a:t>. </a:t>
                      </a:r>
                    </a:p>
                    <a:p>
                      <a:pPr marL="285750" indent="-285750">
                        <a:buFont typeface="Arial" pitchFamily="34" charset="0"/>
                        <a:buChar char="•"/>
                      </a:pPr>
                      <a:r>
                        <a:rPr lang="en-US" sz="1700" dirty="0" smtClean="0"/>
                        <a:t>This is the desired range for most countries, over which consumers’ confidence over the stability of future prices is sound; businesses and households can invest, spend and save without fear of future erosions in the values of their savings and investments.</a:t>
                      </a:r>
                    </a:p>
                  </a:txBody>
                  <a:tcPr marT="54864" marB="54864"/>
                </a:tc>
              </a:tr>
              <a:tr h="1493806">
                <a:tc>
                  <a:txBody>
                    <a:bodyPr/>
                    <a:lstStyle/>
                    <a:p>
                      <a:pPr algn="ctr"/>
                      <a:r>
                        <a:rPr lang="en-US" sz="1900" b="1" dirty="0" smtClean="0">
                          <a:solidFill>
                            <a:srgbClr val="FF0000"/>
                          </a:solidFill>
                        </a:rPr>
                        <a:t>High inflation: </a:t>
                      </a:r>
                      <a:endParaRPr lang="en-US" sz="1900" dirty="0">
                        <a:solidFill>
                          <a:srgbClr val="FF0000"/>
                        </a:solidFill>
                      </a:endParaRPr>
                    </a:p>
                  </a:txBody>
                  <a:tcPr marT="54864" marB="54864" anchor="ctr"/>
                </a:tc>
                <a:tc>
                  <a:txBody>
                    <a:bodyPr/>
                    <a:lstStyle/>
                    <a:p>
                      <a:r>
                        <a:rPr lang="en-US" sz="1700" dirty="0" smtClean="0"/>
                        <a:t>Inflation rates of greater than 5% are considered high in most countries</a:t>
                      </a:r>
                    </a:p>
                    <a:p>
                      <a:pPr marL="285750" indent="-285750">
                        <a:buFont typeface="Arial" pitchFamily="34" charset="0"/>
                        <a:buChar char="•"/>
                      </a:pPr>
                      <a:r>
                        <a:rPr lang="en-US" sz="1700" dirty="0" smtClean="0"/>
                        <a:t> At high inflation rates, firms and households will rush to spend their money now before its value is eroded by higher prices. The race to spend while money is dear causes AD to grow rapidly, causing </a:t>
                      </a:r>
                      <a:r>
                        <a:rPr lang="en-US" sz="1700" i="1" dirty="0" smtClean="0"/>
                        <a:t>demand-pull inflation, </a:t>
                      </a:r>
                      <a:r>
                        <a:rPr lang="en-US" sz="1700" dirty="0" smtClean="0"/>
                        <a:t>reducing real incomes and contributing to instability across the economy</a:t>
                      </a:r>
                      <a:endParaRPr lang="en-US" sz="1700" b="1" dirty="0" smtClean="0"/>
                    </a:p>
                  </a:txBody>
                  <a:tcPr marT="54864" marB="54864"/>
                </a:tc>
              </a:tr>
            </a:tbl>
          </a:graphicData>
        </a:graphic>
      </p:graphicFrame>
    </p:spTree>
    <p:extLst>
      <p:ext uri="{BB962C8B-B14F-4D97-AF65-F5344CB8AC3E}">
        <p14:creationId xmlns="" xmlns:p14="http://schemas.microsoft.com/office/powerpoint/2010/main" val="335946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15663"/>
          </a:xfrm>
          <a:prstGeom prst="rect">
            <a:avLst/>
          </a:prstGeom>
          <a:noFill/>
        </p:spPr>
        <p:txBody>
          <a:bodyPr wrap="square" rtlCol="0">
            <a:spAutoFit/>
          </a:bodyPr>
          <a:lstStyle/>
          <a:p>
            <a:r>
              <a:rPr lang="en-US" sz="2400" dirty="0" smtClean="0">
                <a:solidFill>
                  <a:srgbClr val="FF0000"/>
                </a:solidFill>
              </a:rPr>
              <a:t>Consequences of Inflation</a:t>
            </a:r>
          </a:p>
          <a:p>
            <a:r>
              <a:rPr lang="en-US" dirty="0" smtClean="0"/>
              <a:t>High inflation, like high unemployment, has several negative effects on households, firms and the overall economy.</a:t>
            </a:r>
          </a:p>
        </p:txBody>
      </p:sp>
      <p:graphicFrame>
        <p:nvGraphicFramePr>
          <p:cNvPr id="4" name="Table 3"/>
          <p:cNvGraphicFramePr>
            <a:graphicFrameLocks noGrp="1"/>
          </p:cNvGraphicFramePr>
          <p:nvPr>
            <p:extLst>
              <p:ext uri="{D42A27DB-BD31-4B8C-83A1-F6EECF244321}">
                <p14:modId xmlns="" xmlns:p14="http://schemas.microsoft.com/office/powerpoint/2010/main" val="2256564785"/>
              </p:ext>
            </p:extLst>
          </p:nvPr>
        </p:nvGraphicFramePr>
        <p:xfrm>
          <a:off x="0" y="1268760"/>
          <a:ext cx="9144000" cy="5589239"/>
        </p:xfrm>
        <a:graphic>
          <a:graphicData uri="http://schemas.openxmlformats.org/drawingml/2006/table">
            <a:tbl>
              <a:tblPr firstRow="1" bandRow="1">
                <a:tableStyleId>{5C22544A-7EE6-4342-B048-85BDC9FD1C3A}</a:tableStyleId>
              </a:tblPr>
              <a:tblGrid>
                <a:gridCol w="1723796"/>
                <a:gridCol w="7420204"/>
              </a:tblGrid>
              <a:tr h="486440">
                <a:tc gridSpan="2">
                  <a:txBody>
                    <a:bodyPr/>
                    <a:lstStyle/>
                    <a:p>
                      <a:pPr algn="ctr"/>
                      <a:r>
                        <a:rPr lang="en-US" sz="2200" dirty="0" smtClean="0"/>
                        <a:t>The Consequences of High Inflation</a:t>
                      </a:r>
                      <a:endParaRPr lang="en-US" sz="2200" dirty="0"/>
                    </a:p>
                  </a:txBody>
                  <a:tcPr marT="54864" marB="54864"/>
                </a:tc>
                <a:tc hMerge="1">
                  <a:txBody>
                    <a:bodyPr/>
                    <a:lstStyle/>
                    <a:p>
                      <a:endParaRPr lang="en-US" dirty="0"/>
                    </a:p>
                  </a:txBody>
                  <a:tcPr/>
                </a:tc>
              </a:tr>
              <a:tr h="1233279">
                <a:tc>
                  <a:txBody>
                    <a:bodyPr/>
                    <a:lstStyle/>
                    <a:p>
                      <a:pPr algn="ctr"/>
                      <a:r>
                        <a:rPr lang="en-US" sz="1700" b="1" dirty="0" smtClean="0">
                          <a:solidFill>
                            <a:srgbClr val="FF0000"/>
                          </a:solidFill>
                        </a:rPr>
                        <a:t>Lower Real Incomes</a:t>
                      </a:r>
                      <a:endParaRPr lang="en-US" sz="1700" b="1" dirty="0">
                        <a:solidFill>
                          <a:srgbClr val="FF0000"/>
                        </a:solidFill>
                      </a:endParaRPr>
                    </a:p>
                  </a:txBody>
                  <a:tcPr marT="54864" marB="54864" anchor="ctr"/>
                </a:tc>
                <a:tc>
                  <a:txBody>
                    <a:bodyPr/>
                    <a:lstStyle/>
                    <a:p>
                      <a:r>
                        <a:rPr lang="en-US" sz="1700" dirty="0" smtClean="0"/>
                        <a:t>A</a:t>
                      </a:r>
                      <a:r>
                        <a:rPr lang="en-US" sz="1700" baseline="0" dirty="0" smtClean="0"/>
                        <a:t> households’ </a:t>
                      </a:r>
                      <a:r>
                        <a:rPr lang="en-US" sz="1700" i="1" baseline="0" dirty="0" smtClean="0"/>
                        <a:t>real income</a:t>
                      </a:r>
                      <a:r>
                        <a:rPr lang="en-US" sz="1700" i="0" baseline="0" dirty="0" smtClean="0"/>
                        <a:t> is its nominal income adjusted for any inflation in the economy. The more prices rise, the less a certain amount of income can buy for households. Higher inflation makes consumers </a:t>
                      </a:r>
                      <a:r>
                        <a:rPr lang="en-US" sz="1700" i="1" baseline="0" dirty="0" smtClean="0"/>
                        <a:t>feel poorer</a:t>
                      </a:r>
                      <a:r>
                        <a:rPr lang="en-US" sz="1700" i="0" baseline="0" dirty="0" smtClean="0"/>
                        <a:t>, since the real value of their incomes falls when inflation rises.</a:t>
                      </a:r>
                      <a:endParaRPr lang="en-US" sz="1700" dirty="0"/>
                    </a:p>
                  </a:txBody>
                  <a:tcPr marT="54864" marB="54864" anchor="ctr"/>
                </a:tc>
              </a:tr>
              <a:tr h="1233279">
                <a:tc>
                  <a:txBody>
                    <a:bodyPr/>
                    <a:lstStyle/>
                    <a:p>
                      <a:pPr algn="ctr"/>
                      <a:r>
                        <a:rPr lang="en-US" sz="1700" b="1" dirty="0" smtClean="0">
                          <a:solidFill>
                            <a:srgbClr val="FF0000"/>
                          </a:solidFill>
                        </a:rPr>
                        <a:t>Lower</a:t>
                      </a:r>
                      <a:r>
                        <a:rPr lang="en-US" sz="1700" b="1" baseline="0" dirty="0" smtClean="0">
                          <a:solidFill>
                            <a:srgbClr val="FF0000"/>
                          </a:solidFill>
                        </a:rPr>
                        <a:t> Real Interest Rates for Savers</a:t>
                      </a:r>
                      <a:endParaRPr lang="en-US" sz="1700" b="1" dirty="0">
                        <a:solidFill>
                          <a:srgbClr val="FF0000"/>
                        </a:solidFill>
                      </a:endParaRPr>
                    </a:p>
                  </a:txBody>
                  <a:tcPr marT="54864" marB="54864" anchor="ctr"/>
                </a:tc>
                <a:tc>
                  <a:txBody>
                    <a:bodyPr/>
                    <a:lstStyle/>
                    <a:p>
                      <a:r>
                        <a:rPr lang="en-US" sz="1700" dirty="0" smtClean="0"/>
                        <a:t>The </a:t>
                      </a:r>
                      <a:r>
                        <a:rPr lang="en-US" sz="1700" i="1" dirty="0" smtClean="0"/>
                        <a:t>real interest rate</a:t>
                      </a:r>
                      <a:r>
                        <a:rPr lang="en-US" sz="1700" i="0" dirty="0" smtClean="0"/>
                        <a:t> is the </a:t>
                      </a:r>
                      <a:r>
                        <a:rPr lang="en-US" sz="1700" i="1" dirty="0" smtClean="0"/>
                        <a:t>nominal interest rate </a:t>
                      </a:r>
                      <a:r>
                        <a:rPr lang="en-US" sz="1700" i="0" dirty="0" smtClean="0"/>
                        <a:t>minus the inflation rate. For</a:t>
                      </a:r>
                      <a:r>
                        <a:rPr lang="en-US" sz="1700" i="0" baseline="0" dirty="0" smtClean="0"/>
                        <a:t> example, if you have a savings account offering a 5% interest rate, and inflation is 2%, the </a:t>
                      </a:r>
                      <a:r>
                        <a:rPr lang="en-US" sz="1700" i="1" baseline="0" dirty="0" smtClean="0"/>
                        <a:t>real return on your savings </a:t>
                      </a:r>
                      <a:r>
                        <a:rPr lang="en-US" sz="1700" i="0" baseline="0" dirty="0" smtClean="0"/>
                        <a:t>is only 3%. But if inflation increases to 4%, your real return is just 1%.</a:t>
                      </a:r>
                      <a:endParaRPr lang="en-US" sz="1700" dirty="0"/>
                    </a:p>
                  </a:txBody>
                  <a:tcPr marT="54864" marB="54864" anchor="ctr"/>
                </a:tc>
              </a:tr>
              <a:tr h="1124162">
                <a:tc>
                  <a:txBody>
                    <a:bodyPr/>
                    <a:lstStyle/>
                    <a:p>
                      <a:pPr algn="ctr"/>
                      <a:r>
                        <a:rPr lang="en-US" sz="1700" b="1" dirty="0" smtClean="0">
                          <a:solidFill>
                            <a:srgbClr val="FF0000"/>
                          </a:solidFill>
                        </a:rPr>
                        <a:t>Higher nominal</a:t>
                      </a:r>
                      <a:r>
                        <a:rPr lang="en-US" sz="1700" b="1" baseline="0" dirty="0" smtClean="0">
                          <a:solidFill>
                            <a:srgbClr val="FF0000"/>
                          </a:solidFill>
                        </a:rPr>
                        <a:t> interest rates for borrowers</a:t>
                      </a:r>
                      <a:endParaRPr lang="en-US" sz="1700" b="1" dirty="0">
                        <a:solidFill>
                          <a:srgbClr val="FF0000"/>
                        </a:solidFill>
                      </a:endParaRPr>
                    </a:p>
                  </a:txBody>
                  <a:tcPr marT="54864" marB="54864" anchor="ctr"/>
                </a:tc>
                <a:tc>
                  <a:txBody>
                    <a:bodyPr/>
                    <a:lstStyle/>
                    <a:p>
                      <a:r>
                        <a:rPr lang="en-US" sz="1700" dirty="0" smtClean="0"/>
                        <a:t>When banks anticipate high inflation in the future, they will raise the interest rates they charge borrowers today. This increases the</a:t>
                      </a:r>
                      <a:r>
                        <a:rPr lang="en-US" sz="1700" baseline="0" dirty="0" smtClean="0"/>
                        <a:t> cost of borrowing money to invest in new capital or to buy homes or expensive durable goods,.</a:t>
                      </a:r>
                      <a:endParaRPr lang="en-US" sz="1700" dirty="0"/>
                    </a:p>
                  </a:txBody>
                  <a:tcPr marT="54864" marB="54864" anchor="ctr"/>
                </a:tc>
              </a:tr>
              <a:tr h="1512079">
                <a:tc>
                  <a:txBody>
                    <a:bodyPr/>
                    <a:lstStyle/>
                    <a:p>
                      <a:pPr algn="ctr"/>
                      <a:r>
                        <a:rPr lang="en-US" sz="1700" b="1" dirty="0" smtClean="0">
                          <a:solidFill>
                            <a:srgbClr val="FF0000"/>
                          </a:solidFill>
                        </a:rPr>
                        <a:t>Reduced</a:t>
                      </a:r>
                      <a:r>
                        <a:rPr lang="en-US" sz="1700" b="1" baseline="0" dirty="0" smtClean="0">
                          <a:solidFill>
                            <a:srgbClr val="FF0000"/>
                          </a:solidFill>
                        </a:rPr>
                        <a:t> international competitiveness</a:t>
                      </a:r>
                      <a:endParaRPr lang="en-US" sz="1700" b="1" dirty="0">
                        <a:solidFill>
                          <a:srgbClr val="FF0000"/>
                        </a:solidFill>
                      </a:endParaRPr>
                    </a:p>
                  </a:txBody>
                  <a:tcPr marT="54864" marB="54864" anchor="ctr"/>
                </a:tc>
                <a:tc>
                  <a:txBody>
                    <a:bodyPr/>
                    <a:lstStyle/>
                    <a:p>
                      <a:r>
                        <a:rPr lang="en-US" sz="1700" dirty="0" smtClean="0"/>
                        <a:t>A country experiencing</a:t>
                      </a:r>
                      <a:r>
                        <a:rPr lang="en-US" sz="1700" baseline="0" dirty="0" smtClean="0"/>
                        <a:t> high inflation will find demand for its goods fall among international consumers, as they become more expensive compared to other country’s goods. Also, higher prices and wages will reduce foreign investment in the country as firms do not wish to produce where costs are rising, rather where costs will be low in the future.</a:t>
                      </a:r>
                      <a:endParaRPr lang="en-US" sz="1700" dirty="0"/>
                    </a:p>
                  </a:txBody>
                  <a:tcPr marT="54864" marB="54864" anchor="ctr"/>
                </a:tc>
              </a:tr>
            </a:tbl>
          </a:graphicData>
        </a:graphic>
      </p:graphicFrame>
    </p:spTree>
    <p:extLst>
      <p:ext uri="{BB962C8B-B14F-4D97-AF65-F5344CB8AC3E}">
        <p14:creationId xmlns="" xmlns:p14="http://schemas.microsoft.com/office/powerpoint/2010/main" val="1787835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6345325"/>
            <a:ext cx="7272808" cy="512675"/>
          </a:xfrm>
        </p:spPr>
        <p:txBody>
          <a:bodyPr>
            <a:normAutofit/>
          </a:bodyPr>
          <a:lstStyle/>
          <a:p>
            <a:r>
              <a:rPr lang="en-GB" sz="1600" dirty="0" smtClean="0">
                <a:hlinkClick r:id="rId2"/>
              </a:rPr>
              <a:t>What is in and out of the CPI basket</a:t>
            </a:r>
            <a:r>
              <a:rPr lang="en-GB" sz="1600" dirty="0" smtClean="0"/>
              <a:t> and </a:t>
            </a:r>
            <a:r>
              <a:rPr lang="en-GB" sz="1600" dirty="0" smtClean="0">
                <a:hlinkClick r:id="rId3"/>
              </a:rPr>
              <a:t>What is inflation?</a:t>
            </a:r>
            <a:endParaRPr lang="en-GB" sz="1600" dirty="0"/>
          </a:p>
        </p:txBody>
      </p:sp>
      <p:sp>
        <p:nvSpPr>
          <p:cNvPr id="4" name="TextBox 3"/>
          <p:cNvSpPr txBox="1"/>
          <p:nvPr/>
        </p:nvSpPr>
        <p:spPr>
          <a:xfrm>
            <a:off x="0" y="0"/>
            <a:ext cx="9144000" cy="738664"/>
          </a:xfrm>
          <a:prstGeom prst="rect">
            <a:avLst/>
          </a:prstGeom>
          <a:noFill/>
        </p:spPr>
        <p:txBody>
          <a:bodyPr wrap="square" rtlCol="0">
            <a:spAutoFit/>
          </a:bodyPr>
          <a:lstStyle/>
          <a:p>
            <a:r>
              <a:rPr lang="en-US" sz="2400" dirty="0" smtClean="0">
                <a:solidFill>
                  <a:srgbClr val="FF0000"/>
                </a:solidFill>
              </a:rPr>
              <a:t>The Meaning of Inflation</a:t>
            </a:r>
          </a:p>
          <a:p>
            <a:r>
              <a:rPr lang="en-US" b="1" dirty="0" smtClean="0"/>
              <a:t>An increase in the average price level of goods and services of a nation over time</a:t>
            </a:r>
            <a:endParaRPr lang="en-US" b="1" dirty="0"/>
          </a:p>
        </p:txBody>
      </p:sp>
      <p:pic>
        <p:nvPicPr>
          <p:cNvPr id="1026" name="Picture 2"/>
          <p:cNvPicPr>
            <a:picLocks noChangeAspect="1" noChangeArrowheads="1"/>
          </p:cNvPicPr>
          <p:nvPr/>
        </p:nvPicPr>
        <p:blipFill>
          <a:blip r:embed="rId4" cstate="print"/>
          <a:srcRect l="25465" t="39984" r="11782" b="20641"/>
          <a:stretch>
            <a:fillRect/>
          </a:stretch>
        </p:blipFill>
        <p:spPr bwMode="auto">
          <a:xfrm>
            <a:off x="0" y="908720"/>
            <a:ext cx="7956884" cy="3744416"/>
          </a:xfrm>
          <a:prstGeom prst="rect">
            <a:avLst/>
          </a:prstGeom>
          <a:noFill/>
          <a:ln w="9525">
            <a:noFill/>
            <a:miter lim="800000"/>
            <a:headEnd/>
            <a:tailEnd/>
          </a:ln>
        </p:spPr>
      </p:pic>
      <p:pic>
        <p:nvPicPr>
          <p:cNvPr id="1028" name="Picture 4" descr="https://encrypted-tbn1.gstatic.com/images?q=tbn:ANd9GcShaB5w5lwgTBwM5nc8x4t87febGtIAOkRvNS3jKa_V4V7GVJZdqQ"/>
          <p:cNvPicPr>
            <a:picLocks noChangeAspect="1" noChangeArrowheads="1"/>
          </p:cNvPicPr>
          <p:nvPr/>
        </p:nvPicPr>
        <p:blipFill>
          <a:blip r:embed="rId5" cstate="print"/>
          <a:srcRect/>
          <a:stretch>
            <a:fillRect/>
          </a:stretch>
        </p:blipFill>
        <p:spPr bwMode="auto">
          <a:xfrm>
            <a:off x="0" y="4787204"/>
            <a:ext cx="2061592" cy="207079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292662"/>
          </a:xfrm>
          <a:prstGeom prst="rect">
            <a:avLst/>
          </a:prstGeom>
          <a:noFill/>
        </p:spPr>
        <p:txBody>
          <a:bodyPr wrap="square" rtlCol="0">
            <a:spAutoFit/>
          </a:bodyPr>
          <a:lstStyle/>
          <a:p>
            <a:r>
              <a:rPr lang="en-US" sz="2400" dirty="0" smtClean="0">
                <a:solidFill>
                  <a:srgbClr val="FF0000"/>
                </a:solidFill>
              </a:rPr>
              <a:t>Calculating the Inflation Rate</a:t>
            </a:r>
          </a:p>
          <a:p>
            <a:r>
              <a:rPr lang="en-US" dirty="0" smtClean="0"/>
              <a:t>To calculate inflation between two years, we first must determine the CPIs for the two years in question. Assume the CPI is made up of just three goods, whose prices during two years are indicated in the table below.</a:t>
            </a:r>
          </a:p>
        </p:txBody>
      </p:sp>
      <p:graphicFrame>
        <p:nvGraphicFramePr>
          <p:cNvPr id="4" name="Table 3"/>
          <p:cNvGraphicFramePr>
            <a:graphicFrameLocks noGrp="1"/>
          </p:cNvGraphicFramePr>
          <p:nvPr>
            <p:extLst>
              <p:ext uri="{D42A27DB-BD31-4B8C-83A1-F6EECF244321}">
                <p14:modId xmlns="" xmlns:p14="http://schemas.microsoft.com/office/powerpoint/2010/main" val="2388211630"/>
              </p:ext>
            </p:extLst>
          </p:nvPr>
        </p:nvGraphicFramePr>
        <p:xfrm>
          <a:off x="2987824" y="1412776"/>
          <a:ext cx="5715000" cy="1805940"/>
        </p:xfrm>
        <a:graphic>
          <a:graphicData uri="http://schemas.openxmlformats.org/drawingml/2006/table">
            <a:tbl>
              <a:tblPr>
                <a:tableStyleId>{69CF1AB2-1976-4502-BF36-3FF5EA218861}</a:tableStyleId>
              </a:tblPr>
              <a:tblGrid>
                <a:gridCol w="1905000"/>
                <a:gridCol w="1905000"/>
                <a:gridCol w="1905000"/>
              </a:tblGrid>
              <a:tr h="361188">
                <a:tc>
                  <a:txBody>
                    <a:bodyPr/>
                    <a:lstStyle/>
                    <a:p>
                      <a:pPr marL="57150" marR="57150" algn="ctr" hangingPunct="0">
                        <a:spcBef>
                          <a:spcPts val="450"/>
                        </a:spcBef>
                        <a:spcAft>
                          <a:spcPts val="0"/>
                        </a:spcAft>
                      </a:pPr>
                      <a:r>
                        <a:rPr lang="en-US" sz="1900" b="1" kern="150" dirty="0">
                          <a:solidFill>
                            <a:schemeClr val="bg1"/>
                          </a:solidFill>
                          <a:effectLst/>
                        </a:rPr>
                        <a:t>Good or service</a:t>
                      </a:r>
                      <a:endParaRPr lang="en-US" sz="1300" b="1" kern="150" dirty="0">
                        <a:solidFill>
                          <a:schemeClr val="bg1"/>
                        </a:solidFill>
                        <a:effectLst/>
                        <a:latin typeface="Times New Roman"/>
                        <a:ea typeface="Times New Roman"/>
                      </a:endParaRPr>
                    </a:p>
                  </a:txBody>
                  <a:tcPr marL="28575" marR="28575" marT="34290" marB="34290">
                    <a:solidFill>
                      <a:schemeClr val="tx2">
                        <a:lumMod val="60000"/>
                        <a:lumOff val="40000"/>
                      </a:schemeClr>
                    </a:solidFill>
                  </a:tcPr>
                </a:tc>
                <a:tc>
                  <a:txBody>
                    <a:bodyPr/>
                    <a:lstStyle/>
                    <a:p>
                      <a:pPr marL="57150" marR="57150" algn="ctr" hangingPunct="0">
                        <a:spcBef>
                          <a:spcPts val="450"/>
                        </a:spcBef>
                        <a:spcAft>
                          <a:spcPts val="0"/>
                        </a:spcAft>
                      </a:pPr>
                      <a:r>
                        <a:rPr lang="en-US" sz="1900" b="1" kern="150" dirty="0">
                          <a:solidFill>
                            <a:schemeClr val="bg1"/>
                          </a:solidFill>
                          <a:effectLst/>
                        </a:rPr>
                        <a:t>Price in </a:t>
                      </a:r>
                      <a:r>
                        <a:rPr lang="en-US" sz="1900" b="1" kern="150" dirty="0" smtClean="0">
                          <a:solidFill>
                            <a:schemeClr val="bg1"/>
                          </a:solidFill>
                          <a:effectLst/>
                        </a:rPr>
                        <a:t>2011</a:t>
                      </a:r>
                      <a:endParaRPr lang="en-US" sz="1300" b="1" kern="150" dirty="0">
                        <a:solidFill>
                          <a:schemeClr val="bg1"/>
                        </a:solidFill>
                        <a:effectLst/>
                        <a:latin typeface="Times New Roman"/>
                        <a:ea typeface="Times New Roman"/>
                      </a:endParaRPr>
                    </a:p>
                  </a:txBody>
                  <a:tcPr marL="28575" marR="28575" marT="34290" marB="34290">
                    <a:solidFill>
                      <a:schemeClr val="tx2">
                        <a:lumMod val="60000"/>
                        <a:lumOff val="40000"/>
                      </a:schemeClr>
                    </a:solidFill>
                  </a:tcPr>
                </a:tc>
                <a:tc>
                  <a:txBody>
                    <a:bodyPr/>
                    <a:lstStyle/>
                    <a:p>
                      <a:pPr marL="57150" marR="57150" algn="ctr" hangingPunct="0">
                        <a:spcBef>
                          <a:spcPts val="450"/>
                        </a:spcBef>
                        <a:spcAft>
                          <a:spcPts val="0"/>
                        </a:spcAft>
                      </a:pPr>
                      <a:r>
                        <a:rPr lang="en-US" sz="1900" b="1" kern="150" dirty="0">
                          <a:solidFill>
                            <a:schemeClr val="bg1"/>
                          </a:solidFill>
                          <a:effectLst/>
                        </a:rPr>
                        <a:t>Price in </a:t>
                      </a:r>
                      <a:r>
                        <a:rPr lang="en-US" sz="1900" b="1" kern="150" dirty="0" smtClean="0">
                          <a:solidFill>
                            <a:schemeClr val="bg1"/>
                          </a:solidFill>
                          <a:effectLst/>
                        </a:rPr>
                        <a:t>2012</a:t>
                      </a:r>
                      <a:endParaRPr lang="en-US" sz="1300" b="1" kern="150" dirty="0">
                        <a:solidFill>
                          <a:schemeClr val="bg1"/>
                        </a:solidFill>
                        <a:effectLst/>
                        <a:latin typeface="Times New Roman"/>
                        <a:ea typeface="Times New Roman"/>
                      </a:endParaRPr>
                    </a:p>
                  </a:txBody>
                  <a:tcPr marL="28575" marR="28575" marT="34290" marB="34290">
                    <a:solidFill>
                      <a:schemeClr val="tx2">
                        <a:lumMod val="60000"/>
                        <a:lumOff val="40000"/>
                      </a:schemeClr>
                    </a:solidFill>
                  </a:tcPr>
                </a:tc>
              </a:tr>
              <a:tr h="361188">
                <a:tc>
                  <a:txBody>
                    <a:bodyPr/>
                    <a:lstStyle/>
                    <a:p>
                      <a:pPr marL="57150" marR="57150" algn="ctr" hangingPunct="0">
                        <a:spcBef>
                          <a:spcPts val="450"/>
                        </a:spcBef>
                        <a:spcAft>
                          <a:spcPts val="0"/>
                        </a:spcAft>
                      </a:pPr>
                      <a:r>
                        <a:rPr lang="en-US" sz="1900" kern="150">
                          <a:effectLst/>
                        </a:rPr>
                        <a:t>Pizza</a:t>
                      </a:r>
                      <a:endParaRPr lang="en-US" sz="1300" kern="150">
                        <a:solidFill>
                          <a:srgbClr val="000000"/>
                        </a:solidFill>
                        <a:effectLst/>
                        <a:latin typeface="Times New Roman"/>
                        <a:ea typeface="Times New Roman"/>
                      </a:endParaRPr>
                    </a:p>
                  </a:txBody>
                  <a:tcPr marL="28575" marR="28575" marT="34290" marB="34290"/>
                </a:tc>
                <a:tc>
                  <a:txBody>
                    <a:bodyPr/>
                    <a:lstStyle/>
                    <a:p>
                      <a:pPr marL="57150" marR="57150" algn="ctr" hangingPunct="0">
                        <a:spcBef>
                          <a:spcPts val="450"/>
                        </a:spcBef>
                        <a:spcAft>
                          <a:spcPts val="0"/>
                        </a:spcAft>
                      </a:pPr>
                      <a:r>
                        <a:rPr lang="en-US" sz="1900" kern="150">
                          <a:effectLst/>
                        </a:rPr>
                        <a:t>10€</a:t>
                      </a:r>
                      <a:endParaRPr lang="en-US" sz="1300" kern="150">
                        <a:solidFill>
                          <a:srgbClr val="000000"/>
                        </a:solidFill>
                        <a:effectLst/>
                        <a:latin typeface="Times New Roman"/>
                        <a:ea typeface="Times New Roman"/>
                      </a:endParaRPr>
                    </a:p>
                  </a:txBody>
                  <a:tcPr marL="28575" marR="28575" marT="34290" marB="34290"/>
                </a:tc>
                <a:tc>
                  <a:txBody>
                    <a:bodyPr/>
                    <a:lstStyle/>
                    <a:p>
                      <a:pPr marL="57150" marR="57150" algn="ctr" hangingPunct="0">
                        <a:spcBef>
                          <a:spcPts val="450"/>
                        </a:spcBef>
                        <a:spcAft>
                          <a:spcPts val="0"/>
                        </a:spcAft>
                      </a:pPr>
                      <a:r>
                        <a:rPr lang="en-US" sz="1900" kern="150" dirty="0">
                          <a:effectLst/>
                        </a:rPr>
                        <a:t>10.50€</a:t>
                      </a:r>
                      <a:endParaRPr lang="en-US" sz="1300" kern="150" dirty="0">
                        <a:solidFill>
                          <a:srgbClr val="000000"/>
                        </a:solidFill>
                        <a:effectLst/>
                        <a:latin typeface="Times New Roman"/>
                        <a:ea typeface="Times New Roman"/>
                      </a:endParaRPr>
                    </a:p>
                  </a:txBody>
                  <a:tcPr marL="28575" marR="28575" marT="34290" marB="34290"/>
                </a:tc>
              </a:tr>
              <a:tr h="361188">
                <a:tc>
                  <a:txBody>
                    <a:bodyPr/>
                    <a:lstStyle/>
                    <a:p>
                      <a:pPr marL="57150" marR="57150" algn="ctr" hangingPunct="0">
                        <a:spcBef>
                          <a:spcPts val="450"/>
                        </a:spcBef>
                        <a:spcAft>
                          <a:spcPts val="0"/>
                        </a:spcAft>
                      </a:pPr>
                      <a:r>
                        <a:rPr lang="en-US" sz="1900" kern="150">
                          <a:effectLst/>
                        </a:rPr>
                        <a:t>Haircuts</a:t>
                      </a:r>
                      <a:endParaRPr lang="en-US" sz="1300" kern="150">
                        <a:solidFill>
                          <a:srgbClr val="000000"/>
                        </a:solidFill>
                        <a:effectLst/>
                        <a:latin typeface="Times New Roman"/>
                        <a:ea typeface="Times New Roman"/>
                      </a:endParaRPr>
                    </a:p>
                  </a:txBody>
                  <a:tcPr marL="28575" marR="28575" marT="34290" marB="34290"/>
                </a:tc>
                <a:tc>
                  <a:txBody>
                    <a:bodyPr/>
                    <a:lstStyle/>
                    <a:p>
                      <a:pPr marL="57150" marR="57150" algn="ctr" hangingPunct="0">
                        <a:spcBef>
                          <a:spcPts val="450"/>
                        </a:spcBef>
                        <a:spcAft>
                          <a:spcPts val="0"/>
                        </a:spcAft>
                      </a:pPr>
                      <a:r>
                        <a:rPr lang="en-US" sz="1900" kern="150">
                          <a:effectLst/>
                        </a:rPr>
                        <a:t>20€</a:t>
                      </a:r>
                      <a:endParaRPr lang="en-US" sz="1300" kern="150">
                        <a:solidFill>
                          <a:srgbClr val="000000"/>
                        </a:solidFill>
                        <a:effectLst/>
                        <a:latin typeface="Times New Roman"/>
                        <a:ea typeface="Times New Roman"/>
                      </a:endParaRPr>
                    </a:p>
                  </a:txBody>
                  <a:tcPr marL="28575" marR="28575" marT="34290" marB="34290"/>
                </a:tc>
                <a:tc>
                  <a:txBody>
                    <a:bodyPr/>
                    <a:lstStyle/>
                    <a:p>
                      <a:pPr marL="57150" marR="57150" algn="ctr" hangingPunct="0">
                        <a:spcBef>
                          <a:spcPts val="450"/>
                        </a:spcBef>
                        <a:spcAft>
                          <a:spcPts val="0"/>
                        </a:spcAft>
                      </a:pPr>
                      <a:r>
                        <a:rPr lang="en-US" sz="1900" kern="150">
                          <a:effectLst/>
                        </a:rPr>
                        <a:t>19€</a:t>
                      </a:r>
                      <a:endParaRPr lang="en-US" sz="1300" kern="150">
                        <a:solidFill>
                          <a:srgbClr val="000000"/>
                        </a:solidFill>
                        <a:effectLst/>
                        <a:latin typeface="Times New Roman"/>
                        <a:ea typeface="Times New Roman"/>
                      </a:endParaRPr>
                    </a:p>
                  </a:txBody>
                  <a:tcPr marL="28575" marR="28575" marT="34290" marB="34290"/>
                </a:tc>
              </a:tr>
              <a:tr h="361188">
                <a:tc>
                  <a:txBody>
                    <a:bodyPr/>
                    <a:lstStyle/>
                    <a:p>
                      <a:pPr marL="57150" marR="57150" algn="ctr" hangingPunct="0">
                        <a:spcBef>
                          <a:spcPts val="450"/>
                        </a:spcBef>
                        <a:spcAft>
                          <a:spcPts val="0"/>
                        </a:spcAft>
                      </a:pPr>
                      <a:r>
                        <a:rPr lang="en-US" sz="1900" kern="150" dirty="0">
                          <a:effectLst/>
                        </a:rPr>
                        <a:t>Wine</a:t>
                      </a:r>
                      <a:endParaRPr lang="en-US" sz="1300" kern="150" dirty="0">
                        <a:solidFill>
                          <a:srgbClr val="000000"/>
                        </a:solidFill>
                        <a:effectLst/>
                        <a:latin typeface="Times New Roman"/>
                        <a:ea typeface="Times New Roman"/>
                      </a:endParaRPr>
                    </a:p>
                  </a:txBody>
                  <a:tcPr marL="28575" marR="28575" marT="34290" marB="34290"/>
                </a:tc>
                <a:tc>
                  <a:txBody>
                    <a:bodyPr/>
                    <a:lstStyle/>
                    <a:p>
                      <a:pPr marL="57150" marR="57150" algn="ctr" hangingPunct="0">
                        <a:spcBef>
                          <a:spcPts val="450"/>
                        </a:spcBef>
                        <a:spcAft>
                          <a:spcPts val="0"/>
                        </a:spcAft>
                      </a:pPr>
                      <a:r>
                        <a:rPr lang="en-US" sz="1900" kern="150">
                          <a:effectLst/>
                        </a:rPr>
                        <a:t>8€</a:t>
                      </a:r>
                      <a:endParaRPr lang="en-US" sz="1300" kern="150">
                        <a:solidFill>
                          <a:srgbClr val="000000"/>
                        </a:solidFill>
                        <a:effectLst/>
                        <a:latin typeface="Times New Roman"/>
                        <a:ea typeface="Times New Roman"/>
                      </a:endParaRPr>
                    </a:p>
                  </a:txBody>
                  <a:tcPr marL="28575" marR="28575" marT="34290" marB="34290"/>
                </a:tc>
                <a:tc>
                  <a:txBody>
                    <a:bodyPr/>
                    <a:lstStyle/>
                    <a:p>
                      <a:pPr marL="57150" marR="57150" algn="ctr" hangingPunct="0">
                        <a:spcBef>
                          <a:spcPts val="450"/>
                        </a:spcBef>
                        <a:spcAft>
                          <a:spcPts val="0"/>
                        </a:spcAft>
                      </a:pPr>
                      <a:r>
                        <a:rPr lang="en-US" sz="1900" kern="150">
                          <a:effectLst/>
                        </a:rPr>
                        <a:t>10€</a:t>
                      </a:r>
                      <a:endParaRPr lang="en-US" sz="1300" kern="150">
                        <a:solidFill>
                          <a:srgbClr val="000000"/>
                        </a:solidFill>
                        <a:effectLst/>
                        <a:latin typeface="Times New Roman"/>
                        <a:ea typeface="Times New Roman"/>
                      </a:endParaRPr>
                    </a:p>
                  </a:txBody>
                  <a:tcPr marL="28575" marR="28575" marT="34290" marB="34290"/>
                </a:tc>
              </a:tr>
              <a:tr h="361188">
                <a:tc>
                  <a:txBody>
                    <a:bodyPr/>
                    <a:lstStyle/>
                    <a:p>
                      <a:pPr marL="57150" marR="57150" algn="ctr" hangingPunct="0">
                        <a:spcBef>
                          <a:spcPts val="450"/>
                        </a:spcBef>
                        <a:spcAft>
                          <a:spcPts val="0"/>
                        </a:spcAft>
                      </a:pPr>
                      <a:r>
                        <a:rPr lang="en-US" sz="1900" kern="150" dirty="0">
                          <a:effectLst/>
                        </a:rPr>
                        <a:t>Total basket price</a:t>
                      </a:r>
                      <a:endParaRPr lang="en-US" sz="1300" kern="150" dirty="0">
                        <a:solidFill>
                          <a:srgbClr val="000000"/>
                        </a:solidFill>
                        <a:effectLst/>
                        <a:latin typeface="Times New Roman"/>
                        <a:ea typeface="Times New Roman"/>
                      </a:endParaRPr>
                    </a:p>
                  </a:txBody>
                  <a:tcPr marL="28575" marR="28575" marT="34290" marB="34290"/>
                </a:tc>
                <a:tc>
                  <a:txBody>
                    <a:bodyPr/>
                    <a:lstStyle/>
                    <a:p>
                      <a:pPr marL="57150" marR="57150" algn="ctr" hangingPunct="0">
                        <a:spcBef>
                          <a:spcPts val="450"/>
                        </a:spcBef>
                        <a:spcAft>
                          <a:spcPts val="0"/>
                        </a:spcAft>
                      </a:pPr>
                      <a:r>
                        <a:rPr lang="en-US" sz="1900" kern="150" dirty="0">
                          <a:effectLst/>
                        </a:rPr>
                        <a:t>38€</a:t>
                      </a:r>
                      <a:endParaRPr lang="en-US" sz="1300" kern="150" dirty="0">
                        <a:solidFill>
                          <a:srgbClr val="000000"/>
                        </a:solidFill>
                        <a:effectLst/>
                        <a:latin typeface="Times New Roman"/>
                        <a:ea typeface="Times New Roman"/>
                      </a:endParaRPr>
                    </a:p>
                  </a:txBody>
                  <a:tcPr marL="28575" marR="28575" marT="34290" marB="34290"/>
                </a:tc>
                <a:tc>
                  <a:txBody>
                    <a:bodyPr/>
                    <a:lstStyle/>
                    <a:p>
                      <a:pPr marL="57150" marR="57150" algn="ctr" hangingPunct="0">
                        <a:spcBef>
                          <a:spcPts val="450"/>
                        </a:spcBef>
                        <a:spcAft>
                          <a:spcPts val="0"/>
                        </a:spcAft>
                      </a:pPr>
                      <a:r>
                        <a:rPr lang="en-US" sz="1900" kern="150" dirty="0">
                          <a:effectLst/>
                        </a:rPr>
                        <a:t>39.50€</a:t>
                      </a:r>
                      <a:endParaRPr lang="en-US" sz="1300" kern="150" dirty="0">
                        <a:solidFill>
                          <a:srgbClr val="000000"/>
                        </a:solidFill>
                        <a:effectLst/>
                        <a:latin typeface="Times New Roman"/>
                        <a:ea typeface="Times New Roman"/>
                      </a:endParaRPr>
                    </a:p>
                  </a:txBody>
                  <a:tcPr marL="28575" marR="28575" marT="34290" marB="34290"/>
                </a:tc>
              </a:tr>
            </a:tbl>
          </a:graphicData>
        </a:graphic>
      </p:graphicFrame>
      <mc:AlternateContent xmlns:mc="http://schemas.openxmlformats.org/markup-compatibility/2006">
        <mc:Choice xmlns="" xmlns:a14="http://schemas.microsoft.com/office/drawing/2010/main" Requires="a14">
          <p:sp>
            <p:nvSpPr>
              <p:cNvPr id="8" name="TextBox 7"/>
              <p:cNvSpPr txBox="1"/>
              <p:nvPr/>
            </p:nvSpPr>
            <p:spPr>
              <a:xfrm>
                <a:off x="0" y="2007094"/>
                <a:ext cx="2971800" cy="2069606"/>
              </a:xfrm>
              <a:prstGeom prst="rect">
                <a:avLst/>
              </a:prstGeom>
              <a:noFill/>
            </p:spPr>
            <p:txBody>
              <a:bodyPr wrap="square" rtlCol="0">
                <a:spAutoFit/>
              </a:bodyPr>
              <a:lstStyle/>
              <a:p>
                <a:r>
                  <a:rPr lang="en-US" sz="1600" b="1" dirty="0" smtClean="0"/>
                  <a:t>Determining the CPI: </a:t>
                </a:r>
                <a:r>
                  <a:rPr lang="en-US" sz="1600" dirty="0" smtClean="0"/>
                  <a:t>Assume 2011 is the base year, and we want to calculate inflation between 2011 and 2012</a:t>
                </a:r>
              </a:p>
              <a:p>
                <a:pPr marL="285750" indent="-285750">
                  <a:buFont typeface="Arial" pitchFamily="34" charset="0"/>
                  <a:buChar char="•"/>
                </a:pPr>
                <a:r>
                  <a:rPr lang="en-US" sz="1600" b="1" dirty="0" smtClean="0"/>
                  <a:t>CPI for 2011 = </a:t>
                </a:r>
                <a14:m>
                  <m:oMath xmlns:m="http://schemas.openxmlformats.org/officeDocument/2006/math">
                    <m:f>
                      <m:fPr>
                        <m:ctrlPr>
                          <a:rPr lang="en-US" sz="1600" b="1" i="1" smtClean="0">
                            <a:latin typeface="Cambria Math"/>
                          </a:rPr>
                        </m:ctrlPr>
                      </m:fPr>
                      <m:num>
                        <m:r>
                          <a:rPr lang="en-US" sz="1600" b="1" i="1" smtClean="0">
                            <a:latin typeface="Cambria Math"/>
                          </a:rPr>
                          <m:t>𝑷𝒓𝒊𝒄𝒆</m:t>
                        </m:r>
                        <m:r>
                          <a:rPr lang="en-US" sz="1600" b="1" i="1" smtClean="0">
                            <a:latin typeface="Cambria Math"/>
                          </a:rPr>
                          <m:t> </m:t>
                        </m:r>
                        <m:r>
                          <a:rPr lang="en-US" sz="1600" b="1" i="1" smtClean="0">
                            <a:latin typeface="Cambria Math"/>
                          </a:rPr>
                          <m:t>𝒐𝒇</m:t>
                        </m:r>
                        <m:r>
                          <a:rPr lang="en-US" sz="1600" b="1" i="1" smtClean="0">
                            <a:latin typeface="Cambria Math"/>
                          </a:rPr>
                          <m:t> </m:t>
                        </m:r>
                        <m:r>
                          <a:rPr lang="en-US" sz="1600" b="1" i="1" smtClean="0">
                            <a:latin typeface="Cambria Math"/>
                          </a:rPr>
                          <m:t>𝒕𝒉𝒆</m:t>
                        </m:r>
                        <m:r>
                          <a:rPr lang="en-US" sz="1600" b="1" i="1" smtClean="0">
                            <a:latin typeface="Cambria Math"/>
                          </a:rPr>
                          <m:t> </m:t>
                        </m:r>
                        <m:r>
                          <a:rPr lang="en-US" sz="1600" b="1" i="1" smtClean="0">
                            <a:latin typeface="Cambria Math"/>
                          </a:rPr>
                          <m:t>𝒃𝒂𝒔𝒌𝒆𝒕</m:t>
                        </m:r>
                        <m:r>
                          <a:rPr lang="en-US" sz="1600" b="1" i="1" smtClean="0">
                            <a:latin typeface="Cambria Math"/>
                          </a:rPr>
                          <m:t> </m:t>
                        </m:r>
                        <m:r>
                          <a:rPr lang="en-US" sz="1600" b="1" i="1" smtClean="0">
                            <a:latin typeface="Cambria Math"/>
                          </a:rPr>
                          <m:t>𝒐𝒇</m:t>
                        </m:r>
                        <m:r>
                          <a:rPr lang="en-US" sz="1600" b="1" i="1" smtClean="0">
                            <a:latin typeface="Cambria Math"/>
                          </a:rPr>
                          <m:t> </m:t>
                        </m:r>
                        <m:r>
                          <a:rPr lang="en-US" sz="1600" b="1" i="1" smtClean="0">
                            <a:latin typeface="Cambria Math"/>
                          </a:rPr>
                          <m:t>𝒈𝒐𝒐𝒅𝒔</m:t>
                        </m:r>
                        <m:r>
                          <a:rPr lang="en-US" sz="1600" b="1" i="1" smtClean="0">
                            <a:latin typeface="Cambria Math"/>
                          </a:rPr>
                          <m:t> </m:t>
                        </m:r>
                        <m:r>
                          <a:rPr lang="en-US" sz="1600" b="1" i="1" smtClean="0">
                            <a:latin typeface="Cambria Math"/>
                          </a:rPr>
                          <m:t>𝒊𝒏</m:t>
                        </m:r>
                        <m:r>
                          <a:rPr lang="en-US" sz="1600" b="1" i="1" smtClean="0">
                            <a:latin typeface="Cambria Math"/>
                          </a:rPr>
                          <m:t> </m:t>
                        </m:r>
                        <m:r>
                          <a:rPr lang="en-US" sz="1600" b="1" i="1" smtClean="0">
                            <a:latin typeface="Cambria Math"/>
                          </a:rPr>
                          <m:t>𝟐𝟎𝟏𝟏</m:t>
                        </m:r>
                      </m:num>
                      <m:den>
                        <m:r>
                          <a:rPr lang="en-US" sz="1600" b="1" i="1" smtClean="0">
                            <a:latin typeface="Cambria Math"/>
                          </a:rPr>
                          <m:t>𝑩𝒂𝒔𝒆</m:t>
                        </m:r>
                        <m:r>
                          <a:rPr lang="en-US" sz="1600" b="1" i="1" smtClean="0">
                            <a:latin typeface="Cambria Math"/>
                          </a:rPr>
                          <m:t> </m:t>
                        </m:r>
                        <m:r>
                          <a:rPr lang="en-US" sz="1600" b="1" i="1" smtClean="0">
                            <a:latin typeface="Cambria Math"/>
                          </a:rPr>
                          <m:t>𝒚𝒆𝒂𝒓</m:t>
                        </m:r>
                        <m:r>
                          <a:rPr lang="en-US" sz="1600" b="1" i="1" smtClean="0">
                            <a:latin typeface="Cambria Math"/>
                          </a:rPr>
                          <m:t> </m:t>
                        </m:r>
                        <m:r>
                          <a:rPr lang="en-US" sz="1600" b="1" i="1" smtClean="0">
                            <a:latin typeface="Cambria Math"/>
                          </a:rPr>
                          <m:t>𝒑𝒓𝒊𝒄𝒆</m:t>
                        </m:r>
                      </m:den>
                    </m:f>
                    <m:r>
                      <a:rPr lang="en-US" sz="1600" b="1" i="1" smtClean="0">
                        <a:latin typeface="Cambria Math"/>
                      </a:rPr>
                      <m:t>=</m:t>
                    </m:r>
                    <m:f>
                      <m:fPr>
                        <m:ctrlPr>
                          <a:rPr lang="en-US" sz="1600" b="1" i="1" smtClean="0">
                            <a:latin typeface="Cambria Math"/>
                          </a:rPr>
                        </m:ctrlPr>
                      </m:fPr>
                      <m:num>
                        <m:r>
                          <a:rPr lang="en-US" sz="1600" b="1" i="1" smtClean="0">
                            <a:latin typeface="Cambria Math"/>
                          </a:rPr>
                          <m:t>𝟑𝟖</m:t>
                        </m:r>
                      </m:num>
                      <m:den>
                        <m:r>
                          <a:rPr lang="en-US" sz="1600" b="1" i="1" smtClean="0">
                            <a:latin typeface="Cambria Math"/>
                          </a:rPr>
                          <m:t>𝟑𝟖</m:t>
                        </m:r>
                      </m:den>
                    </m:f>
                    <m:r>
                      <a:rPr lang="en-US" sz="1600" b="1" i="1" smtClean="0">
                        <a:latin typeface="Cambria Math"/>
                      </a:rPr>
                      <m:t>=</m:t>
                    </m:r>
                    <m:r>
                      <a:rPr lang="en-US" sz="1600" b="1" i="1" smtClean="0">
                        <a:latin typeface="Cambria Math"/>
                      </a:rPr>
                      <m:t>𝟏</m:t>
                    </m:r>
                    <m:r>
                      <a:rPr lang="en-US" sz="1600" b="1" i="1" smtClean="0">
                        <a:latin typeface="Cambria Math"/>
                        <a:ea typeface="Cambria Math"/>
                      </a:rPr>
                      <m:t>×</m:t>
                    </m:r>
                    <m:r>
                      <a:rPr lang="en-US" sz="1600" b="1" i="1" smtClean="0">
                        <a:latin typeface="Cambria Math"/>
                        <a:ea typeface="Cambria Math"/>
                      </a:rPr>
                      <m:t>𝟏𝟎𝟎</m:t>
                    </m:r>
                    <m:r>
                      <a:rPr lang="en-US" sz="1600" b="1" i="1" smtClean="0">
                        <a:latin typeface="Cambria Math"/>
                        <a:ea typeface="Cambria Math"/>
                      </a:rPr>
                      <m:t>=</m:t>
                    </m:r>
                    <m:r>
                      <a:rPr lang="en-US" sz="1600" b="1" i="1" smtClean="0">
                        <a:solidFill>
                          <a:srgbClr val="FF0000"/>
                        </a:solidFill>
                        <a:latin typeface="Cambria Math"/>
                        <a:ea typeface="Cambria Math"/>
                      </a:rPr>
                      <m:t>𝟏𝟎𝟎</m:t>
                    </m:r>
                  </m:oMath>
                </a14:m>
                <a:endParaRPr lang="en-US" sz="1600" b="1" dirty="0" smtClean="0">
                  <a:ea typeface="Cambria Math"/>
                </a:endParaRPr>
              </a:p>
            </p:txBody>
          </p:sp>
        </mc:Choice>
        <mc:Fallback>
          <p:sp>
            <p:nvSpPr>
              <p:cNvPr id="8" name="TextBox 7"/>
              <p:cNvSpPr txBox="1">
                <a:spLocks noRot="1" noChangeAspect="1" noMove="1" noResize="1" noEditPoints="1" noAdjustHandles="1" noChangeArrowheads="1" noChangeShapeType="1" noTextEdit="1"/>
              </p:cNvSpPr>
              <p:nvPr/>
            </p:nvSpPr>
            <p:spPr>
              <a:xfrm>
                <a:off x="0" y="2408513"/>
                <a:ext cx="2971800" cy="2483527"/>
              </a:xfrm>
              <a:prstGeom prst="rect">
                <a:avLst/>
              </a:prstGeom>
              <a:blipFill rotWithShape="1">
                <a:blip r:embed="rId2" cstate="print"/>
                <a:stretch>
                  <a:fillRect l="-1025" t="-882" r="-9836"/>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0" name="TextBox 9"/>
              <p:cNvSpPr txBox="1"/>
              <p:nvPr/>
            </p:nvSpPr>
            <p:spPr>
              <a:xfrm>
                <a:off x="0" y="4090222"/>
                <a:ext cx="9372600" cy="1510478"/>
              </a:xfrm>
              <a:prstGeom prst="rect">
                <a:avLst/>
              </a:prstGeom>
              <a:noFill/>
            </p:spPr>
            <p:txBody>
              <a:bodyPr wrap="square" rtlCol="0">
                <a:spAutoFit/>
              </a:bodyPr>
              <a:lstStyle/>
              <a:p>
                <a:pPr marL="285750" indent="-285750">
                  <a:buFont typeface="Arial" pitchFamily="34" charset="0"/>
                  <a:buChar char="•"/>
                </a:pPr>
                <a:r>
                  <a:rPr lang="en-US" sz="1600" b="1" dirty="0" smtClean="0"/>
                  <a:t>CPI for 2012 = </a:t>
                </a:r>
                <a14:m>
                  <m:oMath xmlns:m="http://schemas.openxmlformats.org/officeDocument/2006/math">
                    <m:f>
                      <m:fPr>
                        <m:ctrlPr>
                          <a:rPr lang="en-US" sz="1600" b="1" i="1">
                            <a:latin typeface="Cambria Math"/>
                          </a:rPr>
                        </m:ctrlPr>
                      </m:fPr>
                      <m:num>
                        <m:r>
                          <a:rPr lang="en-US" sz="1600" b="1" i="1">
                            <a:latin typeface="Cambria Math"/>
                          </a:rPr>
                          <m:t>𝑷𝒓𝒊𝒄𝒆</m:t>
                        </m:r>
                        <m:r>
                          <a:rPr lang="en-US" sz="1600" b="1" i="1">
                            <a:latin typeface="Cambria Math"/>
                          </a:rPr>
                          <m:t> </m:t>
                        </m:r>
                        <m:r>
                          <a:rPr lang="en-US" sz="1600" b="1" i="1">
                            <a:latin typeface="Cambria Math"/>
                          </a:rPr>
                          <m:t>𝒐𝒇</m:t>
                        </m:r>
                        <m:r>
                          <a:rPr lang="en-US" sz="1600" b="1" i="1">
                            <a:latin typeface="Cambria Math"/>
                          </a:rPr>
                          <m:t> </m:t>
                        </m:r>
                        <m:r>
                          <a:rPr lang="en-US" sz="1600" b="1" i="1">
                            <a:latin typeface="Cambria Math"/>
                          </a:rPr>
                          <m:t>𝒕𝒉𝒆</m:t>
                        </m:r>
                        <m:r>
                          <a:rPr lang="en-US" sz="1600" b="1" i="1">
                            <a:latin typeface="Cambria Math"/>
                          </a:rPr>
                          <m:t> </m:t>
                        </m:r>
                        <m:r>
                          <a:rPr lang="en-US" sz="1600" b="1" i="1">
                            <a:latin typeface="Cambria Math"/>
                          </a:rPr>
                          <m:t>𝒃𝒂𝒔𝒌𝒆𝒕</m:t>
                        </m:r>
                        <m:r>
                          <a:rPr lang="en-US" sz="1600" b="1" i="1">
                            <a:latin typeface="Cambria Math"/>
                          </a:rPr>
                          <m:t> </m:t>
                        </m:r>
                        <m:r>
                          <a:rPr lang="en-US" sz="1600" b="1" i="1">
                            <a:latin typeface="Cambria Math"/>
                          </a:rPr>
                          <m:t>𝒐𝒇</m:t>
                        </m:r>
                        <m:r>
                          <a:rPr lang="en-US" sz="1600" b="1" i="1">
                            <a:latin typeface="Cambria Math"/>
                          </a:rPr>
                          <m:t> </m:t>
                        </m:r>
                        <m:r>
                          <a:rPr lang="en-US" sz="1600" b="1" i="1">
                            <a:latin typeface="Cambria Math"/>
                          </a:rPr>
                          <m:t>𝒈𝒐𝒐𝒅𝒔</m:t>
                        </m:r>
                        <m:r>
                          <a:rPr lang="en-US" sz="1600" b="1" i="1">
                            <a:latin typeface="Cambria Math"/>
                          </a:rPr>
                          <m:t> </m:t>
                        </m:r>
                        <m:r>
                          <a:rPr lang="en-US" sz="1600" b="1" i="1">
                            <a:latin typeface="Cambria Math"/>
                          </a:rPr>
                          <m:t>𝒊𝒏</m:t>
                        </m:r>
                        <m:r>
                          <a:rPr lang="en-US" sz="1600" b="1" i="1">
                            <a:latin typeface="Cambria Math"/>
                          </a:rPr>
                          <m:t> </m:t>
                        </m:r>
                        <m:r>
                          <a:rPr lang="en-US" sz="1600" b="1" i="1">
                            <a:latin typeface="Cambria Math"/>
                          </a:rPr>
                          <m:t>𝟐𝟎𝟏𝟐</m:t>
                        </m:r>
                      </m:num>
                      <m:den>
                        <m:r>
                          <a:rPr lang="en-US" sz="1600" b="1" i="1">
                            <a:latin typeface="Cambria Math"/>
                          </a:rPr>
                          <m:t>𝑩𝒂𝒔𝒆</m:t>
                        </m:r>
                        <m:r>
                          <a:rPr lang="en-US" sz="1600" b="1" i="1">
                            <a:latin typeface="Cambria Math"/>
                          </a:rPr>
                          <m:t> </m:t>
                        </m:r>
                        <m:r>
                          <a:rPr lang="en-US" sz="1600" b="1" i="1">
                            <a:latin typeface="Cambria Math"/>
                          </a:rPr>
                          <m:t>𝒚𝒆𝒂𝒓</m:t>
                        </m:r>
                        <m:r>
                          <a:rPr lang="en-US" sz="1600" b="1" i="1">
                            <a:latin typeface="Cambria Math"/>
                          </a:rPr>
                          <m:t> </m:t>
                        </m:r>
                        <m:r>
                          <a:rPr lang="en-US" sz="1600" b="1" i="1">
                            <a:latin typeface="Cambria Math"/>
                          </a:rPr>
                          <m:t>𝒑𝒓𝒊𝒄𝒆</m:t>
                        </m:r>
                      </m:den>
                    </m:f>
                    <m:r>
                      <a:rPr lang="en-US" sz="1600" b="1" i="1">
                        <a:latin typeface="Cambria Math"/>
                      </a:rPr>
                      <m:t>=</m:t>
                    </m:r>
                    <m:f>
                      <m:fPr>
                        <m:ctrlPr>
                          <a:rPr lang="en-US" sz="1600" b="1" i="1">
                            <a:latin typeface="Cambria Math"/>
                          </a:rPr>
                        </m:ctrlPr>
                      </m:fPr>
                      <m:num>
                        <m:r>
                          <a:rPr lang="en-US" sz="1600" b="1" i="1">
                            <a:latin typeface="Cambria Math"/>
                          </a:rPr>
                          <m:t>𝟑𝟗</m:t>
                        </m:r>
                        <m:r>
                          <a:rPr lang="en-US" sz="1600" b="1" i="1">
                            <a:latin typeface="Cambria Math"/>
                          </a:rPr>
                          <m:t>.</m:t>
                        </m:r>
                        <m:r>
                          <a:rPr lang="en-US" sz="1600" b="1" i="1">
                            <a:latin typeface="Cambria Math"/>
                          </a:rPr>
                          <m:t>𝟓</m:t>
                        </m:r>
                      </m:num>
                      <m:den>
                        <m:r>
                          <a:rPr lang="en-US" sz="1600" b="1" i="1">
                            <a:latin typeface="Cambria Math"/>
                          </a:rPr>
                          <m:t>𝟑𝟖</m:t>
                        </m:r>
                      </m:den>
                    </m:f>
                    <m:r>
                      <a:rPr lang="en-US" sz="1600" b="1" i="1">
                        <a:latin typeface="Cambria Math"/>
                      </a:rPr>
                      <m:t>=</m:t>
                    </m:r>
                    <m:r>
                      <a:rPr lang="en-US" sz="1600" b="1" i="1">
                        <a:latin typeface="Cambria Math"/>
                      </a:rPr>
                      <m:t>𝟏</m:t>
                    </m:r>
                    <m:r>
                      <a:rPr lang="en-US" sz="1600" b="1" i="1">
                        <a:latin typeface="Cambria Math"/>
                      </a:rPr>
                      <m:t>.</m:t>
                    </m:r>
                    <m:r>
                      <a:rPr lang="en-US" sz="1600" b="1" i="1">
                        <a:latin typeface="Cambria Math"/>
                      </a:rPr>
                      <m:t>𝟎𝟑𝟗</m:t>
                    </m:r>
                    <m:r>
                      <a:rPr lang="en-US" sz="1600" b="1" i="1">
                        <a:latin typeface="Cambria Math"/>
                        <a:ea typeface="Cambria Math"/>
                      </a:rPr>
                      <m:t>×</m:t>
                    </m:r>
                    <m:r>
                      <a:rPr lang="en-US" sz="1600" b="1" i="1">
                        <a:latin typeface="Cambria Math"/>
                        <a:ea typeface="Cambria Math"/>
                      </a:rPr>
                      <m:t>𝟏𝟎𝟎</m:t>
                    </m:r>
                    <m:r>
                      <a:rPr lang="en-US" sz="1600" b="1" i="1">
                        <a:latin typeface="Cambria Math"/>
                        <a:ea typeface="Cambria Math"/>
                      </a:rPr>
                      <m:t>=</m:t>
                    </m:r>
                    <m:r>
                      <a:rPr lang="en-US" sz="1600" b="1" i="1" smtClean="0">
                        <a:solidFill>
                          <a:srgbClr val="FF0000"/>
                        </a:solidFill>
                        <a:latin typeface="Cambria Math"/>
                        <a:ea typeface="Cambria Math"/>
                      </a:rPr>
                      <m:t>𝟏𝟎𝟑</m:t>
                    </m:r>
                    <m:r>
                      <a:rPr lang="en-US" sz="1600" b="1" i="1" smtClean="0">
                        <a:solidFill>
                          <a:srgbClr val="FF0000"/>
                        </a:solidFill>
                        <a:latin typeface="Cambria Math"/>
                        <a:ea typeface="Cambria Math"/>
                      </a:rPr>
                      <m:t>.</m:t>
                    </m:r>
                    <m:r>
                      <a:rPr lang="en-US" sz="1600" b="1" i="1" smtClean="0">
                        <a:solidFill>
                          <a:srgbClr val="FF0000"/>
                        </a:solidFill>
                        <a:latin typeface="Cambria Math"/>
                        <a:ea typeface="Cambria Math"/>
                      </a:rPr>
                      <m:t>𝟗</m:t>
                    </m:r>
                  </m:oMath>
                </a14:m>
                <a:r>
                  <a:rPr lang="en-US" sz="1600" b="1" dirty="0">
                    <a:solidFill>
                      <a:srgbClr val="FF0000"/>
                    </a:solidFill>
                  </a:rPr>
                  <a:t> </a:t>
                </a:r>
                <a:endParaRPr lang="en-US" sz="1600" b="1" dirty="0"/>
              </a:p>
              <a:p>
                <a:endParaRPr lang="en-US" dirty="0" smtClean="0"/>
              </a:p>
              <a:p>
                <a:r>
                  <a:rPr lang="en-US" i="1" dirty="0" smtClean="0"/>
                  <a:t>With the CPIs known, we can calculate the rate of inflation:</a:t>
                </a:r>
                <a:endParaRPr lang="en-US" b="1" i="1" dirty="0" smtClean="0">
                  <a:solidFill>
                    <a:srgbClr val="FF0000"/>
                  </a:solidFill>
                  <a:latin typeface="Cambria Math"/>
                </a:endParaRPr>
              </a:p>
              <a:p>
                <a14:m>
                  <m:oMath xmlns:m="http://schemas.openxmlformats.org/officeDocument/2006/math">
                    <m:r>
                      <a:rPr lang="en-US" b="0" i="1">
                        <a:solidFill>
                          <a:srgbClr val="FF0000"/>
                        </a:solidFill>
                        <a:latin typeface="Cambria Math"/>
                      </a:rPr>
                      <m:t>𝑇h𝑒</m:t>
                    </m:r>
                    <m:r>
                      <a:rPr lang="en-US" b="0" i="1">
                        <a:solidFill>
                          <a:srgbClr val="FF0000"/>
                        </a:solidFill>
                        <a:latin typeface="Cambria Math"/>
                      </a:rPr>
                      <m:t> </m:t>
                    </m:r>
                    <m:r>
                      <a:rPr lang="en-US" b="0" i="1">
                        <a:solidFill>
                          <a:srgbClr val="FF0000"/>
                        </a:solidFill>
                        <a:latin typeface="Cambria Math"/>
                      </a:rPr>
                      <m:t>𝐼𝑛𝑓𝑙𝑎𝑡𝑖𝑜𝑛</m:t>
                    </m:r>
                    <m:r>
                      <a:rPr lang="en-US" b="0" i="1">
                        <a:solidFill>
                          <a:srgbClr val="FF0000"/>
                        </a:solidFill>
                        <a:latin typeface="Cambria Math"/>
                      </a:rPr>
                      <m:t> </m:t>
                    </m:r>
                    <m:r>
                      <a:rPr lang="en-US" b="0" i="1">
                        <a:solidFill>
                          <a:srgbClr val="FF0000"/>
                        </a:solidFill>
                        <a:latin typeface="Cambria Math"/>
                      </a:rPr>
                      <m:t>𝑅𝑎𝑡𝑒</m:t>
                    </m:r>
                    <m:r>
                      <a:rPr lang="en-US" b="0" i="1">
                        <a:solidFill>
                          <a:srgbClr val="FF0000"/>
                        </a:solidFill>
                        <a:latin typeface="Cambria Math"/>
                      </a:rPr>
                      <m:t>=</m:t>
                    </m:r>
                    <m:f>
                      <m:fPr>
                        <m:ctrlPr>
                          <a:rPr lang="en-US" i="1">
                            <a:solidFill>
                              <a:srgbClr val="FF0000"/>
                            </a:solidFill>
                            <a:latin typeface="Cambria Math"/>
                          </a:rPr>
                        </m:ctrlPr>
                      </m:fPr>
                      <m:num>
                        <m:sSub>
                          <m:sSubPr>
                            <m:ctrlPr>
                              <a:rPr lang="en-US" i="1">
                                <a:solidFill>
                                  <a:srgbClr val="FF0000"/>
                                </a:solidFill>
                                <a:latin typeface="Cambria Math"/>
                              </a:rPr>
                            </m:ctrlPr>
                          </m:sSubPr>
                          <m:e>
                            <m:r>
                              <a:rPr lang="en-US" b="0" i="1">
                                <a:solidFill>
                                  <a:srgbClr val="FF0000"/>
                                </a:solidFill>
                                <a:latin typeface="Cambria Math"/>
                              </a:rPr>
                              <m:t>𝐶𝑃𝐼</m:t>
                            </m:r>
                          </m:e>
                          <m:sub>
                            <m:r>
                              <a:rPr lang="en-US" b="0" i="1">
                                <a:solidFill>
                                  <a:srgbClr val="FF0000"/>
                                </a:solidFill>
                                <a:latin typeface="Cambria Math"/>
                              </a:rPr>
                              <m:t>𝑦𝑒𝑎𝑟</m:t>
                            </m:r>
                            <m:r>
                              <a:rPr lang="en-US" b="0" i="1">
                                <a:solidFill>
                                  <a:srgbClr val="FF0000"/>
                                </a:solidFill>
                                <a:latin typeface="Cambria Math"/>
                              </a:rPr>
                              <m:t> 2</m:t>
                            </m:r>
                          </m:sub>
                        </m:sSub>
                        <m:r>
                          <a:rPr lang="en-US" b="0" i="1">
                            <a:solidFill>
                              <a:srgbClr val="FF0000"/>
                            </a:solidFill>
                            <a:latin typeface="Cambria Math"/>
                          </a:rPr>
                          <m:t>−</m:t>
                        </m:r>
                        <m:sSub>
                          <m:sSubPr>
                            <m:ctrlPr>
                              <a:rPr lang="en-US" i="1">
                                <a:solidFill>
                                  <a:srgbClr val="FF0000"/>
                                </a:solidFill>
                                <a:latin typeface="Cambria Math"/>
                              </a:rPr>
                            </m:ctrlPr>
                          </m:sSubPr>
                          <m:e>
                            <m:r>
                              <a:rPr lang="en-US" b="0" i="1">
                                <a:solidFill>
                                  <a:srgbClr val="FF0000"/>
                                </a:solidFill>
                                <a:latin typeface="Cambria Math"/>
                              </a:rPr>
                              <m:t>𝐶𝑃𝐼</m:t>
                            </m:r>
                          </m:e>
                          <m:sub>
                            <m:r>
                              <a:rPr lang="en-US" b="0" i="1">
                                <a:solidFill>
                                  <a:srgbClr val="FF0000"/>
                                </a:solidFill>
                                <a:latin typeface="Cambria Math"/>
                              </a:rPr>
                              <m:t>𝑦𝑒𝑎𝑟</m:t>
                            </m:r>
                            <m:r>
                              <a:rPr lang="en-US" b="0" i="1">
                                <a:solidFill>
                                  <a:srgbClr val="FF0000"/>
                                </a:solidFill>
                                <a:latin typeface="Cambria Math"/>
                              </a:rPr>
                              <m:t> 1</m:t>
                            </m:r>
                          </m:sub>
                        </m:sSub>
                      </m:num>
                      <m:den>
                        <m:sSub>
                          <m:sSubPr>
                            <m:ctrlPr>
                              <a:rPr lang="en-US" i="1">
                                <a:solidFill>
                                  <a:srgbClr val="FF0000"/>
                                </a:solidFill>
                                <a:latin typeface="Cambria Math"/>
                              </a:rPr>
                            </m:ctrlPr>
                          </m:sSubPr>
                          <m:e>
                            <m:r>
                              <a:rPr lang="en-US" b="0" i="1">
                                <a:solidFill>
                                  <a:srgbClr val="FF0000"/>
                                </a:solidFill>
                                <a:latin typeface="Cambria Math"/>
                              </a:rPr>
                              <m:t>𝐶𝑃𝐼</m:t>
                            </m:r>
                          </m:e>
                          <m:sub>
                            <m:r>
                              <a:rPr lang="en-US" b="0" i="1">
                                <a:solidFill>
                                  <a:srgbClr val="FF0000"/>
                                </a:solidFill>
                                <a:latin typeface="Cambria Math"/>
                              </a:rPr>
                              <m:t>𝑦𝑒𝑎𝑟</m:t>
                            </m:r>
                            <m:r>
                              <a:rPr lang="en-US" b="0" i="1">
                                <a:solidFill>
                                  <a:srgbClr val="FF0000"/>
                                </a:solidFill>
                                <a:latin typeface="Cambria Math"/>
                              </a:rPr>
                              <m:t> 1</m:t>
                            </m:r>
                          </m:sub>
                        </m:sSub>
                      </m:den>
                    </m:f>
                    <m:r>
                      <a:rPr lang="en-US" b="0" i="1">
                        <a:solidFill>
                          <a:srgbClr val="FF0000"/>
                        </a:solidFill>
                        <a:latin typeface="Cambria Math"/>
                        <a:ea typeface="Cambria Math"/>
                      </a:rPr>
                      <m:t>×100</m:t>
                    </m:r>
                    <m:r>
                      <a:rPr lang="en-US" b="0" i="1" smtClean="0">
                        <a:solidFill>
                          <a:srgbClr val="FF0000"/>
                        </a:solidFill>
                        <a:latin typeface="Cambria Math"/>
                        <a:ea typeface="Cambria Math"/>
                      </a:rPr>
                      <m:t>=</m:t>
                    </m:r>
                    <m:f>
                      <m:fPr>
                        <m:ctrlPr>
                          <a:rPr lang="en-US" b="0" i="1" smtClean="0">
                            <a:solidFill>
                              <a:srgbClr val="FF0000"/>
                            </a:solidFill>
                            <a:latin typeface="Cambria Math"/>
                            <a:ea typeface="Cambria Math"/>
                          </a:rPr>
                        </m:ctrlPr>
                      </m:fPr>
                      <m:num>
                        <m:r>
                          <a:rPr lang="en-US" b="0" i="1" smtClean="0">
                            <a:solidFill>
                              <a:srgbClr val="FF0000"/>
                            </a:solidFill>
                            <a:latin typeface="Cambria Math"/>
                            <a:ea typeface="Cambria Math"/>
                          </a:rPr>
                          <m:t>103.9−100</m:t>
                        </m:r>
                      </m:num>
                      <m:den>
                        <m:r>
                          <a:rPr lang="en-US" b="0" i="1" smtClean="0">
                            <a:solidFill>
                              <a:srgbClr val="FF0000"/>
                            </a:solidFill>
                            <a:latin typeface="Cambria Math"/>
                            <a:ea typeface="Cambria Math"/>
                          </a:rPr>
                          <m:t>100</m:t>
                        </m:r>
                      </m:den>
                    </m:f>
                    <m:r>
                      <a:rPr lang="en-US" b="0" i="1" smtClean="0">
                        <a:solidFill>
                          <a:srgbClr val="FF0000"/>
                        </a:solidFill>
                        <a:latin typeface="Cambria Math"/>
                        <a:ea typeface="Cambria Math"/>
                      </a:rPr>
                      <m:t>=0.039×100=</m:t>
                    </m:r>
                    <m:r>
                      <a:rPr lang="en-US" b="1" i="1" smtClean="0">
                        <a:solidFill>
                          <a:srgbClr val="FF0000"/>
                        </a:solidFill>
                        <a:latin typeface="Cambria Math"/>
                        <a:ea typeface="Cambria Math"/>
                      </a:rPr>
                      <m:t>𝟑</m:t>
                    </m:r>
                    <m:r>
                      <a:rPr lang="en-US" b="1" i="1" smtClean="0">
                        <a:solidFill>
                          <a:srgbClr val="FF0000"/>
                        </a:solidFill>
                        <a:latin typeface="Cambria Math"/>
                        <a:ea typeface="Cambria Math"/>
                      </a:rPr>
                      <m:t>.</m:t>
                    </m:r>
                    <m:r>
                      <a:rPr lang="en-US" b="1" i="1" smtClean="0">
                        <a:solidFill>
                          <a:srgbClr val="FF0000"/>
                        </a:solidFill>
                        <a:latin typeface="Cambria Math"/>
                        <a:ea typeface="Cambria Math"/>
                      </a:rPr>
                      <m:t>𝟗</m:t>
                    </m:r>
                    <m:r>
                      <a:rPr lang="en-US" b="1" i="1" smtClean="0">
                        <a:solidFill>
                          <a:srgbClr val="FF0000"/>
                        </a:solidFill>
                        <a:latin typeface="Cambria Math"/>
                        <a:ea typeface="Cambria Math"/>
                      </a:rPr>
                      <m:t>%</m:t>
                    </m:r>
                  </m:oMath>
                </a14:m>
                <a:r>
                  <a:rPr lang="en-US" sz="1600" b="1" dirty="0" smtClean="0">
                    <a:solidFill>
                      <a:srgbClr val="FF0000"/>
                    </a:solidFill>
                    <a:ea typeface="Cambria Math"/>
                  </a:rPr>
                  <a:t> </a:t>
                </a:r>
                <a:endParaRPr lang="en-US" sz="1600" b="1" dirty="0">
                  <a:solidFill>
                    <a:srgbClr val="FF0000"/>
                  </a:solidFill>
                  <a:ea typeface="Cambria Math"/>
                </a:endParaRPr>
              </a:p>
            </p:txBody>
          </p:sp>
        </mc:Choice>
        <mc:Fallback>
          <p:sp>
            <p:nvSpPr>
              <p:cNvPr id="10" name="TextBox 9"/>
              <p:cNvSpPr txBox="1">
                <a:spLocks noRot="1" noChangeAspect="1" noMove="1" noResize="1" noEditPoints="1" noAdjustHandles="1" noChangeArrowheads="1" noChangeShapeType="1" noTextEdit="1"/>
              </p:cNvSpPr>
              <p:nvPr/>
            </p:nvSpPr>
            <p:spPr>
              <a:xfrm>
                <a:off x="0" y="4908266"/>
                <a:ext cx="9372600" cy="1812574"/>
              </a:xfrm>
              <a:prstGeom prst="rect">
                <a:avLst/>
              </a:prstGeom>
              <a:blipFill rotWithShape="1">
                <a:blip r:embed="rId3" cstate="print"/>
                <a:stretch>
                  <a:fillRect l="-520"/>
                </a:stretch>
              </a:blipFill>
            </p:spPr>
            <p:txBody>
              <a:bodyPr/>
              <a:lstStyle/>
              <a:p>
                <a:r>
                  <a:rPr lang="en-US">
                    <a:noFill/>
                  </a:rPr>
                  <a:t> </a:t>
                </a:r>
              </a:p>
            </p:txBody>
          </p:sp>
        </mc:Fallback>
      </mc:AlternateContent>
    </p:spTree>
    <p:extLst>
      <p:ext uri="{BB962C8B-B14F-4D97-AF65-F5344CB8AC3E}">
        <p14:creationId xmlns="" xmlns:p14="http://schemas.microsoft.com/office/powerpoint/2010/main" val="4258812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1073</TotalTime>
  <Words>2604</Words>
  <Application>Microsoft Office PowerPoint</Application>
  <PresentationFormat>On-screen Show (4:3)</PresentationFormat>
  <Paragraphs>236</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What is in and out of the CPI basket and What is inflation?</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khurley</dc:creator>
  <cp:lastModifiedBy>khurley</cp:lastModifiedBy>
  <cp:revision>8</cp:revision>
  <dcterms:created xsi:type="dcterms:W3CDTF">2013-03-05T06:09:06Z</dcterms:created>
  <dcterms:modified xsi:type="dcterms:W3CDTF">2014-03-27T04:14:39Z</dcterms:modified>
</cp:coreProperties>
</file>