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1" r:id="rId4"/>
    <p:sldId id="327" r:id="rId5"/>
    <p:sldId id="328" r:id="rId6"/>
    <p:sldId id="292" r:id="rId7"/>
    <p:sldId id="294" r:id="rId8"/>
    <p:sldId id="298" r:id="rId9"/>
    <p:sldId id="299" r:id="rId10"/>
    <p:sldId id="300" r:id="rId11"/>
    <p:sldId id="301" r:id="rId12"/>
    <p:sldId id="302" r:id="rId13"/>
    <p:sldId id="330" r:id="rId14"/>
    <p:sldId id="277" r:id="rId15"/>
    <p:sldId id="295" r:id="rId16"/>
    <p:sldId id="297" r:id="rId17"/>
    <p:sldId id="296" r:id="rId18"/>
    <p:sldId id="319" r:id="rId19"/>
    <p:sldId id="320" r:id="rId20"/>
    <p:sldId id="321" r:id="rId21"/>
    <p:sldId id="322" r:id="rId22"/>
    <p:sldId id="323" r:id="rId23"/>
    <p:sldId id="326" r:id="rId24"/>
    <p:sldId id="305" r:id="rId25"/>
    <p:sldId id="306" r:id="rId26"/>
    <p:sldId id="329" r:id="rId27"/>
    <p:sldId id="307" r:id="rId28"/>
    <p:sldId id="308" r:id="rId29"/>
    <p:sldId id="309" r:id="rId30"/>
    <p:sldId id="310" r:id="rId31"/>
    <p:sldId id="312" r:id="rId32"/>
    <p:sldId id="311" r:id="rId33"/>
    <p:sldId id="313" r:id="rId34"/>
    <p:sldId id="314" r:id="rId35"/>
    <p:sldId id="316" r:id="rId36"/>
    <p:sldId id="317" r:id="rId37"/>
    <p:sldId id="318" r:id="rId38"/>
    <p:sldId id="325" r:id="rId3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81D06"/>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97" autoAdjust="0"/>
    <p:restoredTop sz="94660"/>
  </p:normalViewPr>
  <p:slideViewPr>
    <p:cSldViewPr>
      <p:cViewPr>
        <p:scale>
          <a:sx n="80" d="100"/>
          <a:sy n="80" d="100"/>
        </p:scale>
        <p:origin x="-192" y="-234"/>
      </p:cViewPr>
      <p:guideLst>
        <p:guide orient="horz" pos="180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270E7-872B-4E0D-9372-5E12533C2F41}"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84938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70E7-872B-4E0D-9372-5E12533C2F41}"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399157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70E7-872B-4E0D-9372-5E12533C2F41}"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275513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70E7-872B-4E0D-9372-5E12533C2F41}"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119888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270E7-872B-4E0D-9372-5E12533C2F41}"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365231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270E7-872B-4E0D-9372-5E12533C2F41}"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86338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270E7-872B-4E0D-9372-5E12533C2F41}"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45130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270E7-872B-4E0D-9372-5E12533C2F41}"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2659841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70E7-872B-4E0D-9372-5E12533C2F41}"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223630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270E7-872B-4E0D-9372-5E12533C2F41}"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2269370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270E7-872B-4E0D-9372-5E12533C2F41}"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33700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275270E7-872B-4E0D-9372-5E12533C2F41}" type="datetimeFigureOut">
              <a:rPr lang="en-US" smtClean="0"/>
              <a:pPr/>
              <a:t>3/19/2014</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589C532-BFC4-4087-B079-EC985F7A6F0A}" type="slidenum">
              <a:rPr lang="en-US" smtClean="0"/>
              <a:pPr/>
              <a:t>‹#›</a:t>
            </a:fld>
            <a:endParaRPr lang="en-US"/>
          </a:p>
        </p:txBody>
      </p:sp>
    </p:spTree>
    <p:extLst>
      <p:ext uri="{BB962C8B-B14F-4D97-AF65-F5344CB8AC3E}">
        <p14:creationId xmlns="" xmlns:p14="http://schemas.microsoft.com/office/powerpoint/2010/main" val="251761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elkerswikinomics.com/blog/category/multiplier-effect/" TargetMode="External"/><Relationship Id="rId13" Type="http://schemas.openxmlformats.org/officeDocument/2006/relationships/hyperlink" Target="http://www.econclassroom.com/?page_id=2889" TargetMode="External"/><Relationship Id="rId3" Type="http://schemas.openxmlformats.org/officeDocument/2006/relationships/hyperlink" Target="http://welkerswikinomics.com/blog/category/2-macroeconomics/2-2-aggregate-demand-and-aggregate-supply/adas-model/" TargetMode="External"/><Relationship Id="rId7" Type="http://schemas.openxmlformats.org/officeDocument/2006/relationships/hyperlink" Target="http://welkerswikinomics.com/blog/category/savings/" TargetMode="External"/><Relationship Id="rId12" Type="http://schemas.openxmlformats.org/officeDocument/2006/relationships/hyperlink" Target="http://www.econclassroom.com/?cat=16" TargetMode="External"/><Relationship Id="rId2"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hyperlink" Target="http://welkerswikinomics.com/blog/category/exports/" TargetMode="External"/><Relationship Id="rId11" Type="http://schemas.openxmlformats.org/officeDocument/2006/relationships/hyperlink" Target="http://welkerswikinomics.com/blog/category/expectations/" TargetMode="External"/><Relationship Id="rId5" Type="http://schemas.openxmlformats.org/officeDocument/2006/relationships/hyperlink" Target="http://welkerswikinomics.com/blog/category/investment/" TargetMode="External"/><Relationship Id="rId10" Type="http://schemas.openxmlformats.org/officeDocument/2006/relationships/hyperlink" Target="http://welkerswikinomics.com/blog/category/mps/" TargetMode="External"/><Relationship Id="rId4" Type="http://schemas.openxmlformats.org/officeDocument/2006/relationships/hyperlink" Target="http://welkerswikinomics.com/blog/category/consumption/" TargetMode="External"/><Relationship Id="rId9" Type="http://schemas.openxmlformats.org/officeDocument/2006/relationships/hyperlink" Target="http://welkerswikinomics.com/blog/category/mpc/" TargetMode="External"/><Relationship Id="rId14" Type="http://schemas.openxmlformats.org/officeDocument/2006/relationships/hyperlink" Target="http://www.econclassroom.com/?page_id=319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video" Target="http://www.youtube.com/v/kdAQhvyco4s?version=3&amp;hl=en_US&amp;rel=0" TargetMode="External"/><Relationship Id="rId5" Type="http://schemas.openxmlformats.org/officeDocument/2006/relationships/image" Target="../media/image16.png"/><Relationship Id="rId4" Type="http://schemas.openxmlformats.org/officeDocument/2006/relationships/hyperlink" Target="http://www.econclassroom.com/?p=280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97260"/>
            <a:chOff x="0" y="0"/>
            <a:chExt cx="9144000" cy="836712"/>
          </a:xfrm>
        </p:grpSpPr>
        <p:sp>
          <p:nvSpPr>
            <p:cNvPr id="5" name="Rectangle 4"/>
            <p:cNvSpPr/>
            <p:nvPr/>
          </p:nvSpPr>
          <p:spPr>
            <a:xfrm>
              <a:off x="0" y="0"/>
              <a:ext cx="9144000" cy="836712"/>
            </a:xfrm>
            <a:prstGeom prst="rect">
              <a:avLst/>
            </a:prstGeom>
            <a:gradFill flip="none" rotWithShape="1">
              <a:gsLst>
                <a:gs pos="0">
                  <a:schemeClr val="bg1">
                    <a:lumMod val="75000"/>
                  </a:schemeClr>
                </a:gs>
                <a:gs pos="100000">
                  <a:srgbClr val="FFFFFF"/>
                </a:gs>
              </a:gsLst>
              <a:lin ang="15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0"/>
            <p:cNvSpPr txBox="1">
              <a:spLocks/>
            </p:cNvSpPr>
            <p:nvPr/>
          </p:nvSpPr>
          <p:spPr>
            <a:xfrm>
              <a:off x="35496" y="116632"/>
              <a:ext cx="7704856" cy="596527"/>
            </a:xfrm>
            <a:prstGeom prst="rect">
              <a:avLst/>
            </a:prstGeom>
          </p:spPr>
          <p:txBody>
            <a:bodyPr vert="horz"/>
            <a:lstStyle/>
            <a:p>
              <a:pPr lvl="0">
                <a:spcBef>
                  <a:spcPct val="0"/>
                </a:spcBef>
                <a:defRPr/>
              </a:pPr>
              <a:r>
                <a:rPr lang="en-US" sz="2400" dirty="0" smtClean="0">
                  <a:solidFill>
                    <a:srgbClr val="FF0000"/>
                  </a:solidFill>
                  <a:effectLst>
                    <a:outerShdw blurRad="50800" dist="38100" dir="2700000" algn="tl" rotWithShape="0">
                      <a:srgbClr val="000000">
                        <a:alpha val="43000"/>
                      </a:srgbClr>
                    </a:outerShdw>
                  </a:effectLst>
                  <a:latin typeface="Gill Sans"/>
                  <a:ea typeface="+mj-ea"/>
                  <a:cs typeface="+mj-cs"/>
                </a:rPr>
                <a:t>2.2</a:t>
              </a: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Aggregate</a:t>
              </a:r>
              <a:r>
                <a:rPr kumimoji="0" lang="en-US" sz="2400" b="0" i="0" u="none" strike="noStrike" kern="1200" cap="none" spc="0" normalizeH="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Demand </a:t>
              </a:r>
              <a:r>
                <a:rPr lang="en-US" sz="1400" noProof="0" dirty="0" smtClean="0">
                  <a:solidFill>
                    <a:schemeClr val="bg1">
                      <a:lumMod val="50000"/>
                    </a:schemeClr>
                  </a:solidFill>
                  <a:effectLst>
                    <a:outerShdw blurRad="50800" dist="38100" dir="2700000" algn="tl" rotWithShape="0">
                      <a:srgbClr val="000000">
                        <a:alpha val="43000"/>
                      </a:srgbClr>
                    </a:outerShdw>
                  </a:effectLst>
                  <a:latin typeface="Gill Sans"/>
                </a:rPr>
                <a:t>and</a:t>
              </a:r>
              <a:r>
                <a:rPr lang="en-US" sz="1400" dirty="0" smtClean="0">
                  <a:solidFill>
                    <a:schemeClr val="bg1">
                      <a:lumMod val="50000"/>
                    </a:schemeClr>
                  </a:solidFill>
                  <a:effectLst>
                    <a:outerShdw blurRad="50800" dist="38100" dir="2700000" algn="tl" rotWithShape="0">
                      <a:srgbClr val="000000">
                        <a:alpha val="43000"/>
                      </a:srgbClr>
                    </a:outerShdw>
                  </a:effectLst>
                  <a:latin typeface="Gill Sans"/>
                </a:rPr>
                <a:t> </a:t>
              </a:r>
              <a:r>
                <a:rPr lang="en-US" sz="2400" dirty="0" smtClean="0">
                  <a:solidFill>
                    <a:srgbClr val="0000FF"/>
                  </a:solidFill>
                  <a:effectLst>
                    <a:outerShdw blurRad="50800" dist="38100" dir="2700000" algn="tl" rotWithShape="0">
                      <a:srgbClr val="000000">
                        <a:alpha val="43000"/>
                      </a:srgbClr>
                    </a:outerShdw>
                  </a:effectLst>
                  <a:latin typeface="Gill Sans"/>
                  <a:ea typeface="+mj-ea"/>
                  <a:cs typeface="+mj-cs"/>
                </a:rPr>
                <a:t>Aggregate Supply</a:t>
              </a:r>
              <a:endParaRPr kumimoji="0" lang="en-US" sz="2400" b="0" i="0" u="none" strike="noStrike" kern="1200" cap="none" spc="0" normalizeH="0" baseline="0" noProof="0" dirty="0" smtClean="0">
                <a:ln>
                  <a:noFill/>
                </a:ln>
                <a:solidFill>
                  <a:srgbClr val="0000FF"/>
                </a:solidFill>
                <a:effectLst>
                  <a:outerShdw blurRad="50800" dist="38100" dir="2700000" algn="tl" rotWithShape="0">
                    <a:srgbClr val="000000">
                      <a:alpha val="43000"/>
                    </a:srgbClr>
                  </a:outerShdw>
                </a:effectLst>
                <a:uLnTx/>
                <a:uFillTx/>
                <a:latin typeface="Gill Sans"/>
                <a:ea typeface="+mj-ea"/>
                <a:cs typeface="+mj-cs"/>
              </a:endParaRPr>
            </a:p>
          </p:txBody>
        </p:sp>
        <p:pic>
          <p:nvPicPr>
            <p:cNvPr id="7" name="Content Placeholder 28" descr="WW badge.jpg"/>
            <p:cNvPicPr>
              <a:picLocks noChangeAspect="1"/>
            </p:cNvPicPr>
            <p:nvPr/>
          </p:nvPicPr>
          <p:blipFill>
            <a:blip r:embed="rId2" cstate="print"/>
            <a:stretch>
              <a:fillRect/>
            </a:stretch>
          </p:blipFill>
          <p:spPr>
            <a:xfrm>
              <a:off x="7740352" y="116632"/>
              <a:ext cx="1192088" cy="524519"/>
            </a:xfrm>
            <a:prstGeom prst="rect">
              <a:avLst/>
            </a:prstGeom>
          </p:spPr>
        </p:pic>
      </p:grpSp>
      <p:sp>
        <p:nvSpPr>
          <p:cNvPr id="15" name="TextBox 14"/>
          <p:cNvSpPr txBox="1"/>
          <p:nvPr/>
        </p:nvSpPr>
        <p:spPr>
          <a:xfrm>
            <a:off x="5943600" y="187523"/>
            <a:ext cx="2057400" cy="307777"/>
          </a:xfrm>
          <a:prstGeom prst="rect">
            <a:avLst/>
          </a:prstGeom>
          <a:noFill/>
        </p:spPr>
        <p:txBody>
          <a:bodyPr vert="horz" wrap="square" rtlCol="0">
            <a:spAutoFit/>
          </a:bodyPr>
          <a:lstStyle/>
          <a:p>
            <a:pPr algn="ctr"/>
            <a:r>
              <a:rPr lang="en-US" sz="1400" i="1" dirty="0" smtClean="0">
                <a:latin typeface="Lucida Sans - 20"/>
              </a:rPr>
              <a:t>U</a:t>
            </a:r>
            <a:r>
              <a:rPr lang="en-US" sz="1400" i="1" dirty="0" smtClean="0">
                <a:latin typeface="Lucida Sans - 18"/>
              </a:rPr>
              <a:t>nit Overview</a:t>
            </a:r>
            <a:endParaRPr lang="en-US" sz="1400" i="1" dirty="0">
              <a:latin typeface="Lucida Sans - 18"/>
            </a:endParaRPr>
          </a:p>
        </p:txBody>
      </p:sp>
      <p:graphicFrame>
        <p:nvGraphicFramePr>
          <p:cNvPr id="11" name="Table 10"/>
          <p:cNvGraphicFramePr>
            <a:graphicFrameLocks noGrp="1"/>
          </p:cNvGraphicFramePr>
          <p:nvPr>
            <p:extLst>
              <p:ext uri="{D42A27DB-BD31-4B8C-83A1-F6EECF244321}">
                <p14:modId xmlns="" xmlns:p14="http://schemas.microsoft.com/office/powerpoint/2010/main" val="11993410"/>
              </p:ext>
            </p:extLst>
          </p:nvPr>
        </p:nvGraphicFramePr>
        <p:xfrm>
          <a:off x="96288" y="826119"/>
          <a:ext cx="6705600" cy="4622180"/>
        </p:xfrm>
        <a:graphic>
          <a:graphicData uri="http://schemas.openxmlformats.org/drawingml/2006/table">
            <a:tbl>
              <a:tblPr firstRow="1" bandRow="1">
                <a:tableStyleId>{5C22544A-7EE6-4342-B048-85BDC9FD1C3A}</a:tableStyleId>
              </a:tblPr>
              <a:tblGrid>
                <a:gridCol w="6705600"/>
              </a:tblGrid>
              <a:tr h="1141278">
                <a:tc>
                  <a:txBody>
                    <a:bodyPr/>
                    <a:lstStyle/>
                    <a:p>
                      <a:r>
                        <a:rPr lang="en-US" sz="1600" b="1" dirty="0" smtClean="0">
                          <a:solidFill>
                            <a:srgbClr val="0000FF"/>
                          </a:solidFill>
                          <a:latin typeface="+mn-lt"/>
                          <a:cs typeface="Calibri" pitchFamily="34" charset="0"/>
                        </a:rPr>
                        <a:t>Aggregate Demand (AD)</a:t>
                      </a:r>
                      <a:endParaRPr lang="en-US" sz="1600" b="1" dirty="0">
                        <a:solidFill>
                          <a:schemeClr val="tx1"/>
                        </a:solidFill>
                        <a:latin typeface="+mn-lt"/>
                        <a:cs typeface="Calibri" pitchFamily="34" charset="0"/>
                      </a:endParaRPr>
                    </a:p>
                    <a:p>
                      <a:pPr marL="285750" indent="-285750">
                        <a:buFont typeface="Arial" pitchFamily="34" charset="0"/>
                        <a:buChar char="•"/>
                      </a:pPr>
                      <a:r>
                        <a:rPr lang="en-US" sz="1400" b="0" baseline="0" dirty="0" smtClean="0">
                          <a:solidFill>
                            <a:schemeClr val="tx1"/>
                          </a:solidFill>
                          <a:latin typeface="+mn-lt"/>
                          <a:cs typeface="Calibri" pitchFamily="34" charset="0"/>
                        </a:rPr>
                        <a:t>The AD Curve</a:t>
                      </a:r>
                    </a:p>
                    <a:p>
                      <a:pPr marL="285750" indent="-285750">
                        <a:buFont typeface="Arial" pitchFamily="34" charset="0"/>
                        <a:buChar char="•"/>
                      </a:pPr>
                      <a:r>
                        <a:rPr lang="en-US" sz="1400" b="0" baseline="0" dirty="0" smtClean="0">
                          <a:solidFill>
                            <a:schemeClr val="tx1"/>
                          </a:solidFill>
                          <a:latin typeface="+mn-lt"/>
                          <a:cs typeface="Calibri" pitchFamily="34" charset="0"/>
                        </a:rPr>
                        <a:t>The components of AD</a:t>
                      </a:r>
                    </a:p>
                    <a:p>
                      <a:pPr marL="285750" indent="-285750">
                        <a:buFont typeface="Arial" pitchFamily="34" charset="0"/>
                        <a:buChar char="•"/>
                      </a:pPr>
                      <a:r>
                        <a:rPr lang="en-US" sz="1400" b="0" baseline="0" dirty="0" smtClean="0">
                          <a:solidFill>
                            <a:schemeClr val="tx1"/>
                          </a:solidFill>
                          <a:latin typeface="+mn-lt"/>
                          <a:cs typeface="Calibri" pitchFamily="34" charset="0"/>
                        </a:rPr>
                        <a:t>The Determinants of AD and causes of shifts in the AD curve</a:t>
                      </a:r>
                    </a:p>
                  </a:txBody>
                  <a:tcPr marT="22048" marB="2204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65000"/>
                        <a:alpha val="22000"/>
                      </a:schemeClr>
                    </a:solidFill>
                  </a:tcPr>
                </a:tc>
              </a:tr>
              <a:tr h="114127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rgbClr val="0000FF"/>
                          </a:solidFill>
                          <a:latin typeface="+mn-lt"/>
                          <a:cs typeface="Calibri" pitchFamily="34" charset="0"/>
                        </a:rPr>
                        <a:t>The Keynesian Multiplier</a:t>
                      </a:r>
                      <a:endParaRPr lang="en-US" sz="1600" b="1" dirty="0" smtClean="0">
                        <a:solidFill>
                          <a:schemeClr val="tx1"/>
                        </a:solidFill>
                        <a:latin typeface="+mn-lt"/>
                        <a:cs typeface="Calibri"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The meaning of the multiplier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Calculating the effect of the multiplier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Show the impact of the multiplier in an AD/AS model</a:t>
                      </a:r>
                    </a:p>
                  </a:txBody>
                  <a:tcPr marT="22048" marB="2204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65000"/>
                        <a:alpha val="22000"/>
                      </a:schemeClr>
                    </a:solidFill>
                  </a:tcPr>
                </a:tc>
              </a:tr>
              <a:tr h="116981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rgbClr val="0000FF"/>
                          </a:solidFill>
                          <a:latin typeface="+mn-lt"/>
                          <a:cs typeface="Calibri" pitchFamily="34" charset="0"/>
                        </a:rPr>
                        <a:t>Aggregate Supply (AS)</a:t>
                      </a:r>
                      <a:endParaRPr lang="en-US" sz="1600" b="1" dirty="0" smtClean="0">
                        <a:solidFill>
                          <a:schemeClr val="tx1"/>
                        </a:solidFill>
                        <a:latin typeface="+mn-lt"/>
                        <a:cs typeface="Calibri"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The meaning of aggregate supply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Alternative views of aggregate supply</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Shifting the AS curve over the long term</a:t>
                      </a:r>
                    </a:p>
                  </a:txBody>
                  <a:tcPr marT="22048" marB="2204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65000"/>
                        <a:alpha val="22000"/>
                      </a:schemeClr>
                    </a:solidFill>
                  </a:tcPr>
                </a:tc>
              </a:tr>
              <a:tr h="116981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smtClean="0">
                          <a:solidFill>
                            <a:srgbClr val="0000FF"/>
                          </a:solidFill>
                          <a:latin typeface="+mn-lt"/>
                          <a:cs typeface="Calibri" pitchFamily="34" charset="0"/>
                        </a:rPr>
                        <a:t>Equilibrium</a:t>
                      </a:r>
                      <a:endParaRPr lang="en-US" sz="1600" b="1" dirty="0" smtClean="0">
                        <a:solidFill>
                          <a:schemeClr val="tx1"/>
                        </a:solidFill>
                        <a:latin typeface="+mn-lt"/>
                        <a:cs typeface="Calibri"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Short-run equilibrium</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Equilibrium in the new classical model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0" baseline="0" dirty="0" smtClean="0">
                          <a:solidFill>
                            <a:schemeClr val="tx1"/>
                          </a:solidFill>
                          <a:latin typeface="+mn-lt"/>
                          <a:cs typeface="Calibri" pitchFamily="34" charset="0"/>
                        </a:rPr>
                        <a:t>Equilibrium in the Keynesian model</a:t>
                      </a:r>
                    </a:p>
                  </a:txBody>
                  <a:tcPr marT="22048" marB="22048">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lumMod val="65000"/>
                        <a:alpha val="22000"/>
                      </a:schemeClr>
                    </a:solidFill>
                  </a:tcPr>
                </a:tc>
              </a:tr>
            </a:tbl>
          </a:graphicData>
        </a:graphic>
      </p:graphicFrame>
      <p:graphicFrame>
        <p:nvGraphicFramePr>
          <p:cNvPr id="12" name="Table 11"/>
          <p:cNvGraphicFramePr>
            <a:graphicFrameLocks noGrp="1"/>
          </p:cNvGraphicFramePr>
          <p:nvPr>
            <p:extLst>
              <p:ext uri="{D42A27DB-BD31-4B8C-83A1-F6EECF244321}">
                <p14:modId xmlns="" xmlns:p14="http://schemas.microsoft.com/office/powerpoint/2010/main" val="1196951506"/>
              </p:ext>
            </p:extLst>
          </p:nvPr>
        </p:nvGraphicFramePr>
        <p:xfrm>
          <a:off x="6878088" y="847345"/>
          <a:ext cx="2057400" cy="4602622"/>
        </p:xfrm>
        <a:graphic>
          <a:graphicData uri="http://schemas.openxmlformats.org/drawingml/2006/table">
            <a:tbl>
              <a:tblPr firstRow="1" bandRow="1">
                <a:tableStyleId>{5C22544A-7EE6-4342-B048-85BDC9FD1C3A}</a:tableStyleId>
              </a:tblPr>
              <a:tblGrid>
                <a:gridCol w="2057400"/>
              </a:tblGrid>
              <a:tr h="3213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rgbClr val="FF3300"/>
                          </a:solidFill>
                          <a:latin typeface="+mn-lt"/>
                          <a:cs typeface="Calibri" pitchFamily="34" charset="0"/>
                        </a:rPr>
                        <a:t>AD and AS </a:t>
                      </a:r>
                      <a:r>
                        <a:rPr lang="en-US" sz="1600" b="0" baseline="0" dirty="0" smtClean="0">
                          <a:solidFill>
                            <a:srgbClr val="FF3300"/>
                          </a:solidFill>
                          <a:latin typeface="+mn-lt"/>
                          <a:cs typeface="Calibri" pitchFamily="34" charset="0"/>
                        </a:rPr>
                        <a:t>Online:</a:t>
                      </a:r>
                    </a:p>
                    <a:p>
                      <a:r>
                        <a:rPr lang="en-US" sz="1400" b="0" i="0" u="none" strike="noStrike" kern="1200" dirty="0" smtClean="0">
                          <a:solidFill>
                            <a:schemeClr val="lt1"/>
                          </a:solidFill>
                          <a:effectLst/>
                          <a:latin typeface="+mn-lt"/>
                          <a:ea typeface="+mn-ea"/>
                          <a:cs typeface="+mn-cs"/>
                          <a:hlinkClick r:id="rId3"/>
                        </a:rPr>
                        <a:t>AD/AS Model</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4"/>
                        </a:rPr>
                        <a:t>Consumption</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5"/>
                        </a:rPr>
                        <a:t>Investment</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6"/>
                        </a:rPr>
                        <a:t>Exports</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7"/>
                        </a:rPr>
                        <a:t>Savings</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8"/>
                        </a:rPr>
                        <a:t>Multiplier effect</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9"/>
                        </a:rPr>
                        <a:t>MPC</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10"/>
                        </a:rPr>
                        <a:t>MPS</a:t>
                      </a:r>
                      <a:endParaRPr lang="en-US" sz="1400" b="0" i="0" kern="1200" dirty="0" smtClean="0">
                        <a:solidFill>
                          <a:schemeClr val="lt1"/>
                        </a:solidFill>
                        <a:effectLst/>
                        <a:latin typeface="+mn-lt"/>
                        <a:ea typeface="+mn-ea"/>
                        <a:cs typeface="+mn-cs"/>
                      </a:endParaRPr>
                    </a:p>
                    <a:p>
                      <a:r>
                        <a:rPr lang="en-US" sz="1400" b="0" i="0" u="none" strike="noStrike" kern="1200" dirty="0" smtClean="0">
                          <a:solidFill>
                            <a:schemeClr val="lt1"/>
                          </a:solidFill>
                          <a:effectLst/>
                          <a:latin typeface="+mn-lt"/>
                          <a:ea typeface="+mn-ea"/>
                          <a:cs typeface="+mn-cs"/>
                          <a:hlinkClick r:id="rId11"/>
                        </a:rPr>
                        <a:t>Expectations</a:t>
                      </a:r>
                      <a:endParaRPr lang="en-US" sz="1400" b="0" i="0"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latin typeface="+mn-lt"/>
                        <a:hlinkClick r:id=""/>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sng" kern="1200" dirty="0" smtClean="0">
                          <a:solidFill>
                            <a:schemeClr val="tx1"/>
                          </a:solidFill>
                          <a:effectLst/>
                          <a:latin typeface="+mn-lt"/>
                          <a:ea typeface="+mn-ea"/>
                          <a:cs typeface="+mn-cs"/>
                          <a:hlinkClick r:id="rId12"/>
                        </a:rPr>
                        <a:t>Aggregate Demand &amp; Aggregate Supply video</a:t>
                      </a:r>
                      <a:r>
                        <a:rPr lang="en-US" sz="1600" b="0" i="0" u="sng" kern="1200" baseline="0" dirty="0" smtClean="0">
                          <a:solidFill>
                            <a:schemeClr val="tx1"/>
                          </a:solidFill>
                          <a:effectLst/>
                          <a:latin typeface="+mn-lt"/>
                          <a:ea typeface="+mn-ea"/>
                          <a:cs typeface="+mn-cs"/>
                          <a:hlinkClick r:id="rId12"/>
                        </a:rPr>
                        <a:t> lessons </a:t>
                      </a:r>
                      <a:r>
                        <a:rPr lang="en-US" sz="1600" b="0" i="0" u="sng" kern="1200" dirty="0" smtClean="0">
                          <a:solidFill>
                            <a:schemeClr val="tx1"/>
                          </a:solidFill>
                          <a:effectLst/>
                          <a:latin typeface="+mn-lt"/>
                          <a:ea typeface="+mn-ea"/>
                          <a:cs typeface="+mn-cs"/>
                          <a:hlinkClick r:id="rId12"/>
                        </a:rPr>
                        <a:t> </a:t>
                      </a:r>
                      <a:endParaRPr lang="en-US" sz="1600" b="0" i="0"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latin typeface="+mn-lt"/>
                        <a:hlinkClick r:id=""/>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latin typeface="+mn-lt"/>
                          <a:hlinkClick r:id=""/>
                        </a:rPr>
                        <a:t>Worksheets</a:t>
                      </a:r>
                      <a:r>
                        <a:rPr lang="en-US" sz="1600" b="0" baseline="0" dirty="0" smtClean="0">
                          <a:solidFill>
                            <a:schemeClr val="tx1"/>
                          </a:solidFill>
                          <a:latin typeface="+mn-lt"/>
                          <a:hlinkClick r:id=""/>
                        </a:rPr>
                        <a:t> and </a:t>
                      </a:r>
                      <a:r>
                        <a:rPr lang="en-US" sz="1600" b="0" dirty="0" smtClean="0">
                          <a:solidFill>
                            <a:schemeClr val="tx1"/>
                          </a:solidFill>
                          <a:latin typeface="+mn-lt"/>
                          <a:hlinkClick r:id=""/>
                        </a:rPr>
                        <a:t>Practice</a:t>
                      </a:r>
                      <a:r>
                        <a:rPr lang="en-US" sz="1600" b="0" baseline="0" dirty="0" smtClean="0">
                          <a:solidFill>
                            <a:schemeClr val="tx1"/>
                          </a:solidFill>
                          <a:latin typeface="+mn-lt"/>
                          <a:hlinkClick r:id="rId13"/>
                        </a:rPr>
                        <a:t> Activities</a:t>
                      </a:r>
                      <a:endParaRPr lang="en-US" sz="1600" b="0"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dirty="0" smtClean="0">
                          <a:solidFill>
                            <a:schemeClr val="lt1"/>
                          </a:solidFill>
                          <a:effectLst/>
                          <a:latin typeface="+mn-lt"/>
                          <a:ea typeface="+mn-ea"/>
                          <a:cs typeface="+mn-cs"/>
                          <a:hlinkClick r:id="rId14"/>
                        </a:rPr>
                        <a:t>Macroeconomics Glossary</a:t>
                      </a:r>
                      <a:endParaRPr lang="en-US" sz="1600" b="0" dirty="0" smtClean="0">
                        <a:solidFill>
                          <a:schemeClr val="tx1"/>
                        </a:solidFill>
                        <a:latin typeface="+mn-lt"/>
                      </a:endParaRPr>
                    </a:p>
                  </a:txBody>
                  <a:tcPr marT="15311" marB="15311">
                    <a:solidFill>
                      <a:schemeClr val="bg1">
                        <a:lumMod val="65000"/>
                        <a:alpha val="22000"/>
                      </a:schemeClr>
                    </a:solidFill>
                  </a:tcPr>
                </a:tc>
              </a:tr>
            </a:tbl>
          </a:graphicData>
        </a:graphic>
      </p:graphicFrame>
    </p:spTree>
    <p:extLst>
      <p:ext uri="{BB962C8B-B14F-4D97-AF65-F5344CB8AC3E}">
        <p14:creationId xmlns="" xmlns:p14="http://schemas.microsoft.com/office/powerpoint/2010/main" val="1460211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Shifts in the Investment Demand Curve</a:t>
            </a:r>
            <a:endParaRPr lang="en-US" sz="2400" dirty="0">
              <a:solidFill>
                <a:srgbClr val="FF0000"/>
              </a:solidFill>
            </a:endParaRPr>
          </a:p>
          <a:p>
            <a:pPr hangingPunct="0"/>
            <a:r>
              <a:rPr lang="en-US" dirty="0" smtClean="0"/>
              <a:t>As a component of aggregate demand, the level of investment in the economy depends primarily on the interest rate, but also on other determinants of investment. </a:t>
            </a:r>
          </a:p>
        </p:txBody>
      </p:sp>
      <p:sp>
        <p:nvSpPr>
          <p:cNvPr id="39" name="Rectangle 38"/>
          <p:cNvSpPr/>
          <p:nvPr/>
        </p:nvSpPr>
        <p:spPr>
          <a:xfrm>
            <a:off x="4191000" y="1028700"/>
            <a:ext cx="4953000" cy="4247317"/>
          </a:xfrm>
          <a:prstGeom prst="rect">
            <a:avLst/>
          </a:prstGeom>
        </p:spPr>
        <p:txBody>
          <a:bodyPr wrap="square">
            <a:spAutoFit/>
          </a:bodyPr>
          <a:lstStyle/>
          <a:p>
            <a:pPr hangingPunct="0"/>
            <a:r>
              <a:rPr lang="en-US" b="1" dirty="0">
                <a:solidFill>
                  <a:srgbClr val="0000CC"/>
                </a:solidFill>
              </a:rPr>
              <a:t>If one of the determinants of investment changes, the level of investment will increase or decrease at every interest </a:t>
            </a:r>
            <a:r>
              <a:rPr lang="en-US" b="1" dirty="0" smtClean="0">
                <a:solidFill>
                  <a:srgbClr val="0000CC"/>
                </a:solidFill>
              </a:rPr>
              <a:t>rate</a:t>
            </a:r>
          </a:p>
          <a:p>
            <a:pPr hangingPunct="0"/>
            <a:endParaRPr lang="en-US" b="1" dirty="0" smtClean="0">
              <a:solidFill>
                <a:srgbClr val="0000CC"/>
              </a:solidFill>
            </a:endParaRPr>
          </a:p>
          <a:p>
            <a:pPr marL="285750" indent="-285750" hangingPunct="0">
              <a:buFont typeface="Arial" pitchFamily="34" charset="0"/>
              <a:buChar char="•"/>
            </a:pPr>
            <a:r>
              <a:rPr lang="en-US" dirty="0" smtClean="0"/>
              <a:t>If business confidence improves, a new technology is developed, business taxes are lowered, firms are producing at full capacity or producers expect higher future prices, </a:t>
            </a:r>
          </a:p>
          <a:p>
            <a:pPr marL="285750" indent="-285750" hangingPunct="0">
              <a:buFont typeface="Arial" pitchFamily="34" charset="0"/>
              <a:buChar char="•"/>
            </a:pPr>
            <a:r>
              <a:rPr lang="en-US" i="1" dirty="0" smtClean="0">
                <a:solidFill>
                  <a:srgbClr val="FF0000"/>
                </a:solidFill>
              </a:rPr>
              <a:t>Investment demand will shift from Di to D2</a:t>
            </a:r>
          </a:p>
          <a:p>
            <a:pPr marL="285750" indent="-285750" hangingPunct="0">
              <a:buFont typeface="Arial" pitchFamily="34" charset="0"/>
              <a:buChar char="•"/>
            </a:pPr>
            <a:endParaRPr lang="en-US" i="1" dirty="0" smtClean="0">
              <a:solidFill>
                <a:srgbClr val="FF0000"/>
              </a:solidFill>
            </a:endParaRPr>
          </a:p>
          <a:p>
            <a:pPr marL="285750" indent="-285750" hangingPunct="0">
              <a:buFont typeface="Arial" pitchFamily="34" charset="0"/>
              <a:buChar char="•"/>
            </a:pPr>
            <a:r>
              <a:rPr lang="en-US" dirty="0" smtClean="0"/>
              <a:t>If business confidence worsens, business taxes increase, firms have lots of excess capacity or producers expect prices to be lower in the future, </a:t>
            </a:r>
            <a:r>
              <a:rPr lang="en-US" i="1" dirty="0" smtClean="0">
                <a:solidFill>
                  <a:srgbClr val="FF0000"/>
                </a:solidFill>
              </a:rPr>
              <a:t>Investment demand will shift from Di to D3.</a:t>
            </a:r>
          </a:p>
        </p:txBody>
      </p:sp>
      <p:grpSp>
        <p:nvGrpSpPr>
          <p:cNvPr id="48" name="Group 47"/>
          <p:cNvGrpSpPr/>
          <p:nvPr/>
        </p:nvGrpSpPr>
        <p:grpSpPr>
          <a:xfrm>
            <a:off x="44661" y="1806014"/>
            <a:ext cx="4451139" cy="3763526"/>
            <a:chOff x="44661" y="1806014"/>
            <a:chExt cx="4451139" cy="3763526"/>
          </a:xfrm>
        </p:grpSpPr>
        <p:grpSp>
          <p:nvGrpSpPr>
            <p:cNvPr id="9" name="Group 8"/>
            <p:cNvGrpSpPr>
              <a:grpSpLocks noChangeAspect="1"/>
            </p:cNvGrpSpPr>
            <p:nvPr/>
          </p:nvGrpSpPr>
          <p:grpSpPr>
            <a:xfrm>
              <a:off x="44661" y="1806014"/>
              <a:ext cx="4451139" cy="3763526"/>
              <a:chOff x="151159" y="1707388"/>
              <a:chExt cx="4667730" cy="4735987"/>
            </a:xfrm>
          </p:grpSpPr>
          <p:cxnSp>
            <p:nvCxnSpPr>
              <p:cNvPr id="20" name="Straight Connector 19"/>
              <p:cNvCxnSpPr/>
              <p:nvPr/>
            </p:nvCxnSpPr>
            <p:spPr>
              <a:xfrm>
                <a:off x="2828424" y="3722689"/>
                <a:ext cx="0" cy="1510853"/>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01623" y="1707388"/>
                <a:ext cx="0" cy="352615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0701" y="5233542"/>
                <a:ext cx="402818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754264" y="3322392"/>
                <a:ext cx="2133600" cy="322753"/>
              </a:xfrm>
              <a:prstGeom prst="rect">
                <a:avLst/>
              </a:prstGeom>
              <a:noFill/>
            </p:spPr>
            <p:txBody>
              <a:bodyPr vert="horz" rtlCol="0">
                <a:spAutoFit/>
              </a:bodyPr>
              <a:lstStyle/>
              <a:p>
                <a:r>
                  <a:rPr lang="en-US" sz="1400" dirty="0" smtClean="0">
                    <a:solidFill>
                      <a:srgbClr val="000000"/>
                    </a:solidFill>
                  </a:rPr>
                  <a:t>real interest rate</a:t>
                </a:r>
                <a:endParaRPr lang="en-US" sz="1400" dirty="0">
                  <a:solidFill>
                    <a:srgbClr val="000000"/>
                  </a:solidFill>
                </a:endParaRPr>
              </a:p>
            </p:txBody>
          </p:sp>
          <p:sp>
            <p:nvSpPr>
              <p:cNvPr id="13" name="TextBox 12"/>
              <p:cNvSpPr txBox="1"/>
              <p:nvPr/>
            </p:nvSpPr>
            <p:spPr>
              <a:xfrm>
                <a:off x="1266692" y="5784960"/>
                <a:ext cx="2603499" cy="658415"/>
              </a:xfrm>
              <a:prstGeom prst="rect">
                <a:avLst/>
              </a:prstGeom>
              <a:noFill/>
            </p:spPr>
            <p:txBody>
              <a:bodyPr vert="horz" wrap="square" rtlCol="0">
                <a:spAutoFit/>
              </a:bodyPr>
              <a:lstStyle/>
              <a:p>
                <a:pPr algn="ctr"/>
                <a:r>
                  <a:rPr lang="en-US" sz="1400" dirty="0" smtClean="0">
                    <a:solidFill>
                      <a:srgbClr val="000000"/>
                    </a:solidFill>
                  </a:rPr>
                  <a:t>Quantity of Funds Demanded for Investment </a:t>
                </a:r>
                <a:endParaRPr lang="en-US" sz="1400" dirty="0">
                  <a:solidFill>
                    <a:srgbClr val="000000"/>
                  </a:solidFill>
                </a:endParaRPr>
              </a:p>
            </p:txBody>
          </p:sp>
          <p:cxnSp>
            <p:nvCxnSpPr>
              <p:cNvPr id="14" name="Straight Connector 13"/>
              <p:cNvCxnSpPr/>
              <p:nvPr/>
            </p:nvCxnSpPr>
            <p:spPr>
              <a:xfrm>
                <a:off x="1031494" y="2045842"/>
                <a:ext cx="3075940" cy="294754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52900" y="4755387"/>
                <a:ext cx="665989" cy="426033"/>
              </a:xfrm>
              <a:prstGeom prst="rect">
                <a:avLst/>
              </a:prstGeom>
              <a:noFill/>
            </p:spPr>
            <p:txBody>
              <a:bodyPr vert="horz" wrap="square" rtlCol="0">
                <a:spAutoFit/>
              </a:bodyPr>
              <a:lstStyle/>
              <a:p>
                <a:r>
                  <a:rPr lang="en-US" sz="1600" dirty="0" smtClean="0">
                    <a:solidFill>
                      <a:srgbClr val="000000"/>
                    </a:solidFill>
                  </a:rPr>
                  <a:t>D</a:t>
                </a:r>
                <a:r>
                  <a:rPr lang="en-US" sz="1600" baseline="-25000" dirty="0" smtClean="0">
                    <a:solidFill>
                      <a:srgbClr val="000000"/>
                    </a:solidFill>
                  </a:rPr>
                  <a:t>I</a:t>
                </a:r>
                <a:endParaRPr lang="en-US" sz="1600" baseline="-25000" dirty="0">
                  <a:solidFill>
                    <a:srgbClr val="000000"/>
                  </a:solidFill>
                </a:endParaRPr>
              </a:p>
            </p:txBody>
          </p:sp>
          <p:cxnSp>
            <p:nvCxnSpPr>
              <p:cNvPr id="18" name="Straight Connector 17"/>
              <p:cNvCxnSpPr/>
              <p:nvPr/>
            </p:nvCxnSpPr>
            <p:spPr>
              <a:xfrm>
                <a:off x="1838191" y="3795982"/>
                <a:ext cx="0" cy="143756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12673" y="3737402"/>
                <a:ext cx="2984627" cy="198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5600" y="3532218"/>
                <a:ext cx="635000" cy="387304"/>
              </a:xfrm>
              <a:prstGeom prst="rect">
                <a:avLst/>
              </a:prstGeom>
              <a:noFill/>
            </p:spPr>
            <p:txBody>
              <a:bodyPr vert="horz" rtlCol="0">
                <a:spAutoFit/>
              </a:bodyPr>
              <a:lstStyle/>
              <a:p>
                <a:r>
                  <a:rPr lang="en-US" sz="1400" dirty="0">
                    <a:solidFill>
                      <a:srgbClr val="000000"/>
                    </a:solidFill>
                  </a:rPr>
                  <a:t>5</a:t>
                </a:r>
                <a:r>
                  <a:rPr lang="en-US" sz="1400" dirty="0" smtClean="0">
                    <a:solidFill>
                      <a:srgbClr val="000000"/>
                    </a:solidFill>
                  </a:rPr>
                  <a:t>%</a:t>
                </a:r>
                <a:endParaRPr lang="en-US" sz="1400" dirty="0">
                  <a:solidFill>
                    <a:srgbClr val="000000"/>
                  </a:solidFill>
                </a:endParaRPr>
              </a:p>
            </p:txBody>
          </p:sp>
          <p:sp>
            <p:nvSpPr>
              <p:cNvPr id="24" name="TextBox 23"/>
              <p:cNvSpPr txBox="1"/>
              <p:nvPr/>
            </p:nvSpPr>
            <p:spPr>
              <a:xfrm>
                <a:off x="1668857" y="5321301"/>
                <a:ext cx="609600" cy="387304"/>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3</a:t>
                </a:r>
              </a:p>
            </p:txBody>
          </p:sp>
          <p:sp>
            <p:nvSpPr>
              <p:cNvPr id="25" name="TextBox 24"/>
              <p:cNvSpPr txBox="1"/>
              <p:nvPr/>
            </p:nvSpPr>
            <p:spPr>
              <a:xfrm>
                <a:off x="2667924" y="5295901"/>
                <a:ext cx="609600" cy="387304"/>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1</a:t>
                </a:r>
              </a:p>
            </p:txBody>
          </p:sp>
          <p:sp>
            <p:nvSpPr>
              <p:cNvPr id="26" name="TextBox 25"/>
              <p:cNvSpPr txBox="1"/>
              <p:nvPr/>
            </p:nvSpPr>
            <p:spPr>
              <a:xfrm>
                <a:off x="1600200" y="1778000"/>
                <a:ext cx="2387600" cy="387304"/>
              </a:xfrm>
              <a:prstGeom prst="rect">
                <a:avLst/>
              </a:prstGeom>
              <a:noFill/>
            </p:spPr>
            <p:txBody>
              <a:bodyPr vert="horz" rtlCol="0">
                <a:spAutoFit/>
              </a:bodyPr>
              <a:lstStyle/>
              <a:p>
                <a:r>
                  <a:rPr lang="en-US" sz="1400" b="1" dirty="0" smtClean="0">
                    <a:solidFill>
                      <a:srgbClr val="FF6820"/>
                    </a:solidFill>
                  </a:rPr>
                  <a:t>Investment Demand</a:t>
                </a:r>
                <a:endParaRPr lang="en-US" sz="1400" b="1" dirty="0">
                  <a:solidFill>
                    <a:srgbClr val="FF6820"/>
                  </a:solidFill>
                </a:endParaRPr>
              </a:p>
            </p:txBody>
          </p:sp>
          <p:cxnSp>
            <p:nvCxnSpPr>
              <p:cNvPr id="27" name="Straight Connector 26"/>
              <p:cNvCxnSpPr/>
              <p:nvPr/>
            </p:nvCxnSpPr>
            <p:spPr>
              <a:xfrm>
                <a:off x="2332065" y="2468816"/>
                <a:ext cx="1655736" cy="147377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204132" y="3231388"/>
                <a:ext cx="1655736" cy="1473772"/>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66202" y="3795982"/>
                <a:ext cx="665989" cy="426033"/>
              </a:xfrm>
              <a:prstGeom prst="rect">
                <a:avLst/>
              </a:prstGeom>
              <a:noFill/>
            </p:spPr>
            <p:txBody>
              <a:bodyPr vert="horz" wrap="square" rtlCol="0">
                <a:spAutoFit/>
              </a:bodyPr>
              <a:lstStyle/>
              <a:p>
                <a:r>
                  <a:rPr lang="en-US" sz="1600" dirty="0" smtClean="0">
                    <a:solidFill>
                      <a:srgbClr val="000000"/>
                    </a:solidFill>
                  </a:rPr>
                  <a:t>D</a:t>
                </a:r>
                <a:r>
                  <a:rPr lang="en-US" sz="1600" baseline="-25000" dirty="0">
                    <a:solidFill>
                      <a:srgbClr val="000000"/>
                    </a:solidFill>
                  </a:rPr>
                  <a:t>2</a:t>
                </a:r>
              </a:p>
            </p:txBody>
          </p:sp>
          <p:sp>
            <p:nvSpPr>
              <p:cNvPr id="32" name="TextBox 31"/>
              <p:cNvSpPr txBox="1"/>
              <p:nvPr/>
            </p:nvSpPr>
            <p:spPr>
              <a:xfrm>
                <a:off x="2865535" y="4608782"/>
                <a:ext cx="665989" cy="426033"/>
              </a:xfrm>
              <a:prstGeom prst="rect">
                <a:avLst/>
              </a:prstGeom>
              <a:noFill/>
            </p:spPr>
            <p:txBody>
              <a:bodyPr vert="horz" wrap="square" rtlCol="0">
                <a:spAutoFit/>
              </a:bodyPr>
              <a:lstStyle/>
              <a:p>
                <a:r>
                  <a:rPr lang="en-US" sz="1600" dirty="0" smtClean="0">
                    <a:solidFill>
                      <a:srgbClr val="000000"/>
                    </a:solidFill>
                  </a:rPr>
                  <a:t>D</a:t>
                </a:r>
                <a:r>
                  <a:rPr lang="en-US" sz="1600" baseline="-25000" dirty="0" smtClean="0">
                    <a:solidFill>
                      <a:srgbClr val="000000"/>
                    </a:solidFill>
                  </a:rPr>
                  <a:t>3</a:t>
                </a:r>
                <a:endParaRPr lang="en-US" sz="1600" baseline="-25000" dirty="0">
                  <a:solidFill>
                    <a:srgbClr val="000000"/>
                  </a:solidFill>
                </a:endParaRPr>
              </a:p>
            </p:txBody>
          </p:sp>
          <p:cxnSp>
            <p:nvCxnSpPr>
              <p:cNvPr id="36" name="Straight Connector 35"/>
              <p:cNvCxnSpPr/>
              <p:nvPr/>
            </p:nvCxnSpPr>
            <p:spPr>
              <a:xfrm>
                <a:off x="3797300" y="3737402"/>
                <a:ext cx="0" cy="149614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99258" y="5263387"/>
                <a:ext cx="609600" cy="387304"/>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2</a:t>
                </a:r>
                <a:endParaRPr lang="en-US" sz="1400" baseline="-25000" dirty="0">
                  <a:solidFill>
                    <a:srgbClr val="000000"/>
                  </a:solidFill>
                </a:endParaRPr>
              </a:p>
            </p:txBody>
          </p:sp>
        </p:grpSp>
        <p:cxnSp>
          <p:nvCxnSpPr>
            <p:cNvPr id="41" name="Straight Arrow Connector 40"/>
            <p:cNvCxnSpPr/>
            <p:nvPr/>
          </p:nvCxnSpPr>
          <p:spPr>
            <a:xfrm>
              <a:off x="2057400" y="2859732"/>
              <a:ext cx="55983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42" name="Straight Arrow Connector 41"/>
            <p:cNvCxnSpPr/>
            <p:nvPr/>
          </p:nvCxnSpPr>
          <p:spPr>
            <a:xfrm flipH="1">
              <a:off x="1974957" y="3602662"/>
              <a:ext cx="539643"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 xmlns:p14="http://schemas.microsoft.com/office/powerpoint/2010/main" val="1246268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The Components of Aggregate Demand – Net Exports (</a:t>
            </a:r>
            <a:r>
              <a:rPr lang="en-US" sz="2400" dirty="0" err="1" smtClean="0">
                <a:solidFill>
                  <a:srgbClr val="FF0000"/>
                </a:solidFill>
              </a:rPr>
              <a:t>Xn</a:t>
            </a:r>
            <a:r>
              <a:rPr lang="en-US" sz="2400" dirty="0" smtClean="0">
                <a:solidFill>
                  <a:srgbClr val="FF0000"/>
                </a:solidFill>
              </a:rPr>
              <a:t> or X-M)</a:t>
            </a:r>
            <a:endParaRPr lang="en-US" sz="2400" dirty="0">
              <a:solidFill>
                <a:srgbClr val="FF0000"/>
              </a:solidFill>
            </a:endParaRPr>
          </a:p>
          <a:p>
            <a:pPr hangingPunct="0"/>
            <a:r>
              <a:rPr lang="en-US" dirty="0" smtClean="0"/>
              <a:t>Another components of the total demand for a nation’s output is export revenues. Net exports refers to the revenue earned from the sale of exports to the rest of the world </a:t>
            </a:r>
            <a:r>
              <a:rPr lang="en-US" i="1" dirty="0" smtClean="0"/>
              <a:t>minus</a:t>
            </a:r>
            <a:r>
              <a:rPr lang="en-US" dirty="0" smtClean="0"/>
              <a:t> the expenditures made on imports from abroad. </a:t>
            </a:r>
            <a:r>
              <a:rPr lang="en-US" i="1" dirty="0" smtClean="0"/>
              <a:t>Net exports equals exports (X) – imports (M) </a:t>
            </a:r>
            <a:endParaRPr lang="en-US" dirty="0" smtClean="0"/>
          </a:p>
        </p:txBody>
      </p:sp>
      <p:graphicFrame>
        <p:nvGraphicFramePr>
          <p:cNvPr id="33" name="Table 32"/>
          <p:cNvGraphicFramePr>
            <a:graphicFrameLocks noGrp="1"/>
          </p:cNvGraphicFramePr>
          <p:nvPr>
            <p:extLst>
              <p:ext uri="{D42A27DB-BD31-4B8C-83A1-F6EECF244321}">
                <p14:modId xmlns="" xmlns:p14="http://schemas.microsoft.com/office/powerpoint/2010/main" val="2391194941"/>
              </p:ext>
            </p:extLst>
          </p:nvPr>
        </p:nvGraphicFramePr>
        <p:xfrm>
          <a:off x="-3048" y="2019300"/>
          <a:ext cx="9147048" cy="3500642"/>
        </p:xfrm>
        <a:graphic>
          <a:graphicData uri="http://schemas.openxmlformats.org/drawingml/2006/table">
            <a:tbl>
              <a:tblPr firstRow="1" bandRow="1">
                <a:tableStyleId>{616DA210-FB5B-4158-B5E0-FEB733F419BA}</a:tableStyleId>
              </a:tblPr>
              <a:tblGrid>
                <a:gridCol w="2345397"/>
                <a:gridCol w="6801651"/>
              </a:tblGrid>
              <a:tr h="461805">
                <a:tc gridSpan="2">
                  <a:txBody>
                    <a:bodyPr/>
                    <a:lstStyle/>
                    <a:p>
                      <a:pPr algn="ctr"/>
                      <a:r>
                        <a:rPr lang="en-US" sz="1800" dirty="0" smtClean="0">
                          <a:solidFill>
                            <a:srgbClr val="0000CC"/>
                          </a:solidFill>
                        </a:rPr>
                        <a:t>The Determinants of Net Exports</a:t>
                      </a:r>
                      <a:endParaRPr lang="en-US" sz="1800" b="1" dirty="0" smtClean="0">
                        <a:solidFill>
                          <a:srgbClr val="0000CC"/>
                        </a:solidFill>
                        <a:latin typeface="+mn-lt"/>
                      </a:endParaRPr>
                    </a:p>
                  </a:txBody>
                  <a:tcPr marT="38100" marB="381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itchFamily="34" charset="0"/>
                        <a:cs typeface="Calibri" pitchFamily="34" charset="0"/>
                      </a:endParaRPr>
                    </a:p>
                  </a:txBody>
                  <a:tcPr marT="38100" marB="38100"/>
                </a:tc>
              </a:tr>
              <a:tr h="705122">
                <a:tc>
                  <a:txBody>
                    <a:bodyPr/>
                    <a:lstStyle/>
                    <a:p>
                      <a:pPr algn="ctr"/>
                      <a:r>
                        <a:rPr lang="en-US" sz="1800" b="1" baseline="0" dirty="0" smtClean="0">
                          <a:solidFill>
                            <a:srgbClr val="0000CC"/>
                          </a:solidFill>
                          <a:latin typeface="+mn-lt"/>
                        </a:rPr>
                        <a:t>Foreign and Domestic Incomes</a:t>
                      </a:r>
                      <a:endParaRPr lang="en-US" sz="1800" b="1" dirty="0">
                        <a:solidFill>
                          <a:srgbClr val="0000CC"/>
                        </a:solidFill>
                        <a:latin typeface="+mn-lt"/>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If the</a:t>
                      </a:r>
                      <a:r>
                        <a:rPr lang="en-US" sz="1400" baseline="0" dirty="0" smtClean="0"/>
                        <a:t> incomes of households in other nations rise, then demand for a country’s exports should increase and net exports should rise. On the other hand, if domestic incomes rise, demand for imports will increase and net exports will fall.</a:t>
                      </a:r>
                      <a:endParaRPr lang="en-US" sz="1400" b="0" dirty="0">
                        <a:latin typeface="+mn-lt"/>
                        <a:cs typeface="Calibri" pitchFamily="34" charset="0"/>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705122">
                <a:tc>
                  <a:txBody>
                    <a:bodyPr/>
                    <a:lstStyle/>
                    <a:p>
                      <a:pPr algn="ctr"/>
                      <a:r>
                        <a:rPr lang="en-US" sz="1800" b="1" dirty="0" smtClean="0">
                          <a:solidFill>
                            <a:srgbClr val="0000CC"/>
                          </a:solidFill>
                        </a:rPr>
                        <a:t>The Exchange Rate</a:t>
                      </a:r>
                      <a:endParaRPr lang="en-US" sz="18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 exchange rate is the value</a:t>
                      </a:r>
                      <a:r>
                        <a:rPr lang="en-US" sz="1400" baseline="0" dirty="0" smtClean="0"/>
                        <a:t> of a country’s currency relative to other currencies. As the exchange rate increases, a country’s goods become more expensive and therefore less attractive to foreign consumers, while imports become cheaper,  causing net exports to fall.</a:t>
                      </a:r>
                      <a:endParaRPr lang="en-US" sz="1400" b="0" dirty="0">
                        <a:latin typeface="+mn-lt"/>
                        <a:cs typeface="Calibri"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943688">
                <a:tc>
                  <a:txBody>
                    <a:bodyPr/>
                    <a:lstStyle/>
                    <a:p>
                      <a:pPr algn="ctr"/>
                      <a:r>
                        <a:rPr lang="en-US" sz="1800" b="1" dirty="0" smtClean="0">
                          <a:solidFill>
                            <a:srgbClr val="0000CC"/>
                          </a:solidFill>
                        </a:rPr>
                        <a:t>Protectionism</a:t>
                      </a:r>
                      <a:endParaRPr lang="en-US" sz="18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Protectionism</a:t>
                      </a:r>
                      <a:r>
                        <a:rPr lang="en-US" sz="1400" baseline="0" dirty="0" smtClean="0"/>
                        <a:t> refers to policies put in place by government intended to reduce amount of trade between one nation and others. Reducing protectionism will increase demand for imports in a country, and may cause net exports to fall. On the other hand, it may also increase demand for exports, causing net exports to increase.</a:t>
                      </a:r>
                      <a:endParaRPr lang="en-US" sz="1400" b="0" dirty="0">
                        <a:latin typeface="+mn-lt"/>
                        <a:cs typeface="Calibri"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62589">
                <a:tc>
                  <a:txBody>
                    <a:bodyPr/>
                    <a:lstStyle/>
                    <a:p>
                      <a:pPr algn="ctr"/>
                      <a:r>
                        <a:rPr lang="en-US" sz="1800" b="1" dirty="0" smtClean="0">
                          <a:solidFill>
                            <a:srgbClr val="0000CC"/>
                          </a:solidFill>
                        </a:rPr>
                        <a:t>Tastes</a:t>
                      </a:r>
                      <a:r>
                        <a:rPr lang="en-US" sz="1800" b="1" baseline="0" dirty="0" smtClean="0">
                          <a:solidFill>
                            <a:srgbClr val="0000CC"/>
                          </a:solidFill>
                        </a:rPr>
                        <a:t> and preferences</a:t>
                      </a:r>
                      <a:endParaRPr lang="en-US" sz="18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If a country’s goods become more appealing to foreign consumers,</a:t>
                      </a:r>
                      <a:r>
                        <a:rPr lang="en-US" sz="1400" baseline="0" dirty="0" smtClean="0"/>
                        <a:t> demand for them will rise and net exports will increase.  </a:t>
                      </a:r>
                      <a:endParaRPr lang="en-US" sz="1400" dirty="0" smtClean="0">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2817111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62979"/>
          </a:xfrm>
          <a:prstGeom prst="rect">
            <a:avLst/>
          </a:prstGeom>
          <a:noFill/>
        </p:spPr>
        <p:txBody>
          <a:bodyPr wrap="square" rtlCol="0">
            <a:spAutoFit/>
          </a:bodyPr>
          <a:lstStyle/>
          <a:p>
            <a:r>
              <a:rPr lang="en-US" sz="2400" dirty="0" smtClean="0">
                <a:solidFill>
                  <a:srgbClr val="FF0000"/>
                </a:solidFill>
              </a:rPr>
              <a:t>The Components of Aggregate Demand – Government Spending (G)</a:t>
            </a:r>
            <a:endParaRPr lang="en-US" sz="2400" dirty="0">
              <a:solidFill>
                <a:srgbClr val="FF0000"/>
              </a:solidFill>
            </a:endParaRPr>
          </a:p>
          <a:p>
            <a:pPr hangingPunct="0"/>
            <a:r>
              <a:rPr lang="en-US" dirty="0" smtClean="0"/>
              <a:t>Government spending is the final component of aggregate demand. The level of government spending in a nation is determined by the government’s </a:t>
            </a:r>
            <a:r>
              <a:rPr lang="en-US" i="1" dirty="0" smtClean="0"/>
              <a:t>fiscal policy</a:t>
            </a:r>
            <a:r>
              <a:rPr lang="en-US" dirty="0" smtClean="0"/>
              <a:t>.</a:t>
            </a:r>
          </a:p>
          <a:p>
            <a:pPr hangingPunct="0"/>
            <a:endParaRPr lang="en-US" dirty="0"/>
          </a:p>
          <a:p>
            <a:pPr hangingPunct="0"/>
            <a:r>
              <a:rPr lang="en-US" b="1" dirty="0" smtClean="0">
                <a:solidFill>
                  <a:srgbClr val="0000CC"/>
                </a:solidFill>
              </a:rPr>
              <a:t>Fiscal Policy: </a:t>
            </a:r>
            <a:r>
              <a:rPr lang="en-US" sz="1600" dirty="0" smtClean="0"/>
              <a:t>Changes in the levels of taxation and government spending meant to expand or contract the level of aggregate  demand in a nation to promote macroeconomic objectives such as </a:t>
            </a:r>
            <a:r>
              <a:rPr lang="en-US" sz="1600" i="1" dirty="0" smtClean="0"/>
              <a:t>full employment, stable price and economic growth</a:t>
            </a:r>
            <a:r>
              <a:rPr lang="en-US" sz="1600" dirty="0" smtClean="0"/>
              <a:t>. There are several key concepts relating to fiscal policy to consider:</a:t>
            </a:r>
          </a:p>
          <a:p>
            <a:pPr marL="285750" indent="-285750" hangingPunct="0">
              <a:buFont typeface="Arial" pitchFamily="34" charset="0"/>
              <a:buChar char="•"/>
            </a:pPr>
            <a:endParaRPr lang="en-US" sz="1600" b="1" dirty="0" smtClean="0">
              <a:solidFill>
                <a:srgbClr val="0000CC"/>
              </a:solidFill>
            </a:endParaRPr>
          </a:p>
          <a:p>
            <a:pPr marL="285750" indent="-285750" hangingPunct="0">
              <a:buFont typeface="Arial" pitchFamily="34" charset="0"/>
              <a:buChar char="•"/>
            </a:pPr>
            <a:endParaRPr lang="en-US" sz="1600" b="1" dirty="0" smtClean="0">
              <a:solidFill>
                <a:srgbClr val="0000CC"/>
              </a:solidFill>
            </a:endParaRPr>
          </a:p>
          <a:p>
            <a:pPr marL="285750" indent="-285750" hangingPunct="0">
              <a:buFont typeface="Arial" pitchFamily="34" charset="0"/>
              <a:buChar char="•"/>
            </a:pPr>
            <a:r>
              <a:rPr lang="en-US" sz="1600" b="1" dirty="0" err="1" smtClean="0">
                <a:solidFill>
                  <a:srgbClr val="0000CC"/>
                </a:solidFill>
              </a:rPr>
              <a:t>Contractionary</a:t>
            </a:r>
            <a:r>
              <a:rPr lang="en-US" sz="1600" b="1" dirty="0" smtClean="0">
                <a:solidFill>
                  <a:srgbClr val="0000CC"/>
                </a:solidFill>
              </a:rPr>
              <a:t> fiscal policy:  </a:t>
            </a:r>
            <a:r>
              <a:rPr lang="en-US" sz="1600" dirty="0" smtClean="0"/>
              <a:t>If the government reduces its spending and / or increases the level of taxation, aggregate demand will decrease and shift to the left</a:t>
            </a:r>
          </a:p>
          <a:p>
            <a:pPr marL="285750" indent="-285750" hangingPunct="0">
              <a:buFont typeface="Arial" pitchFamily="34" charset="0"/>
              <a:buChar char="•"/>
            </a:pPr>
            <a:r>
              <a:rPr lang="en-US" sz="1600" b="1" dirty="0" smtClean="0">
                <a:solidFill>
                  <a:srgbClr val="0000CC"/>
                </a:solidFill>
              </a:rPr>
              <a:t>Expansionary fiscal policy: </a:t>
            </a:r>
            <a:r>
              <a:rPr lang="en-US" sz="1600" dirty="0" smtClean="0"/>
              <a:t>If the government increases its expenditures and / or decreases the level of taxation, aggregate demand will increase and shift to the right.</a:t>
            </a:r>
          </a:p>
          <a:p>
            <a:pPr marL="285750" indent="-285750" hangingPunct="0">
              <a:buFont typeface="Arial" pitchFamily="34" charset="0"/>
              <a:buChar char="•"/>
            </a:pPr>
            <a:endParaRPr lang="en-US" sz="1600" b="1" dirty="0" smtClean="0"/>
          </a:p>
          <a:p>
            <a:pPr marL="285750" indent="-285750" hangingPunct="0">
              <a:buFont typeface="Arial" pitchFamily="34" charset="0"/>
              <a:buChar char="•"/>
            </a:pPr>
            <a:endParaRPr lang="en-US" sz="1600" b="1" dirty="0"/>
          </a:p>
          <a:p>
            <a:pPr marL="285750" indent="-285750" hangingPunct="0">
              <a:buFont typeface="Arial" pitchFamily="34" charset="0"/>
              <a:buChar char="•"/>
            </a:pPr>
            <a:r>
              <a:rPr lang="en-US" sz="1600" b="1" dirty="0" smtClean="0">
                <a:solidFill>
                  <a:srgbClr val="0000CC"/>
                </a:solidFill>
              </a:rPr>
              <a:t>Budget deficit: </a:t>
            </a:r>
            <a:r>
              <a:rPr lang="en-US" sz="1600" dirty="0" smtClean="0"/>
              <a:t>If, in a particular year, a government runs a </a:t>
            </a:r>
            <a:r>
              <a:rPr lang="en-US" sz="1600" i="1" dirty="0" smtClean="0"/>
              <a:t>deficit</a:t>
            </a:r>
            <a:r>
              <a:rPr lang="en-US" sz="1600" dirty="0" smtClean="0"/>
              <a:t>, meaning its expenditures exceed tax revenues, then government spending will contribute to AD that year and cause it to increase and shift out.</a:t>
            </a:r>
          </a:p>
          <a:p>
            <a:pPr marL="285750" indent="-285750" hangingPunct="0">
              <a:buFont typeface="Arial" pitchFamily="34" charset="0"/>
              <a:buChar char="•"/>
            </a:pPr>
            <a:r>
              <a:rPr lang="en-US" sz="1600" b="1" dirty="0" smtClean="0">
                <a:solidFill>
                  <a:srgbClr val="0000CC"/>
                </a:solidFill>
              </a:rPr>
              <a:t>Budget surplus: </a:t>
            </a:r>
            <a:r>
              <a:rPr lang="en-US" sz="1600" dirty="0" smtClean="0"/>
              <a:t>If, in a particular year, a government runs a </a:t>
            </a:r>
            <a:r>
              <a:rPr lang="en-US" sz="1600" i="1" dirty="0" smtClean="0"/>
              <a:t>surplus</a:t>
            </a:r>
            <a:r>
              <a:rPr lang="en-US" sz="1600" dirty="0" smtClean="0"/>
              <a:t>, meaning it spends less than it collected in taxes, then fiscal policy will subtract from aggregate demand, shifting it to the left.</a:t>
            </a:r>
            <a:endParaRPr lang="en-US" sz="1600" b="1" dirty="0" smtClean="0"/>
          </a:p>
        </p:txBody>
      </p:sp>
    </p:spTree>
    <p:extLst>
      <p:ext uri="{BB962C8B-B14F-4D97-AF65-F5344CB8AC3E}">
        <p14:creationId xmlns="" xmlns:p14="http://schemas.microsoft.com/office/powerpoint/2010/main" val="1718676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0059" y="419101"/>
            <a:ext cx="7360324" cy="4742183"/>
            <a:chOff x="116822" y="1806015"/>
            <a:chExt cx="4602583" cy="3465205"/>
          </a:xfrm>
        </p:grpSpPr>
        <p:grpSp>
          <p:nvGrpSpPr>
            <p:cNvPr id="5" name="Group 8"/>
            <p:cNvGrpSpPr>
              <a:grpSpLocks noChangeAspect="1"/>
            </p:cNvGrpSpPr>
            <p:nvPr/>
          </p:nvGrpSpPr>
          <p:grpSpPr>
            <a:xfrm>
              <a:off x="116822" y="1806015"/>
              <a:ext cx="4602583" cy="3465205"/>
              <a:chOff x="216306" y="1707388"/>
              <a:chExt cx="4602583" cy="4360582"/>
            </a:xfrm>
          </p:grpSpPr>
          <p:cxnSp>
            <p:nvCxnSpPr>
              <p:cNvPr id="8" name="Straight Connector 7"/>
              <p:cNvCxnSpPr/>
              <p:nvPr/>
            </p:nvCxnSpPr>
            <p:spPr>
              <a:xfrm>
                <a:off x="2828424" y="3722689"/>
                <a:ext cx="0" cy="1510853"/>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01623" y="1707388"/>
                <a:ext cx="0" cy="352615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90701" y="5233542"/>
                <a:ext cx="402818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754264" y="3387538"/>
                <a:ext cx="2133600" cy="192460"/>
              </a:xfrm>
              <a:prstGeom prst="rect">
                <a:avLst/>
              </a:prstGeom>
              <a:noFill/>
            </p:spPr>
            <p:txBody>
              <a:bodyPr vert="horz" rtlCol="0">
                <a:spAutoFit/>
              </a:bodyPr>
              <a:lstStyle/>
              <a:p>
                <a:r>
                  <a:rPr lang="en-US" sz="1400" dirty="0" smtClean="0">
                    <a:solidFill>
                      <a:srgbClr val="000000"/>
                    </a:solidFill>
                  </a:rPr>
                  <a:t>Price Level</a:t>
                </a:r>
                <a:endParaRPr lang="en-US" sz="1400" dirty="0">
                  <a:solidFill>
                    <a:srgbClr val="000000"/>
                  </a:solidFill>
                </a:endParaRPr>
              </a:p>
            </p:txBody>
          </p:sp>
          <p:sp>
            <p:nvSpPr>
              <p:cNvPr id="12" name="TextBox 11"/>
              <p:cNvSpPr txBox="1"/>
              <p:nvPr/>
            </p:nvSpPr>
            <p:spPr>
              <a:xfrm>
                <a:off x="1266692" y="5784960"/>
                <a:ext cx="2603499" cy="283010"/>
              </a:xfrm>
              <a:prstGeom prst="rect">
                <a:avLst/>
              </a:prstGeom>
              <a:noFill/>
            </p:spPr>
            <p:txBody>
              <a:bodyPr vert="horz" wrap="square" rtlCol="0">
                <a:spAutoFit/>
              </a:bodyPr>
              <a:lstStyle/>
              <a:p>
                <a:pPr algn="ctr"/>
                <a:r>
                  <a:rPr lang="en-US" sz="1400" dirty="0" smtClean="0">
                    <a:solidFill>
                      <a:srgbClr val="000000"/>
                    </a:solidFill>
                  </a:rPr>
                  <a:t>OUTPUT</a:t>
                </a:r>
                <a:endParaRPr lang="en-US" sz="1400" dirty="0">
                  <a:solidFill>
                    <a:srgbClr val="000000"/>
                  </a:solidFill>
                </a:endParaRPr>
              </a:p>
            </p:txBody>
          </p:sp>
          <p:cxnSp>
            <p:nvCxnSpPr>
              <p:cNvPr id="13" name="Straight Connector 12"/>
              <p:cNvCxnSpPr/>
              <p:nvPr/>
            </p:nvCxnSpPr>
            <p:spPr>
              <a:xfrm>
                <a:off x="1031494" y="2045842"/>
                <a:ext cx="3075940" cy="294754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52900" y="4755387"/>
                <a:ext cx="665989" cy="426033"/>
              </a:xfrm>
              <a:prstGeom prst="rect">
                <a:avLst/>
              </a:prstGeom>
              <a:noFill/>
            </p:spPr>
            <p:txBody>
              <a:bodyPr vert="horz" wrap="square" rtlCol="0">
                <a:spAutoFit/>
              </a:bodyPr>
              <a:lstStyle/>
              <a:p>
                <a:r>
                  <a:rPr lang="en-US" sz="1600" dirty="0" smtClean="0">
                    <a:solidFill>
                      <a:srgbClr val="000000"/>
                    </a:solidFill>
                  </a:rPr>
                  <a:t>D</a:t>
                </a:r>
                <a:r>
                  <a:rPr lang="en-US" sz="1600" baseline="-25000" dirty="0" smtClean="0">
                    <a:solidFill>
                      <a:srgbClr val="000000"/>
                    </a:solidFill>
                  </a:rPr>
                  <a:t>I</a:t>
                </a:r>
                <a:endParaRPr lang="en-US" sz="1600" baseline="-25000" dirty="0">
                  <a:solidFill>
                    <a:srgbClr val="000000"/>
                  </a:solidFill>
                </a:endParaRPr>
              </a:p>
            </p:txBody>
          </p:sp>
          <p:cxnSp>
            <p:nvCxnSpPr>
              <p:cNvPr id="15" name="Straight Connector 14"/>
              <p:cNvCxnSpPr/>
              <p:nvPr/>
            </p:nvCxnSpPr>
            <p:spPr>
              <a:xfrm>
                <a:off x="1838191" y="3795982"/>
                <a:ext cx="0" cy="143756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12673" y="3737402"/>
                <a:ext cx="2984627" cy="1985"/>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68857" y="5321301"/>
                <a:ext cx="609600" cy="387304"/>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3</a:t>
                </a:r>
              </a:p>
            </p:txBody>
          </p:sp>
          <p:sp>
            <p:nvSpPr>
              <p:cNvPr id="19" name="TextBox 18"/>
              <p:cNvSpPr txBox="1"/>
              <p:nvPr/>
            </p:nvSpPr>
            <p:spPr>
              <a:xfrm>
                <a:off x="2667924" y="5295901"/>
                <a:ext cx="609600" cy="387304"/>
              </a:xfrm>
              <a:prstGeom prst="rect">
                <a:avLst/>
              </a:prstGeom>
              <a:noFill/>
            </p:spPr>
            <p:txBody>
              <a:bodyPr vert="horz" rtlCol="0">
                <a:spAutoFit/>
              </a:bodyPr>
              <a:lstStyle/>
              <a:p>
                <a:r>
                  <a:rPr lang="en-US" sz="1400" dirty="0" smtClean="0">
                    <a:solidFill>
                      <a:srgbClr val="000000"/>
                    </a:solidFill>
                  </a:rPr>
                  <a:t>Q</a:t>
                </a:r>
                <a:r>
                  <a:rPr lang="en-US" sz="1400" baseline="-25000" dirty="0">
                    <a:solidFill>
                      <a:srgbClr val="000000"/>
                    </a:solidFill>
                  </a:rPr>
                  <a:t>1</a:t>
                </a:r>
              </a:p>
            </p:txBody>
          </p:sp>
          <p:sp>
            <p:nvSpPr>
              <p:cNvPr id="20" name="TextBox 19"/>
              <p:cNvSpPr txBox="1"/>
              <p:nvPr/>
            </p:nvSpPr>
            <p:spPr>
              <a:xfrm>
                <a:off x="1600200" y="1778000"/>
                <a:ext cx="2387600" cy="283010"/>
              </a:xfrm>
              <a:prstGeom prst="rect">
                <a:avLst/>
              </a:prstGeom>
              <a:noFill/>
            </p:spPr>
            <p:txBody>
              <a:bodyPr vert="horz" rtlCol="0">
                <a:spAutoFit/>
              </a:bodyPr>
              <a:lstStyle/>
              <a:p>
                <a:r>
                  <a:rPr lang="en-US" sz="1400" b="1" dirty="0" smtClean="0">
                    <a:solidFill>
                      <a:srgbClr val="FF6820"/>
                    </a:solidFill>
                  </a:rPr>
                  <a:t>Shifts of the AD 2.2 </a:t>
                </a:r>
                <a:r>
                  <a:rPr lang="en-US" sz="1400" b="1" dirty="0" err="1" smtClean="0">
                    <a:solidFill>
                      <a:srgbClr val="FF6820"/>
                    </a:solidFill>
                  </a:rPr>
                  <a:t>Wrksht</a:t>
                </a:r>
                <a:endParaRPr lang="en-US" sz="1400" b="1" dirty="0">
                  <a:solidFill>
                    <a:srgbClr val="FF6820"/>
                  </a:solidFill>
                </a:endParaRPr>
              </a:p>
            </p:txBody>
          </p:sp>
          <p:cxnSp>
            <p:nvCxnSpPr>
              <p:cNvPr id="21" name="Straight Connector 20"/>
              <p:cNvCxnSpPr/>
              <p:nvPr/>
            </p:nvCxnSpPr>
            <p:spPr>
              <a:xfrm>
                <a:off x="2332065" y="2468816"/>
                <a:ext cx="1655736" cy="147377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04132" y="3231388"/>
                <a:ext cx="1655736" cy="1473772"/>
              </a:xfrm>
              <a:prstGeom prst="line">
                <a:avLst/>
              </a:prstGeom>
              <a:ln w="38100" cap="flat" cmpd="sng" algn="ctr">
                <a:solidFill>
                  <a:srgbClr val="0000CC"/>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966202" y="3795982"/>
                <a:ext cx="665989" cy="426033"/>
              </a:xfrm>
              <a:prstGeom prst="rect">
                <a:avLst/>
              </a:prstGeom>
              <a:noFill/>
            </p:spPr>
            <p:txBody>
              <a:bodyPr vert="horz" wrap="square" rtlCol="0">
                <a:spAutoFit/>
              </a:bodyPr>
              <a:lstStyle/>
              <a:p>
                <a:r>
                  <a:rPr lang="en-US" sz="1600" dirty="0" smtClean="0">
                    <a:solidFill>
                      <a:srgbClr val="000000"/>
                    </a:solidFill>
                  </a:rPr>
                  <a:t>D</a:t>
                </a:r>
                <a:r>
                  <a:rPr lang="en-US" sz="1600" baseline="-25000" dirty="0">
                    <a:solidFill>
                      <a:srgbClr val="000000"/>
                    </a:solidFill>
                  </a:rPr>
                  <a:t>2</a:t>
                </a:r>
              </a:p>
            </p:txBody>
          </p:sp>
          <p:sp>
            <p:nvSpPr>
              <p:cNvPr id="24" name="TextBox 23"/>
              <p:cNvSpPr txBox="1"/>
              <p:nvPr/>
            </p:nvSpPr>
            <p:spPr>
              <a:xfrm>
                <a:off x="2865535" y="4608782"/>
                <a:ext cx="665989" cy="426033"/>
              </a:xfrm>
              <a:prstGeom prst="rect">
                <a:avLst/>
              </a:prstGeom>
              <a:noFill/>
            </p:spPr>
            <p:txBody>
              <a:bodyPr vert="horz" wrap="square" rtlCol="0">
                <a:spAutoFit/>
              </a:bodyPr>
              <a:lstStyle/>
              <a:p>
                <a:r>
                  <a:rPr lang="en-US" sz="1600" dirty="0" smtClean="0">
                    <a:solidFill>
                      <a:srgbClr val="000000"/>
                    </a:solidFill>
                  </a:rPr>
                  <a:t>D</a:t>
                </a:r>
                <a:r>
                  <a:rPr lang="en-US" sz="1600" baseline="-25000" dirty="0" smtClean="0">
                    <a:solidFill>
                      <a:srgbClr val="000000"/>
                    </a:solidFill>
                  </a:rPr>
                  <a:t>3</a:t>
                </a:r>
                <a:endParaRPr lang="en-US" sz="1600" baseline="-25000" dirty="0">
                  <a:solidFill>
                    <a:srgbClr val="000000"/>
                  </a:solidFill>
                </a:endParaRPr>
              </a:p>
            </p:txBody>
          </p:sp>
          <p:cxnSp>
            <p:nvCxnSpPr>
              <p:cNvPr id="25" name="Straight Connector 24"/>
              <p:cNvCxnSpPr/>
              <p:nvPr/>
            </p:nvCxnSpPr>
            <p:spPr>
              <a:xfrm>
                <a:off x="3797300" y="3737402"/>
                <a:ext cx="0" cy="149614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99258" y="5263387"/>
                <a:ext cx="609600" cy="387304"/>
              </a:xfrm>
              <a:prstGeom prst="rect">
                <a:avLst/>
              </a:prstGeom>
              <a:noFill/>
            </p:spPr>
            <p:txBody>
              <a:bodyPr vert="horz" rtlCol="0">
                <a:spAutoFit/>
              </a:bodyPr>
              <a:lstStyle/>
              <a:p>
                <a:r>
                  <a:rPr lang="en-US" sz="1400" dirty="0" smtClean="0">
                    <a:solidFill>
                      <a:srgbClr val="000000"/>
                    </a:solidFill>
                  </a:rPr>
                  <a:t>Q</a:t>
                </a:r>
                <a:r>
                  <a:rPr lang="en-US" sz="1400" baseline="-25000" dirty="0" smtClean="0">
                    <a:solidFill>
                      <a:srgbClr val="000000"/>
                    </a:solidFill>
                  </a:rPr>
                  <a:t>2</a:t>
                </a:r>
                <a:endParaRPr lang="en-US" sz="1400" baseline="-25000" dirty="0">
                  <a:solidFill>
                    <a:srgbClr val="000000"/>
                  </a:solidFill>
                </a:endParaRPr>
              </a:p>
            </p:txBody>
          </p:sp>
        </p:grpSp>
        <p:cxnSp>
          <p:nvCxnSpPr>
            <p:cNvPr id="6" name="Straight Arrow Connector 5"/>
            <p:cNvCxnSpPr/>
            <p:nvPr/>
          </p:nvCxnSpPr>
          <p:spPr>
            <a:xfrm>
              <a:off x="2057400" y="2859732"/>
              <a:ext cx="55983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a:off x="1974957" y="3602662"/>
              <a:ext cx="539643"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055100" cy="1292662"/>
          </a:xfrm>
          <a:prstGeom prst="rect">
            <a:avLst/>
          </a:prstGeom>
          <a:noFill/>
        </p:spPr>
        <p:txBody>
          <a:bodyPr vert="horz" wrap="square" rtlCol="0">
            <a:spAutoFit/>
          </a:bodyPr>
          <a:lstStyle/>
          <a:p>
            <a:r>
              <a:rPr lang="en-US" sz="2400" dirty="0" smtClean="0">
                <a:solidFill>
                  <a:srgbClr val="FF0000"/>
                </a:solidFill>
              </a:rPr>
              <a:t>Fiscal Policy’s Affect on Aggregate Demand</a:t>
            </a:r>
            <a:endParaRPr lang="en-US" sz="2400" dirty="0">
              <a:solidFill>
                <a:srgbClr val="FF0000"/>
              </a:solidFill>
            </a:endParaRPr>
          </a:p>
          <a:p>
            <a:pPr hangingPunct="0"/>
            <a:r>
              <a:rPr lang="en-US" dirty="0" smtClean="0"/>
              <a:t>In 2007 the US was about to enter a recession. In response, the government announced an </a:t>
            </a:r>
            <a:r>
              <a:rPr lang="en-US" i="1" dirty="0" smtClean="0"/>
              <a:t>expansionary fiscal policy</a:t>
            </a:r>
            <a:r>
              <a:rPr lang="en-US" dirty="0" smtClean="0"/>
              <a:t> aimed at increasing AD. The table below summarizes the components of and the desired effects of the government’s policy.</a:t>
            </a:r>
            <a:endParaRPr lang="en-US" dirty="0"/>
          </a:p>
        </p:txBody>
      </p:sp>
      <p:graphicFrame>
        <p:nvGraphicFramePr>
          <p:cNvPr id="20" name="Table 19"/>
          <p:cNvGraphicFramePr>
            <a:graphicFrameLocks noGrp="1"/>
          </p:cNvGraphicFramePr>
          <p:nvPr>
            <p:extLst>
              <p:ext uri="{D42A27DB-BD31-4B8C-83A1-F6EECF244321}">
                <p14:modId xmlns="" xmlns:p14="http://schemas.microsoft.com/office/powerpoint/2010/main" val="1949423216"/>
              </p:ext>
            </p:extLst>
          </p:nvPr>
        </p:nvGraphicFramePr>
        <p:xfrm>
          <a:off x="11112" y="2004060"/>
          <a:ext cx="9132888" cy="3718560"/>
        </p:xfrm>
        <a:graphic>
          <a:graphicData uri="http://schemas.openxmlformats.org/drawingml/2006/table">
            <a:tbl>
              <a:tblPr firstRow="1" bandRow="1">
                <a:tableStyleId>{5FD0F851-EC5A-4D38-B0AD-8093EC10F338}</a:tableStyleId>
              </a:tblPr>
              <a:tblGrid>
                <a:gridCol w="4566444"/>
                <a:gridCol w="4566444"/>
              </a:tblGrid>
              <a:tr h="243840">
                <a:tc>
                  <a:txBody>
                    <a:bodyPr/>
                    <a:lstStyle/>
                    <a:p>
                      <a:pPr algn="ctr"/>
                      <a:r>
                        <a:rPr lang="en-US" sz="1400" b="1" dirty="0" smtClean="0">
                          <a:solidFill>
                            <a:srgbClr val="0000FF"/>
                          </a:solidFill>
                          <a:latin typeface="+mn-lt"/>
                          <a:cs typeface="Calibri" pitchFamily="34" charset="0"/>
                        </a:rPr>
                        <a:t>Fiscal Policy Action</a:t>
                      </a:r>
                      <a:endParaRPr lang="en-US" sz="1400" dirty="0">
                        <a:latin typeface="+mn-lt"/>
                        <a:cs typeface="Calibri" pitchFamily="34" charset="0"/>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rgbClr val="0000FF"/>
                          </a:solidFill>
                          <a:latin typeface="+mn-lt"/>
                        </a:rPr>
                        <a:t>Desired Effect on AD</a:t>
                      </a:r>
                      <a:endParaRPr lang="en-US" sz="1400" dirty="0">
                        <a:latin typeface="+mn-lt"/>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2955">
                <a:tc>
                  <a:txBody>
                    <a:bodyPr/>
                    <a:lstStyle/>
                    <a:p>
                      <a:pPr algn="l"/>
                      <a:r>
                        <a:rPr lang="en-US" sz="1400" b="1" i="0" dirty="0" smtClean="0">
                          <a:solidFill>
                            <a:srgbClr val="FF0000"/>
                          </a:solidFill>
                          <a:latin typeface="+mn-lt"/>
                          <a:cs typeface="Calibri" pitchFamily="34" charset="0"/>
                        </a:rPr>
                        <a:t>Tax rebates to 137 million people. </a:t>
                      </a:r>
                      <a:r>
                        <a:rPr lang="en-US" sz="1400" i="0" dirty="0" smtClean="0">
                          <a:solidFill>
                            <a:srgbClr val="000000"/>
                          </a:solidFill>
                          <a:latin typeface="+mn-lt"/>
                          <a:cs typeface="Calibri" pitchFamily="34" charset="0"/>
                        </a:rPr>
                        <a:t>A rebate of up to $600 would go to single filers making less than $75,000. Couples making less than $150,000 would receive rebates of up to $1,200. In addition, parents receive $300 rebates per child.</a:t>
                      </a:r>
                      <a:endParaRPr lang="en-US" sz="1400" i="0" dirty="0">
                        <a:latin typeface="+mn-lt"/>
                        <a:cs typeface="Calibri" pitchFamily="34" charset="0"/>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Lower taxes mean higher disposable income, which means more consumption, shifting AD out, increasing output and reducing unemployment</a:t>
                      </a:r>
                    </a:p>
                    <a:p>
                      <a:pPr algn="l"/>
                      <a:endParaRPr lang="en-US" sz="1400" dirty="0">
                        <a:solidFill>
                          <a:schemeClr val="tx1"/>
                        </a:solidFill>
                        <a:latin typeface="+mn-lt"/>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72955">
                <a:tc>
                  <a:txBody>
                    <a:bodyPr/>
                    <a:lstStyle/>
                    <a:p>
                      <a:pPr algn="l"/>
                      <a:r>
                        <a:rPr lang="en-US" sz="1400" b="1" i="0" dirty="0" smtClean="0">
                          <a:solidFill>
                            <a:srgbClr val="FF0000"/>
                          </a:solidFill>
                          <a:latin typeface="+mn-lt"/>
                          <a:cs typeface="Calibri" pitchFamily="34" charset="0"/>
                        </a:rPr>
                        <a:t>Business tax breaks. </a:t>
                      </a:r>
                      <a:r>
                        <a:rPr lang="en-US" sz="1400" i="0" dirty="0" smtClean="0">
                          <a:solidFill>
                            <a:srgbClr val="000000"/>
                          </a:solidFill>
                          <a:latin typeface="+mn-lt"/>
                          <a:cs typeface="Calibri" pitchFamily="34" charset="0"/>
                        </a:rPr>
                        <a:t>The bill would temporarily provide more generous expensing provisions for small businesses in 2008 and let large businesses deduct 50% more of their assets if purchased and put into use this year.</a:t>
                      </a:r>
                      <a:endParaRPr lang="en-US" sz="1400" i="0" dirty="0">
                        <a:latin typeface="+mn-lt"/>
                        <a:cs typeface="Calibri" pitchFamily="34" charset="0"/>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Lower business taxes increase the expected rates of return on investments, shifting investment demand out, increasing I, shifting AD and AS out (since there's more capital), increasing GDP and reducing unemployment</a:t>
                      </a:r>
                      <a:endParaRPr lang="en-US" sz="1400" dirty="0">
                        <a:solidFill>
                          <a:schemeClr val="tx1"/>
                        </a:solidFill>
                        <a:latin typeface="+mn-lt"/>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474005">
                <a:tc>
                  <a:txBody>
                    <a:bodyPr/>
                    <a:lstStyle/>
                    <a:p>
                      <a:pPr algn="l"/>
                      <a:r>
                        <a:rPr lang="en-US" sz="1400" b="1" i="0" dirty="0" smtClean="0">
                          <a:solidFill>
                            <a:srgbClr val="FF0000"/>
                          </a:solidFill>
                          <a:latin typeface="+mn-lt"/>
                          <a:cs typeface="Calibri" pitchFamily="34" charset="0"/>
                        </a:rPr>
                        <a:t>Housing provisions. </a:t>
                      </a:r>
                      <a:r>
                        <a:rPr lang="en-US" sz="1400" i="0" dirty="0" smtClean="0">
                          <a:solidFill>
                            <a:srgbClr val="000000"/>
                          </a:solidFill>
                          <a:latin typeface="+mn-lt"/>
                          <a:cs typeface="Calibri" pitchFamily="34" charset="0"/>
                        </a:rPr>
                        <a:t>The bill calls for the caps on the size of loans that may be purchased by Fannie Mae (FNM) and Freddie Mac (FRE, Fortune 500) to be temporarily raised from the current level of $417,000 to nearly $730,000 in the highest cost housing markets.</a:t>
                      </a:r>
                      <a:r>
                        <a:rPr lang="en-US" sz="1400" i="0" baseline="0" dirty="0" smtClean="0">
                          <a:solidFill>
                            <a:srgbClr val="000000"/>
                          </a:solidFill>
                          <a:latin typeface="+mn-lt"/>
                          <a:cs typeface="Calibri" pitchFamily="34" charset="0"/>
                        </a:rPr>
                        <a:t> </a:t>
                      </a:r>
                      <a:r>
                        <a:rPr lang="en-US" sz="1400" i="0" dirty="0" smtClean="0">
                          <a:solidFill>
                            <a:srgbClr val="000000"/>
                          </a:solidFill>
                          <a:latin typeface="+mn-lt"/>
                          <a:cs typeface="Calibri" pitchFamily="34" charset="0"/>
                        </a:rPr>
                        <a:t>It also calls for an increase in the size of loans that would be eligible to be insured by the Federal Housing Administration.</a:t>
                      </a:r>
                      <a:endParaRPr lang="en-US" sz="1400" i="0" dirty="0">
                        <a:latin typeface="+mn-lt"/>
                        <a:cs typeface="Calibri" pitchFamily="34" charset="0"/>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Since real estate is a major source of wealth for Americans, anything the </a:t>
                      </a:r>
                      <a:r>
                        <a:rPr lang="en-US" sz="1400" dirty="0" err="1" smtClean="0">
                          <a:solidFill>
                            <a:schemeClr val="tx1"/>
                          </a:solidFill>
                          <a:latin typeface="+mn-lt"/>
                        </a:rPr>
                        <a:t>gov't</a:t>
                      </a:r>
                      <a:r>
                        <a:rPr lang="en-US" sz="1400" dirty="0" smtClean="0">
                          <a:solidFill>
                            <a:schemeClr val="tx1"/>
                          </a:solidFill>
                          <a:latin typeface="+mn-lt"/>
                        </a:rPr>
                        <a:t> can do to increase demand for new homes will lead to an increase in home values, thus household wealth, a determinant of consumption. Higher home prices cause more consumption, stronger AD, more output and less unemployment</a:t>
                      </a:r>
                    </a:p>
                    <a:p>
                      <a:pPr algn="l"/>
                      <a:endParaRPr lang="en-US" sz="1400" dirty="0">
                        <a:solidFill>
                          <a:schemeClr val="tx1"/>
                        </a:solidFill>
                        <a:latin typeface="+mn-lt"/>
                      </a:endParaRPr>
                    </a:p>
                  </a:txBody>
                  <a:tcPr marT="38100" marB="381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1460211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446550"/>
          </a:xfrm>
          <a:prstGeom prst="rect">
            <a:avLst/>
          </a:prstGeom>
          <a:noFill/>
        </p:spPr>
        <p:txBody>
          <a:bodyPr wrap="square" rtlCol="0">
            <a:spAutoFit/>
          </a:bodyPr>
          <a:lstStyle/>
          <a:p>
            <a:r>
              <a:rPr lang="en-US" sz="2400" dirty="0" smtClean="0">
                <a:solidFill>
                  <a:srgbClr val="FF0000"/>
                </a:solidFill>
              </a:rPr>
              <a:t>The Marginal Propensities </a:t>
            </a:r>
          </a:p>
          <a:p>
            <a:r>
              <a:rPr lang="en-US" sz="1600" dirty="0" smtClean="0"/>
              <a:t>As national income rises or falls, the level of consumption among households varies based on the </a:t>
            </a:r>
            <a:r>
              <a:rPr lang="en-US" sz="1600" i="1" dirty="0" smtClean="0"/>
              <a:t>marginal propensity to consume</a:t>
            </a:r>
            <a:r>
              <a:rPr lang="en-US" sz="1600" dirty="0" smtClean="0"/>
              <a:t>. Besides consuming with their incomes, households also save, pay taxes and buy imports. The proportion of any change in income that goes towards each of these is known as the </a:t>
            </a:r>
            <a:r>
              <a:rPr lang="en-US" sz="1600" i="1" dirty="0" smtClean="0"/>
              <a:t>marginal propensity</a:t>
            </a:r>
            <a:endParaRPr lang="en-US" sz="1600" dirty="0"/>
          </a:p>
        </p:txBody>
      </p:sp>
      <mc:AlternateContent xmlns:mc="http://schemas.openxmlformats.org/markup-compatibility/2006">
        <mc:Choice xmlns="" xmlns:a14="http://schemas.microsoft.com/office/drawing/2010/main" Requires="a14">
          <p:sp>
            <p:nvSpPr>
              <p:cNvPr id="3" name="Rectangle 2"/>
              <p:cNvSpPr/>
              <p:nvPr/>
            </p:nvSpPr>
            <p:spPr>
              <a:xfrm>
                <a:off x="-24384" y="2095500"/>
                <a:ext cx="6196584" cy="3657155"/>
              </a:xfrm>
              <a:prstGeom prst="rect">
                <a:avLst/>
              </a:prstGeom>
            </p:spPr>
            <p:txBody>
              <a:bodyPr wrap="square">
                <a:spAutoFit/>
              </a:bodyPr>
              <a:lstStyle/>
              <a:p>
                <a:pPr marL="285750" indent="-285750">
                  <a:buFont typeface="Arial" pitchFamily="34" charset="0"/>
                  <a:buChar char="•"/>
                </a:pPr>
                <a:r>
                  <a:rPr lang="en-US" sz="1600" b="1" dirty="0">
                    <a:solidFill>
                      <a:srgbClr val="0000CC"/>
                    </a:solidFill>
                  </a:rPr>
                  <a:t>The Marginal Propensity to Consume (MPC): </a:t>
                </a:r>
                <a:r>
                  <a:rPr lang="en-US" sz="1600" dirty="0"/>
                  <a:t>this is the proportion of any change in national income (Y) that goes towards consumption (C) by households:</a:t>
                </a:r>
                <a:r>
                  <a:rPr lang="en-US" sz="1600" dirty="0" smtClean="0"/>
                  <a:t> </a:t>
                </a:r>
                <a14:m>
                  <m:oMath xmlns:m="http://schemas.openxmlformats.org/officeDocument/2006/math">
                    <m:r>
                      <a:rPr lang="en-US" b="1" i="1" smtClean="0">
                        <a:solidFill>
                          <a:srgbClr val="FF0000"/>
                        </a:solidFill>
                        <a:latin typeface="Cambria Math"/>
                      </a:rPr>
                      <m:t>𝑴𝑷𝑪</m:t>
                    </m:r>
                    <m:r>
                      <a:rPr lang="en-US" b="1" i="1" smtClean="0">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ea typeface="Cambria Math"/>
                          </a:rPr>
                          <m:t>∆</m:t>
                        </m:r>
                        <m:r>
                          <a:rPr lang="en-US" b="1" i="1">
                            <a:solidFill>
                              <a:srgbClr val="FF0000"/>
                            </a:solidFill>
                            <a:latin typeface="Cambria Math"/>
                            <a:ea typeface="Cambria Math"/>
                          </a:rPr>
                          <m:t>𝑪</m:t>
                        </m:r>
                      </m:num>
                      <m:den>
                        <m:r>
                          <a:rPr lang="en-US" b="1" i="1">
                            <a:solidFill>
                              <a:srgbClr val="FF0000"/>
                            </a:solidFill>
                            <a:latin typeface="Cambria Math"/>
                            <a:ea typeface="Cambria Math"/>
                          </a:rPr>
                          <m:t>∆</m:t>
                        </m:r>
                        <m:r>
                          <a:rPr lang="en-US" b="1" i="1">
                            <a:solidFill>
                              <a:srgbClr val="FF0000"/>
                            </a:solidFill>
                            <a:latin typeface="Cambria Math"/>
                            <a:ea typeface="Cambria Math"/>
                          </a:rPr>
                          <m:t>𝒀</m:t>
                        </m:r>
                      </m:den>
                    </m:f>
                  </m:oMath>
                </a14:m>
                <a:endParaRPr lang="en-US" sz="1600" b="1" dirty="0"/>
              </a:p>
              <a:p>
                <a:pPr marL="285750" indent="-285750">
                  <a:buFont typeface="Arial" pitchFamily="34" charset="0"/>
                  <a:buChar char="•"/>
                </a:pPr>
                <a:r>
                  <a:rPr lang="en-US" sz="1600" b="1" dirty="0">
                    <a:solidFill>
                      <a:srgbClr val="0000CC"/>
                    </a:solidFill>
                  </a:rPr>
                  <a:t>The Marginal Propensity to Save (MPS): </a:t>
                </a:r>
                <a:r>
                  <a:rPr lang="en-US" sz="1600" dirty="0"/>
                  <a:t>The proportion of any change in national income (Y) that goes towards savings (S) by households:</a:t>
                </a:r>
                <a:r>
                  <a:rPr lang="en-US" sz="1600" dirty="0" smtClean="0"/>
                  <a:t> </a:t>
                </a:r>
                <a14:m>
                  <m:oMath xmlns:m="http://schemas.openxmlformats.org/officeDocument/2006/math">
                    <m:r>
                      <a:rPr lang="en-US" b="1" i="1" smtClean="0">
                        <a:solidFill>
                          <a:srgbClr val="FF0000"/>
                        </a:solidFill>
                        <a:latin typeface="Cambria Math"/>
                      </a:rPr>
                      <m:t>𝑴𝑷</m:t>
                    </m:r>
                    <m:r>
                      <a:rPr lang="en-US" b="1" i="1">
                        <a:solidFill>
                          <a:srgbClr val="FF0000"/>
                        </a:solidFill>
                        <a:latin typeface="Cambria Math"/>
                      </a:rPr>
                      <m:t>𝑺</m:t>
                    </m:r>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ea typeface="Cambria Math"/>
                          </a:rPr>
                          <m:t>∆</m:t>
                        </m:r>
                        <m:r>
                          <a:rPr lang="en-US" b="1" i="1">
                            <a:solidFill>
                              <a:srgbClr val="FF0000"/>
                            </a:solidFill>
                            <a:latin typeface="Cambria Math"/>
                            <a:ea typeface="Cambria Math"/>
                          </a:rPr>
                          <m:t>𝑺</m:t>
                        </m:r>
                      </m:num>
                      <m:den>
                        <m:r>
                          <a:rPr lang="en-US" b="1" i="1">
                            <a:solidFill>
                              <a:srgbClr val="FF0000"/>
                            </a:solidFill>
                            <a:latin typeface="Cambria Math"/>
                            <a:ea typeface="Cambria Math"/>
                          </a:rPr>
                          <m:t>∆</m:t>
                        </m:r>
                        <m:r>
                          <a:rPr lang="en-US" b="1" i="1">
                            <a:solidFill>
                              <a:srgbClr val="FF0000"/>
                            </a:solidFill>
                            <a:latin typeface="Cambria Math"/>
                            <a:ea typeface="Cambria Math"/>
                          </a:rPr>
                          <m:t>𝒀</m:t>
                        </m:r>
                      </m:den>
                    </m:f>
                  </m:oMath>
                </a14:m>
                <a:endParaRPr lang="en-US" sz="1600" b="1" dirty="0"/>
              </a:p>
              <a:p>
                <a:pPr marL="285750" indent="-285750">
                  <a:buFont typeface="Arial" pitchFamily="34" charset="0"/>
                  <a:buChar char="•"/>
                </a:pPr>
                <a:r>
                  <a:rPr lang="en-US" sz="1600" b="1" dirty="0">
                    <a:solidFill>
                      <a:srgbClr val="0000CC"/>
                    </a:solidFill>
                  </a:rPr>
                  <a:t>The Marginal Propensity to Import (MPM): </a:t>
                </a:r>
                <a:r>
                  <a:rPr lang="en-US" sz="1600" dirty="0"/>
                  <a:t>The proportion of any change in national income (Y) that goes towards buying imports (M) by households:</a:t>
                </a:r>
                <a:r>
                  <a:rPr lang="en-US" sz="1600" dirty="0" smtClean="0"/>
                  <a:t> </a:t>
                </a:r>
                <a14:m>
                  <m:oMath xmlns:m="http://schemas.openxmlformats.org/officeDocument/2006/math">
                    <m:r>
                      <a:rPr lang="en-US" b="1" i="1" smtClean="0">
                        <a:solidFill>
                          <a:srgbClr val="FF0000"/>
                        </a:solidFill>
                        <a:latin typeface="Cambria Math"/>
                      </a:rPr>
                      <m:t>𝑴𝑷</m:t>
                    </m:r>
                    <m:r>
                      <a:rPr lang="en-US" b="1" i="1">
                        <a:solidFill>
                          <a:srgbClr val="FF0000"/>
                        </a:solidFill>
                        <a:latin typeface="Cambria Math"/>
                      </a:rPr>
                      <m:t>𝑴</m:t>
                    </m:r>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ea typeface="Cambria Math"/>
                          </a:rPr>
                          <m:t>∆</m:t>
                        </m:r>
                        <m:r>
                          <a:rPr lang="en-US" b="1" i="1">
                            <a:solidFill>
                              <a:srgbClr val="FF0000"/>
                            </a:solidFill>
                            <a:latin typeface="Cambria Math"/>
                            <a:ea typeface="Cambria Math"/>
                          </a:rPr>
                          <m:t>𝑴</m:t>
                        </m:r>
                      </m:num>
                      <m:den>
                        <m:r>
                          <a:rPr lang="en-US" b="1" i="1">
                            <a:solidFill>
                              <a:srgbClr val="FF0000"/>
                            </a:solidFill>
                            <a:latin typeface="Cambria Math"/>
                            <a:ea typeface="Cambria Math"/>
                          </a:rPr>
                          <m:t>∆</m:t>
                        </m:r>
                        <m:r>
                          <a:rPr lang="en-US" b="1" i="1">
                            <a:solidFill>
                              <a:srgbClr val="FF0000"/>
                            </a:solidFill>
                            <a:latin typeface="Cambria Math"/>
                            <a:ea typeface="Cambria Math"/>
                          </a:rPr>
                          <m:t>𝒀</m:t>
                        </m:r>
                      </m:den>
                    </m:f>
                  </m:oMath>
                </a14:m>
                <a:endParaRPr lang="en-US" sz="1600" b="1" dirty="0"/>
              </a:p>
              <a:p>
                <a:pPr marL="285750" indent="-285750">
                  <a:buFont typeface="Arial" pitchFamily="34" charset="0"/>
                  <a:buChar char="•"/>
                </a:pPr>
                <a:r>
                  <a:rPr lang="en-US" sz="1600" b="1" dirty="0">
                    <a:solidFill>
                      <a:srgbClr val="0000CC"/>
                    </a:solidFill>
                  </a:rPr>
                  <a:t>The Marginal Rate of Taxation (MRT): </a:t>
                </a:r>
                <a:r>
                  <a:rPr lang="en-US" sz="1600" dirty="0"/>
                  <a:t>The proportion of any change in national income (Y) that goes towards paying taxes (T) by households:</a:t>
                </a:r>
                <a:r>
                  <a:rPr lang="en-US" sz="1600" dirty="0" smtClean="0"/>
                  <a:t> </a:t>
                </a:r>
                <a14:m>
                  <m:oMath xmlns:m="http://schemas.openxmlformats.org/officeDocument/2006/math">
                    <m:r>
                      <a:rPr lang="en-US" b="1" i="1" smtClean="0">
                        <a:solidFill>
                          <a:srgbClr val="FF0000"/>
                        </a:solidFill>
                        <a:latin typeface="Cambria Math"/>
                      </a:rPr>
                      <m:t>𝑴</m:t>
                    </m:r>
                    <m:r>
                      <a:rPr lang="en-US" b="1" i="1">
                        <a:solidFill>
                          <a:srgbClr val="FF0000"/>
                        </a:solidFill>
                        <a:latin typeface="Cambria Math"/>
                      </a:rPr>
                      <m:t>𝑹𝑻</m:t>
                    </m:r>
                    <m:r>
                      <a:rPr lang="en-US" b="1" i="1">
                        <a:solidFill>
                          <a:srgbClr val="FF0000"/>
                        </a:solidFill>
                        <a:latin typeface="Cambria Math"/>
                      </a:rPr>
                      <m:t>=</m:t>
                    </m:r>
                    <m:f>
                      <m:fPr>
                        <m:ctrlPr>
                          <a:rPr lang="en-US" b="1" i="1">
                            <a:solidFill>
                              <a:srgbClr val="FF0000"/>
                            </a:solidFill>
                            <a:latin typeface="Cambria Math"/>
                          </a:rPr>
                        </m:ctrlPr>
                      </m:fPr>
                      <m:num>
                        <m:r>
                          <a:rPr lang="en-US" b="1" i="1">
                            <a:solidFill>
                              <a:srgbClr val="FF0000"/>
                            </a:solidFill>
                            <a:latin typeface="Cambria Math"/>
                            <a:ea typeface="Cambria Math"/>
                          </a:rPr>
                          <m:t>∆</m:t>
                        </m:r>
                        <m:r>
                          <a:rPr lang="en-US" b="1" i="1">
                            <a:solidFill>
                              <a:srgbClr val="FF0000"/>
                            </a:solidFill>
                            <a:latin typeface="Cambria Math"/>
                            <a:ea typeface="Cambria Math"/>
                          </a:rPr>
                          <m:t>𝑻</m:t>
                        </m:r>
                      </m:num>
                      <m:den>
                        <m:r>
                          <a:rPr lang="en-US" b="1" i="1">
                            <a:solidFill>
                              <a:srgbClr val="FF0000"/>
                            </a:solidFill>
                            <a:latin typeface="Cambria Math"/>
                            <a:ea typeface="Cambria Math"/>
                          </a:rPr>
                          <m:t>∆</m:t>
                        </m:r>
                        <m:r>
                          <a:rPr lang="en-US" b="1" i="1">
                            <a:solidFill>
                              <a:srgbClr val="FF0000"/>
                            </a:solidFill>
                            <a:latin typeface="Cambria Math"/>
                            <a:ea typeface="Cambria Math"/>
                          </a:rPr>
                          <m:t>𝒀</m:t>
                        </m:r>
                      </m:den>
                    </m:f>
                  </m:oMath>
                </a14:m>
                <a:endParaRPr lang="en-US" sz="1600" dirty="0"/>
              </a:p>
            </p:txBody>
          </p:sp>
        </mc:Choice>
        <mc:Fallback>
          <p:sp>
            <p:nvSpPr>
              <p:cNvPr id="3" name="Rectangle 2"/>
              <p:cNvSpPr>
                <a:spLocks noRot="1" noChangeAspect="1" noMove="1" noResize="1" noEditPoints="1" noAdjustHandles="1" noChangeArrowheads="1" noChangeShapeType="1" noTextEdit="1"/>
              </p:cNvSpPr>
              <p:nvPr/>
            </p:nvSpPr>
            <p:spPr>
              <a:xfrm>
                <a:off x="-24384" y="2095500"/>
                <a:ext cx="6196584" cy="3657155"/>
              </a:xfrm>
              <a:prstGeom prst="rect">
                <a:avLst/>
              </a:prstGeom>
              <a:blipFill rotWithShape="1">
                <a:blip r:embed="rId2" cstate="print"/>
                <a:stretch>
                  <a:fillRect l="-295" t="-500"/>
                </a:stretch>
              </a:blipFill>
            </p:spPr>
            <p:txBody>
              <a:bodyPr/>
              <a:lstStyle/>
              <a:p>
                <a:r>
                  <a:rPr lang="en-US">
                    <a:noFill/>
                  </a:rPr>
                  <a:t> </a:t>
                </a:r>
              </a:p>
            </p:txBody>
          </p:sp>
        </mc:Fallback>
      </mc:AlternateContent>
      <p:sp>
        <p:nvSpPr>
          <p:cNvPr id="8" name="Right Brace 7"/>
          <p:cNvSpPr/>
          <p:nvPr/>
        </p:nvSpPr>
        <p:spPr>
          <a:xfrm>
            <a:off x="6019800" y="2214622"/>
            <a:ext cx="609600" cy="3386078"/>
          </a:xfrm>
          <a:prstGeom prst="righ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9" name="TextBox 8"/>
              <p:cNvSpPr txBox="1"/>
              <p:nvPr/>
            </p:nvSpPr>
            <p:spPr>
              <a:xfrm>
                <a:off x="6629400" y="2108180"/>
                <a:ext cx="2514600" cy="3416320"/>
              </a:xfrm>
              <a:prstGeom prst="rect">
                <a:avLst/>
              </a:prstGeom>
              <a:noFill/>
            </p:spPr>
            <p:txBody>
              <a:bodyPr wrap="square" rtlCol="0">
                <a:spAutoFit/>
              </a:bodyPr>
              <a:lstStyle/>
              <a:p>
                <a:r>
                  <a:rPr lang="en-US" sz="1600" dirty="0" smtClean="0"/>
                  <a:t>Consumption is a component of AD, while savings, buying imports, and paying taxes are all </a:t>
                </a:r>
                <a:r>
                  <a:rPr lang="en-US" sz="1600" i="1" dirty="0" smtClean="0"/>
                  <a:t>leakages</a:t>
                </a:r>
                <a:r>
                  <a:rPr lang="en-US" sz="1600" dirty="0" smtClean="0"/>
                  <a:t> from the nation’s circular flow. These three together are known as the </a:t>
                </a:r>
                <a:r>
                  <a:rPr lang="en-US" sz="1600" b="1" i="1" dirty="0" smtClean="0">
                    <a:solidFill>
                      <a:srgbClr val="FF0000"/>
                    </a:solidFill>
                  </a:rPr>
                  <a:t>marginal rate of leakage (MRL)</a:t>
                </a:r>
                <a:r>
                  <a:rPr lang="en-US" sz="1600" i="1" dirty="0" smtClean="0"/>
                  <a:t>. </a:t>
                </a:r>
                <a:r>
                  <a:rPr lang="en-US" sz="1600" dirty="0" smtClean="0"/>
                  <a:t>These are the four things households can do with any change in their income. Therefore,</a:t>
                </a:r>
              </a:p>
              <a:p>
                <a:pPr algn="ctr"/>
                <a14:m>
                  <m:oMath xmlns:m="http://schemas.openxmlformats.org/officeDocument/2006/math">
                    <m:r>
                      <a:rPr lang="en-US" sz="2400" b="0" i="1" smtClean="0">
                        <a:solidFill>
                          <a:srgbClr val="0000CC"/>
                        </a:solidFill>
                        <a:latin typeface="Cambria Math"/>
                      </a:rPr>
                      <m:t>𝑀𝑃𝐶</m:t>
                    </m:r>
                    <m:r>
                      <a:rPr lang="en-US" sz="2400" b="0" i="1" smtClean="0">
                        <a:solidFill>
                          <a:srgbClr val="0000CC"/>
                        </a:solidFill>
                        <a:latin typeface="Cambria Math"/>
                      </a:rPr>
                      <m:t>+</m:t>
                    </m:r>
                    <m:r>
                      <a:rPr lang="en-US" sz="2400" b="0" i="1" smtClean="0">
                        <a:solidFill>
                          <a:srgbClr val="0000CC"/>
                        </a:solidFill>
                        <a:latin typeface="Cambria Math"/>
                      </a:rPr>
                      <m:t>𝑀𝑅𝐿</m:t>
                    </m:r>
                    <m:r>
                      <a:rPr lang="en-US" sz="2400" b="0" i="1" smtClean="0">
                        <a:solidFill>
                          <a:srgbClr val="0000CC"/>
                        </a:solidFill>
                        <a:latin typeface="Cambria Math"/>
                      </a:rPr>
                      <m:t>=1</m:t>
                    </m:r>
                  </m:oMath>
                </a14:m>
                <a:r>
                  <a:rPr lang="en-US" sz="2400" dirty="0" smtClean="0">
                    <a:solidFill>
                      <a:srgbClr val="0000CC"/>
                    </a:solidFill>
                  </a:rPr>
                  <a:t> </a:t>
                </a:r>
              </a:p>
            </p:txBody>
          </p:sp>
        </mc:Choice>
        <mc:Fallback>
          <p:sp>
            <p:nvSpPr>
              <p:cNvPr id="9" name="TextBox 8"/>
              <p:cNvSpPr txBox="1">
                <a:spLocks noRot="1" noChangeAspect="1" noMove="1" noResize="1" noEditPoints="1" noAdjustHandles="1" noChangeArrowheads="1" noChangeShapeType="1" noTextEdit="1"/>
              </p:cNvSpPr>
              <p:nvPr/>
            </p:nvSpPr>
            <p:spPr>
              <a:xfrm>
                <a:off x="6629400" y="2108180"/>
                <a:ext cx="2514600" cy="3416320"/>
              </a:xfrm>
              <a:prstGeom prst="rect">
                <a:avLst/>
              </a:prstGeom>
              <a:blipFill rotWithShape="1">
                <a:blip r:embed="rId3" cstate="print"/>
                <a:stretch>
                  <a:fillRect l="-1456" t="-536"/>
                </a:stretch>
              </a:blipFill>
            </p:spPr>
            <p:txBody>
              <a:bodyPr/>
              <a:lstStyle/>
              <a:p>
                <a:r>
                  <a:rPr lang="en-US">
                    <a:noFill/>
                  </a:rPr>
                  <a:t> </a:t>
                </a:r>
              </a:p>
            </p:txBody>
          </p:sp>
        </mc:Fallback>
      </mc:AlternateContent>
    </p:spTree>
    <p:extLst>
      <p:ext uri="{BB962C8B-B14F-4D97-AF65-F5344CB8AC3E}">
        <p14:creationId xmlns="" xmlns:p14="http://schemas.microsoft.com/office/powerpoint/2010/main" val="329540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3900"/>
            <a:ext cx="9144000" cy="1015663"/>
          </a:xfrm>
          <a:prstGeom prst="rect">
            <a:avLst/>
          </a:prstGeom>
          <a:noFill/>
        </p:spPr>
        <p:txBody>
          <a:bodyPr wrap="square" rtlCol="0">
            <a:spAutoFit/>
          </a:bodyPr>
          <a:lstStyle/>
          <a:p>
            <a:r>
              <a:rPr lang="en-US" sz="2400" dirty="0" smtClean="0">
                <a:solidFill>
                  <a:srgbClr val="FF0000"/>
                </a:solidFill>
              </a:rPr>
              <a:t>Calculating Marginal Propensities to Consume and Save</a:t>
            </a:r>
          </a:p>
          <a:p>
            <a:r>
              <a:rPr lang="en-US" dirty="0" smtClean="0"/>
              <a:t>Study the table below, which shows how consumption, taxes, savings and imports change following a $1 trillion increase in US households income.</a:t>
            </a:r>
          </a:p>
        </p:txBody>
      </p:sp>
      <p:graphicFrame>
        <p:nvGraphicFramePr>
          <p:cNvPr id="10" name="Table 9"/>
          <p:cNvGraphicFramePr>
            <a:graphicFrameLocks noGrp="1"/>
          </p:cNvGraphicFramePr>
          <p:nvPr>
            <p:extLst>
              <p:ext uri="{D42A27DB-BD31-4B8C-83A1-F6EECF244321}">
                <p14:modId xmlns="" xmlns:p14="http://schemas.microsoft.com/office/powerpoint/2010/main" val="3587094378"/>
              </p:ext>
            </p:extLst>
          </p:nvPr>
        </p:nvGraphicFramePr>
        <p:xfrm>
          <a:off x="0" y="1730862"/>
          <a:ext cx="9144000" cy="178995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235848">
                <a:tc gridSpan="5">
                  <a:txBody>
                    <a:bodyPr/>
                    <a:lstStyle/>
                    <a:p>
                      <a:pPr algn="ctr"/>
                      <a:r>
                        <a:rPr lang="en-US" sz="1800" b="1" dirty="0" smtClean="0"/>
                        <a:t>Assume US household income increases from $10 trillion to $11</a:t>
                      </a:r>
                      <a:r>
                        <a:rPr lang="en-US" sz="1800" b="1" baseline="0" dirty="0" smtClean="0"/>
                        <a:t> </a:t>
                      </a:r>
                      <a:r>
                        <a:rPr lang="en-US" sz="1800" b="1" dirty="0" smtClean="0"/>
                        <a:t>trillion</a:t>
                      </a:r>
                      <a:endParaRPr lang="en-US" sz="1800" b="1"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474730">
                <a:tc>
                  <a:txBody>
                    <a:bodyPr/>
                    <a:lstStyle/>
                    <a:p>
                      <a:pPr algn="ctr"/>
                      <a:r>
                        <a:rPr lang="en-US" b="1" dirty="0" smtClean="0">
                          <a:solidFill>
                            <a:srgbClr val="FF0000"/>
                          </a:solidFill>
                        </a:rPr>
                        <a:t>Income:</a:t>
                      </a:r>
                      <a:r>
                        <a:rPr lang="en-US" b="1" baseline="0" dirty="0" smtClean="0">
                          <a:solidFill>
                            <a:srgbClr val="FF0000"/>
                          </a:solidFill>
                        </a:rPr>
                        <a:t> </a:t>
                      </a:r>
                      <a:endParaRPr lang="en-US" b="1" dirty="0">
                        <a:solidFill>
                          <a:srgbClr val="FF0000"/>
                        </a:solidFill>
                      </a:endParaRPr>
                    </a:p>
                  </a:txBody>
                  <a:tcPr anchor="ctr"/>
                </a:tc>
                <a:tc>
                  <a:txBody>
                    <a:bodyPr/>
                    <a:lstStyle/>
                    <a:p>
                      <a:pPr algn="ctr"/>
                      <a:r>
                        <a:rPr lang="en-US" b="1" dirty="0" smtClean="0"/>
                        <a:t>Consumption</a:t>
                      </a:r>
                      <a:endParaRPr lang="en-US" b="1" dirty="0"/>
                    </a:p>
                  </a:txBody>
                  <a:tcPr anchor="ctr"/>
                </a:tc>
                <a:tc>
                  <a:txBody>
                    <a:bodyPr/>
                    <a:lstStyle/>
                    <a:p>
                      <a:pPr algn="ctr"/>
                      <a:r>
                        <a:rPr lang="en-US" b="1" dirty="0" smtClean="0"/>
                        <a:t>Taxes</a:t>
                      </a:r>
                      <a:endParaRPr lang="en-US" b="1" dirty="0"/>
                    </a:p>
                  </a:txBody>
                  <a:tcPr anchor="ctr"/>
                </a:tc>
                <a:tc>
                  <a:txBody>
                    <a:bodyPr/>
                    <a:lstStyle/>
                    <a:p>
                      <a:pPr algn="ctr"/>
                      <a:r>
                        <a:rPr lang="en-US" b="1" dirty="0" smtClean="0"/>
                        <a:t>Savings </a:t>
                      </a:r>
                      <a:endParaRPr lang="en-US" b="1" dirty="0"/>
                    </a:p>
                  </a:txBody>
                  <a:tcPr anchor="ctr"/>
                </a:tc>
                <a:tc>
                  <a:txBody>
                    <a:bodyPr/>
                    <a:lstStyle/>
                    <a:p>
                      <a:pPr algn="ctr"/>
                      <a:r>
                        <a:rPr lang="en-US" b="1" dirty="0" smtClean="0"/>
                        <a:t>Imports</a:t>
                      </a:r>
                      <a:endParaRPr lang="en-US" b="1" dirty="0"/>
                    </a:p>
                  </a:txBody>
                  <a:tcPr anchor="ctr"/>
                </a:tc>
              </a:tr>
              <a:tr h="474730">
                <a:tc>
                  <a:txBody>
                    <a:bodyPr/>
                    <a:lstStyle/>
                    <a:p>
                      <a:pPr algn="ctr"/>
                      <a:r>
                        <a:rPr lang="en-US" sz="1600" b="1" dirty="0" smtClean="0">
                          <a:solidFill>
                            <a:srgbClr val="FF0000"/>
                          </a:solidFill>
                        </a:rPr>
                        <a:t>$10 trillion</a:t>
                      </a:r>
                      <a:endParaRPr lang="en-US" sz="1600" b="1" dirty="0">
                        <a:solidFill>
                          <a:srgbClr val="FF0000"/>
                        </a:solidFill>
                      </a:endParaRPr>
                    </a:p>
                  </a:txBody>
                  <a:tcPr anchor="ctr"/>
                </a:tc>
                <a:tc>
                  <a:txBody>
                    <a:bodyPr/>
                    <a:lstStyle/>
                    <a:p>
                      <a:pPr algn="ctr"/>
                      <a:r>
                        <a:rPr lang="en-US" sz="1600" dirty="0" smtClean="0"/>
                        <a:t>$7</a:t>
                      </a:r>
                      <a:r>
                        <a:rPr lang="en-US" sz="1600" baseline="0" dirty="0" smtClean="0"/>
                        <a:t> trillion</a:t>
                      </a:r>
                      <a:endParaRPr lang="en-US" sz="1600" dirty="0"/>
                    </a:p>
                  </a:txBody>
                  <a:tcPr anchor="ctr"/>
                </a:tc>
                <a:tc>
                  <a:txBody>
                    <a:bodyPr/>
                    <a:lstStyle/>
                    <a:p>
                      <a:pPr algn="ctr"/>
                      <a:r>
                        <a:rPr lang="en-US" sz="1600" baseline="0" dirty="0" smtClean="0"/>
                        <a:t>$1.5 trillion </a:t>
                      </a:r>
                      <a:endParaRPr lang="en-US" sz="1600" dirty="0"/>
                    </a:p>
                  </a:txBody>
                  <a:tcPr anchor="ctr"/>
                </a:tc>
                <a:tc>
                  <a:txBody>
                    <a:bodyPr/>
                    <a:lstStyle/>
                    <a:p>
                      <a:pPr algn="ctr"/>
                      <a:r>
                        <a:rPr lang="en-US" sz="1600" baseline="0" dirty="0" smtClean="0"/>
                        <a:t>$1</a:t>
                      </a:r>
                      <a:r>
                        <a:rPr lang="en-US" sz="1600" dirty="0" smtClean="0"/>
                        <a:t> trillion </a:t>
                      </a:r>
                      <a:endParaRPr lang="en-US" sz="1600" dirty="0"/>
                    </a:p>
                  </a:txBody>
                  <a:tcPr anchor="ctr"/>
                </a:tc>
                <a:tc>
                  <a:txBody>
                    <a:bodyPr/>
                    <a:lstStyle/>
                    <a:p>
                      <a:pPr algn="ctr"/>
                      <a:r>
                        <a:rPr lang="en-US" sz="1600" dirty="0" smtClean="0"/>
                        <a:t>$0.5</a:t>
                      </a:r>
                      <a:r>
                        <a:rPr lang="en-US" sz="1600" baseline="0" dirty="0" smtClean="0"/>
                        <a:t> trillion</a:t>
                      </a:r>
                      <a:endParaRPr lang="en-US" sz="1600" dirty="0"/>
                    </a:p>
                  </a:txBody>
                  <a:tcPr anchor="ctr"/>
                </a:tc>
              </a:tr>
              <a:tr h="474730">
                <a:tc>
                  <a:txBody>
                    <a:bodyPr/>
                    <a:lstStyle/>
                    <a:p>
                      <a:pPr algn="ctr"/>
                      <a:r>
                        <a:rPr lang="en-US" sz="1600" b="1" dirty="0" smtClean="0">
                          <a:solidFill>
                            <a:srgbClr val="FF0000"/>
                          </a:solidFill>
                        </a:rPr>
                        <a:t>$11 trillion</a:t>
                      </a:r>
                      <a:endParaRPr lang="en-US" sz="1600" b="1" dirty="0">
                        <a:solidFill>
                          <a:srgbClr val="FF0000"/>
                        </a:solidFill>
                      </a:endParaRPr>
                    </a:p>
                  </a:txBody>
                  <a:tcPr anchor="ctr"/>
                </a:tc>
                <a:tc>
                  <a:txBody>
                    <a:bodyPr/>
                    <a:lstStyle/>
                    <a:p>
                      <a:pPr algn="ctr"/>
                      <a:r>
                        <a:rPr lang="en-US" sz="1600" dirty="0" smtClean="0"/>
                        <a:t>$7.5</a:t>
                      </a:r>
                      <a:r>
                        <a:rPr lang="en-US" sz="1600" baseline="0" dirty="0" smtClean="0"/>
                        <a:t> trillion </a:t>
                      </a:r>
                      <a:endParaRPr lang="en-US" sz="1600" dirty="0"/>
                    </a:p>
                  </a:txBody>
                  <a:tcPr anchor="ctr"/>
                </a:tc>
                <a:tc>
                  <a:txBody>
                    <a:bodyPr/>
                    <a:lstStyle/>
                    <a:p>
                      <a:pPr algn="ctr"/>
                      <a:r>
                        <a:rPr lang="en-US" sz="1600" dirty="0" smtClean="0"/>
                        <a:t>$1.7</a:t>
                      </a:r>
                      <a:r>
                        <a:rPr lang="en-US" sz="1600" baseline="0" dirty="0" smtClean="0"/>
                        <a:t> trillion</a:t>
                      </a:r>
                      <a:endParaRPr lang="en-US" sz="1600" dirty="0"/>
                    </a:p>
                  </a:txBody>
                  <a:tcPr anchor="ctr"/>
                </a:tc>
                <a:tc>
                  <a:txBody>
                    <a:bodyPr/>
                    <a:lstStyle/>
                    <a:p>
                      <a:pPr algn="ctr"/>
                      <a:r>
                        <a:rPr lang="en-US" sz="1600" dirty="0" smtClean="0"/>
                        <a:t>$1.25</a:t>
                      </a:r>
                      <a:r>
                        <a:rPr lang="en-US" sz="1600" baseline="0" dirty="0" smtClean="0"/>
                        <a:t> trillion</a:t>
                      </a:r>
                      <a:endParaRPr lang="en-US" sz="1600" dirty="0"/>
                    </a:p>
                  </a:txBody>
                  <a:tcPr anchor="ctr"/>
                </a:tc>
                <a:tc>
                  <a:txBody>
                    <a:bodyPr/>
                    <a:lstStyle/>
                    <a:p>
                      <a:pPr algn="ctr"/>
                      <a:r>
                        <a:rPr lang="en-US" sz="1600" dirty="0" smtClean="0"/>
                        <a:t>$0.55</a:t>
                      </a:r>
                      <a:r>
                        <a:rPr lang="en-US" sz="1600" baseline="0" dirty="0" smtClean="0"/>
                        <a:t>  trillion</a:t>
                      </a:r>
                      <a:endParaRPr lang="en-US" sz="1600" dirty="0"/>
                    </a:p>
                  </a:txBody>
                  <a:tcPr anchor="ctr"/>
                </a:tc>
              </a:tr>
            </a:tbl>
          </a:graphicData>
        </a:graphic>
      </p:graphicFrame>
      <p:sp>
        <p:nvSpPr>
          <p:cNvPr id="11" name="Rectangle 10"/>
          <p:cNvSpPr>
            <a:spLocks noRot="1" noChangeAspect="1" noMove="1" noResize="1" noEditPoints="1" noAdjustHandles="1" noChangeArrowheads="1" noChangeShapeType="1" noTextEdit="1"/>
          </p:cNvSpPr>
          <p:nvPr/>
        </p:nvSpPr>
        <p:spPr>
          <a:xfrm>
            <a:off x="-18288" y="3543300"/>
            <a:ext cx="9162288" cy="2056717"/>
          </a:xfrm>
          <a:prstGeom prst="rect">
            <a:avLst/>
          </a:prstGeom>
          <a:blipFill rotWithShape="1">
            <a:blip r:embed="rId2" cstate="print"/>
            <a:stretch>
              <a:fillRect l="-399"/>
            </a:stretch>
          </a:blipFill>
        </p:spPr>
        <p:txBody>
          <a:bodyPr/>
          <a:lstStyle/>
          <a:p>
            <a:r>
              <a:rPr lang="en-US" dirty="0">
                <a:noFill/>
              </a:rPr>
              <a:t> </a:t>
            </a:r>
            <a:r>
              <a:rPr lang="en-US" dirty="0" smtClean="0">
                <a:noFill/>
              </a:rPr>
              <a:t>2</a:t>
            </a:r>
            <a:endParaRPr lang="en-US" dirty="0">
              <a:noFill/>
            </a:endParaRPr>
          </a:p>
        </p:txBody>
      </p:sp>
      <p:sp>
        <p:nvSpPr>
          <p:cNvPr id="5" name="Rectangle 4"/>
          <p:cNvSpPr/>
          <p:nvPr/>
        </p:nvSpPr>
        <p:spPr>
          <a:xfrm>
            <a:off x="5257800" y="48387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CC"/>
                </a:solidFill>
              </a:rPr>
              <a:t>2</a:t>
            </a:r>
            <a:endParaRPr lang="en-US" sz="2000" b="1" dirty="0">
              <a:solidFill>
                <a:srgbClr val="0000CC"/>
              </a:solidFill>
            </a:endParaRPr>
          </a:p>
        </p:txBody>
      </p:sp>
      <p:sp>
        <p:nvSpPr>
          <p:cNvPr id="6" name="Rectangle 5"/>
          <p:cNvSpPr/>
          <p:nvPr/>
        </p:nvSpPr>
        <p:spPr>
          <a:xfrm>
            <a:off x="5638800" y="5143500"/>
            <a:ext cx="228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81D06"/>
                </a:solidFill>
              </a:rPr>
              <a:t>2</a:t>
            </a:r>
            <a:endParaRPr lang="en-US" sz="2400" dirty="0">
              <a:solidFill>
                <a:srgbClr val="F81D06"/>
              </a:solidFill>
            </a:endParaRPr>
          </a:p>
        </p:txBody>
      </p:sp>
    </p:spTree>
    <p:extLst>
      <p:ext uri="{BB962C8B-B14F-4D97-AF65-F5344CB8AC3E}">
        <p14:creationId xmlns="" xmlns:p14="http://schemas.microsoft.com/office/powerpoint/2010/main" val="439704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3900"/>
            <a:ext cx="9144000" cy="738664"/>
          </a:xfrm>
          <a:prstGeom prst="rect">
            <a:avLst/>
          </a:prstGeom>
          <a:noFill/>
        </p:spPr>
        <p:txBody>
          <a:bodyPr wrap="square" rtlCol="0">
            <a:spAutoFit/>
          </a:bodyPr>
          <a:lstStyle/>
          <a:p>
            <a:r>
              <a:rPr lang="en-US" sz="2400" dirty="0">
                <a:solidFill>
                  <a:srgbClr val="FF0000"/>
                </a:solidFill>
              </a:rPr>
              <a:t>Calculating Marginal Propensities to Consume and Save</a:t>
            </a:r>
          </a:p>
          <a:p>
            <a:r>
              <a:rPr lang="en-US" dirty="0" smtClean="0"/>
              <a:t>Study the table below, then answer the questions that follow:</a:t>
            </a:r>
            <a:endParaRPr lang="en-US" dirty="0"/>
          </a:p>
        </p:txBody>
      </p:sp>
      <p:grpSp>
        <p:nvGrpSpPr>
          <p:cNvPr id="10" name="Group 9"/>
          <p:cNvGrpSpPr/>
          <p:nvPr/>
        </p:nvGrpSpPr>
        <p:grpSpPr>
          <a:xfrm>
            <a:off x="0" y="1485900"/>
            <a:ext cx="9448800" cy="1950407"/>
            <a:chOff x="0" y="1485900"/>
            <a:chExt cx="9448800" cy="1950407"/>
          </a:xfrm>
        </p:grpSpPr>
        <p:grpSp>
          <p:nvGrpSpPr>
            <p:cNvPr id="11" name="Group 10"/>
            <p:cNvGrpSpPr>
              <a:grpSpLocks noChangeAspect="1"/>
            </p:cNvGrpSpPr>
            <p:nvPr/>
          </p:nvGrpSpPr>
          <p:grpSpPr>
            <a:xfrm>
              <a:off x="0" y="1485900"/>
              <a:ext cx="9067800" cy="1931662"/>
              <a:chOff x="304800" y="3911600"/>
              <a:chExt cx="9588501" cy="2451101"/>
            </a:xfrm>
          </p:grpSpPr>
          <p:grpSp>
            <p:nvGrpSpPr>
              <p:cNvPr id="12" name="Group 5"/>
              <p:cNvGrpSpPr/>
              <p:nvPr/>
            </p:nvGrpSpPr>
            <p:grpSpPr>
              <a:xfrm>
                <a:off x="409955" y="4411217"/>
                <a:ext cx="9355456" cy="1625474"/>
                <a:chOff x="409955" y="4411217"/>
                <a:chExt cx="9355456" cy="1625474"/>
              </a:xfrm>
            </p:grpSpPr>
            <p:pic>
              <p:nvPicPr>
                <p:cNvPr id="16" name="Picture 15" descr="clipboard(4).png"/>
                <p:cNvPicPr>
                  <a:picLocks/>
                </p:cNvPicPr>
                <p:nvPr/>
              </p:nvPicPr>
              <p:blipFill>
                <a:blip r:embed="rId2" cstate="print"/>
                <a:stretch>
                  <a:fillRect/>
                </a:stretch>
              </p:blipFill>
              <p:spPr>
                <a:xfrm>
                  <a:off x="4067809" y="4452620"/>
                  <a:ext cx="3158744" cy="1579752"/>
                </a:xfrm>
                <a:prstGeom prst="rect">
                  <a:avLst/>
                </a:prstGeom>
                <a:solidFill>
                  <a:scrgbClr r="0" g="0" b="0">
                    <a:alpha val="0"/>
                  </a:scrgbClr>
                </a:solidFill>
              </p:spPr>
            </p:pic>
            <p:pic>
              <p:nvPicPr>
                <p:cNvPr id="17" name="Picture 3" descr="clipboard(5).png"/>
                <p:cNvPicPr>
                  <a:picLocks/>
                </p:cNvPicPr>
                <p:nvPr/>
              </p:nvPicPr>
              <p:blipFill>
                <a:blip r:embed="rId3" cstate="print"/>
                <a:stretch>
                  <a:fillRect/>
                </a:stretch>
              </p:blipFill>
              <p:spPr>
                <a:xfrm>
                  <a:off x="7222617" y="4411217"/>
                  <a:ext cx="2542794" cy="1611248"/>
                </a:xfrm>
                <a:prstGeom prst="rect">
                  <a:avLst/>
                </a:prstGeom>
                <a:solidFill>
                  <a:scrgbClr r="0" g="0" b="0">
                    <a:alpha val="0"/>
                  </a:scrgbClr>
                </a:solidFill>
              </p:spPr>
            </p:pic>
            <p:pic>
              <p:nvPicPr>
                <p:cNvPr id="18" name="Picture 4" descr="clipboard(6).png"/>
                <p:cNvPicPr>
                  <a:picLocks/>
                </p:cNvPicPr>
                <p:nvPr/>
              </p:nvPicPr>
              <p:blipFill>
                <a:blip r:embed="rId4" cstate="print"/>
                <a:stretch>
                  <a:fillRect/>
                </a:stretch>
              </p:blipFill>
              <p:spPr>
                <a:xfrm>
                  <a:off x="409955" y="4452620"/>
                  <a:ext cx="3698240" cy="1584071"/>
                </a:xfrm>
                <a:prstGeom prst="rect">
                  <a:avLst/>
                </a:prstGeom>
                <a:solidFill>
                  <a:scrgbClr r="0" g="0" b="0">
                    <a:alpha val="0"/>
                  </a:scrgbClr>
                </a:solidFill>
              </p:spPr>
            </p:pic>
          </p:grpSp>
          <p:sp>
            <p:nvSpPr>
              <p:cNvPr id="13" name="TextBox 12"/>
              <p:cNvSpPr txBox="1"/>
              <p:nvPr/>
            </p:nvSpPr>
            <p:spPr>
              <a:xfrm>
                <a:off x="355600" y="3962400"/>
                <a:ext cx="8661400" cy="456701"/>
              </a:xfrm>
              <a:prstGeom prst="rect">
                <a:avLst/>
              </a:prstGeom>
              <a:noFill/>
            </p:spPr>
            <p:txBody>
              <a:bodyPr vert="horz" rtlCol="0">
                <a:spAutoFit/>
              </a:bodyPr>
              <a:lstStyle/>
              <a:p>
                <a:r>
                  <a:rPr lang="en-US" sz="1700" smtClean="0">
                    <a:solidFill>
                      <a:srgbClr val="000000"/>
                    </a:solidFill>
                    <a:latin typeface="Lucida Sans - 18"/>
                  </a:rPr>
                  <a:t>Personal consumption ("personal outlays") and Personal savings in the US</a:t>
                </a:r>
                <a:endParaRPr lang="en-US" sz="1700">
                  <a:solidFill>
                    <a:srgbClr val="000000"/>
                  </a:solidFill>
                  <a:latin typeface="Lucida Sans - 18"/>
                </a:endParaRPr>
              </a:p>
            </p:txBody>
          </p:sp>
          <p:sp>
            <p:nvSpPr>
              <p:cNvPr id="14" name="Freeform 13"/>
              <p:cNvSpPr/>
              <p:nvPr/>
            </p:nvSpPr>
            <p:spPr>
              <a:xfrm>
                <a:off x="304800" y="3911600"/>
                <a:ext cx="9588501" cy="2451101"/>
              </a:xfrm>
              <a:custGeom>
                <a:avLst/>
                <a:gdLst/>
                <a:ahLst/>
                <a:cxnLst/>
                <a:rect l="0" t="0" r="0" b="0"/>
                <a:pathLst>
                  <a:path w="9588501" h="2451101">
                    <a:moveTo>
                      <a:pt x="0" y="0"/>
                    </a:moveTo>
                    <a:lnTo>
                      <a:pt x="9588500" y="0"/>
                    </a:lnTo>
                    <a:lnTo>
                      <a:pt x="9588500" y="2451100"/>
                    </a:lnTo>
                    <a:lnTo>
                      <a:pt x="0" y="2451100"/>
                    </a:lnTo>
                    <a:close/>
                  </a:path>
                </a:pathLst>
              </a:custGeom>
              <a:solidFill>
                <a:schemeClr val="accent1">
                  <a:alpha val="1000"/>
                </a:schemeClr>
              </a:solidFill>
              <a:ln w="38100" cap="flat"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400800" y="3128530"/>
              <a:ext cx="3048000" cy="307777"/>
            </a:xfrm>
            <a:prstGeom prst="rect">
              <a:avLst/>
            </a:prstGeom>
            <a:noFill/>
          </p:spPr>
          <p:txBody>
            <a:bodyPr vert="horz" rtlCol="0">
              <a:spAutoFit/>
            </a:bodyPr>
            <a:lstStyle/>
            <a:p>
              <a:r>
                <a:rPr lang="en-US" sz="1200" dirty="0" smtClean="0">
                  <a:solidFill>
                    <a:srgbClr val="000000"/>
                  </a:solidFill>
                  <a:latin typeface="Lucida Sans - 16"/>
                </a:rPr>
                <a:t>Source: http://www.bea.gov</a:t>
              </a:r>
              <a:r>
                <a:rPr lang="en-US" sz="1400" dirty="0" smtClean="0">
                  <a:solidFill>
                    <a:srgbClr val="000000"/>
                  </a:solidFill>
                  <a:latin typeface="Lucida Sans - 16"/>
                </a:rPr>
                <a:t>/</a:t>
              </a:r>
              <a:endParaRPr lang="en-US" sz="1400" dirty="0">
                <a:solidFill>
                  <a:srgbClr val="000000"/>
                </a:solidFill>
                <a:latin typeface="Lucida Sans - 16"/>
              </a:endParaRPr>
            </a:p>
          </p:txBody>
        </p:sp>
      </p:grpSp>
      <mc:AlternateContent xmlns:mc="http://schemas.openxmlformats.org/markup-compatibility/2006">
        <mc:Choice xmlns="" xmlns:a14="http://schemas.microsoft.com/office/drawing/2010/main" Requires="a14">
          <p:sp>
            <p:nvSpPr>
              <p:cNvPr id="20" name="TextBox 19"/>
              <p:cNvSpPr txBox="1"/>
              <p:nvPr/>
            </p:nvSpPr>
            <p:spPr>
              <a:xfrm>
                <a:off x="0" y="3649987"/>
                <a:ext cx="9144000" cy="1798313"/>
              </a:xfrm>
              <a:prstGeom prst="rect">
                <a:avLst/>
              </a:prstGeom>
              <a:solidFill>
                <a:schemeClr val="accent2">
                  <a:lumMod val="20000"/>
                  <a:lumOff val="80000"/>
                </a:schemeClr>
              </a:solidFill>
            </p:spPr>
            <p:txBody>
              <a:bodyPr wrap="square" rtlCol="0">
                <a:spAutoFit/>
              </a:bodyPr>
              <a:lstStyle/>
              <a:p>
                <a:pPr marL="342900" indent="-342900">
                  <a:buFont typeface="+mj-lt"/>
                  <a:buAutoNum type="arabicPeriod"/>
                </a:pPr>
                <a:r>
                  <a:rPr lang="en-US" dirty="0" smtClean="0"/>
                  <a:t>Describe the changes in US personal income between each of the years from 1999-2007.</a:t>
                </a:r>
              </a:p>
              <a:p>
                <a:pPr marL="342900" indent="-342900">
                  <a:buFont typeface="+mj-lt"/>
                  <a:buAutoNum type="arabicPeriod"/>
                </a:pPr>
                <a:r>
                  <a:rPr lang="en-US" dirty="0" smtClean="0"/>
                  <a:t>Calculate the </a:t>
                </a:r>
                <a:r>
                  <a:rPr lang="en-US" i="1" dirty="0" smtClean="0"/>
                  <a:t>marginal rate of taxation</a:t>
                </a:r>
                <a:r>
                  <a:rPr lang="en-US" dirty="0" smtClean="0"/>
                  <a:t> for each of the years (</a:t>
                </a:r>
                <a14:m>
                  <m:oMath xmlns:m="http://schemas.openxmlformats.org/officeDocument/2006/math">
                    <m:r>
                      <a:rPr lang="en-US" sz="1600" b="1" i="1" smtClean="0">
                        <a:solidFill>
                          <a:schemeClr val="tx1"/>
                        </a:solidFill>
                        <a:latin typeface="Cambria Math"/>
                      </a:rPr>
                      <m:t>𝑴</m:t>
                    </m:r>
                    <m:r>
                      <a:rPr lang="en-US" sz="1600" b="1" i="1">
                        <a:solidFill>
                          <a:schemeClr val="tx1"/>
                        </a:solidFill>
                        <a:latin typeface="Cambria Math"/>
                      </a:rPr>
                      <m:t>𝑹𝑻</m:t>
                    </m:r>
                    <m:r>
                      <a:rPr lang="en-US" sz="1600" b="1" i="1">
                        <a:solidFill>
                          <a:schemeClr val="tx1"/>
                        </a:solidFill>
                        <a:latin typeface="Cambria Math"/>
                      </a:rPr>
                      <m:t>=</m:t>
                    </m:r>
                    <m:f>
                      <m:fPr>
                        <m:ctrlPr>
                          <a:rPr lang="en-US" sz="1600" b="1" i="1">
                            <a:solidFill>
                              <a:schemeClr val="tx1"/>
                            </a:solidFill>
                            <a:latin typeface="Cambria Math"/>
                          </a:rPr>
                        </m:ctrlPr>
                      </m:fPr>
                      <m:num>
                        <m:r>
                          <a:rPr lang="en-US" sz="1600" b="1" i="1">
                            <a:solidFill>
                              <a:schemeClr val="tx1"/>
                            </a:solidFill>
                            <a:latin typeface="Cambria Math"/>
                            <a:ea typeface="Cambria Math"/>
                          </a:rPr>
                          <m:t>∆</m:t>
                        </m:r>
                        <m:r>
                          <a:rPr lang="en-US" sz="1600" b="1" i="1">
                            <a:solidFill>
                              <a:schemeClr val="tx1"/>
                            </a:solidFill>
                            <a:latin typeface="Cambria Math"/>
                            <a:ea typeface="Cambria Math"/>
                          </a:rPr>
                          <m:t>𝑻</m:t>
                        </m:r>
                      </m:num>
                      <m:den>
                        <m:r>
                          <a:rPr lang="en-US" sz="1600" b="1" i="1">
                            <a:solidFill>
                              <a:schemeClr val="tx1"/>
                            </a:solidFill>
                            <a:latin typeface="Cambria Math"/>
                            <a:ea typeface="Cambria Math"/>
                          </a:rPr>
                          <m:t>∆</m:t>
                        </m:r>
                        <m:r>
                          <a:rPr lang="en-US" sz="1600" b="1" i="1">
                            <a:solidFill>
                              <a:schemeClr val="tx1"/>
                            </a:solidFill>
                            <a:latin typeface="Cambria Math"/>
                            <a:ea typeface="Cambria Math"/>
                          </a:rPr>
                          <m:t>𝒀</m:t>
                        </m:r>
                      </m:den>
                    </m:f>
                  </m:oMath>
                </a14:m>
                <a:r>
                  <a:rPr lang="en-US" dirty="0" smtClean="0"/>
                  <a:t>)</a:t>
                </a:r>
              </a:p>
              <a:p>
                <a:pPr marL="342900" indent="-342900">
                  <a:buFont typeface="+mj-lt"/>
                  <a:buAutoNum type="arabicPeriod"/>
                </a:pPr>
                <a:r>
                  <a:rPr lang="en-US" dirty="0" smtClean="0"/>
                  <a:t>Calculate the </a:t>
                </a:r>
                <a:r>
                  <a:rPr lang="en-US" i="1" dirty="0" smtClean="0"/>
                  <a:t>marginal propensity to save </a:t>
                </a:r>
                <a:r>
                  <a:rPr lang="en-US" dirty="0" smtClean="0"/>
                  <a:t>for each of the years </a:t>
                </a:r>
                <a:r>
                  <a:rPr lang="en-US" dirty="0"/>
                  <a:t>(</a:t>
                </a:r>
                <a14:m>
                  <m:oMath xmlns:m="http://schemas.openxmlformats.org/officeDocument/2006/math">
                    <m:r>
                      <a:rPr lang="en-US" b="1" i="1" smtClean="0">
                        <a:latin typeface="Cambria Math"/>
                      </a:rPr>
                      <m:t>𝑴𝑷𝑺</m:t>
                    </m:r>
                    <m:r>
                      <a:rPr lang="en-US" b="1" i="1">
                        <a:latin typeface="Cambria Math"/>
                      </a:rPr>
                      <m:t>=</m:t>
                    </m:r>
                    <m:f>
                      <m:fPr>
                        <m:ctrlPr>
                          <a:rPr lang="en-US" b="1" i="1">
                            <a:latin typeface="Cambria Math"/>
                          </a:rPr>
                        </m:ctrlPr>
                      </m:fPr>
                      <m:num>
                        <m:r>
                          <a:rPr lang="en-US" b="1" i="1">
                            <a:latin typeface="Cambria Math"/>
                            <a:ea typeface="Cambria Math"/>
                          </a:rPr>
                          <m:t>∆</m:t>
                        </m:r>
                        <m:r>
                          <a:rPr lang="en-US" b="1" i="1" smtClean="0">
                            <a:latin typeface="Cambria Math"/>
                            <a:ea typeface="Cambria Math"/>
                          </a:rPr>
                          <m:t>𝑺</m:t>
                        </m:r>
                      </m:num>
                      <m:den>
                        <m:r>
                          <a:rPr lang="en-US" b="1" i="1">
                            <a:latin typeface="Cambria Math"/>
                            <a:ea typeface="Cambria Math"/>
                          </a:rPr>
                          <m:t>∆</m:t>
                        </m:r>
                        <m:r>
                          <a:rPr lang="en-US" b="1" i="1">
                            <a:latin typeface="Cambria Math"/>
                            <a:ea typeface="Cambria Math"/>
                          </a:rPr>
                          <m:t>𝒀</m:t>
                        </m:r>
                      </m:den>
                    </m:f>
                  </m:oMath>
                </a14:m>
                <a:r>
                  <a:rPr lang="en-US" dirty="0"/>
                  <a:t>)</a:t>
                </a:r>
              </a:p>
              <a:p>
                <a:pPr marL="342900" indent="-342900">
                  <a:buFont typeface="+mj-lt"/>
                  <a:buAutoNum type="arabicPeriod"/>
                </a:pPr>
                <a:r>
                  <a:rPr lang="en-US" dirty="0" smtClean="0"/>
                  <a:t>Calculate the </a:t>
                </a:r>
                <a:r>
                  <a:rPr lang="en-US" i="1" dirty="0" smtClean="0"/>
                  <a:t>marginal propensity to consume</a:t>
                </a:r>
                <a:r>
                  <a:rPr lang="en-US" dirty="0" smtClean="0"/>
                  <a:t> for each of the years (in this table, consumption is referred to as ‘personal outlays’. </a:t>
                </a:r>
                <a:r>
                  <a:rPr lang="en-US" dirty="0"/>
                  <a:t>(</a:t>
                </a:r>
                <a14:m>
                  <m:oMath xmlns:m="http://schemas.openxmlformats.org/officeDocument/2006/math">
                    <m:r>
                      <a:rPr lang="en-US" b="1" i="1">
                        <a:latin typeface="Cambria Math"/>
                      </a:rPr>
                      <m:t>𝑴</m:t>
                    </m:r>
                    <m:r>
                      <a:rPr lang="en-US" b="1" i="1" smtClean="0">
                        <a:latin typeface="Cambria Math"/>
                      </a:rPr>
                      <m:t>𝑷𝑺</m:t>
                    </m:r>
                    <m:r>
                      <a:rPr lang="en-US" b="1" i="1">
                        <a:latin typeface="Cambria Math"/>
                      </a:rPr>
                      <m:t>=</m:t>
                    </m:r>
                    <m:f>
                      <m:fPr>
                        <m:ctrlPr>
                          <a:rPr lang="en-US" b="1" i="1">
                            <a:latin typeface="Cambria Math"/>
                          </a:rPr>
                        </m:ctrlPr>
                      </m:fPr>
                      <m:num>
                        <m:r>
                          <a:rPr lang="en-US" b="1" i="1">
                            <a:latin typeface="Cambria Math"/>
                            <a:ea typeface="Cambria Math"/>
                          </a:rPr>
                          <m:t>∆</m:t>
                        </m:r>
                        <m:r>
                          <a:rPr lang="en-US" b="1" i="1" smtClean="0">
                            <a:latin typeface="Cambria Math"/>
                            <a:ea typeface="Cambria Math"/>
                          </a:rPr>
                          <m:t>𝑪</m:t>
                        </m:r>
                      </m:num>
                      <m:den>
                        <m:r>
                          <a:rPr lang="en-US" b="1" i="1">
                            <a:latin typeface="Cambria Math"/>
                            <a:ea typeface="Cambria Math"/>
                          </a:rPr>
                          <m:t>∆</m:t>
                        </m:r>
                        <m:r>
                          <a:rPr lang="en-US" b="1" i="1">
                            <a:latin typeface="Cambria Math"/>
                            <a:ea typeface="Cambria Math"/>
                          </a:rPr>
                          <m:t>𝒀</m:t>
                        </m:r>
                      </m:den>
                    </m:f>
                  </m:oMath>
                </a14:m>
                <a:r>
                  <a:rPr lang="en-US" dirty="0"/>
                  <a:t>)</a:t>
                </a:r>
              </a:p>
            </p:txBody>
          </p:sp>
        </mc:Choice>
        <mc:Fallback>
          <p:sp>
            <p:nvSpPr>
              <p:cNvPr id="20" name="TextBox 19"/>
              <p:cNvSpPr txBox="1">
                <a:spLocks noRot="1" noChangeAspect="1" noMove="1" noResize="1" noEditPoints="1" noAdjustHandles="1" noChangeArrowheads="1" noChangeShapeType="1" noTextEdit="1"/>
              </p:cNvSpPr>
              <p:nvPr/>
            </p:nvSpPr>
            <p:spPr>
              <a:xfrm>
                <a:off x="0" y="3649987"/>
                <a:ext cx="9144000" cy="1798313"/>
              </a:xfrm>
              <a:prstGeom prst="rect">
                <a:avLst/>
              </a:prstGeom>
              <a:blipFill rotWithShape="1">
                <a:blip r:embed="rId5" cstate="print"/>
                <a:stretch>
                  <a:fillRect l="-533" t="-1695" b="-1356"/>
                </a:stretch>
              </a:blipFill>
            </p:spPr>
            <p:txBody>
              <a:bodyPr/>
              <a:lstStyle/>
              <a:p>
                <a:r>
                  <a:rPr lang="en-US">
                    <a:noFill/>
                  </a:rPr>
                  <a:t> </a:t>
                </a:r>
              </a:p>
            </p:txBody>
          </p:sp>
        </mc:Fallback>
      </mc:AlternateContent>
      <p:sp>
        <p:nvSpPr>
          <p:cNvPr id="15" name="Rectangle 14"/>
          <p:cNvSpPr/>
          <p:nvPr/>
        </p:nvSpPr>
        <p:spPr>
          <a:xfrm>
            <a:off x="4953000" y="5067300"/>
            <a:ext cx="685800" cy="30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tx1"/>
                </a:solidFill>
              </a:rPr>
              <a:t>MPC</a:t>
            </a:r>
            <a:endParaRPr lang="en-US" b="1" i="1" dirty="0">
              <a:solidFill>
                <a:schemeClr val="tx1"/>
              </a:solidFill>
            </a:endParaRPr>
          </a:p>
        </p:txBody>
      </p:sp>
    </p:spTree>
    <p:extLst>
      <p:ext uri="{BB962C8B-B14F-4D97-AF65-F5344CB8AC3E}">
        <p14:creationId xmlns="" xmlns:p14="http://schemas.microsoft.com/office/powerpoint/2010/main" val="115813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5" name="TextBox 14"/>
              <p:cNvSpPr txBox="1"/>
              <p:nvPr/>
            </p:nvSpPr>
            <p:spPr>
              <a:xfrm>
                <a:off x="0" y="730251"/>
                <a:ext cx="9144000" cy="4825552"/>
              </a:xfrm>
              <a:prstGeom prst="rect">
                <a:avLst/>
              </a:prstGeom>
              <a:noFill/>
            </p:spPr>
            <p:txBody>
              <a:bodyPr vert="horz" wrap="square" rtlCol="0">
                <a:spAutoFit/>
              </a:bodyPr>
              <a:lstStyle/>
              <a:p>
                <a:r>
                  <a:rPr lang="en-US" sz="2400" dirty="0" smtClean="0">
                    <a:solidFill>
                      <a:srgbClr val="FF0000"/>
                    </a:solidFill>
                  </a:rPr>
                  <a:t>The Spending Multiplier and Aggregate Demand</a:t>
                </a:r>
                <a:endParaRPr lang="en-US" sz="2400" dirty="0">
                  <a:solidFill>
                    <a:srgbClr val="FF0000"/>
                  </a:solidFill>
                </a:endParaRPr>
              </a:p>
              <a:p>
                <a:pPr hangingPunct="0"/>
                <a:r>
                  <a:rPr lang="en-US" dirty="0" smtClean="0"/>
                  <a:t>When a particular component of AD changes (either C, I, </a:t>
                </a:r>
                <a:r>
                  <a:rPr lang="en-US" dirty="0" err="1" smtClean="0"/>
                  <a:t>Xn</a:t>
                </a:r>
                <a:r>
                  <a:rPr lang="en-US" dirty="0" smtClean="0"/>
                  <a:t> or G) the change in </a:t>
                </a:r>
                <a:r>
                  <a:rPr lang="en-US" i="1" dirty="0" smtClean="0"/>
                  <a:t>total spending</a:t>
                </a:r>
                <a:r>
                  <a:rPr lang="en-US" dirty="0" smtClean="0"/>
                  <a:t> the economy experiences will be </a:t>
                </a:r>
                <a:r>
                  <a:rPr lang="en-US" i="1" dirty="0" smtClean="0"/>
                  <a:t>greater than </a:t>
                </a:r>
                <a:r>
                  <a:rPr lang="en-US" dirty="0" smtClean="0"/>
                  <a:t> the initial change in expenditures. This is known as the </a:t>
                </a:r>
                <a:r>
                  <a:rPr lang="en-US" i="1" dirty="0" smtClean="0"/>
                  <a:t>multiplier effect</a:t>
                </a:r>
                <a:r>
                  <a:rPr lang="en-US" dirty="0" smtClean="0"/>
                  <a:t>.</a:t>
                </a:r>
                <a:endParaRPr lang="en-US" dirty="0"/>
              </a:p>
              <a:p>
                <a:pPr hangingPunct="0"/>
                <a:r>
                  <a:rPr lang="en-US" sz="1600" b="1" dirty="0" smtClean="0">
                    <a:solidFill>
                      <a:srgbClr val="FF0000"/>
                    </a:solidFill>
                  </a:rPr>
                  <a:t>Example of the multiplier effect in action: </a:t>
                </a:r>
                <a:r>
                  <a:rPr lang="en-US" sz="1600" dirty="0" smtClean="0"/>
                  <a:t>Assume the US government decides to increase spending on infrastructure project (roads, bridges, etc…) by $100 billion. What happens to this money?</a:t>
                </a:r>
              </a:p>
              <a:p>
                <a:pPr marL="285750" indent="-285750" hangingPunct="0">
                  <a:buFont typeface="Arial" pitchFamily="34" charset="0"/>
                  <a:buChar char="•"/>
                </a:pPr>
                <a:r>
                  <a:rPr lang="en-US" sz="1600" dirty="0" smtClean="0"/>
                  <a:t>$100 billion will be earned by households employed in the infrastructure projects.</a:t>
                </a:r>
              </a:p>
              <a:p>
                <a:pPr marL="285750" indent="-285750" hangingPunct="0">
                  <a:buFont typeface="Arial" pitchFamily="34" charset="0"/>
                  <a:buChar char="•"/>
                </a:pPr>
                <a:r>
                  <a:rPr lang="en-US" sz="1600" dirty="0" smtClean="0"/>
                  <a:t>Of that, some percentage will be </a:t>
                </a:r>
                <a:r>
                  <a:rPr lang="en-US" sz="1600" i="1" dirty="0" smtClean="0"/>
                  <a:t>saved</a:t>
                </a:r>
                <a:r>
                  <a:rPr lang="en-US" sz="1600" dirty="0" smtClean="0"/>
                  <a:t>, paid in </a:t>
                </a:r>
                <a:r>
                  <a:rPr lang="en-US" sz="1600" i="1" dirty="0" smtClean="0"/>
                  <a:t>taxes</a:t>
                </a:r>
                <a:r>
                  <a:rPr lang="en-US" sz="1600" dirty="0" smtClean="0"/>
                  <a:t> and </a:t>
                </a:r>
                <a:r>
                  <a:rPr lang="en-US" sz="1600" i="1" dirty="0" smtClean="0"/>
                  <a:t>used to buy imports.</a:t>
                </a:r>
                <a:r>
                  <a:rPr lang="en-US" sz="1600" dirty="0" smtClean="0"/>
                  <a:t> But some percentage will be </a:t>
                </a:r>
                <a:r>
                  <a:rPr lang="en-US" sz="1600" i="1" dirty="0" smtClean="0"/>
                  <a:t>used for consumption.</a:t>
                </a:r>
              </a:p>
              <a:p>
                <a:pPr marL="285750" indent="-285750" hangingPunct="0">
                  <a:buFont typeface="Arial" pitchFamily="34" charset="0"/>
                  <a:buChar char="•"/>
                </a:pPr>
                <a:r>
                  <a:rPr lang="en-US" sz="1600" b="1" i="1" dirty="0" smtClean="0">
                    <a:solidFill>
                      <a:srgbClr val="0000CC"/>
                    </a:solidFill>
                  </a:rPr>
                  <a:t>The income earned from the $100 billion government spending and then spent on consumption be earned again by other households! </a:t>
                </a:r>
              </a:p>
              <a:p>
                <a:pPr marL="285750" indent="-285750" hangingPunct="0">
                  <a:buFont typeface="Arial" pitchFamily="34" charset="0"/>
                  <a:buChar char="•"/>
                </a:pPr>
                <a:r>
                  <a:rPr lang="en-US" sz="1600" dirty="0" smtClean="0"/>
                  <a:t>Assume that the MPC = 0.8. this means that of the $100 billion, $80 billion will be spent again by the households that earned it. There is now an additional $80 billion of new income, of which…</a:t>
                </a:r>
              </a:p>
              <a:p>
                <a:pPr marL="285750" indent="-285750" hangingPunct="0">
                  <a:buFont typeface="Arial" pitchFamily="34" charset="0"/>
                  <a:buChar char="•"/>
                </a:pPr>
                <a:r>
                  <a:rPr lang="en-US" sz="1600" b="1" dirty="0" smtClean="0">
                    <a:solidFill>
                      <a:srgbClr val="0000CC"/>
                    </a:solidFill>
                  </a:rPr>
                  <a:t>$64 billion will be spent again (0.8 x 80). </a:t>
                </a:r>
                <a:r>
                  <a:rPr lang="en-US" sz="1600" dirty="0" smtClean="0"/>
                  <a:t>In this way, the initial change in government spending of $100 billion is MULTIPLIED throughout the economy to create even more total spending.</a:t>
                </a:r>
              </a:p>
              <a:p>
                <a:pPr marL="285750" indent="-285750" hangingPunct="0">
                  <a:buFont typeface="Arial" pitchFamily="34" charset="0"/>
                  <a:buChar char="•"/>
                </a:pPr>
                <a:r>
                  <a:rPr lang="en-US" sz="1600" i="1" dirty="0" smtClean="0"/>
                  <a:t>The size of the Multiplier is determined by the MPC, and can be calculated as:</a:t>
                </a:r>
              </a:p>
              <a:p>
                <a:pPr hangingPunct="0"/>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a:rPr>
                        <m:t>𝑻𝒉𝒆</m:t>
                      </m:r>
                      <m:r>
                        <a:rPr lang="en-US" sz="2000" b="1" i="1" smtClean="0">
                          <a:solidFill>
                            <a:srgbClr val="FF0000"/>
                          </a:solidFill>
                          <a:latin typeface="Cambria Math"/>
                        </a:rPr>
                        <m:t> </m:t>
                      </m:r>
                      <m:r>
                        <a:rPr lang="en-US" sz="2000" b="1" i="1" smtClean="0">
                          <a:solidFill>
                            <a:srgbClr val="FF0000"/>
                          </a:solidFill>
                          <a:latin typeface="Cambria Math"/>
                        </a:rPr>
                        <m:t>𝒔𝒑𝒆𝒏𝒅𝒊𝒏𝒈</m:t>
                      </m:r>
                      <m:r>
                        <a:rPr lang="en-US" sz="2000" b="1" i="1" smtClean="0">
                          <a:solidFill>
                            <a:srgbClr val="FF0000"/>
                          </a:solidFill>
                          <a:latin typeface="Cambria Math"/>
                        </a:rPr>
                        <m:t> </m:t>
                      </m:r>
                      <m:r>
                        <a:rPr lang="en-US" sz="2000" b="1" i="1" smtClean="0">
                          <a:solidFill>
                            <a:srgbClr val="FF0000"/>
                          </a:solidFill>
                          <a:latin typeface="Cambria Math"/>
                        </a:rPr>
                        <m:t>𝒎𝒖𝒍𝒕𝒊𝒑𝒍𝒊𝒆𝒓</m:t>
                      </m:r>
                      <m:r>
                        <a:rPr lang="en-US" sz="2000" b="1" i="1" smtClean="0">
                          <a:solidFill>
                            <a:srgbClr val="FF0000"/>
                          </a:solidFill>
                          <a:latin typeface="Cambria Math"/>
                        </a:rPr>
                        <m:t> </m:t>
                      </m:r>
                      <m:d>
                        <m:dPr>
                          <m:ctrlPr>
                            <a:rPr lang="en-US" sz="2000" b="1" i="1" smtClean="0">
                              <a:solidFill>
                                <a:srgbClr val="FF0000"/>
                              </a:solidFill>
                              <a:latin typeface="Cambria Math"/>
                            </a:rPr>
                          </m:ctrlPr>
                        </m:dPr>
                        <m:e>
                          <m:r>
                            <a:rPr lang="en-US" sz="2000" b="1" i="1" smtClean="0">
                              <a:solidFill>
                                <a:srgbClr val="FF0000"/>
                              </a:solidFill>
                              <a:latin typeface="Cambria Math"/>
                            </a:rPr>
                            <m:t>𝒌</m:t>
                          </m:r>
                        </m:e>
                      </m:d>
                      <m:r>
                        <a:rPr lang="en-US" sz="2000" b="1" i="1" smtClean="0">
                          <a:solidFill>
                            <a:srgbClr val="FF0000"/>
                          </a:solidFill>
                          <a:latin typeface="Cambria Math"/>
                        </a:rPr>
                        <m:t>=</m:t>
                      </m:r>
                      <m:f>
                        <m:fPr>
                          <m:ctrlPr>
                            <a:rPr lang="en-US" sz="2000" b="1" i="1" smtClean="0">
                              <a:solidFill>
                                <a:srgbClr val="FF0000"/>
                              </a:solidFill>
                              <a:latin typeface="Cambria Math"/>
                            </a:rPr>
                          </m:ctrlPr>
                        </m:fPr>
                        <m:num>
                          <m:r>
                            <a:rPr lang="en-US" sz="2000" b="1" i="1" smtClean="0">
                              <a:solidFill>
                                <a:srgbClr val="FF0000"/>
                              </a:solidFill>
                              <a:latin typeface="Cambria Math"/>
                            </a:rPr>
                            <m:t>𝟏</m:t>
                          </m:r>
                        </m:num>
                        <m:den>
                          <m:r>
                            <a:rPr lang="en-US" sz="2000" b="1" i="1" smtClean="0">
                              <a:solidFill>
                                <a:srgbClr val="FF0000"/>
                              </a:solidFill>
                              <a:latin typeface="Cambria Math"/>
                            </a:rPr>
                            <m:t>𝟏</m:t>
                          </m:r>
                          <m:r>
                            <a:rPr lang="en-US" sz="2000" b="1" i="1" smtClean="0">
                              <a:solidFill>
                                <a:srgbClr val="FF0000"/>
                              </a:solidFill>
                              <a:latin typeface="Cambria Math"/>
                            </a:rPr>
                            <m:t>−</m:t>
                          </m:r>
                          <m:r>
                            <a:rPr lang="en-US" sz="2000" b="1" i="1" smtClean="0">
                              <a:solidFill>
                                <a:srgbClr val="FF0000"/>
                              </a:solidFill>
                              <a:latin typeface="Cambria Math"/>
                            </a:rPr>
                            <m:t>𝑴𝑷𝑪</m:t>
                          </m:r>
                        </m:den>
                      </m:f>
                    </m:oMath>
                  </m:oMathPara>
                </a14:m>
                <a:endParaRPr lang="en-US" sz="2000" b="1" i="1" dirty="0" smtClean="0"/>
              </a:p>
            </p:txBody>
          </p:sp>
        </mc:Choice>
        <mc:Fallback>
          <p:sp>
            <p:nvSpPr>
              <p:cNvPr id="15" name="TextBox 14"/>
              <p:cNvSpPr txBox="1">
                <a:spLocks noRot="1" noChangeAspect="1" noMove="1" noResize="1" noEditPoints="1" noAdjustHandles="1" noChangeArrowheads="1" noChangeShapeType="1" noTextEdit="1"/>
              </p:cNvSpPr>
              <p:nvPr/>
            </p:nvSpPr>
            <p:spPr>
              <a:xfrm>
                <a:off x="0" y="730251"/>
                <a:ext cx="9144000" cy="4825552"/>
              </a:xfrm>
              <a:prstGeom prst="rect">
                <a:avLst/>
              </a:prstGeom>
              <a:blipFill rotWithShape="1">
                <a:blip r:embed="rId2" cstate="print"/>
                <a:stretch>
                  <a:fillRect l="-1000" t="-1011"/>
                </a:stretch>
              </a:blipFill>
            </p:spPr>
            <p:txBody>
              <a:bodyPr/>
              <a:lstStyle/>
              <a:p>
                <a:r>
                  <a:rPr lang="en-US">
                    <a:noFill/>
                  </a:rPr>
                  <a:t> </a:t>
                </a:r>
              </a:p>
            </p:txBody>
          </p:sp>
        </mc:Fallback>
      </mc:AlternateContent>
      <p:pic>
        <p:nvPicPr>
          <p:cNvPr id="22530" name="Picture 2" descr="https://encrypted-tbn2.gstatic.com/images?q=tbn:ANd9GcS8ppTx6C1gpRSp7Hh9yMja0V7x7VLc3lvehKxFzB6XdXDwQnU5"/>
          <p:cNvPicPr>
            <a:picLocks noChangeAspect="1" noChangeArrowheads="1"/>
          </p:cNvPicPr>
          <p:nvPr/>
        </p:nvPicPr>
        <p:blipFill>
          <a:blip r:embed="rId3" cstate="print"/>
          <a:srcRect/>
          <a:stretch>
            <a:fillRect/>
          </a:stretch>
        </p:blipFill>
        <p:spPr bwMode="auto">
          <a:xfrm>
            <a:off x="6705600" y="-114300"/>
            <a:ext cx="2209800" cy="1253209"/>
          </a:xfrm>
          <a:prstGeom prst="rect">
            <a:avLst/>
          </a:prstGeom>
          <a:noFill/>
        </p:spPr>
      </p:pic>
    </p:spTree>
    <p:extLst>
      <p:ext uri="{BB962C8B-B14F-4D97-AF65-F5344CB8AC3E}">
        <p14:creationId xmlns="" xmlns:p14="http://schemas.microsoft.com/office/powerpoint/2010/main" val="252751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730251"/>
            <a:ext cx="9144000" cy="1292662"/>
          </a:xfrm>
          <a:prstGeom prst="rect">
            <a:avLst/>
          </a:prstGeom>
          <a:noFill/>
        </p:spPr>
        <p:txBody>
          <a:bodyPr vert="horz" wrap="square" rtlCol="0">
            <a:spAutoFit/>
          </a:bodyPr>
          <a:lstStyle/>
          <a:p>
            <a:r>
              <a:rPr lang="en-US" sz="2400" dirty="0" smtClean="0">
                <a:solidFill>
                  <a:srgbClr val="FF0000"/>
                </a:solidFill>
              </a:rPr>
              <a:t>The Spending Multiplier and Aggregate Demand</a:t>
            </a:r>
            <a:endParaRPr lang="en-US" sz="2400" dirty="0">
              <a:solidFill>
                <a:srgbClr val="FF0000"/>
              </a:solidFill>
            </a:endParaRPr>
          </a:p>
          <a:p>
            <a:pPr hangingPunct="0"/>
            <a:r>
              <a:rPr lang="en-US" dirty="0" smtClean="0"/>
              <a:t>The table below shows the changes in total spending that will result from an initial change in expenditures of $100 in an economy, based on different marginal propensities to consume. Study the data and then answer the questions that follow.</a:t>
            </a:r>
            <a:endParaRPr lang="en-US" sz="2000" b="1" i="1" dirty="0" smtClean="0"/>
          </a:p>
        </p:txBody>
      </p:sp>
      <p:graphicFrame>
        <p:nvGraphicFramePr>
          <p:cNvPr id="2" name="Table 1"/>
          <p:cNvGraphicFramePr>
            <a:graphicFrameLocks noGrp="1"/>
          </p:cNvGraphicFramePr>
          <p:nvPr>
            <p:extLst>
              <p:ext uri="{D42A27DB-BD31-4B8C-83A1-F6EECF244321}">
                <p14:modId xmlns="" xmlns:p14="http://schemas.microsoft.com/office/powerpoint/2010/main" val="1476159360"/>
              </p:ext>
            </p:extLst>
          </p:nvPr>
        </p:nvGraphicFramePr>
        <p:xfrm>
          <a:off x="0" y="2192020"/>
          <a:ext cx="5715000" cy="3522981"/>
        </p:xfrm>
        <a:graphic>
          <a:graphicData uri="http://schemas.openxmlformats.org/drawingml/2006/table">
            <a:tbl>
              <a:tblPr firstRow="1" bandRow="1">
                <a:tableStyleId>{5C22544A-7EE6-4342-B048-85BDC9FD1C3A}</a:tableStyleId>
              </a:tblPr>
              <a:tblGrid>
                <a:gridCol w="1428750"/>
                <a:gridCol w="1428750"/>
                <a:gridCol w="1428750"/>
                <a:gridCol w="1428750"/>
              </a:tblGrid>
              <a:tr h="1189246">
                <a:tc>
                  <a:txBody>
                    <a:bodyPr/>
                    <a:lstStyle/>
                    <a:p>
                      <a:pPr algn="ctr"/>
                      <a:r>
                        <a:rPr lang="en-US" sz="1400" dirty="0" smtClean="0"/>
                        <a:t>Marginal Propensity to Consume</a:t>
                      </a:r>
                      <a:endParaRPr lang="en-US" sz="1400" dirty="0"/>
                    </a:p>
                  </a:txBody>
                  <a:tcPr anchor="ctr"/>
                </a:tc>
                <a:tc>
                  <a:txBody>
                    <a:bodyPr/>
                    <a:lstStyle/>
                    <a:p>
                      <a:pPr algn="ctr"/>
                      <a:r>
                        <a:rPr lang="en-US" sz="1400" dirty="0" smtClean="0"/>
                        <a:t>Initial</a:t>
                      </a:r>
                      <a:r>
                        <a:rPr lang="en-US" sz="1400" baseline="0" dirty="0" smtClean="0"/>
                        <a:t> change in Expenditures (C, I, G or </a:t>
                      </a:r>
                      <a:r>
                        <a:rPr lang="en-US" sz="1400" baseline="0" dirty="0" err="1" smtClean="0"/>
                        <a:t>Xn</a:t>
                      </a:r>
                      <a:r>
                        <a:rPr lang="en-US" sz="1400" baseline="0" dirty="0" smtClean="0"/>
                        <a:t>)</a:t>
                      </a:r>
                      <a:endParaRPr lang="en-US" sz="1400" dirty="0"/>
                    </a:p>
                  </a:txBody>
                  <a:tcPr anchor="ctr"/>
                </a:tc>
                <a:tc>
                  <a:txBody>
                    <a:bodyPr/>
                    <a:lstStyle/>
                    <a:p>
                      <a:pPr algn="ctr"/>
                      <a:r>
                        <a:rPr lang="en-US" sz="1400" dirty="0" smtClean="0"/>
                        <a:t>Size</a:t>
                      </a:r>
                      <a:r>
                        <a:rPr lang="en-US" sz="1400" baseline="0" dirty="0" smtClean="0"/>
                        <a:t> of the spending multiplier (1/1-MPC)</a:t>
                      </a:r>
                      <a:endParaRPr lang="en-US" sz="1400" dirty="0"/>
                    </a:p>
                  </a:txBody>
                  <a:tcPr anchor="ctr"/>
                </a:tc>
                <a:tc>
                  <a:txBody>
                    <a:bodyPr/>
                    <a:lstStyle/>
                    <a:p>
                      <a:pPr algn="ctr"/>
                      <a:r>
                        <a:rPr lang="en-US" sz="1400" dirty="0" smtClean="0"/>
                        <a:t>Total change in spending</a:t>
                      </a:r>
                      <a:r>
                        <a:rPr lang="en-US" sz="1400" baseline="0" dirty="0" smtClean="0"/>
                        <a:t> in the economy</a:t>
                      </a:r>
                      <a:endParaRPr lang="en-US" sz="1400" dirty="0"/>
                    </a:p>
                  </a:txBody>
                  <a:tcPr anchor="ctr"/>
                </a:tc>
              </a:tr>
              <a:tr h="466747">
                <a:tc>
                  <a:txBody>
                    <a:bodyPr/>
                    <a:lstStyle/>
                    <a:p>
                      <a:pPr algn="ctr"/>
                      <a:r>
                        <a:rPr lang="en-US" dirty="0" smtClean="0"/>
                        <a:t>0.2</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1.25</a:t>
                      </a:r>
                      <a:endParaRPr lang="en-US" dirty="0"/>
                    </a:p>
                  </a:txBody>
                  <a:tcPr anchor="ctr"/>
                </a:tc>
                <a:tc>
                  <a:txBody>
                    <a:bodyPr/>
                    <a:lstStyle/>
                    <a:p>
                      <a:pPr algn="ctr"/>
                      <a:r>
                        <a:rPr lang="en-US" dirty="0" smtClean="0"/>
                        <a:t>125</a:t>
                      </a:r>
                      <a:endParaRPr lang="en-US" dirty="0"/>
                    </a:p>
                  </a:txBody>
                  <a:tcPr anchor="ctr"/>
                </a:tc>
              </a:tr>
              <a:tr h="466747">
                <a:tc>
                  <a:txBody>
                    <a:bodyPr/>
                    <a:lstStyle/>
                    <a:p>
                      <a:pPr algn="ctr"/>
                      <a:r>
                        <a:rPr lang="en-US" dirty="0" smtClean="0"/>
                        <a:t>0.4</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1.67</a:t>
                      </a:r>
                      <a:endParaRPr lang="en-US" dirty="0"/>
                    </a:p>
                  </a:txBody>
                  <a:tcPr anchor="ctr"/>
                </a:tc>
                <a:tc>
                  <a:txBody>
                    <a:bodyPr/>
                    <a:lstStyle/>
                    <a:p>
                      <a:pPr algn="ctr"/>
                      <a:r>
                        <a:rPr lang="en-US" dirty="0" smtClean="0"/>
                        <a:t>167</a:t>
                      </a:r>
                      <a:endParaRPr lang="en-US" dirty="0"/>
                    </a:p>
                  </a:txBody>
                  <a:tcPr anchor="ctr"/>
                </a:tc>
              </a:tr>
              <a:tr h="466747">
                <a:tc>
                  <a:txBody>
                    <a:bodyPr/>
                    <a:lstStyle/>
                    <a:p>
                      <a:pPr algn="ctr"/>
                      <a:r>
                        <a:rPr lang="en-US" dirty="0" smtClean="0"/>
                        <a:t>0.6</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2.5</a:t>
                      </a:r>
                      <a:endParaRPr lang="en-US" dirty="0"/>
                    </a:p>
                  </a:txBody>
                  <a:tcPr anchor="ctr"/>
                </a:tc>
                <a:tc>
                  <a:txBody>
                    <a:bodyPr/>
                    <a:lstStyle/>
                    <a:p>
                      <a:pPr algn="ctr"/>
                      <a:r>
                        <a:rPr lang="en-US" dirty="0" smtClean="0"/>
                        <a:t>250</a:t>
                      </a:r>
                      <a:endParaRPr lang="en-US" dirty="0"/>
                    </a:p>
                  </a:txBody>
                  <a:tcPr anchor="ctr"/>
                </a:tc>
              </a:tr>
              <a:tr h="466747">
                <a:tc>
                  <a:txBody>
                    <a:bodyPr/>
                    <a:lstStyle/>
                    <a:p>
                      <a:pPr algn="ctr"/>
                      <a:r>
                        <a:rPr lang="en-US" dirty="0" smtClean="0"/>
                        <a:t>0.8</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5</a:t>
                      </a:r>
                      <a:endParaRPr lang="en-US" dirty="0"/>
                    </a:p>
                  </a:txBody>
                  <a:tcPr anchor="ctr"/>
                </a:tc>
                <a:tc>
                  <a:txBody>
                    <a:bodyPr/>
                    <a:lstStyle/>
                    <a:p>
                      <a:pPr algn="ctr"/>
                      <a:r>
                        <a:rPr lang="en-US" dirty="0" smtClean="0"/>
                        <a:t>500</a:t>
                      </a:r>
                      <a:endParaRPr lang="en-US" dirty="0"/>
                    </a:p>
                  </a:txBody>
                  <a:tcPr anchor="ctr"/>
                </a:tc>
              </a:tr>
              <a:tr h="466747">
                <a:tc>
                  <a:txBody>
                    <a:bodyPr/>
                    <a:lstStyle/>
                    <a:p>
                      <a:pPr algn="ctr"/>
                      <a:r>
                        <a:rPr lang="en-US" dirty="0" smtClean="0"/>
                        <a:t>0.9</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1000</a:t>
                      </a:r>
                      <a:endParaRPr lang="en-US" dirty="0"/>
                    </a:p>
                  </a:txBody>
                  <a:tcPr anchor="ctr"/>
                </a:tc>
              </a:tr>
            </a:tbl>
          </a:graphicData>
        </a:graphic>
      </p:graphicFrame>
      <p:sp>
        <p:nvSpPr>
          <p:cNvPr id="3" name="TextBox 2"/>
          <p:cNvSpPr txBox="1"/>
          <p:nvPr/>
        </p:nvSpPr>
        <p:spPr>
          <a:xfrm>
            <a:off x="5715000" y="2095500"/>
            <a:ext cx="3429000" cy="3539430"/>
          </a:xfrm>
          <a:prstGeom prst="rect">
            <a:avLst/>
          </a:prstGeom>
          <a:noFill/>
        </p:spPr>
        <p:txBody>
          <a:bodyPr wrap="square" rtlCol="0">
            <a:spAutoFit/>
          </a:bodyPr>
          <a:lstStyle/>
          <a:p>
            <a:pPr marL="342900" indent="-342900">
              <a:buFont typeface="+mj-lt"/>
              <a:buAutoNum type="arabicPeriod"/>
            </a:pPr>
            <a:r>
              <a:rPr lang="en-US" sz="1600" dirty="0" smtClean="0"/>
              <a:t>What is the relationship between the MPC and the size of the spending multiplier?</a:t>
            </a:r>
          </a:p>
          <a:p>
            <a:pPr marL="342900" indent="-342900">
              <a:buFont typeface="+mj-lt"/>
              <a:buAutoNum type="arabicPeriod"/>
            </a:pPr>
            <a:r>
              <a:rPr lang="en-US" sz="1600" dirty="0" smtClean="0"/>
              <a:t>What is a logical explanation for this relationship?</a:t>
            </a:r>
          </a:p>
          <a:p>
            <a:pPr marL="342900" indent="-342900">
              <a:buFont typeface="+mj-lt"/>
              <a:buAutoNum type="arabicPeriod"/>
            </a:pPr>
            <a:r>
              <a:rPr lang="en-US" sz="1600" dirty="0" smtClean="0"/>
              <a:t>Under what circumstance will a particular increase in government spending be most effective, when the MPC is low or when it is high?</a:t>
            </a:r>
          </a:p>
          <a:p>
            <a:pPr marL="342900" indent="-342900">
              <a:buFont typeface="+mj-lt"/>
              <a:buAutoNum type="arabicPeriod"/>
            </a:pPr>
            <a:r>
              <a:rPr lang="en-US" sz="1600" dirty="0" smtClean="0"/>
              <a:t>Does the multiplier effect work when the initial change in spending is negative? What would this mean for an economy in which business confidence is falling?</a:t>
            </a:r>
          </a:p>
        </p:txBody>
      </p:sp>
    </p:spTree>
    <p:extLst>
      <p:ext uri="{BB962C8B-B14F-4D97-AF65-F5344CB8AC3E}">
        <p14:creationId xmlns="" xmlns:p14="http://schemas.microsoft.com/office/powerpoint/2010/main" val="3221001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16977"/>
          </a:xfrm>
          <a:prstGeom prst="rect">
            <a:avLst/>
          </a:prstGeom>
          <a:noFill/>
        </p:spPr>
        <p:txBody>
          <a:bodyPr wrap="square" rtlCol="0">
            <a:spAutoFit/>
          </a:bodyPr>
          <a:lstStyle/>
          <a:p>
            <a:r>
              <a:rPr lang="en-US" sz="2400" dirty="0" smtClean="0">
                <a:solidFill>
                  <a:srgbClr val="FF0000"/>
                </a:solidFill>
              </a:rPr>
              <a:t>Introduction to Aggregate Demand</a:t>
            </a:r>
          </a:p>
          <a:p>
            <a:r>
              <a:rPr lang="en-US" b="1" dirty="0" smtClean="0">
                <a:solidFill>
                  <a:srgbClr val="0000CC"/>
                </a:solidFill>
              </a:rPr>
              <a:t>Aggregate Demand: </a:t>
            </a:r>
            <a:r>
              <a:rPr lang="en-US" dirty="0" smtClean="0"/>
              <a:t>The total demand for the output of a nation at a range of price levels in a particular period of time from all consumers, domestic and foreign. </a:t>
            </a:r>
          </a:p>
          <a:p>
            <a:endParaRPr lang="en-US" dirty="0" smtClean="0"/>
          </a:p>
          <a:p>
            <a:endParaRPr lang="en-US" b="1" dirty="0" smtClean="0">
              <a:solidFill>
                <a:srgbClr val="F81D06"/>
              </a:solidFill>
            </a:endParaRPr>
          </a:p>
          <a:p>
            <a:endParaRPr lang="en-US" b="1" dirty="0" smtClean="0">
              <a:solidFill>
                <a:srgbClr val="F81D06"/>
              </a:solidFill>
            </a:endParaRPr>
          </a:p>
          <a:p>
            <a:endParaRPr lang="en-US" b="1" dirty="0" smtClean="0">
              <a:solidFill>
                <a:srgbClr val="F81D06"/>
              </a:solidFill>
            </a:endParaRPr>
          </a:p>
          <a:p>
            <a:endParaRPr lang="en-US" b="1" dirty="0" smtClean="0">
              <a:solidFill>
                <a:srgbClr val="F81D06"/>
              </a:solidFill>
            </a:endParaRPr>
          </a:p>
          <a:p>
            <a:endParaRPr lang="en-US" b="1" dirty="0" smtClean="0">
              <a:solidFill>
                <a:srgbClr val="F81D06"/>
              </a:solidFill>
            </a:endParaRPr>
          </a:p>
          <a:p>
            <a:endParaRPr lang="en-US" b="1" dirty="0" smtClean="0">
              <a:solidFill>
                <a:srgbClr val="F81D06"/>
              </a:solidFill>
            </a:endParaRPr>
          </a:p>
          <a:p>
            <a:r>
              <a:rPr lang="en-US" b="1" dirty="0" smtClean="0">
                <a:solidFill>
                  <a:srgbClr val="F81D06"/>
                </a:solidFill>
              </a:rPr>
              <a:t>Similarities between Aggregate Demand and Demand:</a:t>
            </a:r>
          </a:p>
          <a:p>
            <a:pPr marL="285750" indent="-285750">
              <a:buFont typeface="Arial" pitchFamily="34" charset="0"/>
              <a:buChar char="•"/>
            </a:pPr>
            <a:r>
              <a:rPr lang="en-US" sz="1400" dirty="0" smtClean="0"/>
              <a:t>The curve illustrating </a:t>
            </a:r>
            <a:r>
              <a:rPr lang="en-US" sz="1400" b="1" dirty="0" smtClean="0"/>
              <a:t>both</a:t>
            </a:r>
            <a:r>
              <a:rPr lang="en-US" sz="1400" dirty="0" smtClean="0"/>
              <a:t> slopes downwards, showing an inverse relationship between how much is demanded and prices</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There are ‘non-price determinants’ of </a:t>
            </a:r>
            <a:r>
              <a:rPr lang="en-US" sz="1400" b="1" dirty="0" smtClean="0"/>
              <a:t>both </a:t>
            </a:r>
            <a:r>
              <a:rPr lang="en-US" sz="1400" dirty="0" smtClean="0"/>
              <a:t>demand and aggregate demand. Changes in these factor will cause the curves to shift</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A decrease in </a:t>
            </a:r>
            <a:r>
              <a:rPr lang="en-US" sz="1400" b="1" dirty="0" smtClean="0"/>
              <a:t>both</a:t>
            </a:r>
            <a:r>
              <a:rPr lang="en-US" sz="1400" dirty="0" smtClean="0"/>
              <a:t> causes employment and output to fall. A fall in demand will cause output and employment in a particular industry to decrease; a fall in aggregate demand will cause output and employment in an entire country to decrease.</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An increase in </a:t>
            </a:r>
            <a:r>
              <a:rPr lang="en-US" sz="1400" b="1" dirty="0" smtClean="0"/>
              <a:t>both</a:t>
            </a:r>
            <a:r>
              <a:rPr lang="en-US" sz="1400" dirty="0" smtClean="0"/>
              <a:t> causes prices to rise. A rise in demand will cause the price of a particular good to increase; a rise in aggregate  demand causes the average price level in an entire nation to increase (inflation).</a:t>
            </a:r>
          </a:p>
        </p:txBody>
      </p:sp>
      <p:grpSp>
        <p:nvGrpSpPr>
          <p:cNvPr id="13" name="Group 30"/>
          <p:cNvGrpSpPr/>
          <p:nvPr/>
        </p:nvGrpSpPr>
        <p:grpSpPr>
          <a:xfrm>
            <a:off x="5333999" y="876300"/>
            <a:ext cx="2895601" cy="2429821"/>
            <a:chOff x="3687884" y="1891721"/>
            <a:chExt cx="4429684" cy="4068158"/>
          </a:xfrm>
        </p:grpSpPr>
        <p:grpSp>
          <p:nvGrpSpPr>
            <p:cNvPr id="14" name="Group 2"/>
            <p:cNvGrpSpPr/>
            <p:nvPr/>
          </p:nvGrpSpPr>
          <p:grpSpPr>
            <a:xfrm>
              <a:off x="3687884" y="1891721"/>
              <a:ext cx="4429684" cy="4068158"/>
              <a:chOff x="4317417" y="1501681"/>
              <a:chExt cx="3634851" cy="3338195"/>
            </a:xfrm>
          </p:grpSpPr>
          <p:cxnSp>
            <p:nvCxnSpPr>
              <p:cNvPr id="18" name="Straight Connector 17"/>
              <p:cNvCxnSpPr/>
              <p:nvPr/>
            </p:nvCxnSpPr>
            <p:spPr>
              <a:xfrm>
                <a:off x="4743911" y="1730143"/>
                <a:ext cx="0" cy="22157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37334" y="3945845"/>
                <a:ext cx="272621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rot="16200000">
                <a:off x="3277502" y="2750970"/>
                <a:ext cx="2427548" cy="347717"/>
              </a:xfrm>
              <a:prstGeom prst="rect">
                <a:avLst/>
              </a:prstGeom>
              <a:noFill/>
            </p:spPr>
            <p:txBody>
              <a:bodyPr vert="horz" wrap="square" rtlCol="0">
                <a:spAutoFit/>
              </a:bodyPr>
              <a:lstStyle/>
              <a:p>
                <a:r>
                  <a:rPr lang="en-US" sz="1200" dirty="0" smtClean="0">
                    <a:solidFill>
                      <a:srgbClr val="000000"/>
                    </a:solidFill>
                  </a:rPr>
                  <a:t>Average Price level</a:t>
                </a:r>
                <a:endParaRPr lang="en-US" sz="1200" dirty="0">
                  <a:solidFill>
                    <a:srgbClr val="000000"/>
                  </a:solidFill>
                </a:endParaRPr>
              </a:p>
            </p:txBody>
          </p:sp>
          <p:sp>
            <p:nvSpPr>
              <p:cNvPr id="21" name="TextBox 20"/>
              <p:cNvSpPr txBox="1"/>
              <p:nvPr/>
            </p:nvSpPr>
            <p:spPr>
              <a:xfrm>
                <a:off x="4678437" y="4205620"/>
                <a:ext cx="2865364" cy="634256"/>
              </a:xfrm>
              <a:prstGeom prst="rect">
                <a:avLst/>
              </a:prstGeom>
              <a:noFill/>
            </p:spPr>
            <p:txBody>
              <a:bodyPr vert="horz" wrap="square" rtlCol="0">
                <a:spAutoFit/>
              </a:bodyPr>
              <a:lstStyle/>
              <a:p>
                <a:pPr algn="ctr"/>
                <a:r>
                  <a:rPr lang="en-US" sz="1200" dirty="0" smtClean="0">
                    <a:solidFill>
                      <a:srgbClr val="000000"/>
                    </a:solidFill>
                  </a:rPr>
                  <a:t>Real Gross Domestic Product (GDP)</a:t>
                </a:r>
                <a:endParaRPr lang="en-US" sz="1200" dirty="0">
                  <a:solidFill>
                    <a:srgbClr val="000000"/>
                  </a:solidFill>
                </a:endParaRPr>
              </a:p>
            </p:txBody>
          </p:sp>
          <p:cxnSp>
            <p:nvCxnSpPr>
              <p:cNvPr id="22" name="Straight Connector 21"/>
              <p:cNvCxnSpPr/>
              <p:nvPr/>
            </p:nvCxnSpPr>
            <p:spPr>
              <a:xfrm>
                <a:off x="4921830" y="1913860"/>
                <a:ext cx="2174399" cy="178941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84660" y="3585720"/>
                <a:ext cx="1071956" cy="227296"/>
              </a:xfrm>
              <a:prstGeom prst="rect">
                <a:avLst/>
              </a:prstGeom>
              <a:noFill/>
            </p:spPr>
            <p:txBody>
              <a:bodyPr vert="horz" wrap="square" rtlCol="0">
                <a:spAutoFit/>
              </a:bodyPr>
              <a:lstStyle/>
              <a:p>
                <a:pPr algn="ctr"/>
                <a:r>
                  <a:rPr lang="en-US" sz="1200" dirty="0" smtClean="0">
                    <a:solidFill>
                      <a:srgbClr val="000000"/>
                    </a:solidFill>
                  </a:rPr>
                  <a:t>AD1</a:t>
                </a:r>
                <a:endParaRPr lang="en-US" sz="1200" dirty="0">
                  <a:solidFill>
                    <a:srgbClr val="000000"/>
                  </a:solidFill>
                </a:endParaRPr>
              </a:p>
            </p:txBody>
          </p:sp>
          <p:sp>
            <p:nvSpPr>
              <p:cNvPr id="24" name="TextBox 23"/>
              <p:cNvSpPr txBox="1"/>
              <p:nvPr/>
            </p:nvSpPr>
            <p:spPr>
              <a:xfrm>
                <a:off x="5082650" y="1501681"/>
                <a:ext cx="2869618" cy="803390"/>
              </a:xfrm>
              <a:prstGeom prst="rect">
                <a:avLst/>
              </a:prstGeom>
              <a:noFill/>
            </p:spPr>
            <p:txBody>
              <a:bodyPr wrap="square" rtlCol="0">
                <a:spAutoFit/>
              </a:bodyPr>
              <a:lstStyle/>
              <a:p>
                <a:pPr algn="ctr"/>
                <a:r>
                  <a:rPr lang="en-US" sz="1600" b="1" dirty="0" smtClean="0">
                    <a:solidFill>
                      <a:schemeClr val="accent6">
                        <a:lumMod val="75000"/>
                      </a:schemeClr>
                    </a:solidFill>
                  </a:rPr>
                  <a:t>The Aggregate Demand Curve</a:t>
                </a:r>
                <a:endParaRPr lang="en-US" sz="1600" b="1" dirty="0">
                  <a:solidFill>
                    <a:schemeClr val="accent6">
                      <a:lumMod val="75000"/>
                    </a:schemeClr>
                  </a:solidFill>
                </a:endParaRPr>
              </a:p>
            </p:txBody>
          </p:sp>
          <p:cxnSp>
            <p:nvCxnSpPr>
              <p:cNvPr id="25" name="Straight Connector 24"/>
              <p:cNvCxnSpPr/>
              <p:nvPr/>
            </p:nvCxnSpPr>
            <p:spPr>
              <a:xfrm>
                <a:off x="5870108" y="2167505"/>
                <a:ext cx="1423764" cy="1189625"/>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77650" y="3245706"/>
                <a:ext cx="674618" cy="380553"/>
              </a:xfrm>
              <a:prstGeom prst="rect">
                <a:avLst/>
              </a:prstGeom>
              <a:noFill/>
            </p:spPr>
            <p:txBody>
              <a:bodyPr vert="horz" wrap="square" rtlCol="0">
                <a:spAutoFit/>
              </a:bodyPr>
              <a:lstStyle/>
              <a:p>
                <a:pPr algn="ctr"/>
                <a:r>
                  <a:rPr lang="en-US" sz="1200" dirty="0" smtClean="0">
                    <a:solidFill>
                      <a:srgbClr val="000000"/>
                    </a:solidFill>
                  </a:rPr>
                  <a:t>AD2</a:t>
                </a:r>
                <a:endParaRPr lang="en-US" sz="1200" dirty="0">
                  <a:solidFill>
                    <a:srgbClr val="000000"/>
                  </a:solidFill>
                </a:endParaRPr>
              </a:p>
            </p:txBody>
          </p:sp>
        </p:grpSp>
        <p:cxnSp>
          <p:nvCxnSpPr>
            <p:cNvPr id="16" name="Straight Arrow Connector 15"/>
            <p:cNvCxnSpPr/>
            <p:nvPr/>
          </p:nvCxnSpPr>
          <p:spPr>
            <a:xfrm>
              <a:off x="5580103" y="3292230"/>
              <a:ext cx="59209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grpSp>
        <p:nvGrpSpPr>
          <p:cNvPr id="33" name="Group 30"/>
          <p:cNvGrpSpPr/>
          <p:nvPr/>
        </p:nvGrpSpPr>
        <p:grpSpPr>
          <a:xfrm>
            <a:off x="381000" y="952500"/>
            <a:ext cx="2438400" cy="1953399"/>
            <a:chOff x="3544993" y="1891721"/>
            <a:chExt cx="4572574" cy="3376386"/>
          </a:xfrm>
        </p:grpSpPr>
        <p:grpSp>
          <p:nvGrpSpPr>
            <p:cNvPr id="34" name="Group 33"/>
            <p:cNvGrpSpPr/>
            <p:nvPr/>
          </p:nvGrpSpPr>
          <p:grpSpPr>
            <a:xfrm>
              <a:off x="3544993" y="1891721"/>
              <a:ext cx="4572574" cy="3376386"/>
              <a:chOff x="4200166" y="1501681"/>
              <a:chExt cx="3752102" cy="2770550"/>
            </a:xfrm>
          </p:grpSpPr>
          <p:cxnSp>
            <p:nvCxnSpPr>
              <p:cNvPr id="36" name="Straight Connector 35"/>
              <p:cNvCxnSpPr/>
              <p:nvPr/>
            </p:nvCxnSpPr>
            <p:spPr>
              <a:xfrm>
                <a:off x="4743911" y="1730143"/>
                <a:ext cx="0" cy="22157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737334" y="3945845"/>
                <a:ext cx="272621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6200000">
                <a:off x="3689241" y="2661063"/>
                <a:ext cx="1448083" cy="426234"/>
              </a:xfrm>
              <a:prstGeom prst="rect">
                <a:avLst/>
              </a:prstGeom>
              <a:noFill/>
            </p:spPr>
            <p:txBody>
              <a:bodyPr vert="horz" wrap="square" rtlCol="0">
                <a:spAutoFit/>
              </a:bodyPr>
              <a:lstStyle/>
              <a:p>
                <a:r>
                  <a:rPr lang="en-US" sz="1200" dirty="0" smtClean="0">
                    <a:solidFill>
                      <a:srgbClr val="000000"/>
                    </a:solidFill>
                  </a:rPr>
                  <a:t>Price level</a:t>
                </a:r>
                <a:endParaRPr lang="en-US" sz="1200" dirty="0">
                  <a:solidFill>
                    <a:srgbClr val="000000"/>
                  </a:solidFill>
                </a:endParaRPr>
              </a:p>
            </p:txBody>
          </p:sp>
          <p:sp>
            <p:nvSpPr>
              <p:cNvPr id="39" name="TextBox 38"/>
              <p:cNvSpPr txBox="1"/>
              <p:nvPr/>
            </p:nvSpPr>
            <p:spPr>
              <a:xfrm>
                <a:off x="4669177" y="3879357"/>
                <a:ext cx="2865364" cy="392874"/>
              </a:xfrm>
              <a:prstGeom prst="rect">
                <a:avLst/>
              </a:prstGeom>
              <a:noFill/>
            </p:spPr>
            <p:txBody>
              <a:bodyPr vert="horz" wrap="square" rtlCol="0">
                <a:spAutoFit/>
              </a:bodyPr>
              <a:lstStyle/>
              <a:p>
                <a:pPr algn="ctr"/>
                <a:r>
                  <a:rPr lang="en-US" sz="1200" dirty="0" smtClean="0">
                    <a:solidFill>
                      <a:srgbClr val="000000"/>
                    </a:solidFill>
                  </a:rPr>
                  <a:t>quantity</a:t>
                </a:r>
                <a:endParaRPr lang="en-US" sz="1200" dirty="0">
                  <a:solidFill>
                    <a:srgbClr val="000000"/>
                  </a:solidFill>
                </a:endParaRPr>
              </a:p>
            </p:txBody>
          </p:sp>
          <p:cxnSp>
            <p:nvCxnSpPr>
              <p:cNvPr id="40" name="Straight Connector 39"/>
              <p:cNvCxnSpPr/>
              <p:nvPr/>
            </p:nvCxnSpPr>
            <p:spPr>
              <a:xfrm>
                <a:off x="4921830" y="1913860"/>
                <a:ext cx="2174399" cy="178941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784660" y="3585719"/>
                <a:ext cx="1071956" cy="392874"/>
              </a:xfrm>
              <a:prstGeom prst="rect">
                <a:avLst/>
              </a:prstGeom>
              <a:noFill/>
            </p:spPr>
            <p:txBody>
              <a:bodyPr vert="horz" wrap="square" rtlCol="0">
                <a:spAutoFit/>
              </a:bodyPr>
              <a:lstStyle/>
              <a:p>
                <a:pPr algn="ctr"/>
                <a:r>
                  <a:rPr lang="en-US" sz="1200" dirty="0" smtClean="0">
                    <a:solidFill>
                      <a:srgbClr val="000000"/>
                    </a:solidFill>
                  </a:rPr>
                  <a:t>D1</a:t>
                </a:r>
                <a:endParaRPr lang="en-US" sz="1200" dirty="0">
                  <a:solidFill>
                    <a:srgbClr val="000000"/>
                  </a:solidFill>
                </a:endParaRPr>
              </a:p>
            </p:txBody>
          </p:sp>
          <p:sp>
            <p:nvSpPr>
              <p:cNvPr id="42" name="TextBox 41"/>
              <p:cNvSpPr txBox="1"/>
              <p:nvPr/>
            </p:nvSpPr>
            <p:spPr>
              <a:xfrm>
                <a:off x="5082650" y="1501681"/>
                <a:ext cx="2869618" cy="480179"/>
              </a:xfrm>
              <a:prstGeom prst="rect">
                <a:avLst/>
              </a:prstGeom>
              <a:noFill/>
            </p:spPr>
            <p:txBody>
              <a:bodyPr wrap="square" rtlCol="0">
                <a:spAutoFit/>
              </a:bodyPr>
              <a:lstStyle/>
              <a:p>
                <a:pPr algn="ctr"/>
                <a:r>
                  <a:rPr lang="en-US" sz="1600" b="1" dirty="0" smtClean="0">
                    <a:solidFill>
                      <a:schemeClr val="accent6">
                        <a:lumMod val="75000"/>
                      </a:schemeClr>
                    </a:solidFill>
                  </a:rPr>
                  <a:t>The Demand Curve</a:t>
                </a:r>
                <a:endParaRPr lang="en-US" sz="1600" b="1" dirty="0">
                  <a:solidFill>
                    <a:schemeClr val="accent6">
                      <a:lumMod val="75000"/>
                    </a:schemeClr>
                  </a:solidFill>
                </a:endParaRPr>
              </a:p>
            </p:txBody>
          </p:sp>
          <p:cxnSp>
            <p:nvCxnSpPr>
              <p:cNvPr id="43" name="Straight Connector 42"/>
              <p:cNvCxnSpPr/>
              <p:nvPr/>
            </p:nvCxnSpPr>
            <p:spPr>
              <a:xfrm>
                <a:off x="5870108" y="2167505"/>
                <a:ext cx="1423764" cy="1189625"/>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77650" y="3245706"/>
                <a:ext cx="674618" cy="392874"/>
              </a:xfrm>
              <a:prstGeom prst="rect">
                <a:avLst/>
              </a:prstGeom>
              <a:noFill/>
            </p:spPr>
            <p:txBody>
              <a:bodyPr vert="horz" wrap="square" rtlCol="0">
                <a:spAutoFit/>
              </a:bodyPr>
              <a:lstStyle/>
              <a:p>
                <a:pPr algn="ctr"/>
                <a:r>
                  <a:rPr lang="en-US" sz="1200" dirty="0" smtClean="0">
                    <a:solidFill>
                      <a:srgbClr val="000000"/>
                    </a:solidFill>
                  </a:rPr>
                  <a:t>D2</a:t>
                </a:r>
                <a:endParaRPr lang="en-US" sz="1200" dirty="0">
                  <a:solidFill>
                    <a:srgbClr val="000000"/>
                  </a:solidFill>
                </a:endParaRPr>
              </a:p>
            </p:txBody>
          </p:sp>
        </p:grpSp>
        <p:cxnSp>
          <p:nvCxnSpPr>
            <p:cNvPr id="35" name="Straight Arrow Connector 34"/>
            <p:cNvCxnSpPr/>
            <p:nvPr/>
          </p:nvCxnSpPr>
          <p:spPr>
            <a:xfrm>
              <a:off x="5580103" y="3292230"/>
              <a:ext cx="59209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 xmlns:p14="http://schemas.microsoft.com/office/powerpoint/2010/main" val="1420186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730251"/>
            <a:ext cx="9144000" cy="1292662"/>
          </a:xfrm>
          <a:prstGeom prst="rect">
            <a:avLst/>
          </a:prstGeom>
          <a:noFill/>
        </p:spPr>
        <p:txBody>
          <a:bodyPr vert="horz" wrap="square" rtlCol="0">
            <a:spAutoFit/>
          </a:bodyPr>
          <a:lstStyle/>
          <a:p>
            <a:r>
              <a:rPr lang="en-US" sz="2400" dirty="0" smtClean="0">
                <a:solidFill>
                  <a:srgbClr val="FF0000"/>
                </a:solidFill>
              </a:rPr>
              <a:t>The Spending Multiplier and Aggregate Demand</a:t>
            </a:r>
            <a:endParaRPr lang="en-US" sz="2400" dirty="0">
              <a:solidFill>
                <a:srgbClr val="FF0000"/>
              </a:solidFill>
            </a:endParaRPr>
          </a:p>
          <a:p>
            <a:pPr hangingPunct="0"/>
            <a:r>
              <a:rPr lang="en-US" dirty="0" smtClean="0"/>
              <a:t>The effects of the spending multiplier can be seen on an aggregate demand curve. Assume, for example, an economy experiences $50 million increase in its net exports (perhaps due to a depreciation of its currency). The MPC in this economy is 0.6.</a:t>
            </a:r>
            <a:endParaRPr lang="en-US" sz="2000" b="1" i="1" dirty="0" smtClean="0"/>
          </a:p>
        </p:txBody>
      </p:sp>
      <p:grpSp>
        <p:nvGrpSpPr>
          <p:cNvPr id="38" name="Group 37"/>
          <p:cNvGrpSpPr/>
          <p:nvPr/>
        </p:nvGrpSpPr>
        <p:grpSpPr>
          <a:xfrm>
            <a:off x="4754686" y="2061011"/>
            <a:ext cx="4084515" cy="3444628"/>
            <a:chOff x="4145085" y="2019301"/>
            <a:chExt cx="4084515" cy="3444628"/>
          </a:xfrm>
        </p:grpSpPr>
        <p:cxnSp>
          <p:nvCxnSpPr>
            <p:cNvPr id="39" name="Straight Connector 38"/>
            <p:cNvCxnSpPr/>
            <p:nvPr/>
          </p:nvCxnSpPr>
          <p:spPr>
            <a:xfrm flipH="1" flipV="1">
              <a:off x="6857999"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733024" y="3444670"/>
              <a:ext cx="2111316" cy="39714"/>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5638799"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4145085" y="2019301"/>
              <a:ext cx="4084515" cy="3444628"/>
              <a:chOff x="3611686" y="2019301"/>
              <a:chExt cx="4084515" cy="3444628"/>
            </a:xfrm>
          </p:grpSpPr>
          <p:grpSp>
            <p:nvGrpSpPr>
              <p:cNvPr id="44" name="Group 43"/>
              <p:cNvGrpSpPr/>
              <p:nvPr/>
            </p:nvGrpSpPr>
            <p:grpSpPr>
              <a:xfrm>
                <a:off x="3611686" y="2019301"/>
                <a:ext cx="4084515" cy="3444628"/>
                <a:chOff x="4254891" y="1606369"/>
                <a:chExt cx="3351617" cy="2826547"/>
              </a:xfrm>
            </p:grpSpPr>
            <p:cxnSp>
              <p:nvCxnSpPr>
                <p:cNvPr id="47" name="Straight Connector 46"/>
                <p:cNvCxnSpPr/>
                <p:nvPr/>
              </p:nvCxnSpPr>
              <p:spPr>
                <a:xfrm>
                  <a:off x="4743911" y="1730143"/>
                  <a:ext cx="0" cy="22157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37334" y="3945845"/>
                  <a:ext cx="272621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16200000">
                  <a:off x="3493238" y="2662331"/>
                  <a:ext cx="1750602" cy="227296"/>
                </a:xfrm>
                <a:prstGeom prst="rect">
                  <a:avLst/>
                </a:prstGeom>
                <a:noFill/>
              </p:spPr>
              <p:txBody>
                <a:bodyPr vert="horz" wrap="square" rtlCol="0">
                  <a:spAutoFit/>
                </a:bodyPr>
                <a:lstStyle/>
                <a:p>
                  <a:r>
                    <a:rPr lang="en-US" sz="1200" dirty="0" smtClean="0">
                      <a:solidFill>
                        <a:srgbClr val="000000"/>
                      </a:solidFill>
                    </a:rPr>
                    <a:t>Average Price level</a:t>
                  </a:r>
                  <a:endParaRPr lang="en-US" sz="1200" dirty="0">
                    <a:solidFill>
                      <a:srgbClr val="000000"/>
                    </a:solidFill>
                  </a:endParaRPr>
                </a:p>
              </p:txBody>
            </p:sp>
            <p:sp>
              <p:nvSpPr>
                <p:cNvPr id="50" name="TextBox 49"/>
                <p:cNvSpPr txBox="1"/>
                <p:nvPr/>
              </p:nvSpPr>
              <p:spPr>
                <a:xfrm>
                  <a:off x="4678436" y="4205620"/>
                  <a:ext cx="2865364" cy="227296"/>
                </a:xfrm>
                <a:prstGeom prst="rect">
                  <a:avLst/>
                </a:prstGeom>
                <a:noFill/>
              </p:spPr>
              <p:txBody>
                <a:bodyPr vert="horz" wrap="square" rtlCol="0">
                  <a:spAutoFit/>
                </a:bodyPr>
                <a:lstStyle/>
                <a:p>
                  <a:pPr algn="ctr"/>
                  <a:r>
                    <a:rPr lang="en-US" sz="1200" dirty="0" smtClean="0">
                      <a:solidFill>
                        <a:srgbClr val="000000"/>
                      </a:solidFill>
                    </a:rPr>
                    <a:t>Real Gross Domestic Product (</a:t>
                  </a:r>
                  <a:r>
                    <a:rPr lang="en-US" sz="1200" dirty="0" err="1" smtClean="0">
                      <a:solidFill>
                        <a:srgbClr val="000000"/>
                      </a:solidFill>
                    </a:rPr>
                    <a:t>rGDP</a:t>
                  </a:r>
                  <a:r>
                    <a:rPr lang="en-US" sz="1200" dirty="0" smtClean="0">
                      <a:solidFill>
                        <a:srgbClr val="000000"/>
                      </a:solidFill>
                    </a:rPr>
                    <a:t>)</a:t>
                  </a:r>
                  <a:endParaRPr lang="en-US" sz="1200" dirty="0">
                    <a:solidFill>
                      <a:srgbClr val="000000"/>
                    </a:solidFill>
                  </a:endParaRPr>
                </a:p>
              </p:txBody>
            </p:sp>
            <p:cxnSp>
              <p:nvCxnSpPr>
                <p:cNvPr id="51" name="Straight Connector 50"/>
                <p:cNvCxnSpPr/>
                <p:nvPr/>
              </p:nvCxnSpPr>
              <p:spPr>
                <a:xfrm>
                  <a:off x="4934061" y="2387186"/>
                  <a:ext cx="1734539" cy="1373408"/>
                </a:xfrm>
                <a:prstGeom prst="line">
                  <a:avLst/>
                </a:prstGeom>
                <a:ln w="38100" cap="flat" cmpd="sng" algn="ctr">
                  <a:solidFill>
                    <a:schemeClr val="accent1">
                      <a:lumMod val="40000"/>
                      <a:lumOff val="60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507785" y="3718548"/>
                  <a:ext cx="535978" cy="227296"/>
                </a:xfrm>
                <a:prstGeom prst="rect">
                  <a:avLst/>
                </a:prstGeom>
                <a:noFill/>
              </p:spPr>
              <p:txBody>
                <a:bodyPr vert="horz" wrap="square" rtlCol="0">
                  <a:spAutoFit/>
                </a:bodyPr>
                <a:lstStyle/>
                <a:p>
                  <a:pPr algn="ctr"/>
                  <a:r>
                    <a:rPr lang="en-US" sz="1200" dirty="0" smtClean="0">
                      <a:solidFill>
                        <a:schemeClr val="accent1">
                          <a:lumMod val="40000"/>
                          <a:lumOff val="60000"/>
                        </a:schemeClr>
                      </a:solidFill>
                    </a:rPr>
                    <a:t>AD1</a:t>
                  </a:r>
                  <a:endParaRPr lang="en-US" sz="1200" dirty="0">
                    <a:solidFill>
                      <a:schemeClr val="accent1">
                        <a:lumMod val="40000"/>
                        <a:lumOff val="60000"/>
                      </a:schemeClr>
                    </a:solidFill>
                  </a:endParaRPr>
                </a:p>
              </p:txBody>
            </p:sp>
            <p:sp>
              <p:nvSpPr>
                <p:cNvPr id="53" name="TextBox 52"/>
                <p:cNvSpPr txBox="1"/>
                <p:nvPr/>
              </p:nvSpPr>
              <p:spPr>
                <a:xfrm>
                  <a:off x="5060751" y="1606369"/>
                  <a:ext cx="2216899" cy="277806"/>
                </a:xfrm>
                <a:prstGeom prst="rect">
                  <a:avLst/>
                </a:prstGeom>
                <a:noFill/>
              </p:spPr>
              <p:txBody>
                <a:bodyPr wrap="square" rtlCol="0">
                  <a:spAutoFit/>
                </a:bodyPr>
                <a:lstStyle/>
                <a:p>
                  <a:pPr algn="ctr"/>
                  <a:r>
                    <a:rPr lang="en-US" sz="1600" b="1" dirty="0" smtClean="0">
                      <a:solidFill>
                        <a:schemeClr val="accent6">
                          <a:lumMod val="75000"/>
                        </a:schemeClr>
                      </a:solidFill>
                    </a:rPr>
                    <a:t>The Aggregate Demand Curve</a:t>
                  </a:r>
                  <a:endParaRPr lang="en-US" sz="1600" b="1" dirty="0">
                    <a:solidFill>
                      <a:schemeClr val="accent6">
                        <a:lumMod val="75000"/>
                      </a:schemeClr>
                    </a:solidFill>
                  </a:endParaRPr>
                </a:p>
              </p:txBody>
            </p:sp>
            <p:sp>
              <p:nvSpPr>
                <p:cNvPr id="56" name="TextBox 55"/>
                <p:cNvSpPr txBox="1"/>
                <p:nvPr/>
              </p:nvSpPr>
              <p:spPr>
                <a:xfrm>
                  <a:off x="6839961" y="3533297"/>
                  <a:ext cx="453911" cy="227296"/>
                </a:xfrm>
                <a:prstGeom prst="rect">
                  <a:avLst/>
                </a:prstGeom>
                <a:noFill/>
              </p:spPr>
              <p:txBody>
                <a:bodyPr vert="horz" wrap="square" rtlCol="0">
                  <a:spAutoFit/>
                </a:bodyPr>
                <a:lstStyle/>
                <a:p>
                  <a:pPr algn="ctr"/>
                  <a:r>
                    <a:rPr lang="en-US" sz="1200" dirty="0" smtClean="0">
                      <a:solidFill>
                        <a:schemeClr val="tx2">
                          <a:lumMod val="60000"/>
                          <a:lumOff val="40000"/>
                        </a:schemeClr>
                      </a:solidFill>
                    </a:rPr>
                    <a:t>AD2</a:t>
                  </a:r>
                  <a:endParaRPr lang="en-US" sz="1200" dirty="0">
                    <a:solidFill>
                      <a:schemeClr val="tx2">
                        <a:lumMod val="60000"/>
                        <a:lumOff val="40000"/>
                      </a:schemeClr>
                    </a:solidFill>
                  </a:endParaRPr>
                </a:p>
              </p:txBody>
            </p:sp>
            <p:sp>
              <p:nvSpPr>
                <p:cNvPr id="58" name="TextBox 57"/>
                <p:cNvSpPr txBox="1"/>
                <p:nvPr/>
              </p:nvSpPr>
              <p:spPr>
                <a:xfrm>
                  <a:off x="5276781" y="3955559"/>
                  <a:ext cx="453911" cy="227296"/>
                </a:xfrm>
                <a:prstGeom prst="rect">
                  <a:avLst/>
                </a:prstGeom>
                <a:noFill/>
              </p:spPr>
              <p:txBody>
                <a:bodyPr vert="horz" wrap="square" rtlCol="0">
                  <a:spAutoFit/>
                </a:bodyPr>
                <a:lstStyle/>
                <a:p>
                  <a:pPr algn="ctr"/>
                  <a:r>
                    <a:rPr lang="en-US" sz="1200" dirty="0" smtClean="0">
                      <a:solidFill>
                        <a:srgbClr val="000000"/>
                      </a:solidFill>
                    </a:rPr>
                    <a:t>Y1</a:t>
                  </a:r>
                  <a:endParaRPr lang="en-US" sz="1200" dirty="0">
                    <a:solidFill>
                      <a:srgbClr val="000000"/>
                    </a:solidFill>
                  </a:endParaRPr>
                </a:p>
              </p:txBody>
            </p:sp>
            <p:sp>
              <p:nvSpPr>
                <p:cNvPr id="59" name="TextBox 58"/>
                <p:cNvSpPr txBox="1"/>
                <p:nvPr/>
              </p:nvSpPr>
              <p:spPr>
                <a:xfrm>
                  <a:off x="5605638" y="3965273"/>
                  <a:ext cx="453911" cy="227296"/>
                </a:xfrm>
                <a:prstGeom prst="rect">
                  <a:avLst/>
                </a:prstGeom>
                <a:noFill/>
              </p:spPr>
              <p:txBody>
                <a:bodyPr vert="horz" wrap="square" rtlCol="0">
                  <a:spAutoFit/>
                </a:bodyPr>
                <a:lstStyle/>
                <a:p>
                  <a:pPr algn="ctr"/>
                  <a:r>
                    <a:rPr lang="en-US" sz="1200" dirty="0" smtClean="0">
                      <a:solidFill>
                        <a:srgbClr val="000000"/>
                      </a:solidFill>
                    </a:rPr>
                    <a:t>Y2</a:t>
                  </a:r>
                  <a:endParaRPr lang="en-US" sz="1200" dirty="0">
                    <a:solidFill>
                      <a:srgbClr val="000000"/>
                    </a:solidFill>
                  </a:endParaRPr>
                </a:p>
              </p:txBody>
            </p:sp>
            <p:sp>
              <p:nvSpPr>
                <p:cNvPr id="60" name="TextBox 59"/>
                <p:cNvSpPr txBox="1"/>
                <p:nvPr/>
              </p:nvSpPr>
              <p:spPr>
                <a:xfrm>
                  <a:off x="6293437" y="3970988"/>
                  <a:ext cx="453911" cy="227296"/>
                </a:xfrm>
                <a:prstGeom prst="rect">
                  <a:avLst/>
                </a:prstGeom>
                <a:noFill/>
              </p:spPr>
              <p:txBody>
                <a:bodyPr vert="horz" wrap="square" rtlCol="0">
                  <a:spAutoFit/>
                </a:bodyPr>
                <a:lstStyle/>
                <a:p>
                  <a:pPr algn="ctr"/>
                  <a:r>
                    <a:rPr lang="en-US" sz="1200" dirty="0" smtClean="0">
                      <a:solidFill>
                        <a:srgbClr val="000000"/>
                      </a:solidFill>
                    </a:rPr>
                    <a:t>Y3</a:t>
                  </a:r>
                  <a:endParaRPr lang="en-US" sz="1200" dirty="0">
                    <a:solidFill>
                      <a:srgbClr val="000000"/>
                    </a:solidFill>
                  </a:endParaRPr>
                </a:p>
              </p:txBody>
            </p:sp>
            <p:sp>
              <p:nvSpPr>
                <p:cNvPr id="61" name="TextBox 60"/>
                <p:cNvSpPr txBox="1"/>
                <p:nvPr/>
              </p:nvSpPr>
              <p:spPr>
                <a:xfrm>
                  <a:off x="4378248" y="2692143"/>
                  <a:ext cx="453911" cy="227296"/>
                </a:xfrm>
                <a:prstGeom prst="rect">
                  <a:avLst/>
                </a:prstGeom>
                <a:noFill/>
              </p:spPr>
              <p:txBody>
                <a:bodyPr vert="horz" wrap="square" rtlCol="0">
                  <a:spAutoFit/>
                </a:bodyPr>
                <a:lstStyle/>
                <a:p>
                  <a:pPr algn="ctr"/>
                  <a:r>
                    <a:rPr lang="en-US" sz="1200" dirty="0">
                      <a:solidFill>
                        <a:srgbClr val="000000"/>
                      </a:solidFill>
                    </a:rPr>
                    <a:t>P</a:t>
                  </a:r>
                  <a:r>
                    <a:rPr lang="en-US" sz="1200" dirty="0" smtClean="0">
                      <a:solidFill>
                        <a:srgbClr val="000000"/>
                      </a:solidFill>
                    </a:rPr>
                    <a:t>1</a:t>
                  </a:r>
                  <a:endParaRPr lang="en-US" sz="1200" dirty="0">
                    <a:solidFill>
                      <a:srgbClr val="000000"/>
                    </a:solidFill>
                  </a:endParaRPr>
                </a:p>
              </p:txBody>
            </p:sp>
            <p:cxnSp>
              <p:nvCxnSpPr>
                <p:cNvPr id="62" name="Straight Connector 61"/>
                <p:cNvCxnSpPr/>
                <p:nvPr/>
              </p:nvCxnSpPr>
              <p:spPr>
                <a:xfrm>
                  <a:off x="5121642" y="2259941"/>
                  <a:ext cx="1734539" cy="1373408"/>
                </a:xfrm>
                <a:prstGeom prst="line">
                  <a:avLst/>
                </a:prstGeom>
                <a:ln w="38100" cap="flat" cmpd="sng" algn="ctr">
                  <a:solidFill>
                    <a:schemeClr val="tx2">
                      <a:lumMod val="60000"/>
                      <a:lumOff val="40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30692" y="2197414"/>
                  <a:ext cx="1478237" cy="1179792"/>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152597" y="3322903"/>
                  <a:ext cx="453911" cy="227296"/>
                </a:xfrm>
                <a:prstGeom prst="rect">
                  <a:avLst/>
                </a:prstGeom>
                <a:noFill/>
              </p:spPr>
              <p:txBody>
                <a:bodyPr vert="horz" wrap="square" rtlCol="0">
                  <a:spAutoFit/>
                </a:bodyPr>
                <a:lstStyle/>
                <a:p>
                  <a:pPr algn="ctr"/>
                  <a:r>
                    <a:rPr lang="en-US" sz="1200" dirty="0" smtClean="0">
                      <a:solidFill>
                        <a:srgbClr val="0000CC"/>
                      </a:solidFill>
                    </a:rPr>
                    <a:t>AD3</a:t>
                  </a:r>
                  <a:endParaRPr lang="en-US" sz="1200" dirty="0">
                    <a:solidFill>
                      <a:srgbClr val="0000CC"/>
                    </a:solidFill>
                  </a:endParaRPr>
                </a:p>
              </p:txBody>
            </p:sp>
          </p:grpSp>
          <p:cxnSp>
            <p:nvCxnSpPr>
              <p:cNvPr id="45" name="Straight Arrow Connector 44"/>
              <p:cNvCxnSpPr/>
              <p:nvPr/>
            </p:nvCxnSpPr>
            <p:spPr>
              <a:xfrm>
                <a:off x="4667969" y="3120590"/>
                <a:ext cx="111260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65" name="Straight Arrow Connector 64"/>
              <p:cNvCxnSpPr/>
              <p:nvPr/>
            </p:nvCxnSpPr>
            <p:spPr>
              <a:xfrm>
                <a:off x="4820369" y="3272990"/>
                <a:ext cx="403903"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cxnSp>
          <p:nvCxnSpPr>
            <p:cNvPr id="66" name="Straight Connector 65"/>
            <p:cNvCxnSpPr/>
            <p:nvPr/>
          </p:nvCxnSpPr>
          <p:spPr>
            <a:xfrm flipH="1" flipV="1">
              <a:off x="6088500" y="3501590"/>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 xmlns:a14="http://schemas.microsoft.com/office/drawing/2010/main" Requires="a14">
          <p:sp>
            <p:nvSpPr>
              <p:cNvPr id="67" name="TextBox 66"/>
              <p:cNvSpPr txBox="1"/>
              <p:nvPr/>
            </p:nvSpPr>
            <p:spPr>
              <a:xfrm>
                <a:off x="0" y="2017335"/>
                <a:ext cx="4572000" cy="3354765"/>
              </a:xfrm>
              <a:prstGeom prst="rect">
                <a:avLst/>
              </a:prstGeom>
              <a:noFill/>
            </p:spPr>
            <p:txBody>
              <a:bodyPr wrap="square" rtlCol="0">
                <a:spAutoFit/>
              </a:bodyPr>
              <a:lstStyle/>
              <a:p>
                <a:r>
                  <a:rPr lang="en-US" b="1" dirty="0" smtClean="0">
                    <a:solidFill>
                      <a:srgbClr val="FF0000"/>
                    </a:solidFill>
                  </a:rPr>
                  <a:t>The Spending Multiplier = </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𝟏</m:t>
                        </m:r>
                      </m:num>
                      <m:den>
                        <m:r>
                          <a:rPr lang="en-US" b="1" i="1" smtClean="0">
                            <a:solidFill>
                              <a:srgbClr val="FF0000"/>
                            </a:solidFill>
                            <a:latin typeface="Cambria Math"/>
                          </a:rPr>
                          <m:t>𝟏</m:t>
                        </m:r>
                        <m:r>
                          <a:rPr lang="en-US" b="1" i="1" smtClean="0">
                            <a:solidFill>
                              <a:srgbClr val="FF0000"/>
                            </a:solidFill>
                            <a:latin typeface="Cambria Math"/>
                          </a:rPr>
                          <m:t>−</m:t>
                        </m:r>
                        <m:r>
                          <a:rPr lang="en-US" b="1" i="1" smtClean="0">
                            <a:solidFill>
                              <a:srgbClr val="FF0000"/>
                            </a:solidFill>
                            <a:latin typeface="Cambria Math"/>
                          </a:rPr>
                          <m:t>𝟎</m:t>
                        </m:r>
                        <m:r>
                          <a:rPr lang="en-US" b="1" i="1" smtClean="0">
                            <a:solidFill>
                              <a:srgbClr val="FF0000"/>
                            </a:solidFill>
                            <a:latin typeface="Cambria Math"/>
                          </a:rPr>
                          <m:t>.</m:t>
                        </m:r>
                        <m:r>
                          <a:rPr lang="en-US" b="1" i="1" smtClean="0">
                            <a:solidFill>
                              <a:srgbClr val="FF0000"/>
                            </a:solidFill>
                            <a:latin typeface="Cambria Math"/>
                          </a:rPr>
                          <m:t>𝟔</m:t>
                        </m:r>
                      </m:den>
                    </m:f>
                    <m:r>
                      <a:rPr lang="en-US" b="1" i="1" smtClean="0">
                        <a:solidFill>
                          <a:srgbClr val="FF0000"/>
                        </a:solidFill>
                        <a:latin typeface="Cambria Math"/>
                      </a:rPr>
                      <m:t>=</m:t>
                    </m:r>
                    <m:f>
                      <m:fPr>
                        <m:ctrlPr>
                          <a:rPr lang="en-US" b="1" i="1" smtClean="0">
                            <a:solidFill>
                              <a:srgbClr val="FF0000"/>
                            </a:solidFill>
                            <a:latin typeface="Cambria Math"/>
                          </a:rPr>
                        </m:ctrlPr>
                      </m:fPr>
                      <m:num>
                        <m:r>
                          <a:rPr lang="en-US" b="1" i="1" smtClean="0">
                            <a:solidFill>
                              <a:srgbClr val="FF0000"/>
                            </a:solidFill>
                            <a:latin typeface="Cambria Math"/>
                          </a:rPr>
                          <m:t>𝟏</m:t>
                        </m:r>
                      </m:num>
                      <m:den>
                        <m:r>
                          <a:rPr lang="en-US" b="1" i="1" smtClean="0">
                            <a:solidFill>
                              <a:srgbClr val="FF0000"/>
                            </a:solidFill>
                            <a:latin typeface="Cambria Math"/>
                          </a:rPr>
                          <m:t>𝟎</m:t>
                        </m:r>
                        <m:r>
                          <a:rPr lang="en-US" b="1" i="1" smtClean="0">
                            <a:solidFill>
                              <a:srgbClr val="FF0000"/>
                            </a:solidFill>
                            <a:latin typeface="Cambria Math"/>
                          </a:rPr>
                          <m:t>.</m:t>
                        </m:r>
                        <m:r>
                          <a:rPr lang="en-US" b="1" i="1" smtClean="0">
                            <a:solidFill>
                              <a:srgbClr val="FF0000"/>
                            </a:solidFill>
                            <a:latin typeface="Cambria Math"/>
                          </a:rPr>
                          <m:t>𝟒</m:t>
                        </m:r>
                      </m:den>
                    </m:f>
                    <m:r>
                      <a:rPr lang="en-US" b="1" i="1" smtClean="0">
                        <a:solidFill>
                          <a:srgbClr val="FF0000"/>
                        </a:solidFill>
                        <a:latin typeface="Cambria Math"/>
                      </a:rPr>
                      <m:t>=</m:t>
                    </m:r>
                    <m:r>
                      <a:rPr lang="en-US" b="1" i="1" smtClean="0">
                        <a:solidFill>
                          <a:srgbClr val="FF0000"/>
                        </a:solidFill>
                        <a:latin typeface="Cambria Math"/>
                      </a:rPr>
                      <m:t>𝟐</m:t>
                    </m:r>
                    <m:r>
                      <a:rPr lang="en-US" b="1" i="1" smtClean="0">
                        <a:solidFill>
                          <a:srgbClr val="FF0000"/>
                        </a:solidFill>
                        <a:latin typeface="Cambria Math"/>
                      </a:rPr>
                      <m:t>.</m:t>
                    </m:r>
                    <m:r>
                      <a:rPr lang="en-US" b="1" i="1" smtClean="0">
                        <a:solidFill>
                          <a:srgbClr val="FF0000"/>
                        </a:solidFill>
                        <a:latin typeface="Cambria Math"/>
                      </a:rPr>
                      <m:t>𝟓</m:t>
                    </m:r>
                  </m:oMath>
                </a14:m>
                <a:endParaRPr lang="en-US" b="1" dirty="0" smtClean="0">
                  <a:solidFill>
                    <a:srgbClr val="FF0000"/>
                  </a:solidFill>
                </a:endParaRPr>
              </a:p>
              <a:p>
                <a:endParaRPr lang="en-US" b="1" dirty="0" smtClean="0"/>
              </a:p>
              <a:p>
                <a:r>
                  <a:rPr lang="en-US" b="1" dirty="0" smtClean="0">
                    <a:solidFill>
                      <a:srgbClr val="0000CC"/>
                    </a:solidFill>
                  </a:rPr>
                  <a:t>Initial change in spending = $50 million</a:t>
                </a:r>
              </a:p>
              <a:p>
                <a:pPr marL="285750" indent="-285750">
                  <a:buFont typeface="Arial" pitchFamily="34" charset="0"/>
                  <a:buChar char="•"/>
                </a:pPr>
                <a:r>
                  <a:rPr lang="en-US" sz="1600" dirty="0" smtClean="0"/>
                  <a:t>The effect of the initial increase in </a:t>
                </a:r>
                <a:r>
                  <a:rPr lang="en-US" sz="1600" dirty="0" err="1" smtClean="0"/>
                  <a:t>Xn</a:t>
                </a:r>
                <a:r>
                  <a:rPr lang="en-US" sz="1600" dirty="0" smtClean="0"/>
                  <a:t> is shown by a shift from AD1 to AD2. At P1, the level of output demanded only increases to Y2</a:t>
                </a:r>
              </a:p>
              <a:p>
                <a:endParaRPr lang="en-US" dirty="0"/>
              </a:p>
              <a:p>
                <a:r>
                  <a:rPr lang="en-US" b="1" dirty="0" smtClean="0">
                    <a:solidFill>
                      <a:srgbClr val="0000CC"/>
                    </a:solidFill>
                  </a:rPr>
                  <a:t>Final change in spending = $50 million x 2.5 = $125 million</a:t>
                </a:r>
              </a:p>
              <a:p>
                <a:pPr marL="285750" indent="-285750">
                  <a:buFont typeface="Arial" pitchFamily="34" charset="0"/>
                  <a:buChar char="•"/>
                </a:pPr>
                <a:r>
                  <a:rPr lang="en-US" sz="1600" dirty="0" smtClean="0"/>
                  <a:t>The ultimate effect on AD will be a shift to AD3. Assuming the price level remained at P1, the total demand for output is now at Y3.</a:t>
                </a:r>
                <a:endParaRPr lang="en-US" sz="1600" dirty="0"/>
              </a:p>
            </p:txBody>
          </p:sp>
        </mc:Choice>
        <mc:Fallback>
          <p:sp>
            <p:nvSpPr>
              <p:cNvPr id="67" name="TextBox 66"/>
              <p:cNvSpPr txBox="1">
                <a:spLocks noRot="1" noChangeAspect="1" noMove="1" noResize="1" noEditPoints="1" noAdjustHandles="1" noChangeArrowheads="1" noChangeShapeType="1" noTextEdit="1"/>
              </p:cNvSpPr>
              <p:nvPr/>
            </p:nvSpPr>
            <p:spPr>
              <a:xfrm>
                <a:off x="0" y="2017335"/>
                <a:ext cx="4572000" cy="3354765"/>
              </a:xfrm>
              <a:prstGeom prst="rect">
                <a:avLst/>
              </a:prstGeom>
              <a:blipFill rotWithShape="1">
                <a:blip r:embed="rId2" cstate="print"/>
                <a:stretch>
                  <a:fillRect l="-1067" r="-667" b="-1455"/>
                </a:stretch>
              </a:blipFill>
            </p:spPr>
            <p:txBody>
              <a:bodyPr/>
              <a:lstStyle/>
              <a:p>
                <a:r>
                  <a:rPr lang="en-US">
                    <a:noFill/>
                  </a:rPr>
                  <a:t> </a:t>
                </a:r>
              </a:p>
            </p:txBody>
          </p:sp>
        </mc:Fallback>
      </mc:AlternateContent>
    </p:spTree>
    <p:extLst>
      <p:ext uri="{BB962C8B-B14F-4D97-AF65-F5344CB8AC3E}">
        <p14:creationId xmlns="" xmlns:p14="http://schemas.microsoft.com/office/powerpoint/2010/main" val="1429496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5" name="TextBox 14"/>
              <p:cNvSpPr txBox="1"/>
              <p:nvPr/>
            </p:nvSpPr>
            <p:spPr>
              <a:xfrm>
                <a:off x="0" y="730251"/>
                <a:ext cx="9144000" cy="5013937"/>
              </a:xfrm>
              <a:prstGeom prst="rect">
                <a:avLst/>
              </a:prstGeom>
              <a:noFill/>
            </p:spPr>
            <p:txBody>
              <a:bodyPr vert="horz" wrap="square" rtlCol="0">
                <a:spAutoFit/>
              </a:bodyPr>
              <a:lstStyle/>
              <a:p>
                <a:r>
                  <a:rPr lang="en-US" sz="2400" dirty="0" smtClean="0">
                    <a:solidFill>
                      <a:srgbClr val="FF0000"/>
                    </a:solidFill>
                  </a:rPr>
                  <a:t>The Tax Multiplier and Aggregate Demand</a:t>
                </a:r>
                <a:endParaRPr lang="en-US" sz="2400" dirty="0">
                  <a:solidFill>
                    <a:srgbClr val="FF0000"/>
                  </a:solidFill>
                </a:endParaRPr>
              </a:p>
              <a:p>
                <a:pPr hangingPunct="0"/>
                <a:r>
                  <a:rPr lang="en-US" dirty="0" smtClean="0"/>
                  <a:t>When a component of AD changes, total spending will change depending on the spending multiplier. But a factor that </a:t>
                </a:r>
                <a:r>
                  <a:rPr lang="en-US" i="1" dirty="0" smtClean="0"/>
                  <a:t>determines </a:t>
                </a:r>
                <a:r>
                  <a:rPr lang="en-US" dirty="0" smtClean="0"/>
                  <a:t>one of the components of AD changes (taxes in this case), the effect on AD will be less direct.</a:t>
                </a:r>
              </a:p>
              <a:p>
                <a:pPr hangingPunct="0"/>
                <a:endParaRPr lang="en-US" b="1" i="1" dirty="0"/>
              </a:p>
              <a:p>
                <a:pPr hangingPunct="0"/>
                <a:r>
                  <a:rPr lang="en-US" b="1" dirty="0" smtClean="0">
                    <a:solidFill>
                      <a:srgbClr val="0000CC"/>
                    </a:solidFill>
                  </a:rPr>
                  <a:t>The Tax Multiplier: </a:t>
                </a:r>
                <a:r>
                  <a:rPr lang="en-US" dirty="0" smtClean="0"/>
                  <a:t>When the government reduces taxes by a certain amount, households’ disposable income increases, and therefore consumption increase, leading to an increase in AD. The tax multiplier tells us the amount by which total spending will increase following an initial decrease in taxes of a particular amount. </a:t>
                </a:r>
                <a:endParaRPr lang="en-US" dirty="0"/>
              </a:p>
              <a:p>
                <a:pPr hangingPunct="0"/>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𝑻𝒉𝒆</m:t>
                      </m:r>
                      <m:r>
                        <a:rPr lang="en-US" b="1" i="1" smtClean="0">
                          <a:solidFill>
                            <a:srgbClr val="FF0000"/>
                          </a:solidFill>
                          <a:latin typeface="Cambria Math"/>
                        </a:rPr>
                        <m:t> </m:t>
                      </m:r>
                      <m:r>
                        <a:rPr lang="en-US" b="1" i="1" smtClean="0">
                          <a:solidFill>
                            <a:srgbClr val="FF0000"/>
                          </a:solidFill>
                          <a:latin typeface="Cambria Math"/>
                        </a:rPr>
                        <m:t>𝑻𝒂𝒙</m:t>
                      </m:r>
                      <m:r>
                        <a:rPr lang="en-US" b="1" i="1" smtClean="0">
                          <a:solidFill>
                            <a:srgbClr val="FF0000"/>
                          </a:solidFill>
                          <a:latin typeface="Cambria Math"/>
                        </a:rPr>
                        <m:t> </m:t>
                      </m:r>
                      <m:r>
                        <a:rPr lang="en-US" b="1" i="1" smtClean="0">
                          <a:solidFill>
                            <a:srgbClr val="FF0000"/>
                          </a:solidFill>
                          <a:latin typeface="Cambria Math"/>
                        </a:rPr>
                        <m:t>𝑴𝒖𝒍𝒕𝒊𝒑𝒍𝒊𝒆𝒓</m:t>
                      </m:r>
                      <m:r>
                        <a:rPr lang="en-US" b="1" i="1" smtClean="0">
                          <a:solidFill>
                            <a:srgbClr val="FF0000"/>
                          </a:solidFill>
                          <a:latin typeface="Cambria Math"/>
                        </a:rPr>
                        <m:t> </m:t>
                      </m:r>
                      <m:d>
                        <m:dPr>
                          <m:ctrlPr>
                            <a:rPr lang="en-US" b="1" i="1" smtClean="0">
                              <a:solidFill>
                                <a:srgbClr val="FF0000"/>
                              </a:solidFill>
                              <a:latin typeface="Cambria Math"/>
                            </a:rPr>
                          </m:ctrlPr>
                        </m:dPr>
                        <m:e>
                          <m:r>
                            <a:rPr lang="en-US" b="1" i="1" smtClean="0">
                              <a:solidFill>
                                <a:srgbClr val="FF0000"/>
                              </a:solidFill>
                              <a:latin typeface="Cambria Math"/>
                            </a:rPr>
                            <m:t>𝒕</m:t>
                          </m:r>
                        </m:e>
                      </m:d>
                      <m:r>
                        <a:rPr lang="en-US" b="1" i="1" smtClean="0">
                          <a:solidFill>
                            <a:srgbClr val="FF0000"/>
                          </a:solidFill>
                          <a:latin typeface="Cambria Math"/>
                        </a:rPr>
                        <m:t>= </m:t>
                      </m:r>
                      <m:f>
                        <m:fPr>
                          <m:ctrlPr>
                            <a:rPr lang="en-US" b="1" i="1" smtClean="0">
                              <a:solidFill>
                                <a:srgbClr val="FF0000"/>
                              </a:solidFill>
                              <a:latin typeface="Cambria Math"/>
                            </a:rPr>
                          </m:ctrlPr>
                        </m:fPr>
                        <m:num>
                          <m:r>
                            <a:rPr lang="en-US" b="1" i="1" smtClean="0">
                              <a:solidFill>
                                <a:srgbClr val="FF0000"/>
                              </a:solidFill>
                              <a:latin typeface="Cambria Math"/>
                            </a:rPr>
                            <m:t>−</m:t>
                          </m:r>
                          <m:r>
                            <a:rPr lang="en-US" b="1" i="1" smtClean="0">
                              <a:solidFill>
                                <a:srgbClr val="FF0000"/>
                              </a:solidFill>
                              <a:latin typeface="Cambria Math"/>
                            </a:rPr>
                            <m:t>𝑴𝑷𝑪</m:t>
                          </m:r>
                        </m:num>
                        <m:den>
                          <m:r>
                            <a:rPr lang="en-US" b="1" i="1" smtClean="0">
                              <a:solidFill>
                                <a:srgbClr val="FF0000"/>
                              </a:solidFill>
                              <a:latin typeface="Cambria Math"/>
                            </a:rPr>
                            <m:t>𝑴𝑹𝑳</m:t>
                          </m:r>
                        </m:den>
                      </m:f>
                      <m:r>
                        <a:rPr lang="en-US" b="1" i="1" smtClean="0">
                          <a:solidFill>
                            <a:srgbClr val="FF0000"/>
                          </a:solidFill>
                          <a:latin typeface="Cambria Math"/>
                        </a:rPr>
                        <m:t> </m:t>
                      </m:r>
                      <m:r>
                        <a:rPr lang="en-US" b="1" i="1" smtClean="0">
                          <a:solidFill>
                            <a:srgbClr val="FF0000"/>
                          </a:solidFill>
                          <a:latin typeface="Cambria Math"/>
                        </a:rPr>
                        <m:t>𝒐𝒓</m:t>
                      </m:r>
                      <m:r>
                        <a:rPr lang="en-US" b="1" i="1" smtClean="0">
                          <a:solidFill>
                            <a:srgbClr val="FF0000"/>
                          </a:solidFill>
                          <a:latin typeface="Cambria Math"/>
                        </a:rPr>
                        <m:t> </m:t>
                      </m:r>
                      <m:f>
                        <m:fPr>
                          <m:ctrlPr>
                            <a:rPr lang="en-US" b="1" i="1" smtClean="0">
                              <a:solidFill>
                                <a:srgbClr val="FF0000"/>
                              </a:solidFill>
                              <a:latin typeface="Cambria Math"/>
                            </a:rPr>
                          </m:ctrlPr>
                        </m:fPr>
                        <m:num>
                          <m:r>
                            <a:rPr lang="en-US" b="1" i="1" smtClean="0">
                              <a:solidFill>
                                <a:srgbClr val="FF0000"/>
                              </a:solidFill>
                              <a:latin typeface="Cambria Math"/>
                            </a:rPr>
                            <m:t>−</m:t>
                          </m:r>
                          <m:r>
                            <a:rPr lang="en-US" b="1" i="1" smtClean="0">
                              <a:solidFill>
                                <a:srgbClr val="FF0000"/>
                              </a:solidFill>
                              <a:latin typeface="Cambria Math"/>
                            </a:rPr>
                            <m:t>𝑴𝑷𝑪</m:t>
                          </m:r>
                        </m:num>
                        <m:den>
                          <m:r>
                            <a:rPr lang="en-US" b="1" i="1" smtClean="0">
                              <a:solidFill>
                                <a:srgbClr val="FF0000"/>
                              </a:solidFill>
                              <a:latin typeface="Cambria Math"/>
                            </a:rPr>
                            <m:t>𝑴𝑷𝑺</m:t>
                          </m:r>
                        </m:den>
                      </m:f>
                    </m:oMath>
                  </m:oMathPara>
                </a14:m>
                <a:endParaRPr lang="en-US" b="1" dirty="0" smtClean="0">
                  <a:solidFill>
                    <a:srgbClr val="FF0000"/>
                  </a:solidFill>
                </a:endParaRPr>
              </a:p>
              <a:p>
                <a:pPr hangingPunct="0"/>
                <a:r>
                  <a:rPr lang="en-US" dirty="0" smtClean="0"/>
                  <a:t>Remember, the MRL is the </a:t>
                </a:r>
                <a:r>
                  <a:rPr lang="en-US" i="1" dirty="0" smtClean="0"/>
                  <a:t>marginal rate of leakage</a:t>
                </a:r>
                <a:r>
                  <a:rPr lang="en-US" dirty="0" smtClean="0"/>
                  <a:t>. It refers to the things households do with any change in income</a:t>
                </a:r>
                <a:r>
                  <a:rPr lang="en-US" i="1" dirty="0" smtClean="0"/>
                  <a:t> </a:t>
                </a:r>
                <a:r>
                  <a:rPr lang="en-US" dirty="0" smtClean="0"/>
                  <a:t>that do </a:t>
                </a:r>
                <a:r>
                  <a:rPr lang="en-US" i="1" dirty="0" smtClean="0"/>
                  <a:t>not contribute to the nation’s total demand*. </a:t>
                </a:r>
              </a:p>
              <a:p>
                <a:pPr hangingPunct="0"/>
                <a:endParaRPr lang="en-US" i="1" dirty="0"/>
              </a:p>
              <a:p>
                <a:pPr hangingPunct="0"/>
                <a:r>
                  <a:rPr lang="en-US" sz="1600" b="1" dirty="0" smtClean="0"/>
                  <a:t>Why two formulas? </a:t>
                </a:r>
                <a:r>
                  <a:rPr lang="en-US" sz="1600" dirty="0" smtClean="0"/>
                  <a:t>Two formulas are provided because in AP Economics, students are not expected to learn the MRL. The assumption is that MPC+MPS=1. However, in IB Economics, we must consider the MPS, MPM and the MRT, so MPC+MRL=1. The formulas are the same, but while IB students must remember the one on the left, AP student need only consider the one on the right.</a:t>
                </a:r>
                <a:endParaRPr lang="en-US" sz="1600" b="1" dirty="0" smtClean="0"/>
              </a:p>
            </p:txBody>
          </p:sp>
        </mc:Choice>
        <mc:Fallback>
          <p:sp>
            <p:nvSpPr>
              <p:cNvPr id="15" name="TextBox 14"/>
              <p:cNvSpPr txBox="1">
                <a:spLocks noRot="1" noChangeAspect="1" noMove="1" noResize="1" noEditPoints="1" noAdjustHandles="1" noChangeArrowheads="1" noChangeShapeType="1" noTextEdit="1"/>
              </p:cNvSpPr>
              <p:nvPr/>
            </p:nvSpPr>
            <p:spPr>
              <a:xfrm>
                <a:off x="0" y="730251"/>
                <a:ext cx="9144000" cy="5013937"/>
              </a:xfrm>
              <a:prstGeom prst="rect">
                <a:avLst/>
              </a:prstGeom>
              <a:blipFill rotWithShape="1">
                <a:blip r:embed="rId2" cstate="print"/>
                <a:stretch>
                  <a:fillRect l="-1000" t="-973" r="-800" b="-730"/>
                </a:stretch>
              </a:blipFill>
            </p:spPr>
            <p:txBody>
              <a:bodyPr/>
              <a:lstStyle/>
              <a:p>
                <a:r>
                  <a:rPr lang="en-US">
                    <a:noFill/>
                  </a:rPr>
                  <a:t> </a:t>
                </a:r>
              </a:p>
            </p:txBody>
          </p:sp>
        </mc:Fallback>
      </mc:AlternateContent>
    </p:spTree>
    <p:extLst>
      <p:ext uri="{BB962C8B-B14F-4D97-AF65-F5344CB8AC3E}">
        <p14:creationId xmlns="" xmlns:p14="http://schemas.microsoft.com/office/powerpoint/2010/main" val="4125048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730251"/>
            <a:ext cx="9144000" cy="1292662"/>
          </a:xfrm>
          <a:prstGeom prst="rect">
            <a:avLst/>
          </a:prstGeom>
          <a:noFill/>
        </p:spPr>
        <p:txBody>
          <a:bodyPr vert="horz" wrap="square" rtlCol="0">
            <a:spAutoFit/>
          </a:bodyPr>
          <a:lstStyle/>
          <a:p>
            <a:r>
              <a:rPr lang="en-US" sz="2400" dirty="0" smtClean="0">
                <a:solidFill>
                  <a:srgbClr val="FF0000"/>
                </a:solidFill>
              </a:rPr>
              <a:t>The Tax Multiplier and Aggregate Demand</a:t>
            </a:r>
            <a:endParaRPr lang="en-US" sz="2400" dirty="0">
              <a:solidFill>
                <a:srgbClr val="FF0000"/>
              </a:solidFill>
            </a:endParaRPr>
          </a:p>
          <a:p>
            <a:pPr hangingPunct="0"/>
            <a:r>
              <a:rPr lang="en-US" dirty="0" smtClean="0"/>
              <a:t>If we know the MPC for a country, and we know how much taxes are cut by, we can calculate the tax multiplier and determine the ultimate change in total spending that will result from the tax cut. </a:t>
            </a:r>
            <a:r>
              <a:rPr lang="en-US" i="1" dirty="0" smtClean="0"/>
              <a:t>Remember that the MRL is always equal to 1-MPC.</a:t>
            </a:r>
            <a:endParaRPr lang="en-US" sz="1600" b="1" dirty="0" smtClean="0"/>
          </a:p>
        </p:txBody>
      </p:sp>
      <p:graphicFrame>
        <p:nvGraphicFramePr>
          <p:cNvPr id="8" name="Table 7"/>
          <p:cNvGraphicFramePr>
            <a:graphicFrameLocks noGrp="1"/>
          </p:cNvGraphicFramePr>
          <p:nvPr>
            <p:extLst>
              <p:ext uri="{D42A27DB-BD31-4B8C-83A1-F6EECF244321}">
                <p14:modId xmlns="" xmlns:p14="http://schemas.microsoft.com/office/powerpoint/2010/main" val="2080848357"/>
              </p:ext>
            </p:extLst>
          </p:nvPr>
        </p:nvGraphicFramePr>
        <p:xfrm>
          <a:off x="0" y="2123965"/>
          <a:ext cx="5715000" cy="3552935"/>
        </p:xfrm>
        <a:graphic>
          <a:graphicData uri="http://schemas.openxmlformats.org/drawingml/2006/table">
            <a:tbl>
              <a:tblPr firstRow="1" bandRow="1">
                <a:tableStyleId>{21E4AEA4-8DFA-4A89-87EB-49C32662AFE0}</a:tableStyleId>
              </a:tblPr>
              <a:tblGrid>
                <a:gridCol w="1428750"/>
                <a:gridCol w="1428750"/>
                <a:gridCol w="1428750"/>
                <a:gridCol w="1428750"/>
              </a:tblGrid>
              <a:tr h="1219200">
                <a:tc>
                  <a:txBody>
                    <a:bodyPr/>
                    <a:lstStyle/>
                    <a:p>
                      <a:pPr algn="ctr"/>
                      <a:r>
                        <a:rPr lang="en-US" sz="1400" dirty="0" smtClean="0"/>
                        <a:t>Marginal Propensity to Consume</a:t>
                      </a:r>
                      <a:endParaRPr lang="en-US" sz="1400" dirty="0"/>
                    </a:p>
                  </a:txBody>
                  <a:tcPr anchor="ctr"/>
                </a:tc>
                <a:tc>
                  <a:txBody>
                    <a:bodyPr/>
                    <a:lstStyle/>
                    <a:p>
                      <a:pPr algn="ctr"/>
                      <a:r>
                        <a:rPr lang="en-US" sz="1400" dirty="0" smtClean="0"/>
                        <a:t>Initial</a:t>
                      </a:r>
                      <a:r>
                        <a:rPr lang="en-US" sz="1400" baseline="0" dirty="0" smtClean="0"/>
                        <a:t> change in Taxes</a:t>
                      </a:r>
                      <a:endParaRPr lang="en-US" sz="1400" dirty="0"/>
                    </a:p>
                  </a:txBody>
                  <a:tcPr anchor="ctr"/>
                </a:tc>
                <a:tc>
                  <a:txBody>
                    <a:bodyPr/>
                    <a:lstStyle/>
                    <a:p>
                      <a:pPr algn="ctr"/>
                      <a:r>
                        <a:rPr lang="en-US" sz="1400" dirty="0" smtClean="0"/>
                        <a:t>Size</a:t>
                      </a:r>
                      <a:r>
                        <a:rPr lang="en-US" sz="1400" baseline="0" dirty="0" smtClean="0"/>
                        <a:t> of the tax multiplier</a:t>
                      </a:r>
                    </a:p>
                    <a:p>
                      <a:pPr algn="ctr"/>
                      <a:r>
                        <a:rPr lang="en-US" sz="1400" baseline="0" dirty="0" smtClean="0"/>
                        <a:t> (-MPC/MRL)</a:t>
                      </a:r>
                      <a:endParaRPr lang="en-US" sz="1400" dirty="0"/>
                    </a:p>
                  </a:txBody>
                  <a:tcPr anchor="ctr"/>
                </a:tc>
                <a:tc>
                  <a:txBody>
                    <a:bodyPr/>
                    <a:lstStyle/>
                    <a:p>
                      <a:pPr algn="ctr"/>
                      <a:r>
                        <a:rPr lang="en-US" sz="1400" dirty="0" smtClean="0"/>
                        <a:t>Total change in spending</a:t>
                      </a:r>
                      <a:r>
                        <a:rPr lang="en-US" sz="1400" baseline="0" dirty="0" smtClean="0"/>
                        <a:t> in the economy</a:t>
                      </a:r>
                      <a:endParaRPr lang="en-US" sz="1400" dirty="0"/>
                    </a:p>
                  </a:txBody>
                  <a:tcPr anchor="ctr"/>
                </a:tc>
              </a:tr>
              <a:tr h="466747">
                <a:tc>
                  <a:txBody>
                    <a:bodyPr/>
                    <a:lstStyle/>
                    <a:p>
                      <a:pPr algn="ctr"/>
                      <a:r>
                        <a:rPr lang="en-US" dirty="0" smtClean="0"/>
                        <a:t>0.2</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-0.25</a:t>
                      </a:r>
                      <a:endParaRPr lang="en-US" dirty="0"/>
                    </a:p>
                  </a:txBody>
                  <a:tcPr anchor="ctr"/>
                </a:tc>
                <a:tc>
                  <a:txBody>
                    <a:bodyPr/>
                    <a:lstStyle/>
                    <a:p>
                      <a:pPr algn="ctr"/>
                      <a:r>
                        <a:rPr lang="en-US" dirty="0" smtClean="0"/>
                        <a:t>25</a:t>
                      </a:r>
                      <a:endParaRPr lang="en-US" dirty="0"/>
                    </a:p>
                  </a:txBody>
                  <a:tcPr anchor="ctr"/>
                </a:tc>
              </a:tr>
              <a:tr h="466747">
                <a:tc>
                  <a:txBody>
                    <a:bodyPr/>
                    <a:lstStyle/>
                    <a:p>
                      <a:pPr algn="ctr"/>
                      <a:r>
                        <a:rPr lang="en-US" dirty="0" smtClean="0"/>
                        <a:t>0.4</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-0.67</a:t>
                      </a:r>
                      <a:endParaRPr lang="en-US" dirty="0"/>
                    </a:p>
                  </a:txBody>
                  <a:tcPr anchor="ctr"/>
                </a:tc>
                <a:tc>
                  <a:txBody>
                    <a:bodyPr/>
                    <a:lstStyle/>
                    <a:p>
                      <a:pPr algn="ctr"/>
                      <a:r>
                        <a:rPr lang="en-US" dirty="0" smtClean="0"/>
                        <a:t>67</a:t>
                      </a:r>
                      <a:endParaRPr lang="en-US" dirty="0"/>
                    </a:p>
                  </a:txBody>
                  <a:tcPr anchor="ctr"/>
                </a:tc>
              </a:tr>
              <a:tr h="466747">
                <a:tc>
                  <a:txBody>
                    <a:bodyPr/>
                    <a:lstStyle/>
                    <a:p>
                      <a:pPr algn="ctr"/>
                      <a:r>
                        <a:rPr lang="en-US" dirty="0" smtClean="0"/>
                        <a:t>0.6</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1.5</a:t>
                      </a:r>
                      <a:endParaRPr lang="en-US" dirty="0"/>
                    </a:p>
                  </a:txBody>
                  <a:tcPr anchor="ctr"/>
                </a:tc>
                <a:tc>
                  <a:txBody>
                    <a:bodyPr/>
                    <a:lstStyle/>
                    <a:p>
                      <a:pPr algn="ctr"/>
                      <a:r>
                        <a:rPr lang="en-US" dirty="0" smtClean="0"/>
                        <a:t>150</a:t>
                      </a:r>
                      <a:endParaRPr lang="en-US" dirty="0"/>
                    </a:p>
                  </a:txBody>
                  <a:tcPr anchor="ctr"/>
                </a:tc>
              </a:tr>
              <a:tr h="466747">
                <a:tc>
                  <a:txBody>
                    <a:bodyPr/>
                    <a:lstStyle/>
                    <a:p>
                      <a:pPr algn="ctr"/>
                      <a:r>
                        <a:rPr lang="en-US" dirty="0" smtClean="0"/>
                        <a:t>0.8</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400</a:t>
                      </a:r>
                      <a:endParaRPr lang="en-US" dirty="0"/>
                    </a:p>
                  </a:txBody>
                  <a:tcPr anchor="ctr"/>
                </a:tc>
              </a:tr>
              <a:tr h="466747">
                <a:tc>
                  <a:txBody>
                    <a:bodyPr/>
                    <a:lstStyle/>
                    <a:p>
                      <a:pPr algn="ctr"/>
                      <a:r>
                        <a:rPr lang="en-US" dirty="0" smtClean="0"/>
                        <a:t>0.9</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-9</a:t>
                      </a:r>
                      <a:endParaRPr lang="en-US" dirty="0"/>
                    </a:p>
                  </a:txBody>
                  <a:tcPr anchor="ctr"/>
                </a:tc>
                <a:tc>
                  <a:txBody>
                    <a:bodyPr/>
                    <a:lstStyle/>
                    <a:p>
                      <a:pPr algn="ctr"/>
                      <a:r>
                        <a:rPr lang="en-US" dirty="0" smtClean="0"/>
                        <a:t>900</a:t>
                      </a:r>
                      <a:endParaRPr lang="en-US" dirty="0"/>
                    </a:p>
                  </a:txBody>
                  <a:tcPr anchor="ctr"/>
                </a:tc>
              </a:tr>
            </a:tbl>
          </a:graphicData>
        </a:graphic>
      </p:graphicFrame>
      <p:sp>
        <p:nvSpPr>
          <p:cNvPr id="2" name="Right Brace 1"/>
          <p:cNvSpPr/>
          <p:nvPr/>
        </p:nvSpPr>
        <p:spPr>
          <a:xfrm>
            <a:off x="5867400" y="2022913"/>
            <a:ext cx="381000" cy="3577787"/>
          </a:xfrm>
          <a:prstGeom prst="righ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3" name="TextBox 2"/>
          <p:cNvSpPr txBox="1"/>
          <p:nvPr/>
        </p:nvSpPr>
        <p:spPr>
          <a:xfrm>
            <a:off x="6400800" y="2155091"/>
            <a:ext cx="2590800" cy="3293209"/>
          </a:xfrm>
          <a:prstGeom prst="rect">
            <a:avLst/>
          </a:prstGeom>
          <a:noFill/>
        </p:spPr>
        <p:txBody>
          <a:bodyPr wrap="square" rtlCol="0">
            <a:spAutoFit/>
          </a:bodyPr>
          <a:lstStyle/>
          <a:p>
            <a:r>
              <a:rPr lang="en-US" sz="1600" i="1" dirty="0" smtClean="0">
                <a:solidFill>
                  <a:srgbClr val="0000CC"/>
                </a:solidFill>
              </a:rPr>
              <a:t>Notice that at every level of MPC, the change in total spending that results from a $100 tax cut is LESS THAN the change in total spending that resulted from a $100 increase in spending (from an earlier slide). The tax multiplier will ALWAYS be smaller than the spending multiplier, a proportion of any tax cut will be leaked before it is spent.</a:t>
            </a:r>
          </a:p>
        </p:txBody>
      </p:sp>
    </p:spTree>
    <p:extLst>
      <p:ext uri="{BB962C8B-B14F-4D97-AF65-F5344CB8AC3E}">
        <p14:creationId xmlns="" xmlns:p14="http://schemas.microsoft.com/office/powerpoint/2010/main" val="3040886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539978"/>
          </a:xfrm>
          <a:prstGeom prst="rect">
            <a:avLst/>
          </a:prstGeom>
          <a:noFill/>
        </p:spPr>
        <p:txBody>
          <a:bodyPr wrap="square" rtlCol="0">
            <a:spAutoFit/>
          </a:bodyPr>
          <a:lstStyle/>
          <a:p>
            <a:r>
              <a:rPr lang="en-US" sz="2400" dirty="0" smtClean="0">
                <a:solidFill>
                  <a:srgbClr val="FF0000"/>
                </a:solidFill>
              </a:rPr>
              <a:t>The Determinants of Aggregate Supply</a:t>
            </a:r>
          </a:p>
          <a:p>
            <a:endParaRPr lang="en-US" b="1" dirty="0" smtClean="0">
              <a:solidFill>
                <a:srgbClr val="0000CC"/>
              </a:solidFill>
              <a:latin typeface="Calibri" pitchFamily="34" charset="0"/>
              <a:cs typeface="Calibri" pitchFamily="34" charset="0"/>
            </a:endParaRPr>
          </a:p>
          <a:p>
            <a:r>
              <a:rPr lang="en-US" b="1" dirty="0" smtClean="0">
                <a:solidFill>
                  <a:srgbClr val="0000CC"/>
                </a:solidFill>
                <a:latin typeface="Calibri" pitchFamily="34" charset="0"/>
                <a:cs typeface="Calibri" pitchFamily="34" charset="0"/>
              </a:rPr>
              <a:t>The Determinants of Aggregate Supply: </a:t>
            </a:r>
            <a:r>
              <a:rPr lang="en-US" dirty="0" smtClean="0">
                <a:latin typeface="Calibri" pitchFamily="34" charset="0"/>
                <a:cs typeface="Calibri" pitchFamily="34" charset="0"/>
              </a:rPr>
              <a:t>When any of the following change, aggregate supply will either decrease and shift inwards (or up, graphically) or increase and shift outwards (or down, graphically).</a:t>
            </a:r>
          </a:p>
          <a:p>
            <a:endParaRPr lang="en-US" dirty="0" smtClean="0">
              <a:latin typeface="Calibri" pitchFamily="34" charset="0"/>
              <a:cs typeface="Calibri" pitchFamily="34" charset="0"/>
            </a:endParaRPr>
          </a:p>
          <a:p>
            <a:pPr marL="285750" indent="-285750">
              <a:buFont typeface="Arial" pitchFamily="34" charset="0"/>
              <a:buChar char="•"/>
            </a:pPr>
            <a:r>
              <a:rPr lang="en-US" sz="1600" b="1" dirty="0" smtClean="0">
                <a:latin typeface="Calibri" pitchFamily="34" charset="0"/>
                <a:cs typeface="Calibri" pitchFamily="34" charset="0"/>
              </a:rPr>
              <a:t>Wage rates:</a:t>
            </a:r>
            <a:r>
              <a:rPr lang="en-US" sz="1600" dirty="0" smtClean="0">
                <a:latin typeface="Calibri" pitchFamily="34" charset="0"/>
                <a:cs typeface="Calibri" pitchFamily="34" charset="0"/>
              </a:rPr>
              <a:t>. Higher wages cause SRAS to decrease, lower wages cause SRAS to increase</a:t>
            </a:r>
          </a:p>
          <a:p>
            <a:pPr marL="285750" indent="-285750">
              <a:buFont typeface="Arial" pitchFamily="34" charset="0"/>
              <a:buChar char="•"/>
            </a:pPr>
            <a:endParaRPr lang="en-US" sz="1600" b="1" dirty="0" smtClean="0">
              <a:latin typeface="Calibri" pitchFamily="34" charset="0"/>
              <a:cs typeface="Calibri" pitchFamily="34" charset="0"/>
            </a:endParaRPr>
          </a:p>
          <a:p>
            <a:pPr marL="285750" indent="-285750">
              <a:buFont typeface="Arial" pitchFamily="34" charset="0"/>
              <a:buChar char="•"/>
            </a:pPr>
            <a:r>
              <a:rPr lang="en-US" sz="1600" b="1" dirty="0" smtClean="0">
                <a:latin typeface="Calibri" pitchFamily="34" charset="0"/>
                <a:cs typeface="Calibri" pitchFamily="34" charset="0"/>
              </a:rPr>
              <a:t>Resource costs: </a:t>
            </a:r>
            <a:r>
              <a:rPr lang="en-US" sz="1600" dirty="0" smtClean="0">
                <a:latin typeface="Calibri" pitchFamily="34" charset="0"/>
                <a:cs typeface="Calibri" pitchFamily="34" charset="0"/>
              </a:rPr>
              <a:t>Rents for land, interest on capital; as these rise and fall, so does AS</a:t>
            </a:r>
          </a:p>
          <a:p>
            <a:pPr marL="285750" indent="-285750">
              <a:buFont typeface="Arial" pitchFamily="34" charset="0"/>
              <a:buChar char="•"/>
            </a:pPr>
            <a:endParaRPr lang="en-US" sz="1600" b="1" dirty="0" smtClean="0">
              <a:latin typeface="Calibri" pitchFamily="34" charset="0"/>
              <a:cs typeface="Calibri" pitchFamily="34" charset="0"/>
            </a:endParaRPr>
          </a:p>
          <a:p>
            <a:pPr marL="285750" indent="-285750">
              <a:buFont typeface="Arial" pitchFamily="34" charset="0"/>
              <a:buChar char="•"/>
            </a:pPr>
            <a:r>
              <a:rPr lang="en-US" sz="1600" b="1" dirty="0" smtClean="0">
                <a:latin typeface="Calibri" pitchFamily="34" charset="0"/>
                <a:cs typeface="Calibri" pitchFamily="34" charset="0"/>
              </a:rPr>
              <a:t>Energy and transportation costs: </a:t>
            </a:r>
            <a:r>
              <a:rPr lang="en-US" sz="1600" dirty="0" smtClean="0">
                <a:latin typeface="Calibri" pitchFamily="34" charset="0"/>
                <a:cs typeface="Calibri" pitchFamily="34" charset="0"/>
              </a:rPr>
              <a:t>Higher oil or energy prices will cause SRAS to decrease. If costs fall, SRAS increases</a:t>
            </a:r>
          </a:p>
          <a:p>
            <a:pPr marL="285750" indent="-285750">
              <a:buFont typeface="Arial" pitchFamily="34" charset="0"/>
              <a:buChar char="•"/>
            </a:pPr>
            <a:endParaRPr lang="en-US" sz="1600" b="1" dirty="0" smtClean="0">
              <a:latin typeface="Calibri" pitchFamily="34" charset="0"/>
              <a:cs typeface="Calibri" pitchFamily="34" charset="0"/>
            </a:endParaRPr>
          </a:p>
          <a:p>
            <a:pPr marL="285750" indent="-285750">
              <a:buFont typeface="Arial" pitchFamily="34" charset="0"/>
              <a:buChar char="•"/>
            </a:pPr>
            <a:r>
              <a:rPr lang="en-US" sz="1600" b="1" dirty="0" smtClean="0">
                <a:latin typeface="Calibri" pitchFamily="34" charset="0"/>
                <a:cs typeface="Calibri" pitchFamily="34" charset="0"/>
              </a:rPr>
              <a:t>Government regulation: </a:t>
            </a:r>
            <a:r>
              <a:rPr lang="en-US" sz="1600" dirty="0" smtClean="0">
                <a:latin typeface="Calibri" pitchFamily="34" charset="0"/>
                <a:cs typeface="Calibri" pitchFamily="34" charset="0"/>
              </a:rPr>
              <a:t>Regulations impose costs on firms that can cause SRAS to decrease</a:t>
            </a:r>
          </a:p>
          <a:p>
            <a:pPr marL="285750" indent="-285750">
              <a:buFont typeface="Arial" pitchFamily="34" charset="0"/>
              <a:buChar char="•"/>
            </a:pPr>
            <a:endParaRPr lang="en-US" sz="1600" b="1" dirty="0" smtClean="0">
              <a:latin typeface="Calibri" pitchFamily="34" charset="0"/>
              <a:cs typeface="Calibri" pitchFamily="34" charset="0"/>
            </a:endParaRPr>
          </a:p>
          <a:p>
            <a:pPr marL="285750" indent="-285750">
              <a:buFont typeface="Arial" pitchFamily="34" charset="0"/>
              <a:buChar char="•"/>
            </a:pPr>
            <a:r>
              <a:rPr lang="en-US" sz="1600" b="1" dirty="0" smtClean="0">
                <a:latin typeface="Calibri" pitchFamily="34" charset="0"/>
                <a:cs typeface="Calibri" pitchFamily="34" charset="0"/>
              </a:rPr>
              <a:t>Business taxes: </a:t>
            </a:r>
            <a:r>
              <a:rPr lang="en-US" sz="1600" dirty="0" smtClean="0">
                <a:latin typeface="Calibri" pitchFamily="34" charset="0"/>
                <a:cs typeface="Calibri" pitchFamily="34" charset="0"/>
              </a:rPr>
              <a:t>Taxes are a monetary cost imposed on firms by the government, and higher taxes will cause SRAS to decrease</a:t>
            </a:r>
          </a:p>
          <a:p>
            <a:pPr marL="285750" indent="-285750">
              <a:buFont typeface="Arial" pitchFamily="34" charset="0"/>
              <a:buChar char="•"/>
            </a:pPr>
            <a:endParaRPr lang="en-US" sz="1600" b="1" dirty="0" smtClean="0">
              <a:latin typeface="Calibri" pitchFamily="34" charset="0"/>
              <a:cs typeface="Calibri" pitchFamily="34" charset="0"/>
            </a:endParaRPr>
          </a:p>
          <a:p>
            <a:pPr marL="285750" indent="-285750">
              <a:buFont typeface="Arial" pitchFamily="34" charset="0"/>
              <a:buChar char="•"/>
            </a:pPr>
            <a:r>
              <a:rPr lang="en-US" sz="1600" b="1" dirty="0" smtClean="0">
                <a:latin typeface="Calibri" pitchFamily="34" charset="0"/>
                <a:cs typeface="Calibri" pitchFamily="34" charset="0"/>
              </a:rPr>
              <a:t>Exchange rates: </a:t>
            </a:r>
            <a:r>
              <a:rPr lang="en-US" sz="1600" dirty="0" smtClean="0">
                <a:latin typeface="Calibri" pitchFamily="34" charset="0"/>
                <a:cs typeface="Calibri" pitchFamily="34" charset="0"/>
              </a:rPr>
              <a:t>If a country’s producers use lots of imported raw materials, then a weaker currency will cause these to become more expensive, reducing SRAS. A stronger currency can make raw materials cheaper and increase AS.</a:t>
            </a:r>
            <a:endParaRPr lang="en-US" sz="1600" b="1" dirty="0"/>
          </a:p>
        </p:txBody>
      </p:sp>
    </p:spTree>
    <p:extLst>
      <p:ext uri="{BB962C8B-B14F-4D97-AF65-F5344CB8AC3E}">
        <p14:creationId xmlns="" xmlns:p14="http://schemas.microsoft.com/office/powerpoint/2010/main" val="4252019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24535"/>
          </a:xfrm>
          <a:prstGeom prst="rect">
            <a:avLst/>
          </a:prstGeom>
          <a:noFill/>
        </p:spPr>
        <p:txBody>
          <a:bodyPr wrap="square" rtlCol="0">
            <a:spAutoFit/>
          </a:bodyPr>
          <a:lstStyle/>
          <a:p>
            <a:r>
              <a:rPr lang="en-US" sz="2400" dirty="0" smtClean="0">
                <a:solidFill>
                  <a:srgbClr val="FF0000"/>
                </a:solidFill>
              </a:rPr>
              <a:t>Background on the Competing Views of Aggregate Supply</a:t>
            </a:r>
          </a:p>
          <a:p>
            <a:r>
              <a:rPr lang="en-US" dirty="0" smtClean="0">
                <a:latin typeface="Calibri" pitchFamily="34" charset="0"/>
                <a:cs typeface="Calibri" pitchFamily="34" charset="0"/>
              </a:rPr>
              <a:t>The vertical, </a:t>
            </a:r>
            <a:r>
              <a:rPr lang="en-US" i="1" dirty="0" smtClean="0">
                <a:latin typeface="Calibri" pitchFamily="34" charset="0"/>
                <a:cs typeface="Calibri" pitchFamily="34" charset="0"/>
              </a:rPr>
              <a:t>long-run aggregate supply </a:t>
            </a:r>
            <a:r>
              <a:rPr lang="en-US" dirty="0" smtClean="0">
                <a:latin typeface="Calibri" pitchFamily="34" charset="0"/>
                <a:cs typeface="Calibri" pitchFamily="34" charset="0"/>
              </a:rPr>
              <a:t>curve reflects the theories of a school of economic thought known as the </a:t>
            </a:r>
            <a:r>
              <a:rPr lang="en-US" i="1" dirty="0" smtClean="0">
                <a:latin typeface="Calibri" pitchFamily="34" charset="0"/>
                <a:cs typeface="Calibri" pitchFamily="34" charset="0"/>
              </a:rPr>
              <a:t>new (or neo)-classical school of economics</a:t>
            </a:r>
            <a:r>
              <a:rPr lang="en-US" dirty="0" smtClean="0">
                <a:latin typeface="Calibri" pitchFamily="34" charset="0"/>
                <a:cs typeface="Calibri" pitchFamily="34" charset="0"/>
              </a:rPr>
              <a:t>. What follows is a brief background of the new-classical theory of aggregate supply.</a:t>
            </a:r>
          </a:p>
          <a:p>
            <a:endParaRPr lang="en-US" dirty="0" smtClean="0">
              <a:latin typeface="Calibri" pitchFamily="34" charset="0"/>
              <a:cs typeface="Calibri" pitchFamily="34" charset="0"/>
            </a:endParaRPr>
          </a:p>
          <a:p>
            <a:endParaRPr lang="en-US" sz="1000" dirty="0" smtClean="0">
              <a:latin typeface="Calibri" pitchFamily="34" charset="0"/>
              <a:cs typeface="Calibri" pitchFamily="34" charset="0"/>
            </a:endParaRPr>
          </a:p>
          <a:p>
            <a:r>
              <a:rPr lang="en-US" b="1" dirty="0" smtClean="0">
                <a:solidFill>
                  <a:srgbClr val="0000CC"/>
                </a:solidFill>
                <a:latin typeface="Calibri" pitchFamily="34" charset="0"/>
                <a:cs typeface="Calibri" pitchFamily="34" charset="0"/>
              </a:rPr>
              <a:t>The Classical view of Aggregate Supply: </a:t>
            </a:r>
            <a:r>
              <a:rPr lang="en-US" sz="1400" dirty="0" smtClean="0">
                <a:latin typeface="Calibri" pitchFamily="34" charset="0"/>
                <a:cs typeface="Calibri" pitchFamily="34" charset="0"/>
              </a:rPr>
              <a:t>During </a:t>
            </a:r>
            <a:r>
              <a:rPr lang="en-US" sz="1400" dirty="0">
                <a:latin typeface="Calibri" pitchFamily="34" charset="0"/>
                <a:cs typeface="Calibri" pitchFamily="34" charset="0"/>
              </a:rPr>
              <a:t>the boom era of the Industrial Revolutions in Europe, Britain and the United States, governments played a relatively small role in </a:t>
            </a:r>
            <a:r>
              <a:rPr lang="en-US" sz="1400" dirty="0" smtClean="0">
                <a:latin typeface="Calibri" pitchFamily="34" charset="0"/>
                <a:cs typeface="Calibri" pitchFamily="34" charset="0"/>
              </a:rPr>
              <a:t>nation’s economies. </a:t>
            </a:r>
            <a:r>
              <a:rPr lang="en-US" sz="1400" dirty="0">
                <a:latin typeface="Calibri" pitchFamily="34" charset="0"/>
                <a:cs typeface="Calibri" pitchFamily="34" charset="0"/>
              </a:rPr>
              <a:t>Economic growth was fueled by private investment and consumption, which were left largely unregulated and unchecked by government. When labor unions were weak and minimum wages and unemployment benefits were unheard of, wages fluctuated depending on market demand for labor. When spending in the economy was strong, wages were driven up and firms restricted their output in response to higher costs, keeping output near the full employment level. When spending in the economy was weak, firms lowered workers' wages without fear of repercussions from unions or government requiring minimum wages. Flexible wages meant labor markets were responsive to changing macroeconomic conditions, and economies tended to correct themselves in times of excessively weak or strong aggregate demand. </a:t>
            </a:r>
          </a:p>
          <a:p>
            <a:endParaRPr lang="en-US" sz="1400" dirty="0">
              <a:latin typeface="Calibri" pitchFamily="34" charset="0"/>
              <a:cs typeface="Calibri" pitchFamily="34" charset="0"/>
            </a:endParaRPr>
          </a:p>
          <a:p>
            <a:r>
              <a:rPr lang="en-US" sz="1400" dirty="0" smtClean="0">
                <a:latin typeface="Calibri" pitchFamily="34" charset="0"/>
                <a:cs typeface="Calibri" pitchFamily="34" charset="0"/>
              </a:rPr>
              <a:t>The </a:t>
            </a:r>
            <a:r>
              <a:rPr lang="en-US" sz="1400" dirty="0">
                <a:latin typeface="Calibri" pitchFamily="34" charset="0"/>
                <a:cs typeface="Calibri" pitchFamily="34" charset="0"/>
              </a:rPr>
              <a:t>Classical view of aggregate supply held that left unregulated, a </a:t>
            </a:r>
            <a:r>
              <a:rPr lang="en-US" sz="1400" dirty="0" smtClean="0">
                <a:latin typeface="Calibri" pitchFamily="34" charset="0"/>
                <a:cs typeface="Calibri" pitchFamily="34" charset="0"/>
              </a:rPr>
              <a:t>weak </a:t>
            </a:r>
            <a:r>
              <a:rPr lang="en-US" sz="1400" dirty="0">
                <a:latin typeface="Calibri" pitchFamily="34" charset="0"/>
                <a:cs typeface="Calibri" pitchFamily="34" charset="0"/>
              </a:rPr>
              <a:t>or over-heating economy would "self-correct" and return to the full-employment level of output due to the flexibility of wages and prices. When demand was weak, wages and prices would adjust downwards, allowing firms to maintain their output. When demand was strong, wages and prices would adjust upwards, and output would be maintained at the full-employment level as firms cut back in response to higher costs. </a:t>
            </a:r>
            <a:endParaRPr lang="en-US" sz="1400" dirty="0" smtClean="0">
              <a:latin typeface="Calibri" pitchFamily="34" charset="0"/>
              <a:cs typeface="Calibri" pitchFamily="34" charset="0"/>
            </a:endParaRPr>
          </a:p>
          <a:p>
            <a:pPr algn="ctr"/>
            <a:r>
              <a:rPr lang="en-US" sz="2000" i="1" dirty="0" smtClean="0">
                <a:solidFill>
                  <a:srgbClr val="FF0000"/>
                </a:solidFill>
                <a:latin typeface="Calibri" pitchFamily="34" charset="0"/>
                <a:cs typeface="Calibri" pitchFamily="34" charset="0"/>
              </a:rPr>
              <a:t>In the new-classical view, the aggregate supply curve is always VERTICAL</a:t>
            </a:r>
            <a:endParaRPr lang="en-US" sz="2000" i="1" dirty="0">
              <a:solidFill>
                <a:srgbClr val="FF0000"/>
              </a:solidFill>
              <a:latin typeface="Calibri" pitchFamily="34" charset="0"/>
              <a:cs typeface="Calibri" pitchFamily="34" charset="0"/>
            </a:endParaRPr>
          </a:p>
        </p:txBody>
      </p:sp>
    </p:spTree>
    <p:extLst>
      <p:ext uri="{BB962C8B-B14F-4D97-AF65-F5344CB8AC3E}">
        <p14:creationId xmlns="" xmlns:p14="http://schemas.microsoft.com/office/powerpoint/2010/main" val="3533570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55312"/>
          </a:xfrm>
          <a:prstGeom prst="rect">
            <a:avLst/>
          </a:prstGeom>
          <a:noFill/>
        </p:spPr>
        <p:txBody>
          <a:bodyPr wrap="square" rtlCol="0">
            <a:spAutoFit/>
          </a:bodyPr>
          <a:lstStyle/>
          <a:p>
            <a:r>
              <a:rPr lang="en-US" sz="2400" dirty="0" smtClean="0">
                <a:solidFill>
                  <a:srgbClr val="FF0000"/>
                </a:solidFill>
              </a:rPr>
              <a:t>Background on the Competing Views of Aggregate Supply</a:t>
            </a:r>
          </a:p>
          <a:p>
            <a:r>
              <a:rPr lang="en-US" dirty="0" smtClean="0">
                <a:latin typeface="Calibri" pitchFamily="34" charset="0"/>
                <a:cs typeface="Calibri" pitchFamily="34" charset="0"/>
              </a:rPr>
              <a:t>The upwards sloping, </a:t>
            </a:r>
            <a:r>
              <a:rPr lang="en-US" i="1" dirty="0" smtClean="0">
                <a:latin typeface="Calibri" pitchFamily="34" charset="0"/>
                <a:cs typeface="Calibri" pitchFamily="34" charset="0"/>
              </a:rPr>
              <a:t>short-run aggregate supply</a:t>
            </a:r>
            <a:r>
              <a:rPr lang="en-US" dirty="0" smtClean="0">
                <a:latin typeface="Calibri" pitchFamily="34" charset="0"/>
                <a:cs typeface="Calibri" pitchFamily="34" charset="0"/>
              </a:rPr>
              <a:t> curve reflects the theories of a school of economic thought known as the </a:t>
            </a:r>
            <a:r>
              <a:rPr lang="en-US" i="1" dirty="0" smtClean="0">
                <a:latin typeface="Calibri" pitchFamily="34" charset="0"/>
                <a:cs typeface="Calibri" pitchFamily="34" charset="0"/>
              </a:rPr>
              <a:t>Keynesian school</a:t>
            </a:r>
            <a:r>
              <a:rPr lang="en-US" dirty="0" smtClean="0">
                <a:latin typeface="Calibri" pitchFamily="34" charset="0"/>
                <a:cs typeface="Calibri" pitchFamily="34" charset="0"/>
              </a:rPr>
              <a:t>. What follows is a brief background to the Keynesian view of AS.</a:t>
            </a:r>
          </a:p>
          <a:p>
            <a:endParaRPr lang="en-US" dirty="0" smtClean="0">
              <a:latin typeface="Calibri" pitchFamily="34" charset="0"/>
              <a:cs typeface="Calibri" pitchFamily="34" charset="0"/>
            </a:endParaRPr>
          </a:p>
          <a:p>
            <a:endParaRPr lang="en-US" sz="1000" dirty="0" smtClean="0">
              <a:latin typeface="Calibri" pitchFamily="34" charset="0"/>
              <a:cs typeface="Calibri" pitchFamily="34" charset="0"/>
            </a:endParaRPr>
          </a:p>
          <a:p>
            <a:r>
              <a:rPr lang="en-US" b="1" dirty="0" smtClean="0">
                <a:solidFill>
                  <a:srgbClr val="0000CC"/>
                </a:solidFill>
                <a:latin typeface="Calibri" pitchFamily="34" charset="0"/>
                <a:cs typeface="Calibri" pitchFamily="34" charset="0"/>
              </a:rPr>
              <a:t>The Keynesian View of Aggregate Supply: </a:t>
            </a:r>
            <a:r>
              <a:rPr lang="en-US" sz="1400" dirty="0" smtClean="0">
                <a:solidFill>
                  <a:srgbClr val="000000"/>
                </a:solidFill>
                <a:latin typeface="Calibri" pitchFamily="34" charset="0"/>
                <a:cs typeface="Calibri" pitchFamily="34" charset="0"/>
              </a:rPr>
              <a:t>John </a:t>
            </a:r>
            <a:r>
              <a:rPr lang="en-US" sz="1400" dirty="0">
                <a:solidFill>
                  <a:srgbClr val="000000"/>
                </a:solidFill>
                <a:latin typeface="Calibri" pitchFamily="34" charset="0"/>
                <a:cs typeface="Calibri" pitchFamily="34" charset="0"/>
              </a:rPr>
              <a:t>Maynard Keynes was an English economist who represented the British at the Versailles treaty talks at the end of WWI. </a:t>
            </a:r>
            <a:r>
              <a:rPr lang="en-US" sz="1400" dirty="0" smtClean="0">
                <a:solidFill>
                  <a:srgbClr val="000000"/>
                </a:solidFill>
                <a:latin typeface="Calibri" pitchFamily="34" charset="0"/>
                <a:cs typeface="Calibri" pitchFamily="34" charset="0"/>
              </a:rPr>
              <a:t>During the Great Depression, Keynes noticed that, in contrast to what the neo-classical economists thought should happen, the world’s economies were not </a:t>
            </a:r>
            <a:r>
              <a:rPr lang="en-US" sz="1400" i="1" dirty="0" smtClean="0">
                <a:solidFill>
                  <a:srgbClr val="000000"/>
                </a:solidFill>
                <a:latin typeface="Calibri" pitchFamily="34" charset="0"/>
                <a:cs typeface="Calibri" pitchFamily="34" charset="0"/>
              </a:rPr>
              <a:t>self-correcting</a:t>
            </a:r>
            <a:r>
              <a:rPr lang="en-US" sz="1400" dirty="0" smtClean="0">
                <a:solidFill>
                  <a:srgbClr val="000000"/>
                </a:solidFill>
                <a:latin typeface="Calibri" pitchFamily="34" charset="0"/>
                <a:cs typeface="Calibri" pitchFamily="34" charset="0"/>
              </a:rPr>
              <a:t>. </a:t>
            </a:r>
          </a:p>
          <a:p>
            <a:endParaRPr lang="en-US" sz="1400" dirty="0" smtClean="0">
              <a:solidFill>
                <a:srgbClr val="000000"/>
              </a:solidFill>
              <a:latin typeface="Calibri" pitchFamily="34" charset="0"/>
              <a:cs typeface="Calibri" pitchFamily="34" charset="0"/>
            </a:endParaRPr>
          </a:p>
          <a:p>
            <a:endParaRPr lang="en-US" sz="1400" dirty="0">
              <a:solidFill>
                <a:srgbClr val="000000"/>
              </a:solidFill>
              <a:latin typeface="Calibri" pitchFamily="34" charset="0"/>
              <a:cs typeface="Calibri" pitchFamily="34" charset="0"/>
            </a:endParaRPr>
          </a:p>
          <a:p>
            <a:r>
              <a:rPr lang="en-US" sz="1400" dirty="0" smtClean="0">
                <a:solidFill>
                  <a:srgbClr val="000000"/>
                </a:solidFill>
                <a:latin typeface="Calibri" pitchFamily="34" charset="0"/>
                <a:cs typeface="Calibri" pitchFamily="34" charset="0"/>
              </a:rPr>
              <a:t>Keynes </a:t>
            </a:r>
            <a:r>
              <a:rPr lang="en-US" sz="1400" dirty="0">
                <a:solidFill>
                  <a:srgbClr val="000000"/>
                </a:solidFill>
                <a:latin typeface="Calibri" pitchFamily="34" charset="0"/>
                <a:cs typeface="Calibri" pitchFamily="34" charset="0"/>
              </a:rPr>
              <a:t>believed that during a time of weak spending (AD), an economy would be unable to return to the full-employment level of output on its own due to the </a:t>
            </a:r>
            <a:r>
              <a:rPr lang="en-US" sz="1400" i="1" dirty="0">
                <a:solidFill>
                  <a:srgbClr val="000000"/>
                </a:solidFill>
                <a:latin typeface="Calibri" pitchFamily="34" charset="0"/>
                <a:cs typeface="Calibri" pitchFamily="34" charset="0"/>
              </a:rPr>
              <a:t>downwardly inflexible</a:t>
            </a:r>
            <a:r>
              <a:rPr lang="en-US" sz="1400" dirty="0">
                <a:solidFill>
                  <a:srgbClr val="000000"/>
                </a:solidFill>
                <a:latin typeface="Calibri" pitchFamily="34" charset="0"/>
                <a:cs typeface="Calibri" pitchFamily="34" charset="0"/>
              </a:rPr>
              <a:t> nature of wages and prices. Since workers would be unwilling to accept lower nominal wages, and because of the role unions and the government played in protecting worker rights, the only thing firms could due when demand was weak was decrease output and lay off workers. As a result, a fall in aggregate demand below the full-employment level results in high unemployment and a large fall in </a:t>
            </a:r>
            <a:r>
              <a:rPr lang="en-US" sz="1400" dirty="0" smtClean="0">
                <a:solidFill>
                  <a:srgbClr val="000000"/>
                </a:solidFill>
                <a:latin typeface="Calibri" pitchFamily="34" charset="0"/>
                <a:cs typeface="Calibri" pitchFamily="34" charset="0"/>
              </a:rPr>
              <a:t>output. To </a:t>
            </a:r>
            <a:r>
              <a:rPr lang="en-US" sz="1400" dirty="0">
                <a:solidFill>
                  <a:srgbClr val="000000"/>
                </a:solidFill>
                <a:latin typeface="Calibri" pitchFamily="34" charset="0"/>
                <a:cs typeface="Calibri" pitchFamily="34" charset="0"/>
              </a:rPr>
              <a:t>avoid deep recession and rising unemployment after a fall in private spending (C, I, </a:t>
            </a:r>
            <a:r>
              <a:rPr lang="en-US" sz="1400" dirty="0" err="1">
                <a:solidFill>
                  <a:srgbClr val="000000"/>
                </a:solidFill>
                <a:latin typeface="Calibri" pitchFamily="34" charset="0"/>
                <a:cs typeface="Calibri" pitchFamily="34" charset="0"/>
              </a:rPr>
              <a:t>Xn</a:t>
            </a:r>
            <a:r>
              <a:rPr lang="en-US" sz="1400" dirty="0">
                <a:solidFill>
                  <a:srgbClr val="000000"/>
                </a:solidFill>
                <a:latin typeface="Calibri" pitchFamily="34" charset="0"/>
                <a:cs typeface="Calibri" pitchFamily="34" charset="0"/>
              </a:rPr>
              <a:t>), a government must fill the "recessionary gap" by increasing government spending. The economy will NOT "self-correct" due to "sticky wages and prices", meaning there should be an active role for government in maintaining full-employment output</a:t>
            </a:r>
            <a:r>
              <a:rPr lang="en-US" sz="1400" dirty="0" smtClean="0">
                <a:solidFill>
                  <a:srgbClr val="000000"/>
                </a:solidFill>
                <a:latin typeface="Calibri" pitchFamily="34" charset="0"/>
                <a:cs typeface="Calibri" pitchFamily="34" charset="0"/>
              </a:rPr>
              <a:t>.</a:t>
            </a:r>
          </a:p>
          <a:p>
            <a:endParaRPr lang="en-US" sz="1400" dirty="0">
              <a:solidFill>
                <a:srgbClr val="000000"/>
              </a:solidFill>
              <a:latin typeface="Calibri" pitchFamily="34" charset="0"/>
              <a:cs typeface="Calibri" pitchFamily="34" charset="0"/>
            </a:endParaRPr>
          </a:p>
          <a:p>
            <a:pPr algn="ctr"/>
            <a:r>
              <a:rPr lang="en-US" i="1" dirty="0" smtClean="0">
                <a:solidFill>
                  <a:srgbClr val="FF0000"/>
                </a:solidFill>
              </a:rPr>
              <a:t>In the Keynesian view, AS is horizontal below full-employment and vertical beyond full employment!</a:t>
            </a:r>
            <a:endParaRPr lang="en-US" i="1" dirty="0">
              <a:solidFill>
                <a:srgbClr val="FF0000"/>
              </a:solidFill>
            </a:endParaRPr>
          </a:p>
        </p:txBody>
      </p:sp>
    </p:spTree>
    <p:extLst>
      <p:ext uri="{BB962C8B-B14F-4D97-AF65-F5344CB8AC3E}">
        <p14:creationId xmlns="" xmlns:p14="http://schemas.microsoft.com/office/powerpoint/2010/main" val="709872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Background on the Competing Views of Aggregate Supply</a:t>
            </a:r>
          </a:p>
          <a:p>
            <a:r>
              <a:rPr lang="en-US" dirty="0" smtClean="0">
                <a:latin typeface="Calibri" pitchFamily="34" charset="0"/>
                <a:cs typeface="Calibri" pitchFamily="34" charset="0"/>
              </a:rPr>
              <a:t>The extreme Keynesian view of is seen as a </a:t>
            </a:r>
            <a:r>
              <a:rPr lang="en-US" i="1" dirty="0" smtClean="0">
                <a:latin typeface="Calibri" pitchFamily="34" charset="0"/>
                <a:cs typeface="Calibri" pitchFamily="34" charset="0"/>
              </a:rPr>
              <a:t>horizontal curve</a:t>
            </a:r>
            <a:r>
              <a:rPr lang="en-US" dirty="0" smtClean="0">
                <a:latin typeface="Calibri" pitchFamily="34" charset="0"/>
                <a:cs typeface="Calibri" pitchFamily="34" charset="0"/>
              </a:rPr>
              <a:t> and the extreme new-classical view of AS is seen as a </a:t>
            </a:r>
            <a:r>
              <a:rPr lang="en-US" i="1" dirty="0" smtClean="0">
                <a:latin typeface="Calibri" pitchFamily="34" charset="0"/>
                <a:cs typeface="Calibri" pitchFamily="34" charset="0"/>
              </a:rPr>
              <a:t>vertical curve</a:t>
            </a:r>
            <a:r>
              <a:rPr lang="en-US" dirty="0" smtClean="0">
                <a:latin typeface="Calibri" pitchFamily="34" charset="0"/>
                <a:cs typeface="Calibri" pitchFamily="34" charset="0"/>
              </a:rPr>
              <a:t>. </a:t>
            </a:r>
            <a:endParaRPr lang="en-US" i="1" dirty="0">
              <a:solidFill>
                <a:srgbClr val="FF0000"/>
              </a:solidFill>
            </a:endParaRPr>
          </a:p>
        </p:txBody>
      </p:sp>
      <p:grpSp>
        <p:nvGrpSpPr>
          <p:cNvPr id="3" name="Group 7"/>
          <p:cNvGrpSpPr/>
          <p:nvPr/>
        </p:nvGrpSpPr>
        <p:grpSpPr>
          <a:xfrm>
            <a:off x="838200" y="1485900"/>
            <a:ext cx="8067568" cy="4038600"/>
            <a:chOff x="1765300" y="1917700"/>
            <a:chExt cx="6010168" cy="3777724"/>
          </a:xfrm>
        </p:grpSpPr>
        <p:sp>
          <p:nvSpPr>
            <p:cNvPr id="9" name="TextBox 8"/>
            <p:cNvSpPr txBox="1"/>
            <p:nvPr/>
          </p:nvSpPr>
          <p:spPr>
            <a:xfrm>
              <a:off x="5472428" y="1917700"/>
              <a:ext cx="1905000" cy="369332"/>
            </a:xfrm>
            <a:prstGeom prst="rect">
              <a:avLst/>
            </a:prstGeom>
            <a:noFill/>
          </p:spPr>
          <p:txBody>
            <a:bodyPr vert="horz" rtlCol="0">
              <a:spAutoFit/>
            </a:bodyPr>
            <a:lstStyle/>
            <a:p>
              <a:r>
                <a:rPr lang="en-US" sz="1400" smtClean="0">
                  <a:solidFill>
                    <a:srgbClr val="0000FF"/>
                  </a:solidFill>
                </a:rPr>
                <a:t>The Classical view</a:t>
              </a:r>
              <a:endParaRPr lang="en-US" sz="1400">
                <a:solidFill>
                  <a:srgbClr val="0000FF"/>
                </a:solidFill>
              </a:endParaRPr>
            </a:p>
          </p:txBody>
        </p:sp>
        <p:grpSp>
          <p:nvGrpSpPr>
            <p:cNvPr id="4" name="Group 9"/>
            <p:cNvGrpSpPr/>
            <p:nvPr/>
          </p:nvGrpSpPr>
          <p:grpSpPr>
            <a:xfrm>
              <a:off x="4862828" y="2209800"/>
              <a:ext cx="2912640" cy="3485624"/>
              <a:chOff x="4862828" y="2209800"/>
              <a:chExt cx="2912640" cy="3485624"/>
            </a:xfrm>
          </p:grpSpPr>
          <p:cxnSp>
            <p:nvCxnSpPr>
              <p:cNvPr id="26" name="Straight Connector 5"/>
              <p:cNvCxnSpPr/>
              <p:nvPr/>
            </p:nvCxnSpPr>
            <p:spPr>
              <a:xfrm>
                <a:off x="5229476" y="2344801"/>
                <a:ext cx="0" cy="26501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6"/>
              <p:cNvCxnSpPr/>
              <p:nvPr/>
            </p:nvCxnSpPr>
            <p:spPr>
              <a:xfrm>
                <a:off x="5201536" y="5003928"/>
                <a:ext cx="257393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7"/>
              <p:cNvSpPr txBox="1"/>
              <p:nvPr/>
            </p:nvSpPr>
            <p:spPr>
              <a:xfrm>
                <a:off x="4862828" y="2209800"/>
                <a:ext cx="558800" cy="369332"/>
              </a:xfrm>
              <a:prstGeom prst="rect">
                <a:avLst/>
              </a:prstGeom>
              <a:noFill/>
            </p:spPr>
            <p:txBody>
              <a:bodyPr vert="horz" rtlCol="0">
                <a:spAutoFit/>
              </a:bodyPr>
              <a:lstStyle/>
              <a:p>
                <a:r>
                  <a:rPr lang="en-US" sz="1400" smtClean="0">
                    <a:solidFill>
                      <a:srgbClr val="000000"/>
                    </a:solidFill>
                  </a:rPr>
                  <a:t>PL</a:t>
                </a:r>
                <a:endParaRPr lang="en-US" sz="1400">
                  <a:solidFill>
                    <a:srgbClr val="000000"/>
                  </a:solidFill>
                </a:endParaRPr>
              </a:p>
            </p:txBody>
          </p:sp>
          <p:sp>
            <p:nvSpPr>
              <p:cNvPr id="29" name="TextBox 8"/>
              <p:cNvSpPr txBox="1"/>
              <p:nvPr/>
            </p:nvSpPr>
            <p:spPr>
              <a:xfrm>
                <a:off x="6056628" y="5326092"/>
                <a:ext cx="1079500" cy="369332"/>
              </a:xfrm>
              <a:prstGeom prst="rect">
                <a:avLst/>
              </a:prstGeom>
              <a:noFill/>
            </p:spPr>
            <p:txBody>
              <a:bodyPr vert="horz" wrap="square" rtlCol="0">
                <a:spAutoFit/>
              </a:bodyPr>
              <a:lstStyle/>
              <a:p>
                <a:r>
                  <a:rPr lang="en-US" sz="1400" smtClean="0">
                    <a:solidFill>
                      <a:srgbClr val="000000"/>
                    </a:solidFill>
                  </a:rPr>
                  <a:t>real GDP</a:t>
                </a:r>
                <a:endParaRPr lang="en-US" sz="1400">
                  <a:solidFill>
                    <a:srgbClr val="000000"/>
                  </a:solidFill>
                </a:endParaRPr>
              </a:p>
            </p:txBody>
          </p:sp>
        </p:grpSp>
        <p:cxnSp>
          <p:nvCxnSpPr>
            <p:cNvPr id="11" name="Straight Connector 10"/>
            <p:cNvCxnSpPr/>
            <p:nvPr/>
          </p:nvCxnSpPr>
          <p:spPr>
            <a:xfrm>
              <a:off x="6404354" y="2620264"/>
              <a:ext cx="0" cy="23735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09028" y="2308572"/>
              <a:ext cx="469900" cy="369332"/>
            </a:xfrm>
            <a:prstGeom prst="rect">
              <a:avLst/>
            </a:prstGeom>
            <a:noFill/>
          </p:spPr>
          <p:txBody>
            <a:bodyPr vert="horz" wrap="square" rtlCol="0">
              <a:spAutoFit/>
            </a:bodyPr>
            <a:lstStyle/>
            <a:p>
              <a:r>
                <a:rPr lang="en-US" sz="1400" b="1" dirty="0" smtClean="0">
                  <a:solidFill>
                    <a:srgbClr val="FF0000"/>
                  </a:solidFill>
                </a:rPr>
                <a:t>AS</a:t>
              </a:r>
              <a:endParaRPr lang="en-US" sz="1400" b="1" dirty="0">
                <a:solidFill>
                  <a:srgbClr val="FF0000"/>
                </a:solidFill>
              </a:endParaRPr>
            </a:p>
          </p:txBody>
        </p:sp>
        <p:sp>
          <p:nvSpPr>
            <p:cNvPr id="13" name="TextBox 12"/>
            <p:cNvSpPr txBox="1"/>
            <p:nvPr/>
          </p:nvSpPr>
          <p:spPr>
            <a:xfrm>
              <a:off x="6297928" y="5016500"/>
              <a:ext cx="431800" cy="36933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fe</a:t>
              </a:r>
              <a:endParaRPr lang="en-US" sz="1400" baseline="-25000">
                <a:solidFill>
                  <a:srgbClr val="000000"/>
                </a:solidFill>
              </a:endParaRPr>
            </a:p>
          </p:txBody>
        </p:sp>
        <p:sp>
          <p:nvSpPr>
            <p:cNvPr id="14" name="TextBox 13"/>
            <p:cNvSpPr txBox="1"/>
            <p:nvPr/>
          </p:nvSpPr>
          <p:spPr>
            <a:xfrm>
              <a:off x="2565400" y="1968500"/>
              <a:ext cx="2006600" cy="369332"/>
            </a:xfrm>
            <a:prstGeom prst="rect">
              <a:avLst/>
            </a:prstGeom>
            <a:noFill/>
          </p:spPr>
          <p:txBody>
            <a:bodyPr vert="horz" rtlCol="0">
              <a:spAutoFit/>
            </a:bodyPr>
            <a:lstStyle/>
            <a:p>
              <a:r>
                <a:rPr lang="en-US" sz="1400" smtClean="0">
                  <a:solidFill>
                    <a:srgbClr val="0000FF"/>
                  </a:solidFill>
                </a:rPr>
                <a:t>The Keynesian view</a:t>
              </a:r>
              <a:endParaRPr lang="en-US" sz="1400">
                <a:solidFill>
                  <a:srgbClr val="0000FF"/>
                </a:solidFill>
              </a:endParaRPr>
            </a:p>
          </p:txBody>
        </p:sp>
        <p:grpSp>
          <p:nvGrpSpPr>
            <p:cNvPr id="5" name="Group 18"/>
            <p:cNvGrpSpPr/>
            <p:nvPr/>
          </p:nvGrpSpPr>
          <p:grpSpPr>
            <a:xfrm>
              <a:off x="1765300" y="2209800"/>
              <a:ext cx="3159886" cy="3485624"/>
              <a:chOff x="1765300" y="2209800"/>
              <a:chExt cx="3159886" cy="3485624"/>
            </a:xfrm>
          </p:grpSpPr>
          <p:cxnSp>
            <p:nvCxnSpPr>
              <p:cNvPr id="22" name="Straight Connector 14"/>
              <p:cNvCxnSpPr/>
              <p:nvPr/>
            </p:nvCxnSpPr>
            <p:spPr>
              <a:xfrm>
                <a:off x="2133726" y="2344801"/>
                <a:ext cx="0" cy="26501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15439" y="5003927"/>
                <a:ext cx="280974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65300" y="2209800"/>
                <a:ext cx="558800" cy="369332"/>
              </a:xfrm>
              <a:prstGeom prst="rect">
                <a:avLst/>
              </a:prstGeom>
              <a:noFill/>
            </p:spPr>
            <p:txBody>
              <a:bodyPr vert="horz" rtlCol="0">
                <a:spAutoFit/>
              </a:bodyPr>
              <a:lstStyle/>
              <a:p>
                <a:r>
                  <a:rPr lang="en-US" sz="1400" smtClean="0">
                    <a:solidFill>
                      <a:srgbClr val="000000"/>
                    </a:solidFill>
                  </a:rPr>
                  <a:t>PL</a:t>
                </a:r>
                <a:endParaRPr lang="en-US" sz="1400">
                  <a:solidFill>
                    <a:srgbClr val="000000"/>
                  </a:solidFill>
                </a:endParaRPr>
              </a:p>
            </p:txBody>
          </p:sp>
          <p:sp>
            <p:nvSpPr>
              <p:cNvPr id="25" name="TextBox 24"/>
              <p:cNvSpPr txBox="1"/>
              <p:nvPr/>
            </p:nvSpPr>
            <p:spPr>
              <a:xfrm>
                <a:off x="2914458" y="5326092"/>
                <a:ext cx="1136842" cy="369332"/>
              </a:xfrm>
              <a:prstGeom prst="rect">
                <a:avLst/>
              </a:prstGeom>
              <a:noFill/>
            </p:spPr>
            <p:txBody>
              <a:bodyPr vert="horz" wrap="square"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17" name="Straight Connector 16"/>
            <p:cNvCxnSpPr/>
            <p:nvPr/>
          </p:nvCxnSpPr>
          <p:spPr>
            <a:xfrm>
              <a:off x="2135758" y="3857752"/>
              <a:ext cx="155740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02558" y="2657220"/>
              <a:ext cx="0" cy="1200532"/>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92016" y="2413000"/>
              <a:ext cx="561212" cy="369332"/>
            </a:xfrm>
            <a:prstGeom prst="rect">
              <a:avLst/>
            </a:prstGeom>
            <a:noFill/>
          </p:spPr>
          <p:txBody>
            <a:bodyPr vert="horz" wrap="square" rtlCol="0">
              <a:spAutoFit/>
            </a:bodyPr>
            <a:lstStyle/>
            <a:p>
              <a:r>
                <a:rPr lang="en-US" sz="1400" b="1" dirty="0" smtClean="0">
                  <a:solidFill>
                    <a:srgbClr val="0000FF"/>
                  </a:solidFill>
                </a:rPr>
                <a:t>AS</a:t>
              </a:r>
              <a:endParaRPr lang="en-US" sz="1400" b="1" dirty="0">
                <a:solidFill>
                  <a:srgbClr val="0000FF"/>
                </a:solidFill>
              </a:endParaRPr>
            </a:p>
          </p:txBody>
        </p:sp>
        <p:cxnSp>
          <p:nvCxnSpPr>
            <p:cNvPr id="20" name="Straight Connector 19"/>
            <p:cNvCxnSpPr/>
            <p:nvPr/>
          </p:nvCxnSpPr>
          <p:spPr>
            <a:xfrm>
              <a:off x="3693159" y="3857752"/>
              <a:ext cx="0" cy="1145158"/>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68700" y="5054600"/>
              <a:ext cx="431800" cy="36933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fe</a:t>
              </a:r>
              <a:endParaRPr lang="en-US" sz="1400" baseline="-25000">
                <a:solidFill>
                  <a:srgbClr val="000000"/>
                </a:solidFill>
              </a:endParaRPr>
            </a:p>
          </p:txBody>
        </p:sp>
      </p:grpSp>
    </p:spTree>
    <p:extLst>
      <p:ext uri="{BB962C8B-B14F-4D97-AF65-F5344CB8AC3E}">
        <p14:creationId xmlns="" xmlns:p14="http://schemas.microsoft.com/office/powerpoint/2010/main" val="22576727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r>
              <a:rPr lang="en-US" sz="2400" dirty="0" smtClean="0">
                <a:solidFill>
                  <a:srgbClr val="FF0000"/>
                </a:solidFill>
              </a:rPr>
              <a:t>Background on the Competing Views of Aggregate Supply</a:t>
            </a:r>
          </a:p>
        </p:txBody>
      </p:sp>
      <p:grpSp>
        <p:nvGrpSpPr>
          <p:cNvPr id="8" name="Group 7"/>
          <p:cNvGrpSpPr/>
          <p:nvPr/>
        </p:nvGrpSpPr>
        <p:grpSpPr>
          <a:xfrm>
            <a:off x="3133832" y="1028700"/>
            <a:ext cx="6010168" cy="3148104"/>
            <a:chOff x="1765300" y="1917700"/>
            <a:chExt cx="6010168" cy="3777724"/>
          </a:xfrm>
        </p:grpSpPr>
        <p:sp>
          <p:nvSpPr>
            <p:cNvPr id="9" name="TextBox 8"/>
            <p:cNvSpPr txBox="1"/>
            <p:nvPr/>
          </p:nvSpPr>
          <p:spPr>
            <a:xfrm>
              <a:off x="5472428" y="1917700"/>
              <a:ext cx="1905000" cy="369332"/>
            </a:xfrm>
            <a:prstGeom prst="rect">
              <a:avLst/>
            </a:prstGeom>
            <a:noFill/>
          </p:spPr>
          <p:txBody>
            <a:bodyPr vert="horz" rtlCol="0">
              <a:spAutoFit/>
            </a:bodyPr>
            <a:lstStyle/>
            <a:p>
              <a:r>
                <a:rPr lang="en-US" sz="1400" smtClean="0">
                  <a:solidFill>
                    <a:srgbClr val="0000FF"/>
                  </a:solidFill>
                </a:rPr>
                <a:t>The Classical view</a:t>
              </a:r>
              <a:endParaRPr lang="en-US" sz="1400">
                <a:solidFill>
                  <a:srgbClr val="0000FF"/>
                </a:solidFill>
              </a:endParaRPr>
            </a:p>
          </p:txBody>
        </p:sp>
        <p:grpSp>
          <p:nvGrpSpPr>
            <p:cNvPr id="10" name="Group 9"/>
            <p:cNvGrpSpPr/>
            <p:nvPr/>
          </p:nvGrpSpPr>
          <p:grpSpPr>
            <a:xfrm>
              <a:off x="4862828" y="2209800"/>
              <a:ext cx="2912640" cy="3485624"/>
              <a:chOff x="4862828" y="2209800"/>
              <a:chExt cx="2912640" cy="3485624"/>
            </a:xfrm>
          </p:grpSpPr>
          <p:cxnSp>
            <p:nvCxnSpPr>
              <p:cNvPr id="26" name="Straight Connector 5"/>
              <p:cNvCxnSpPr/>
              <p:nvPr/>
            </p:nvCxnSpPr>
            <p:spPr>
              <a:xfrm>
                <a:off x="5229476" y="2344801"/>
                <a:ext cx="0" cy="26501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7" name="Straight Connector 6"/>
              <p:cNvCxnSpPr/>
              <p:nvPr/>
            </p:nvCxnSpPr>
            <p:spPr>
              <a:xfrm>
                <a:off x="5201536" y="5003928"/>
                <a:ext cx="2573932"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7"/>
              <p:cNvSpPr txBox="1"/>
              <p:nvPr/>
            </p:nvSpPr>
            <p:spPr>
              <a:xfrm>
                <a:off x="4862828" y="2209800"/>
                <a:ext cx="558800" cy="369332"/>
              </a:xfrm>
              <a:prstGeom prst="rect">
                <a:avLst/>
              </a:prstGeom>
              <a:noFill/>
            </p:spPr>
            <p:txBody>
              <a:bodyPr vert="horz" rtlCol="0">
                <a:spAutoFit/>
              </a:bodyPr>
              <a:lstStyle/>
              <a:p>
                <a:r>
                  <a:rPr lang="en-US" sz="1400" smtClean="0">
                    <a:solidFill>
                      <a:srgbClr val="000000"/>
                    </a:solidFill>
                  </a:rPr>
                  <a:t>PL</a:t>
                </a:r>
                <a:endParaRPr lang="en-US" sz="1400">
                  <a:solidFill>
                    <a:srgbClr val="000000"/>
                  </a:solidFill>
                </a:endParaRPr>
              </a:p>
            </p:txBody>
          </p:sp>
          <p:sp>
            <p:nvSpPr>
              <p:cNvPr id="29" name="TextBox 8"/>
              <p:cNvSpPr txBox="1"/>
              <p:nvPr/>
            </p:nvSpPr>
            <p:spPr>
              <a:xfrm>
                <a:off x="6056628" y="5326092"/>
                <a:ext cx="1079500" cy="369332"/>
              </a:xfrm>
              <a:prstGeom prst="rect">
                <a:avLst/>
              </a:prstGeom>
              <a:noFill/>
            </p:spPr>
            <p:txBody>
              <a:bodyPr vert="horz" wrap="square" rtlCol="0">
                <a:spAutoFit/>
              </a:bodyPr>
              <a:lstStyle/>
              <a:p>
                <a:r>
                  <a:rPr lang="en-US" sz="1400" smtClean="0">
                    <a:solidFill>
                      <a:srgbClr val="000000"/>
                    </a:solidFill>
                  </a:rPr>
                  <a:t>real GDP</a:t>
                </a:r>
                <a:endParaRPr lang="en-US" sz="1400">
                  <a:solidFill>
                    <a:srgbClr val="000000"/>
                  </a:solidFill>
                </a:endParaRPr>
              </a:p>
            </p:txBody>
          </p:sp>
        </p:grpSp>
        <p:cxnSp>
          <p:nvCxnSpPr>
            <p:cNvPr id="11" name="Straight Connector 10"/>
            <p:cNvCxnSpPr/>
            <p:nvPr/>
          </p:nvCxnSpPr>
          <p:spPr>
            <a:xfrm>
              <a:off x="6404354" y="2620264"/>
              <a:ext cx="0" cy="2373502"/>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09028" y="2308572"/>
              <a:ext cx="469900" cy="369332"/>
            </a:xfrm>
            <a:prstGeom prst="rect">
              <a:avLst/>
            </a:prstGeom>
            <a:noFill/>
          </p:spPr>
          <p:txBody>
            <a:bodyPr vert="horz" wrap="square" rtlCol="0">
              <a:spAutoFit/>
            </a:bodyPr>
            <a:lstStyle/>
            <a:p>
              <a:r>
                <a:rPr lang="en-US" sz="1400" b="1" dirty="0" smtClean="0">
                  <a:solidFill>
                    <a:srgbClr val="FF0000"/>
                  </a:solidFill>
                </a:rPr>
                <a:t>AS</a:t>
              </a:r>
              <a:endParaRPr lang="en-US" sz="1400" b="1" dirty="0">
                <a:solidFill>
                  <a:srgbClr val="FF0000"/>
                </a:solidFill>
              </a:endParaRPr>
            </a:p>
          </p:txBody>
        </p:sp>
        <p:sp>
          <p:nvSpPr>
            <p:cNvPr id="13" name="TextBox 12"/>
            <p:cNvSpPr txBox="1"/>
            <p:nvPr/>
          </p:nvSpPr>
          <p:spPr>
            <a:xfrm>
              <a:off x="6297928" y="5016500"/>
              <a:ext cx="431800" cy="36933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fe</a:t>
              </a:r>
              <a:endParaRPr lang="en-US" sz="1400" baseline="-25000">
                <a:solidFill>
                  <a:srgbClr val="000000"/>
                </a:solidFill>
              </a:endParaRPr>
            </a:p>
          </p:txBody>
        </p:sp>
        <p:sp>
          <p:nvSpPr>
            <p:cNvPr id="14" name="TextBox 13"/>
            <p:cNvSpPr txBox="1"/>
            <p:nvPr/>
          </p:nvSpPr>
          <p:spPr>
            <a:xfrm>
              <a:off x="2565400" y="1968500"/>
              <a:ext cx="2006600" cy="369332"/>
            </a:xfrm>
            <a:prstGeom prst="rect">
              <a:avLst/>
            </a:prstGeom>
            <a:noFill/>
          </p:spPr>
          <p:txBody>
            <a:bodyPr vert="horz" rtlCol="0">
              <a:spAutoFit/>
            </a:bodyPr>
            <a:lstStyle/>
            <a:p>
              <a:r>
                <a:rPr lang="en-US" sz="1400" smtClean="0">
                  <a:solidFill>
                    <a:srgbClr val="0000FF"/>
                  </a:solidFill>
                </a:rPr>
                <a:t>The Keynesian view</a:t>
              </a:r>
              <a:endParaRPr lang="en-US" sz="1400">
                <a:solidFill>
                  <a:srgbClr val="0000FF"/>
                </a:solidFill>
              </a:endParaRPr>
            </a:p>
          </p:txBody>
        </p:sp>
        <p:grpSp>
          <p:nvGrpSpPr>
            <p:cNvPr id="16" name="Group 18"/>
            <p:cNvGrpSpPr/>
            <p:nvPr/>
          </p:nvGrpSpPr>
          <p:grpSpPr>
            <a:xfrm>
              <a:off x="1765300" y="2209800"/>
              <a:ext cx="3159886" cy="3485624"/>
              <a:chOff x="1765300" y="2209800"/>
              <a:chExt cx="3159886" cy="3485624"/>
            </a:xfrm>
          </p:grpSpPr>
          <p:cxnSp>
            <p:nvCxnSpPr>
              <p:cNvPr id="22" name="Straight Connector 14"/>
              <p:cNvCxnSpPr/>
              <p:nvPr/>
            </p:nvCxnSpPr>
            <p:spPr>
              <a:xfrm>
                <a:off x="2133726" y="2344801"/>
                <a:ext cx="0" cy="2650108"/>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15439" y="5003927"/>
                <a:ext cx="280974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65300" y="2209800"/>
                <a:ext cx="558800" cy="369332"/>
              </a:xfrm>
              <a:prstGeom prst="rect">
                <a:avLst/>
              </a:prstGeom>
              <a:noFill/>
            </p:spPr>
            <p:txBody>
              <a:bodyPr vert="horz" rtlCol="0">
                <a:spAutoFit/>
              </a:bodyPr>
              <a:lstStyle/>
              <a:p>
                <a:r>
                  <a:rPr lang="en-US" sz="1400" smtClean="0">
                    <a:solidFill>
                      <a:srgbClr val="000000"/>
                    </a:solidFill>
                  </a:rPr>
                  <a:t>PL</a:t>
                </a:r>
                <a:endParaRPr lang="en-US" sz="1400">
                  <a:solidFill>
                    <a:srgbClr val="000000"/>
                  </a:solidFill>
                </a:endParaRPr>
              </a:p>
            </p:txBody>
          </p:sp>
          <p:sp>
            <p:nvSpPr>
              <p:cNvPr id="25" name="TextBox 24"/>
              <p:cNvSpPr txBox="1"/>
              <p:nvPr/>
            </p:nvSpPr>
            <p:spPr>
              <a:xfrm>
                <a:off x="2914458" y="5326092"/>
                <a:ext cx="1136842" cy="369332"/>
              </a:xfrm>
              <a:prstGeom prst="rect">
                <a:avLst/>
              </a:prstGeom>
              <a:noFill/>
            </p:spPr>
            <p:txBody>
              <a:bodyPr vert="horz" wrap="square"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17" name="Straight Connector 16"/>
            <p:cNvCxnSpPr/>
            <p:nvPr/>
          </p:nvCxnSpPr>
          <p:spPr>
            <a:xfrm>
              <a:off x="2135758" y="3857752"/>
              <a:ext cx="1557401" cy="0"/>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02558" y="2657220"/>
              <a:ext cx="0" cy="1200532"/>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692016" y="2413000"/>
              <a:ext cx="561212" cy="369332"/>
            </a:xfrm>
            <a:prstGeom prst="rect">
              <a:avLst/>
            </a:prstGeom>
            <a:noFill/>
          </p:spPr>
          <p:txBody>
            <a:bodyPr vert="horz" wrap="square" rtlCol="0">
              <a:spAutoFit/>
            </a:bodyPr>
            <a:lstStyle/>
            <a:p>
              <a:r>
                <a:rPr lang="en-US" sz="1400" b="1" dirty="0" smtClean="0">
                  <a:solidFill>
                    <a:srgbClr val="0000FF"/>
                  </a:solidFill>
                </a:rPr>
                <a:t>AS</a:t>
              </a:r>
              <a:endParaRPr lang="en-US" sz="1400" b="1" dirty="0">
                <a:solidFill>
                  <a:srgbClr val="0000FF"/>
                </a:solidFill>
              </a:endParaRPr>
            </a:p>
          </p:txBody>
        </p:sp>
        <p:cxnSp>
          <p:nvCxnSpPr>
            <p:cNvPr id="20" name="Straight Connector 19"/>
            <p:cNvCxnSpPr/>
            <p:nvPr/>
          </p:nvCxnSpPr>
          <p:spPr>
            <a:xfrm>
              <a:off x="3693159" y="3857752"/>
              <a:ext cx="0" cy="1145158"/>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68700" y="5054600"/>
              <a:ext cx="431800" cy="36933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fe</a:t>
              </a:r>
              <a:endParaRPr lang="en-US" sz="1400" baseline="-25000">
                <a:solidFill>
                  <a:srgbClr val="000000"/>
                </a:solidFill>
              </a:endParaRPr>
            </a:p>
          </p:txBody>
        </p:sp>
      </p:grpSp>
      <p:grpSp>
        <p:nvGrpSpPr>
          <p:cNvPr id="33" name="Group 32"/>
          <p:cNvGrpSpPr/>
          <p:nvPr/>
        </p:nvGrpSpPr>
        <p:grpSpPr>
          <a:xfrm>
            <a:off x="0" y="1104900"/>
            <a:ext cx="9144000" cy="3895130"/>
            <a:chOff x="0" y="1638300"/>
            <a:chExt cx="9144000" cy="3895130"/>
          </a:xfrm>
        </p:grpSpPr>
        <p:sp>
          <p:nvSpPr>
            <p:cNvPr id="31" name="TextBox 30"/>
            <p:cNvSpPr txBox="1"/>
            <p:nvPr/>
          </p:nvSpPr>
          <p:spPr>
            <a:xfrm>
              <a:off x="0" y="1638300"/>
              <a:ext cx="2922272" cy="3139321"/>
            </a:xfrm>
            <a:prstGeom prst="rect">
              <a:avLst/>
            </a:prstGeom>
            <a:noFill/>
          </p:spPr>
          <p:txBody>
            <a:bodyPr wrap="square" rtlCol="0">
              <a:spAutoFit/>
            </a:bodyPr>
            <a:lstStyle/>
            <a:p>
              <a:r>
                <a:rPr lang="en-US" b="1" i="1" dirty="0" smtClean="0">
                  <a:solidFill>
                    <a:srgbClr val="0000CC"/>
                  </a:solidFill>
                </a:rPr>
                <a:t>In reality, neither view is totally correct.</a:t>
              </a:r>
            </a:p>
            <a:p>
              <a:pPr marL="285750" indent="-285750">
                <a:buFont typeface="Arial" pitchFamily="34" charset="0"/>
                <a:buChar char="•"/>
              </a:pPr>
              <a:r>
                <a:rPr lang="en-US" dirty="0" smtClean="0"/>
                <a:t>Keynes was right in the short-run, because wages and prices tend </a:t>
              </a:r>
              <a:r>
                <a:rPr lang="en-US" i="1" dirty="0" smtClean="0"/>
                <a:t>not to adjust quickly</a:t>
              </a:r>
              <a:r>
                <a:rPr lang="en-US" dirty="0" smtClean="0"/>
                <a:t> to changes in the level of demand.</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new-classicists are right in the long-run, because over time, </a:t>
              </a:r>
              <a:endParaRPr lang="en-US" dirty="0"/>
            </a:p>
          </p:txBody>
        </p:sp>
        <p:sp>
          <p:nvSpPr>
            <p:cNvPr id="32" name="Rectangle 31"/>
            <p:cNvSpPr/>
            <p:nvPr/>
          </p:nvSpPr>
          <p:spPr>
            <a:xfrm>
              <a:off x="304800" y="4610100"/>
              <a:ext cx="8839200" cy="923330"/>
            </a:xfrm>
            <a:prstGeom prst="rect">
              <a:avLst/>
            </a:prstGeom>
          </p:spPr>
          <p:txBody>
            <a:bodyPr wrap="square">
              <a:spAutoFit/>
            </a:bodyPr>
            <a:lstStyle/>
            <a:p>
              <a:r>
                <a:rPr lang="en-US" dirty="0"/>
                <a:t>following a decrease or an increase in AD, wages and prices tend to rise or fall accordingly, causing output in the nation to return to a relatively constant, </a:t>
              </a:r>
              <a:r>
                <a:rPr lang="en-US" i="1" dirty="0"/>
                <a:t>full-employment</a:t>
              </a:r>
              <a:r>
                <a:rPr lang="en-US" dirty="0"/>
                <a:t> level, regardless of the level of AD.</a:t>
              </a:r>
            </a:p>
          </p:txBody>
        </p:sp>
      </p:grpSp>
    </p:spTree>
    <p:extLst>
      <p:ext uri="{BB962C8B-B14F-4D97-AF65-F5344CB8AC3E}">
        <p14:creationId xmlns="" xmlns:p14="http://schemas.microsoft.com/office/powerpoint/2010/main" val="2257672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Short-run Aggregate Supply</a:t>
            </a:r>
          </a:p>
          <a:p>
            <a:r>
              <a:rPr lang="en-US" dirty="0" smtClean="0">
                <a:latin typeface="Calibri" pitchFamily="34" charset="0"/>
                <a:cs typeface="Calibri" pitchFamily="34" charset="0"/>
              </a:rPr>
              <a:t>The Keynesian theory of relatively inflexible wages and prices is reflected in the </a:t>
            </a:r>
            <a:r>
              <a:rPr lang="en-US" i="1" dirty="0" smtClean="0">
                <a:latin typeface="Calibri" pitchFamily="34" charset="0"/>
                <a:cs typeface="Calibri" pitchFamily="34" charset="0"/>
              </a:rPr>
              <a:t>short-run aggregate supply curve</a:t>
            </a:r>
            <a:r>
              <a:rPr lang="en-US" dirty="0" smtClean="0">
                <a:latin typeface="Calibri" pitchFamily="34" charset="0"/>
                <a:cs typeface="Calibri" pitchFamily="34" charset="0"/>
              </a:rPr>
              <a:t>, which is relatively flat below full employment (</a:t>
            </a:r>
            <a:r>
              <a:rPr lang="en-US" dirty="0" err="1" smtClean="0">
                <a:latin typeface="Calibri" pitchFamily="34" charset="0"/>
                <a:cs typeface="Calibri" pitchFamily="34" charset="0"/>
              </a:rPr>
              <a:t>Yfe</a:t>
            </a:r>
            <a:r>
              <a:rPr lang="en-US" dirty="0" smtClean="0">
                <a:latin typeface="Calibri" pitchFamily="34" charset="0"/>
                <a:cs typeface="Calibri" pitchFamily="34" charset="0"/>
              </a:rPr>
              <a:t>) and relatively steep beyond full employment. </a:t>
            </a:r>
            <a:endParaRPr lang="en-US" i="1" dirty="0">
              <a:solidFill>
                <a:srgbClr val="FF0000"/>
              </a:solidFill>
            </a:endParaRPr>
          </a:p>
        </p:txBody>
      </p:sp>
      <p:grpSp>
        <p:nvGrpSpPr>
          <p:cNvPr id="34" name="Group 33"/>
          <p:cNvGrpSpPr>
            <a:grpSpLocks noChangeAspect="1"/>
          </p:cNvGrpSpPr>
          <p:nvPr/>
        </p:nvGrpSpPr>
        <p:grpSpPr>
          <a:xfrm>
            <a:off x="5087325" y="1945584"/>
            <a:ext cx="4035167" cy="3752572"/>
            <a:chOff x="5322566" y="1266116"/>
            <a:chExt cx="4564511" cy="5093812"/>
          </a:xfrm>
        </p:grpSpPr>
        <p:grpSp>
          <p:nvGrpSpPr>
            <p:cNvPr id="35" name="Group 25"/>
            <p:cNvGrpSpPr/>
            <p:nvPr/>
          </p:nvGrpSpPr>
          <p:grpSpPr>
            <a:xfrm>
              <a:off x="5322566" y="1266116"/>
              <a:ext cx="4564511" cy="5093812"/>
              <a:chOff x="5322566" y="1266116"/>
              <a:chExt cx="4564511" cy="5093812"/>
            </a:xfrm>
          </p:grpSpPr>
          <p:grpSp>
            <p:nvGrpSpPr>
              <p:cNvPr id="41" name="Group 23"/>
              <p:cNvGrpSpPr/>
              <p:nvPr/>
            </p:nvGrpSpPr>
            <p:grpSpPr>
              <a:xfrm>
                <a:off x="5322566" y="1266116"/>
                <a:ext cx="4564511" cy="4688866"/>
                <a:chOff x="5322566" y="1266116"/>
                <a:chExt cx="4564511" cy="4688866"/>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79"/>
                  <a:ext cx="762000" cy="417782"/>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8790857" y="1266116"/>
                  <a:ext cx="838200" cy="417782"/>
                </a:xfrm>
                <a:prstGeom prst="rect">
                  <a:avLst/>
                </a:prstGeom>
                <a:noFill/>
              </p:spPr>
              <p:txBody>
                <a:bodyPr vert="horz" rtlCol="0">
                  <a:spAutoFit/>
                </a:bodyPr>
                <a:lstStyle/>
                <a:p>
                  <a:r>
                    <a:rPr lang="en-US" sz="1400" b="1" dirty="0" smtClean="0">
                      <a:solidFill>
                        <a:srgbClr val="0000CC"/>
                      </a:solidFill>
                    </a:rPr>
                    <a:t>SRAS</a:t>
                  </a:r>
                  <a:endParaRPr lang="en-US" sz="1400" b="1" dirty="0">
                    <a:solidFill>
                      <a:srgbClr val="0000CC"/>
                    </a:solidFill>
                  </a:endParaRPr>
                </a:p>
              </p:txBody>
            </p:sp>
            <p:sp>
              <p:nvSpPr>
                <p:cNvPr id="47"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nvGrpSpPr>
                <p:cNvPr id="48" name="Group 14"/>
                <p:cNvGrpSpPr/>
                <p:nvPr/>
              </p:nvGrpSpPr>
              <p:grpSpPr>
                <a:xfrm>
                  <a:off x="5765800" y="2081348"/>
                  <a:ext cx="3366766" cy="3366952"/>
                  <a:chOff x="5765800" y="2081348"/>
                  <a:chExt cx="3366766" cy="3366952"/>
                </a:xfrm>
              </p:grpSpPr>
              <p:cxnSp>
                <p:nvCxnSpPr>
                  <p:cNvPr id="57" name="Straight Connector 6"/>
                  <p:cNvCxnSpPr/>
                  <p:nvPr/>
                </p:nvCxnSpPr>
                <p:spPr>
                  <a:xfrm>
                    <a:off x="6654800" y="4432300"/>
                    <a:ext cx="0" cy="101600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8" name="Straight Connector 7"/>
                  <p:cNvCxnSpPr/>
                  <p:nvPr/>
                </p:nvCxnSpPr>
                <p:spPr>
                  <a:xfrm>
                    <a:off x="7505700" y="4152900"/>
                    <a:ext cx="0" cy="129540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9" name="Straight Connector 8"/>
                  <p:cNvCxnSpPr/>
                  <p:nvPr/>
                </p:nvCxnSpPr>
                <p:spPr>
                  <a:xfrm>
                    <a:off x="8470900" y="3594100"/>
                    <a:ext cx="0" cy="184150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0" name="Straight Connector 9"/>
                  <p:cNvCxnSpPr/>
                  <p:nvPr/>
                </p:nvCxnSpPr>
                <p:spPr>
                  <a:xfrm>
                    <a:off x="9132566" y="2081348"/>
                    <a:ext cx="0" cy="3366952"/>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1" name="Straight Connector 10"/>
                  <p:cNvCxnSpPr/>
                  <p:nvPr/>
                </p:nvCxnSpPr>
                <p:spPr>
                  <a:xfrm flipH="1">
                    <a:off x="5765800" y="4394200"/>
                    <a:ext cx="876300"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2" name="Straight Connector 11"/>
                  <p:cNvCxnSpPr/>
                  <p:nvPr/>
                </p:nvCxnSpPr>
                <p:spPr>
                  <a:xfrm flipH="1">
                    <a:off x="5778500" y="4152900"/>
                    <a:ext cx="1701800"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3" name="Straight Connector 12"/>
                  <p:cNvCxnSpPr/>
                  <p:nvPr/>
                </p:nvCxnSpPr>
                <p:spPr>
                  <a:xfrm flipH="1">
                    <a:off x="5778500" y="3594100"/>
                    <a:ext cx="2679700"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4" name="Straight Connector 13"/>
                  <p:cNvCxnSpPr/>
                  <p:nvPr/>
                </p:nvCxnSpPr>
                <p:spPr>
                  <a:xfrm flipH="1">
                    <a:off x="5765800" y="2081348"/>
                    <a:ext cx="3366766"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sp>
              <p:nvSpPr>
                <p:cNvPr id="49" name="TextBox 15"/>
                <p:cNvSpPr txBox="1"/>
                <p:nvPr/>
              </p:nvSpPr>
              <p:spPr>
                <a:xfrm>
                  <a:off x="5322569" y="4292600"/>
                  <a:ext cx="482600" cy="41778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50" name="TextBox 49"/>
                <p:cNvSpPr txBox="1"/>
                <p:nvPr/>
              </p:nvSpPr>
              <p:spPr>
                <a:xfrm>
                  <a:off x="5322569" y="4051299"/>
                  <a:ext cx="4826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2</a:t>
                  </a:r>
                  <a:endParaRPr lang="en-US" sz="1400" baseline="-25000">
                    <a:solidFill>
                      <a:srgbClr val="000000"/>
                    </a:solidFill>
                  </a:endParaRPr>
                </a:p>
              </p:txBody>
            </p:sp>
            <p:sp>
              <p:nvSpPr>
                <p:cNvPr id="51" name="TextBox 50"/>
                <p:cNvSpPr txBox="1"/>
                <p:nvPr/>
              </p:nvSpPr>
              <p:spPr>
                <a:xfrm>
                  <a:off x="5322569" y="3492499"/>
                  <a:ext cx="4826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3</a:t>
                  </a:r>
                  <a:endParaRPr lang="en-US" sz="1400" baseline="-25000">
                    <a:solidFill>
                      <a:srgbClr val="000000"/>
                    </a:solidFill>
                  </a:endParaRPr>
                </a:p>
              </p:txBody>
            </p:sp>
            <p:sp>
              <p:nvSpPr>
                <p:cNvPr id="52" name="TextBox 51"/>
                <p:cNvSpPr txBox="1"/>
                <p:nvPr/>
              </p:nvSpPr>
              <p:spPr>
                <a:xfrm>
                  <a:off x="5322566" y="1874179"/>
                  <a:ext cx="4826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4</a:t>
                  </a:r>
                  <a:endParaRPr lang="en-US" sz="1400" baseline="-25000">
                    <a:solidFill>
                      <a:srgbClr val="000000"/>
                    </a:solidFill>
                  </a:endParaRPr>
                </a:p>
              </p:txBody>
            </p:sp>
            <p:sp>
              <p:nvSpPr>
                <p:cNvPr id="53" name="TextBox 52"/>
                <p:cNvSpPr txBox="1"/>
                <p:nvPr/>
              </p:nvSpPr>
              <p:spPr>
                <a:xfrm>
                  <a:off x="6527800" y="55245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1</a:t>
                  </a:r>
                  <a:endParaRPr lang="en-US" sz="1400" baseline="-25000">
                    <a:solidFill>
                      <a:srgbClr val="000000"/>
                    </a:solidFill>
                  </a:endParaRPr>
                </a:p>
              </p:txBody>
            </p:sp>
            <p:sp>
              <p:nvSpPr>
                <p:cNvPr id="54" name="TextBox 53"/>
                <p:cNvSpPr txBox="1"/>
                <p:nvPr/>
              </p:nvSpPr>
              <p:spPr>
                <a:xfrm>
                  <a:off x="7391400" y="55118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2</a:t>
                  </a:r>
                  <a:endParaRPr lang="en-US" sz="1400" baseline="-25000">
                    <a:solidFill>
                      <a:srgbClr val="000000"/>
                    </a:solidFill>
                  </a:endParaRPr>
                </a:p>
              </p:txBody>
            </p:sp>
            <p:sp>
              <p:nvSpPr>
                <p:cNvPr id="55" name="TextBox 54"/>
                <p:cNvSpPr txBox="1"/>
                <p:nvPr/>
              </p:nvSpPr>
              <p:spPr>
                <a:xfrm>
                  <a:off x="8331200" y="55118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3</a:t>
                  </a:r>
                  <a:endParaRPr lang="en-US" sz="1400" baseline="-25000">
                    <a:solidFill>
                      <a:srgbClr val="000000"/>
                    </a:solidFill>
                  </a:endParaRPr>
                </a:p>
              </p:txBody>
            </p:sp>
            <p:sp>
              <p:nvSpPr>
                <p:cNvPr id="56" name="TextBox 55"/>
                <p:cNvSpPr txBox="1"/>
                <p:nvPr/>
              </p:nvSpPr>
              <p:spPr>
                <a:xfrm>
                  <a:off x="9131300" y="55372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4</a:t>
                  </a:r>
                  <a:endParaRPr lang="en-US" sz="1400" baseline="-25000">
                    <a:solidFill>
                      <a:srgbClr val="000000"/>
                    </a:solidFill>
                  </a:endParaRPr>
                </a:p>
              </p:txBody>
            </p:sp>
          </p:grpSp>
          <p:sp>
            <p:nvSpPr>
              <p:cNvPr id="42" name="TextBox 41"/>
              <p:cNvSpPr txBox="1"/>
              <p:nvPr/>
            </p:nvSpPr>
            <p:spPr>
              <a:xfrm>
                <a:off x="7269899" y="5942146"/>
                <a:ext cx="1270000" cy="417782"/>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grpSp>
          <p:nvGrpSpPr>
            <p:cNvPr id="36" name="Group 28"/>
            <p:cNvGrpSpPr/>
            <p:nvPr/>
          </p:nvGrpSpPr>
          <p:grpSpPr>
            <a:xfrm>
              <a:off x="5753100" y="3086100"/>
              <a:ext cx="3098800" cy="2362200"/>
              <a:chOff x="5753100" y="3086100"/>
              <a:chExt cx="3098800" cy="2362200"/>
            </a:xfrm>
          </p:grpSpPr>
          <p:cxnSp>
            <p:nvCxnSpPr>
              <p:cNvPr id="39" name="Straight Connector 38"/>
              <p:cNvCxnSpPr/>
              <p:nvPr/>
            </p:nvCxnSpPr>
            <p:spPr>
              <a:xfrm>
                <a:off x="8851900" y="3086100"/>
                <a:ext cx="0" cy="236220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5322569" y="2991778"/>
              <a:ext cx="5334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fe</a:t>
              </a:r>
              <a:endParaRPr lang="en-US" sz="1400" baseline="-25000">
                <a:solidFill>
                  <a:srgbClr val="000000"/>
                </a:solidFill>
              </a:endParaRPr>
            </a:p>
          </p:txBody>
        </p:sp>
        <p:sp>
          <p:nvSpPr>
            <p:cNvPr id="38" name="TextBox 37"/>
            <p:cNvSpPr txBox="1"/>
            <p:nvPr/>
          </p:nvSpPr>
          <p:spPr>
            <a:xfrm>
              <a:off x="8724900" y="5511800"/>
              <a:ext cx="558800" cy="417782"/>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grpSp>
      <p:graphicFrame>
        <p:nvGraphicFramePr>
          <p:cNvPr id="66" name="Table 65"/>
          <p:cNvGraphicFramePr>
            <a:graphicFrameLocks noGrp="1"/>
          </p:cNvGraphicFramePr>
          <p:nvPr>
            <p:extLst>
              <p:ext uri="{D42A27DB-BD31-4B8C-83A1-F6EECF244321}">
                <p14:modId xmlns="" xmlns:p14="http://schemas.microsoft.com/office/powerpoint/2010/main" val="1820952284"/>
              </p:ext>
            </p:extLst>
          </p:nvPr>
        </p:nvGraphicFramePr>
        <p:xfrm>
          <a:off x="0" y="2069516"/>
          <a:ext cx="4919081" cy="3550920"/>
        </p:xfrm>
        <a:graphic>
          <a:graphicData uri="http://schemas.openxmlformats.org/drawingml/2006/table">
            <a:tbl>
              <a:tblPr firstRow="1" bandRow="1">
                <a:tableStyleId>{0E3FDE45-AF77-4B5C-9715-49D594BDF05E}</a:tableStyleId>
              </a:tblPr>
              <a:tblGrid>
                <a:gridCol w="4919081"/>
              </a:tblGrid>
              <a:tr h="282884">
                <a:tc>
                  <a:txBody>
                    <a:bodyPr/>
                    <a:lstStyle/>
                    <a:p>
                      <a:pPr algn="ctr"/>
                      <a:r>
                        <a:rPr lang="en-US" sz="1600" i="0" dirty="0" smtClean="0">
                          <a:solidFill>
                            <a:schemeClr val="tx1"/>
                          </a:solidFill>
                          <a:latin typeface="Calibri" pitchFamily="34" charset="0"/>
                          <a:cs typeface="Calibri" pitchFamily="34" charset="0"/>
                        </a:rPr>
                        <a:t>Explanation</a:t>
                      </a:r>
                      <a:r>
                        <a:rPr lang="en-US" sz="1600" i="0" baseline="0" dirty="0" smtClean="0">
                          <a:solidFill>
                            <a:schemeClr val="tx1"/>
                          </a:solidFill>
                          <a:latin typeface="Calibri" pitchFamily="34" charset="0"/>
                          <a:cs typeface="Calibri" pitchFamily="34" charset="0"/>
                        </a:rPr>
                        <a:t> for the shape of SRAS</a:t>
                      </a:r>
                      <a:endParaRPr lang="en-US" sz="1600" i="0" dirty="0">
                        <a:solidFill>
                          <a:schemeClr val="tx1"/>
                        </a:solidFill>
                        <a:latin typeface="Calibri" pitchFamily="34" charset="0"/>
                        <a:cs typeface="Calibri" pitchFamily="34" charset="0"/>
                      </a:endParaRPr>
                    </a:p>
                  </a:txBody>
                  <a:tcPr marT="38100" marB="38100" anchor="ctr"/>
                </a:tc>
              </a:tr>
              <a:tr h="560542">
                <a:tc>
                  <a:txBody>
                    <a:bodyPr/>
                    <a:lstStyle/>
                    <a:p>
                      <a:r>
                        <a:rPr lang="en-US" sz="1600" dirty="0" smtClean="0"/>
                        <a:t>Slopes upwards because at higher prices, firms respond by producing a greater quantity of output</a:t>
                      </a:r>
                      <a:endParaRPr lang="en-US" sz="1600" i="0" dirty="0">
                        <a:solidFill>
                          <a:schemeClr val="tx1"/>
                        </a:solidFill>
                        <a:latin typeface="Calibri" pitchFamily="34" charset="0"/>
                        <a:cs typeface="Calibri" pitchFamily="34" charset="0"/>
                      </a:endParaRPr>
                    </a:p>
                  </a:txBody>
                  <a:tcPr marT="38100" marB="38100" anchor="ctr"/>
                </a:tc>
              </a:tr>
              <a:tr h="277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 price level falls, firms respond by reducing</a:t>
                      </a:r>
                      <a:r>
                        <a:rPr lang="en-US" sz="1600" baseline="0" dirty="0" smtClean="0"/>
                        <a:t> output</a:t>
                      </a:r>
                      <a:endParaRPr lang="en-US" sz="1600" i="0" dirty="0">
                        <a:solidFill>
                          <a:schemeClr val="tx1"/>
                        </a:solidFill>
                        <a:latin typeface="Calibri" pitchFamily="34" charset="0"/>
                        <a:cs typeface="Calibri" pitchFamily="34" charset="0"/>
                      </a:endParaRPr>
                    </a:p>
                  </a:txBody>
                  <a:tcPr marT="38100" marB="38100" anchor="ctr"/>
                </a:tc>
              </a:tr>
              <a:tr h="688384">
                <a:tc>
                  <a:txBody>
                    <a:bodyPr/>
                    <a:lstStyle/>
                    <a:p>
                      <a:r>
                        <a:rPr lang="en-US" sz="1600" dirty="0" smtClean="0"/>
                        <a:t>At low levels of output (when unemployment is high), firms are able to attract new workers without paying higher wages, so</a:t>
                      </a:r>
                      <a:r>
                        <a:rPr lang="en-US" sz="1600" baseline="0" dirty="0" smtClean="0"/>
                        <a:t> </a:t>
                      </a:r>
                      <a:r>
                        <a:rPr lang="en-US" sz="1600" dirty="0" smtClean="0"/>
                        <a:t>prices rise gradually as output increases</a:t>
                      </a:r>
                      <a:endParaRPr lang="en-US" sz="1600" i="0" dirty="0">
                        <a:solidFill>
                          <a:schemeClr val="tx1"/>
                        </a:solidFill>
                        <a:latin typeface="Calibri" pitchFamily="34" charset="0"/>
                        <a:cs typeface="Calibri" pitchFamily="34" charset="0"/>
                      </a:endParaRPr>
                    </a:p>
                  </a:txBody>
                  <a:tcPr marT="38100" marB="38100" anchor="ctr"/>
                </a:tc>
              </a:tr>
              <a:tr h="1160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At high levels of output, when resources in the economy are fully employed, firms find it costly to increase output as they must pay higher wages and other costs. Increases in output are accompanied by greater and greater levels of inflation as an economy approaches and passes full employment</a:t>
                      </a:r>
                      <a:endParaRPr lang="en-US" sz="1600" i="0" dirty="0">
                        <a:solidFill>
                          <a:schemeClr val="tx1"/>
                        </a:solidFill>
                        <a:latin typeface="Calibri" pitchFamily="34" charset="0"/>
                        <a:cs typeface="Calibri" pitchFamily="34" charset="0"/>
                      </a:endParaRPr>
                    </a:p>
                  </a:txBody>
                  <a:tcPr marT="38100" marB="38100" anchor="ctr"/>
                </a:tc>
              </a:tr>
            </a:tbl>
          </a:graphicData>
        </a:graphic>
      </p:graphicFrame>
    </p:spTree>
    <p:extLst>
      <p:ext uri="{BB962C8B-B14F-4D97-AF65-F5344CB8AC3E}">
        <p14:creationId xmlns="" xmlns:p14="http://schemas.microsoft.com/office/powerpoint/2010/main" val="619769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Long-run Aggregate Supply</a:t>
            </a:r>
          </a:p>
          <a:p>
            <a:r>
              <a:rPr lang="en-US" dirty="0" smtClean="0">
                <a:latin typeface="Calibri" pitchFamily="34" charset="0"/>
                <a:cs typeface="Calibri" pitchFamily="34" charset="0"/>
              </a:rPr>
              <a:t>The new-classical view of AS is reflected in the vertical, long-run AS curve, which shows that output will </a:t>
            </a:r>
            <a:r>
              <a:rPr lang="en-US" i="1" dirty="0" smtClean="0">
                <a:latin typeface="Calibri" pitchFamily="34" charset="0"/>
                <a:cs typeface="Calibri" pitchFamily="34" charset="0"/>
              </a:rPr>
              <a:t>always occur at the full employment level (</a:t>
            </a:r>
            <a:r>
              <a:rPr lang="en-US" i="1" dirty="0" err="1" smtClean="0">
                <a:latin typeface="Calibri" pitchFamily="34" charset="0"/>
                <a:cs typeface="Calibri" pitchFamily="34" charset="0"/>
              </a:rPr>
              <a:t>Yfe</a:t>
            </a:r>
            <a:r>
              <a:rPr lang="en-US" i="1" dirty="0" smtClean="0">
                <a:latin typeface="Calibri" pitchFamily="34" charset="0"/>
                <a:cs typeface="Calibri" pitchFamily="34" charset="0"/>
              </a:rPr>
              <a:t>). </a:t>
            </a:r>
            <a:endParaRPr lang="en-US" i="1" dirty="0">
              <a:solidFill>
                <a:srgbClr val="FF0000"/>
              </a:solidFill>
            </a:endParaRPr>
          </a:p>
        </p:txBody>
      </p:sp>
      <p:graphicFrame>
        <p:nvGraphicFramePr>
          <p:cNvPr id="66" name="Table 65"/>
          <p:cNvGraphicFramePr>
            <a:graphicFrameLocks noGrp="1"/>
          </p:cNvGraphicFramePr>
          <p:nvPr>
            <p:extLst>
              <p:ext uri="{D42A27DB-BD31-4B8C-83A1-F6EECF244321}">
                <p14:modId xmlns="" xmlns:p14="http://schemas.microsoft.com/office/powerpoint/2010/main" val="1557921801"/>
              </p:ext>
            </p:extLst>
          </p:nvPr>
        </p:nvGraphicFramePr>
        <p:xfrm>
          <a:off x="4800600" y="1104900"/>
          <a:ext cx="4343400" cy="4391205"/>
        </p:xfrm>
        <a:graphic>
          <a:graphicData uri="http://schemas.openxmlformats.org/drawingml/2006/table">
            <a:tbl>
              <a:tblPr firstRow="1" bandRow="1">
                <a:tableStyleId>{3B4B98B0-60AC-42C2-AFA5-B58CD77FA1E5}</a:tableStyleId>
              </a:tblPr>
              <a:tblGrid>
                <a:gridCol w="4343400"/>
              </a:tblGrid>
              <a:tr h="307771">
                <a:tc>
                  <a:txBody>
                    <a:bodyPr/>
                    <a:lstStyle/>
                    <a:p>
                      <a:pPr algn="ctr"/>
                      <a:r>
                        <a:rPr lang="en-US" sz="1600" dirty="0" smtClean="0"/>
                        <a:t>Explanation</a:t>
                      </a:r>
                      <a:r>
                        <a:rPr lang="en-US" sz="1600" baseline="0" dirty="0" smtClean="0"/>
                        <a:t> for the shape of LRAS</a:t>
                      </a:r>
                      <a:endParaRPr lang="en-US" sz="1600" i="0" dirty="0">
                        <a:solidFill>
                          <a:schemeClr val="tx1"/>
                        </a:solidFill>
                        <a:latin typeface="Calibri" pitchFamily="34" charset="0"/>
                        <a:cs typeface="Calibri" pitchFamily="34" charset="0"/>
                      </a:endParaRPr>
                    </a:p>
                  </a:txBody>
                  <a:tcPr marT="38100" marB="38100" anchor="ctr"/>
                </a:tc>
              </a:tr>
              <a:tr h="891125">
                <a:tc>
                  <a:txBody>
                    <a:bodyPr/>
                    <a:lstStyle/>
                    <a:p>
                      <a:r>
                        <a:rPr lang="en-US" sz="1600" dirty="0" smtClean="0"/>
                        <a:t>AS is vertical</a:t>
                      </a:r>
                      <a:r>
                        <a:rPr lang="en-US" sz="1600" baseline="0" dirty="0" smtClean="0"/>
                        <a:t> at the full-employment level of output (</a:t>
                      </a:r>
                      <a:r>
                        <a:rPr lang="en-US" sz="1600" baseline="0" dirty="0" err="1" smtClean="0"/>
                        <a:t>Yfe</a:t>
                      </a:r>
                      <a:r>
                        <a:rPr lang="en-US" sz="1600" baseline="0" dirty="0" smtClean="0"/>
                        <a:t>), implying that whatever the level of AD, the economy will </a:t>
                      </a:r>
                      <a:r>
                        <a:rPr lang="en-US" sz="1600" i="1" baseline="0" dirty="0" smtClean="0"/>
                        <a:t>always produce at full employment.</a:t>
                      </a:r>
                      <a:endParaRPr lang="en-US" sz="1600" i="0" dirty="0">
                        <a:solidFill>
                          <a:schemeClr val="tx1"/>
                        </a:solidFill>
                        <a:latin typeface="Calibri" pitchFamily="34" charset="0"/>
                        <a:cs typeface="Calibri" pitchFamily="34" charset="0"/>
                      </a:endParaRPr>
                    </a:p>
                  </a:txBody>
                  <a:tcPr marT="38100" marB="38100" anchor="ctr"/>
                </a:tc>
              </a:tr>
              <a:tr h="1062010">
                <a:tc>
                  <a:txBody>
                    <a:bodyPr/>
                    <a:lstStyle/>
                    <a:p>
                      <a:r>
                        <a:rPr lang="en-US" sz="1600" dirty="0" smtClean="0"/>
                        <a:t>When AD is very low,</a:t>
                      </a:r>
                      <a:r>
                        <a:rPr lang="en-US" sz="1600" baseline="0" dirty="0" smtClean="0"/>
                        <a:t> wages and prices fall so that firms can continue to employ the same number of workers and produce the same output. </a:t>
                      </a:r>
                      <a:r>
                        <a:rPr lang="en-US" sz="1600" b="1" i="1" baseline="0" dirty="0" smtClean="0">
                          <a:solidFill>
                            <a:srgbClr val="F81D06"/>
                          </a:solidFill>
                        </a:rPr>
                        <a:t>Output will not decrease when AD decreases</a:t>
                      </a:r>
                      <a:endParaRPr lang="en-US" sz="1600" b="1" i="1" dirty="0">
                        <a:solidFill>
                          <a:srgbClr val="F81D06"/>
                        </a:solidFill>
                        <a:latin typeface="Calibri" pitchFamily="34" charset="0"/>
                        <a:cs typeface="Calibri" pitchFamily="34" charset="0"/>
                      </a:endParaRPr>
                    </a:p>
                  </a:txBody>
                  <a:tcPr marT="38100" marB="38100" anchor="ctr"/>
                </a:tc>
              </a:tr>
              <a:tr h="1097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When AD is very high, firms will see</a:t>
                      </a:r>
                      <a:r>
                        <a:rPr lang="en-US" sz="1600" baseline="0" dirty="0" smtClean="0"/>
                        <a:t> wages rising and therefore they will NOT hire more workers, and will just pass their higher costs onto buyers as higher prices. </a:t>
                      </a:r>
                      <a:r>
                        <a:rPr lang="en-US" sz="1600" b="1" i="1" baseline="0" dirty="0" smtClean="0">
                          <a:solidFill>
                            <a:srgbClr val="F81D06"/>
                          </a:solidFill>
                        </a:rPr>
                        <a:t>Output will not increase when AD increases</a:t>
                      </a:r>
                      <a:endParaRPr lang="en-US" sz="1600" b="1" i="1" dirty="0">
                        <a:solidFill>
                          <a:srgbClr val="F81D06"/>
                        </a:solidFill>
                        <a:latin typeface="Calibri" pitchFamily="34" charset="0"/>
                        <a:cs typeface="Calibri" pitchFamily="34" charset="0"/>
                      </a:endParaRPr>
                    </a:p>
                  </a:txBody>
                  <a:tcPr marT="38100" marB="38100" anchor="ctr"/>
                </a:tc>
              </a:tr>
              <a:tr h="662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i="1" dirty="0">
                        <a:solidFill>
                          <a:srgbClr val="0000CC"/>
                        </a:solidFill>
                        <a:latin typeface="Calibri" pitchFamily="34" charset="0"/>
                        <a:cs typeface="Calibri" pitchFamily="34" charset="0"/>
                      </a:endParaRPr>
                    </a:p>
                  </a:txBody>
                  <a:tcPr marT="38100" marB="38100" anchor="ctr"/>
                </a:tc>
              </a:tr>
            </a:tbl>
          </a:graphicData>
        </a:graphic>
      </p:graphicFrame>
      <p:grpSp>
        <p:nvGrpSpPr>
          <p:cNvPr id="3" name="Group 2"/>
          <p:cNvGrpSpPr/>
          <p:nvPr/>
        </p:nvGrpSpPr>
        <p:grpSpPr>
          <a:xfrm>
            <a:off x="35496" y="1638300"/>
            <a:ext cx="4460304" cy="4059856"/>
            <a:chOff x="5087323" y="1866900"/>
            <a:chExt cx="4056677" cy="3831256"/>
          </a:xfrm>
        </p:grpSpPr>
        <p:grpSp>
          <p:nvGrpSpPr>
            <p:cNvPr id="34" name="Group 33"/>
            <p:cNvGrpSpPr>
              <a:grpSpLocks noChangeAspect="1"/>
            </p:cNvGrpSpPr>
            <p:nvPr/>
          </p:nvGrpSpPr>
          <p:grpSpPr>
            <a:xfrm>
              <a:off x="5087323" y="1866900"/>
              <a:ext cx="4056677" cy="3831256"/>
              <a:chOff x="5322566" y="1159309"/>
              <a:chExt cx="4588844" cy="5200619"/>
            </a:xfrm>
          </p:grpSpPr>
          <p:grpSp>
            <p:nvGrpSpPr>
              <p:cNvPr id="35" name="Group 25"/>
              <p:cNvGrpSpPr/>
              <p:nvPr/>
            </p:nvGrpSpPr>
            <p:grpSpPr>
              <a:xfrm>
                <a:off x="5322566" y="1159309"/>
                <a:ext cx="4588844" cy="5200619"/>
                <a:chOff x="5322566" y="1159309"/>
                <a:chExt cx="4588844" cy="5200619"/>
              </a:xfrm>
            </p:grpSpPr>
            <p:grpSp>
              <p:nvGrpSpPr>
                <p:cNvPr id="41" name="Group 23"/>
                <p:cNvGrpSpPr/>
                <p:nvPr/>
              </p:nvGrpSpPr>
              <p:grpSpPr>
                <a:xfrm>
                  <a:off x="5322566" y="1159309"/>
                  <a:ext cx="4588844" cy="4795673"/>
                  <a:chOff x="5322566" y="1159309"/>
                  <a:chExt cx="4588844" cy="4795673"/>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80"/>
                    <a:ext cx="762000" cy="417782"/>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073210" y="1266116"/>
                    <a:ext cx="838200" cy="417782"/>
                  </a:xfrm>
                  <a:prstGeom prst="rect">
                    <a:avLst/>
                  </a:prstGeom>
                  <a:noFill/>
                </p:spPr>
                <p:txBody>
                  <a:bodyPr vert="horz" rtlCol="0">
                    <a:spAutoFit/>
                  </a:bodyPr>
                  <a:lstStyle/>
                  <a:p>
                    <a:r>
                      <a:rPr lang="en-US" sz="1400" b="1" dirty="0" smtClean="0">
                        <a:solidFill>
                          <a:srgbClr val="0000CC"/>
                        </a:solidFill>
                      </a:rPr>
                      <a:t>SRAS</a:t>
                    </a:r>
                    <a:endParaRPr lang="en-US" sz="1400" b="1" dirty="0">
                      <a:solidFill>
                        <a:srgbClr val="0000CC"/>
                      </a:solidFill>
                    </a:endParaRPr>
                  </a:p>
                </p:txBody>
              </p:sp>
              <p:sp>
                <p:nvSpPr>
                  <p:cNvPr id="47"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nvGrpSpPr>
                  <p:cNvPr id="48" name="Group 14"/>
                  <p:cNvGrpSpPr/>
                  <p:nvPr/>
                </p:nvGrpSpPr>
                <p:grpSpPr>
                  <a:xfrm>
                    <a:off x="5765800" y="2081348"/>
                    <a:ext cx="3366766" cy="3366952"/>
                    <a:chOff x="5765800" y="2081348"/>
                    <a:chExt cx="3366766" cy="3366952"/>
                  </a:xfrm>
                </p:grpSpPr>
                <p:cxnSp>
                  <p:nvCxnSpPr>
                    <p:cNvPr id="57" name="Straight Connector 6"/>
                    <p:cNvCxnSpPr/>
                    <p:nvPr/>
                  </p:nvCxnSpPr>
                  <p:spPr>
                    <a:xfrm>
                      <a:off x="6654800" y="4432300"/>
                      <a:ext cx="0" cy="101600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8" name="Straight Connector 7"/>
                    <p:cNvCxnSpPr/>
                    <p:nvPr/>
                  </p:nvCxnSpPr>
                  <p:spPr>
                    <a:xfrm>
                      <a:off x="7505700" y="4152900"/>
                      <a:ext cx="0" cy="129540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59" name="Straight Connector 8"/>
                    <p:cNvCxnSpPr/>
                    <p:nvPr/>
                  </p:nvCxnSpPr>
                  <p:spPr>
                    <a:xfrm>
                      <a:off x="8470900" y="3594100"/>
                      <a:ext cx="0" cy="184150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0" name="Straight Connector 9"/>
                    <p:cNvCxnSpPr/>
                    <p:nvPr/>
                  </p:nvCxnSpPr>
                  <p:spPr>
                    <a:xfrm>
                      <a:off x="9132566" y="2081348"/>
                      <a:ext cx="0" cy="3366952"/>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1" name="Straight Connector 10"/>
                    <p:cNvCxnSpPr/>
                    <p:nvPr/>
                  </p:nvCxnSpPr>
                  <p:spPr>
                    <a:xfrm flipH="1">
                      <a:off x="5765800" y="4394200"/>
                      <a:ext cx="876300"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2" name="Straight Connector 11"/>
                    <p:cNvCxnSpPr/>
                    <p:nvPr/>
                  </p:nvCxnSpPr>
                  <p:spPr>
                    <a:xfrm flipH="1">
                      <a:off x="5778500" y="4152900"/>
                      <a:ext cx="1701800"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3" name="Straight Connector 12"/>
                    <p:cNvCxnSpPr/>
                    <p:nvPr/>
                  </p:nvCxnSpPr>
                  <p:spPr>
                    <a:xfrm flipH="1">
                      <a:off x="5778500" y="3594100"/>
                      <a:ext cx="2679700"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64" name="Straight Connector 13"/>
                    <p:cNvCxnSpPr/>
                    <p:nvPr/>
                  </p:nvCxnSpPr>
                  <p:spPr>
                    <a:xfrm flipH="1">
                      <a:off x="5765800" y="2081348"/>
                      <a:ext cx="3366766" cy="0"/>
                    </a:xfrm>
                    <a:prstGeom prst="line">
                      <a:avLst/>
                    </a:prstGeom>
                    <a:ln w="38100" cap="flat" cmpd="sng" algn="ctr">
                      <a:solidFill>
                        <a:srgbClr val="FFD700">
                          <a:alpha val="4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grpSp>
              <p:sp>
                <p:nvSpPr>
                  <p:cNvPr id="49" name="TextBox 15"/>
                  <p:cNvSpPr txBox="1"/>
                  <p:nvPr/>
                </p:nvSpPr>
                <p:spPr>
                  <a:xfrm>
                    <a:off x="5322569" y="4292600"/>
                    <a:ext cx="482600" cy="41778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1</a:t>
                    </a:r>
                    <a:endParaRPr lang="en-US" sz="1400" baseline="-25000" dirty="0">
                      <a:solidFill>
                        <a:srgbClr val="000000"/>
                      </a:solidFill>
                    </a:endParaRPr>
                  </a:p>
                </p:txBody>
              </p:sp>
              <p:sp>
                <p:nvSpPr>
                  <p:cNvPr id="50" name="TextBox 49"/>
                  <p:cNvSpPr txBox="1"/>
                  <p:nvPr/>
                </p:nvSpPr>
                <p:spPr>
                  <a:xfrm>
                    <a:off x="5322569" y="4051300"/>
                    <a:ext cx="4826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2</a:t>
                    </a:r>
                    <a:endParaRPr lang="en-US" sz="1400" baseline="-25000">
                      <a:solidFill>
                        <a:srgbClr val="000000"/>
                      </a:solidFill>
                    </a:endParaRPr>
                  </a:p>
                </p:txBody>
              </p:sp>
              <p:sp>
                <p:nvSpPr>
                  <p:cNvPr id="51" name="TextBox 50"/>
                  <p:cNvSpPr txBox="1"/>
                  <p:nvPr/>
                </p:nvSpPr>
                <p:spPr>
                  <a:xfrm>
                    <a:off x="5322569" y="3492499"/>
                    <a:ext cx="4826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3</a:t>
                    </a:r>
                    <a:endParaRPr lang="en-US" sz="1400" baseline="-25000">
                      <a:solidFill>
                        <a:srgbClr val="000000"/>
                      </a:solidFill>
                    </a:endParaRPr>
                  </a:p>
                </p:txBody>
              </p:sp>
              <p:sp>
                <p:nvSpPr>
                  <p:cNvPr id="52" name="TextBox 51"/>
                  <p:cNvSpPr txBox="1"/>
                  <p:nvPr/>
                </p:nvSpPr>
                <p:spPr>
                  <a:xfrm>
                    <a:off x="5322566" y="1874177"/>
                    <a:ext cx="4826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4</a:t>
                    </a:r>
                    <a:endParaRPr lang="en-US" sz="1400" baseline="-25000">
                      <a:solidFill>
                        <a:srgbClr val="000000"/>
                      </a:solidFill>
                    </a:endParaRPr>
                  </a:p>
                </p:txBody>
              </p:sp>
              <p:sp>
                <p:nvSpPr>
                  <p:cNvPr id="53" name="TextBox 52"/>
                  <p:cNvSpPr txBox="1"/>
                  <p:nvPr/>
                </p:nvSpPr>
                <p:spPr>
                  <a:xfrm>
                    <a:off x="6527800" y="55245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1</a:t>
                    </a:r>
                    <a:endParaRPr lang="en-US" sz="1400" baseline="-25000">
                      <a:solidFill>
                        <a:srgbClr val="000000"/>
                      </a:solidFill>
                    </a:endParaRPr>
                  </a:p>
                </p:txBody>
              </p:sp>
              <p:sp>
                <p:nvSpPr>
                  <p:cNvPr id="54" name="TextBox 53"/>
                  <p:cNvSpPr txBox="1"/>
                  <p:nvPr/>
                </p:nvSpPr>
                <p:spPr>
                  <a:xfrm>
                    <a:off x="7391400" y="55118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2</a:t>
                    </a:r>
                    <a:endParaRPr lang="en-US" sz="1400" baseline="-25000">
                      <a:solidFill>
                        <a:srgbClr val="000000"/>
                      </a:solidFill>
                    </a:endParaRPr>
                  </a:p>
                </p:txBody>
              </p:sp>
              <p:sp>
                <p:nvSpPr>
                  <p:cNvPr id="55" name="TextBox 54"/>
                  <p:cNvSpPr txBox="1"/>
                  <p:nvPr/>
                </p:nvSpPr>
                <p:spPr>
                  <a:xfrm>
                    <a:off x="8331201" y="55118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3</a:t>
                    </a:r>
                    <a:endParaRPr lang="en-US" sz="1400" baseline="-25000">
                      <a:solidFill>
                        <a:srgbClr val="000000"/>
                      </a:solidFill>
                    </a:endParaRPr>
                  </a:p>
                </p:txBody>
              </p:sp>
              <p:sp>
                <p:nvSpPr>
                  <p:cNvPr id="56" name="TextBox 55"/>
                  <p:cNvSpPr txBox="1"/>
                  <p:nvPr/>
                </p:nvSpPr>
                <p:spPr>
                  <a:xfrm>
                    <a:off x="9131300" y="5537200"/>
                    <a:ext cx="482600" cy="417782"/>
                  </a:xfrm>
                  <a:prstGeom prst="rect">
                    <a:avLst/>
                  </a:prstGeom>
                  <a:noFill/>
                </p:spPr>
                <p:txBody>
                  <a:bodyPr vert="horz" rtlCol="0">
                    <a:spAutoFit/>
                  </a:bodyPr>
                  <a:lstStyle/>
                  <a:p>
                    <a:r>
                      <a:rPr lang="en-US" sz="1400" smtClean="0">
                        <a:solidFill>
                          <a:srgbClr val="000000"/>
                        </a:solidFill>
                      </a:rPr>
                      <a:t>Y</a:t>
                    </a:r>
                    <a:r>
                      <a:rPr lang="en-US" sz="1400" baseline="-25000" smtClean="0">
                        <a:solidFill>
                          <a:srgbClr val="000000"/>
                        </a:solidFill>
                      </a:rPr>
                      <a:t>4</a:t>
                    </a:r>
                    <a:endParaRPr lang="en-US" sz="1400" baseline="-25000">
                      <a:solidFill>
                        <a:srgbClr val="000000"/>
                      </a:solidFill>
                    </a:endParaRPr>
                  </a:p>
                </p:txBody>
              </p:sp>
              <p:sp>
                <p:nvSpPr>
                  <p:cNvPr id="67" name="TextBox 4"/>
                  <p:cNvSpPr txBox="1"/>
                  <p:nvPr/>
                </p:nvSpPr>
                <p:spPr>
                  <a:xfrm>
                    <a:off x="8383641" y="1159309"/>
                    <a:ext cx="838200" cy="417782"/>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grpSp>
            <p:sp>
              <p:nvSpPr>
                <p:cNvPr id="42" name="TextBox 41"/>
                <p:cNvSpPr txBox="1"/>
                <p:nvPr/>
              </p:nvSpPr>
              <p:spPr>
                <a:xfrm>
                  <a:off x="7269899" y="5942146"/>
                  <a:ext cx="1269999" cy="417782"/>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22569" y="2991778"/>
                <a:ext cx="533400" cy="417782"/>
              </a:xfrm>
              <a:prstGeom prst="rect">
                <a:avLst/>
              </a:prstGeom>
              <a:noFill/>
            </p:spPr>
            <p:txBody>
              <a:bodyPr vert="horz" rtlCol="0">
                <a:spAutoFit/>
              </a:bodyPr>
              <a:lstStyle/>
              <a:p>
                <a:r>
                  <a:rPr lang="en-US" sz="1400" smtClean="0">
                    <a:solidFill>
                      <a:srgbClr val="000000"/>
                    </a:solidFill>
                  </a:rPr>
                  <a:t>P</a:t>
                </a:r>
                <a:r>
                  <a:rPr lang="en-US" sz="1400" baseline="-25000" smtClean="0">
                    <a:solidFill>
                      <a:srgbClr val="000000"/>
                    </a:solidFill>
                  </a:rPr>
                  <a:t>fe</a:t>
                </a:r>
                <a:endParaRPr lang="en-US" sz="1400" baseline="-25000">
                  <a:solidFill>
                    <a:srgbClr val="000000"/>
                  </a:solidFill>
                </a:endParaRPr>
              </a:p>
            </p:txBody>
          </p:sp>
          <p:sp>
            <p:nvSpPr>
              <p:cNvPr id="38" name="TextBox 37"/>
              <p:cNvSpPr txBox="1"/>
              <p:nvPr/>
            </p:nvSpPr>
            <p:spPr>
              <a:xfrm>
                <a:off x="8724900" y="5511801"/>
                <a:ext cx="558800" cy="417782"/>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grpSp>
        <p:cxnSp>
          <p:nvCxnSpPr>
            <p:cNvPr id="65" name="Straight Connector 64"/>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84719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62213"/>
          </a:xfrm>
          <a:prstGeom prst="rect">
            <a:avLst/>
          </a:prstGeom>
          <a:noFill/>
        </p:spPr>
        <p:txBody>
          <a:bodyPr wrap="square" rtlCol="0">
            <a:spAutoFit/>
          </a:bodyPr>
          <a:lstStyle/>
          <a:p>
            <a:r>
              <a:rPr lang="en-US" sz="2400" dirty="0" smtClean="0">
                <a:solidFill>
                  <a:srgbClr val="FF0000"/>
                </a:solidFill>
              </a:rPr>
              <a:t>Why does the AD Curve Slope Downwards?</a:t>
            </a:r>
          </a:p>
          <a:p>
            <a:r>
              <a:rPr lang="en-US" dirty="0" smtClean="0"/>
              <a:t>The demand for a nation’s output is inversely related to the average price level of the nation’s good. There are three explanations for this:</a:t>
            </a:r>
          </a:p>
          <a:p>
            <a:endParaRPr lang="en-US" sz="1400" dirty="0"/>
          </a:p>
          <a:p>
            <a:pPr marL="285750" lvl="0" indent="-285750" hangingPunct="0">
              <a:buFont typeface="Arial" pitchFamily="34" charset="0"/>
              <a:buChar char="•"/>
            </a:pPr>
            <a:r>
              <a:rPr lang="en-US" sz="1600" b="1" dirty="0">
                <a:solidFill>
                  <a:srgbClr val="0000CC"/>
                </a:solidFill>
              </a:rPr>
              <a:t>The wealth effect: </a:t>
            </a:r>
            <a:r>
              <a:rPr lang="en-US" sz="1600" dirty="0"/>
              <a:t>Higher price levels reduce the purchasing power or the </a:t>
            </a:r>
            <a:r>
              <a:rPr lang="en-US" sz="1600" i="1" dirty="0"/>
              <a:t>real value </a:t>
            </a:r>
            <a:r>
              <a:rPr lang="en-US" sz="1600" dirty="0"/>
              <a:t>of the nation's households' wealth and savings</a:t>
            </a:r>
            <a:r>
              <a:rPr lang="en-US" sz="1600" dirty="0" smtClean="0"/>
              <a:t>. The </a:t>
            </a:r>
            <a:r>
              <a:rPr lang="en-US" sz="1600" dirty="0"/>
              <a:t>public </a:t>
            </a:r>
            <a:r>
              <a:rPr lang="en-US" sz="1600" i="1" dirty="0"/>
              <a:t>feels </a:t>
            </a:r>
            <a:r>
              <a:rPr lang="en-US" sz="1600" dirty="0"/>
              <a:t>poorer at higher price levels, thus demand a lower quantity of the nation's output when price levels are high. At lower price levels, people </a:t>
            </a:r>
            <a:r>
              <a:rPr lang="en-US" sz="1600" i="1" dirty="0"/>
              <a:t>feel </a:t>
            </a:r>
            <a:r>
              <a:rPr lang="en-US" sz="1600" dirty="0"/>
              <a:t>wealthier and thus demand more of a nation's goods and services. (This is similar to the income effect which explains the downward sloping demand curve</a:t>
            </a:r>
            <a:r>
              <a:rPr lang="en-US" sz="1600" dirty="0" smtClean="0"/>
              <a:t>).</a:t>
            </a:r>
          </a:p>
        </p:txBody>
      </p:sp>
      <p:pic>
        <p:nvPicPr>
          <p:cNvPr id="1026" name="Picture 2"/>
          <p:cNvPicPr>
            <a:picLocks noChangeAspect="1" noChangeArrowheads="1"/>
          </p:cNvPicPr>
          <p:nvPr/>
        </p:nvPicPr>
        <p:blipFill>
          <a:blip r:embed="rId2" cstate="print"/>
          <a:srcRect l="23750" t="29297" r="38125" b="33984"/>
          <a:stretch>
            <a:fillRect/>
          </a:stretch>
        </p:blipFill>
        <p:spPr bwMode="auto">
          <a:xfrm>
            <a:off x="4191000" y="2247900"/>
            <a:ext cx="4499853" cy="3467100"/>
          </a:xfrm>
          <a:prstGeom prst="rect">
            <a:avLst/>
          </a:prstGeom>
          <a:noFill/>
          <a:ln w="9525">
            <a:noFill/>
            <a:miter lim="800000"/>
            <a:headEnd/>
            <a:tailEnd/>
          </a:ln>
          <a:effectLst/>
        </p:spPr>
      </p:pic>
    </p:spTree>
    <p:extLst>
      <p:ext uri="{BB962C8B-B14F-4D97-AF65-F5344CB8AC3E}">
        <p14:creationId xmlns="" xmlns:p14="http://schemas.microsoft.com/office/powerpoint/2010/main" val="1994669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Short-run Equilibrium in the AD/AS Model – Full Employment</a:t>
            </a:r>
          </a:p>
          <a:p>
            <a:r>
              <a:rPr lang="en-US" dirty="0" smtClean="0">
                <a:latin typeface="Calibri" pitchFamily="34" charset="0"/>
                <a:cs typeface="Calibri" pitchFamily="34" charset="0"/>
              </a:rPr>
              <a:t>By considering both the aggregate supply AND the aggregate demand in a nation, we can analyze the levels of output, employment and prices in an economy at any particular period of time. Consider the economy shown here:</a:t>
            </a:r>
            <a:endParaRPr lang="en-US" i="1" dirty="0">
              <a:solidFill>
                <a:srgbClr val="FF0000"/>
              </a:solidFill>
            </a:endParaRPr>
          </a:p>
        </p:txBody>
      </p:sp>
      <p:grpSp>
        <p:nvGrpSpPr>
          <p:cNvPr id="8" name="Group 7"/>
          <p:cNvGrpSpPr/>
          <p:nvPr/>
        </p:nvGrpSpPr>
        <p:grpSpPr>
          <a:xfrm>
            <a:off x="4648201" y="1945584"/>
            <a:ext cx="4572000" cy="3769416"/>
            <a:chOff x="4782523" y="1866900"/>
            <a:chExt cx="4361477" cy="3736777"/>
          </a:xfrm>
        </p:grpSpPr>
        <p:grpSp>
          <p:nvGrpSpPr>
            <p:cNvPr id="3" name="Group 2"/>
            <p:cNvGrpSpPr/>
            <p:nvPr/>
          </p:nvGrpSpPr>
          <p:grpSpPr>
            <a:xfrm>
              <a:off x="4782523" y="1866900"/>
              <a:ext cx="4056677" cy="3736777"/>
              <a:chOff x="5087323" y="1866900"/>
              <a:chExt cx="4056677" cy="3736777"/>
            </a:xfrm>
          </p:grpSpPr>
          <p:grpSp>
            <p:nvGrpSpPr>
              <p:cNvPr id="34" name="Group 33"/>
              <p:cNvGrpSpPr>
                <a:grpSpLocks noChangeAspect="1"/>
              </p:cNvGrpSpPr>
              <p:nvPr/>
            </p:nvGrpSpPr>
            <p:grpSpPr>
              <a:xfrm>
                <a:off x="5087323" y="1866900"/>
                <a:ext cx="4056677" cy="3736777"/>
                <a:chOff x="5322566" y="1159309"/>
                <a:chExt cx="4588844" cy="5072372"/>
              </a:xfrm>
            </p:grpSpPr>
            <p:grpSp>
              <p:nvGrpSpPr>
                <p:cNvPr id="35" name="Group 25"/>
                <p:cNvGrpSpPr/>
                <p:nvPr/>
              </p:nvGrpSpPr>
              <p:grpSpPr>
                <a:xfrm>
                  <a:off x="5322566" y="1159309"/>
                  <a:ext cx="4588844" cy="5072372"/>
                  <a:chOff x="5322566" y="1159309"/>
                  <a:chExt cx="4588844" cy="5072372"/>
                </a:xfrm>
              </p:grpSpPr>
              <p:grpSp>
                <p:nvGrpSpPr>
                  <p:cNvPr id="41" name="Group 23"/>
                  <p:cNvGrpSpPr/>
                  <p:nvPr/>
                </p:nvGrpSpPr>
                <p:grpSpPr>
                  <a:xfrm>
                    <a:off x="5322566" y="1159309"/>
                    <a:ext cx="4588844" cy="4294325"/>
                    <a:chOff x="5322566" y="1159309"/>
                    <a:chExt cx="4588844" cy="4294325"/>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80"/>
                      <a:ext cx="762000" cy="417782"/>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073210" y="1266116"/>
                      <a:ext cx="838200" cy="417782"/>
                    </a:xfrm>
                    <a:prstGeom prst="rect">
                      <a:avLst/>
                    </a:prstGeom>
                    <a:noFill/>
                  </p:spPr>
                  <p:txBody>
                    <a:bodyPr vert="horz" rtlCol="0">
                      <a:spAutoFit/>
                    </a:bodyPr>
                    <a:lstStyle/>
                    <a:p>
                      <a:r>
                        <a:rPr lang="en-US" sz="1400" b="1" dirty="0" smtClean="0">
                          <a:solidFill>
                            <a:srgbClr val="0000CC"/>
                          </a:solidFill>
                        </a:rPr>
                        <a:t>SRAS</a:t>
                      </a:r>
                      <a:endParaRPr lang="en-US" sz="1400" b="1" dirty="0">
                        <a:solidFill>
                          <a:srgbClr val="0000CC"/>
                        </a:solidFill>
                      </a:endParaRPr>
                    </a:p>
                  </p:txBody>
                </p:sp>
                <p:sp>
                  <p:nvSpPr>
                    <p:cNvPr id="47"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8383641" y="1159309"/>
                      <a:ext cx="838200" cy="417782"/>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grpSp>
              <p:sp>
                <p:nvSpPr>
                  <p:cNvPr id="42" name="TextBox 41"/>
                  <p:cNvSpPr txBox="1"/>
                  <p:nvPr/>
                </p:nvSpPr>
                <p:spPr>
                  <a:xfrm>
                    <a:off x="7348468" y="5813899"/>
                    <a:ext cx="1269999" cy="417782"/>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22569" y="2991778"/>
                  <a:ext cx="533400" cy="417782"/>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fe</a:t>
                  </a:r>
                  <a:endParaRPr lang="en-US" sz="1400" baseline="-25000" dirty="0">
                    <a:solidFill>
                      <a:srgbClr val="000000"/>
                    </a:solidFill>
                  </a:endParaRPr>
                </a:p>
              </p:txBody>
            </p:sp>
            <p:sp>
              <p:nvSpPr>
                <p:cNvPr id="38" name="TextBox 37"/>
                <p:cNvSpPr txBox="1"/>
                <p:nvPr/>
              </p:nvSpPr>
              <p:spPr>
                <a:xfrm>
                  <a:off x="8724900" y="5511800"/>
                  <a:ext cx="558800" cy="417782"/>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grpSp>
          <p:cxnSp>
            <p:nvCxnSpPr>
              <p:cNvPr id="65" name="Straight Connector 64"/>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451699" y="2095500"/>
              <a:ext cx="2059092" cy="1674569"/>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07146" y="3766439"/>
              <a:ext cx="736854" cy="307777"/>
            </a:xfrm>
            <a:prstGeom prst="rect">
              <a:avLst/>
            </a:prstGeom>
            <a:noFill/>
          </p:spPr>
          <p:txBody>
            <a:bodyPr vert="horz" wrap="square" rtlCol="0">
              <a:spAutoFit/>
            </a:bodyPr>
            <a:lstStyle/>
            <a:p>
              <a:r>
                <a:rPr lang="en-US" sz="1400" dirty="0" smtClean="0">
                  <a:solidFill>
                    <a:srgbClr val="000000"/>
                  </a:solidFill>
                </a:rPr>
                <a:t>AD</a:t>
              </a:r>
              <a:r>
                <a:rPr lang="en-US" sz="1400" baseline="-25000" dirty="0" smtClean="0">
                  <a:solidFill>
                    <a:srgbClr val="000000"/>
                  </a:solidFill>
                </a:rPr>
                <a:t>1</a:t>
              </a:r>
              <a:endParaRPr lang="en-US" sz="1400" baseline="-25000" dirty="0">
                <a:solidFill>
                  <a:srgbClr val="000000"/>
                </a:solidFill>
              </a:endParaRPr>
            </a:p>
          </p:txBody>
        </p:sp>
      </p:grpSp>
      <p:sp>
        <p:nvSpPr>
          <p:cNvPr id="9" name="TextBox 8"/>
          <p:cNvSpPr txBox="1"/>
          <p:nvPr/>
        </p:nvSpPr>
        <p:spPr>
          <a:xfrm>
            <a:off x="0" y="1333500"/>
            <a:ext cx="4985015" cy="4431983"/>
          </a:xfrm>
          <a:prstGeom prst="rect">
            <a:avLst/>
          </a:prstGeom>
          <a:noFill/>
        </p:spPr>
        <p:txBody>
          <a:bodyPr wrap="square" rtlCol="0">
            <a:spAutoFit/>
          </a:bodyPr>
          <a:lstStyle/>
          <a:p>
            <a:r>
              <a:rPr lang="en-US" b="1" dirty="0" smtClean="0">
                <a:solidFill>
                  <a:srgbClr val="0000CC"/>
                </a:solidFill>
              </a:rPr>
              <a:t>When equilibrium occurs at full-employment:</a:t>
            </a:r>
          </a:p>
          <a:p>
            <a:pPr marL="285750" indent="-285750">
              <a:buFont typeface="Arial" pitchFamily="34" charset="0"/>
              <a:buChar char="•"/>
            </a:pPr>
            <a:r>
              <a:rPr lang="en-US" dirty="0" smtClean="0"/>
              <a:t>The total demand for the nation’s output is just high enough for the economy to produce at its full employment level in the short-run.</a:t>
            </a:r>
          </a:p>
          <a:p>
            <a:pPr marL="285750" indent="-285750">
              <a:buFont typeface="Arial" pitchFamily="34" charset="0"/>
              <a:buChar char="•"/>
            </a:pPr>
            <a:endParaRPr lang="en-US" dirty="0" smtClean="0"/>
          </a:p>
          <a:p>
            <a:pPr marL="285750" indent="-285750">
              <a:buFont typeface="Arial" pitchFamily="34" charset="0"/>
              <a:buChar char="•"/>
            </a:pPr>
            <a:r>
              <a:rPr lang="en-US" dirty="0" smtClean="0"/>
              <a:t>Nearly everyone who wants a job has a job and the nation’s capital and land are being fully utilized. Unemployment is at its </a:t>
            </a:r>
            <a:r>
              <a:rPr lang="en-US" b="1" i="1" dirty="0" smtClean="0">
                <a:solidFill>
                  <a:srgbClr val="0000CC"/>
                </a:solidFill>
              </a:rPr>
              <a:t>Natural Rate (the NRU)</a:t>
            </a:r>
          </a:p>
          <a:p>
            <a:pPr marL="285750" indent="-285750">
              <a:buFont typeface="Arial" pitchFamily="34" charset="0"/>
              <a:buChar char="•"/>
            </a:pPr>
            <a:endParaRPr lang="en-US" b="1" i="1" dirty="0" smtClean="0">
              <a:solidFill>
                <a:srgbClr val="0000CC"/>
              </a:solidFill>
            </a:endParaRPr>
          </a:p>
          <a:p>
            <a:pPr marL="285750" indent="-285750">
              <a:buFont typeface="Arial" pitchFamily="34" charset="0"/>
              <a:buChar char="•"/>
            </a:pPr>
            <a:r>
              <a:rPr lang="en-US" dirty="0" smtClean="0"/>
              <a:t>Since the economy is at full-employment, we can assume that the macroeconomic objectives are being met:</a:t>
            </a:r>
          </a:p>
          <a:p>
            <a:pPr marL="742950" lvl="1" indent="-285750">
              <a:buFont typeface="Wingdings" pitchFamily="2" charset="2"/>
              <a:buChar char="Ø"/>
            </a:pPr>
            <a:r>
              <a:rPr lang="en-US" sz="1600" dirty="0" smtClean="0"/>
              <a:t>Price level stability,</a:t>
            </a:r>
          </a:p>
          <a:p>
            <a:pPr marL="742950" lvl="1" indent="-285750">
              <a:buFont typeface="Wingdings" pitchFamily="2" charset="2"/>
              <a:buChar char="Ø"/>
            </a:pPr>
            <a:r>
              <a:rPr lang="en-US" sz="1600" dirty="0" smtClean="0"/>
              <a:t>Full employment</a:t>
            </a:r>
          </a:p>
          <a:p>
            <a:pPr marL="742950" lvl="1" indent="-285750">
              <a:buFont typeface="Wingdings" pitchFamily="2" charset="2"/>
              <a:buChar char="Ø"/>
            </a:pPr>
            <a:r>
              <a:rPr lang="en-US" sz="1600" dirty="0" smtClean="0"/>
              <a:t>Economic growth.</a:t>
            </a:r>
            <a:endParaRPr lang="en-US" sz="1600" dirty="0"/>
          </a:p>
        </p:txBody>
      </p:sp>
    </p:spTree>
    <p:extLst>
      <p:ext uri="{BB962C8B-B14F-4D97-AF65-F5344CB8AC3E}">
        <p14:creationId xmlns="" xmlns:p14="http://schemas.microsoft.com/office/powerpoint/2010/main" val="19683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372600" cy="1292662"/>
          </a:xfrm>
          <a:prstGeom prst="rect">
            <a:avLst/>
          </a:prstGeom>
          <a:noFill/>
        </p:spPr>
        <p:txBody>
          <a:bodyPr wrap="square" rtlCol="0">
            <a:spAutoFit/>
          </a:bodyPr>
          <a:lstStyle/>
          <a:p>
            <a:r>
              <a:rPr lang="en-US" sz="2400" dirty="0" smtClean="0">
                <a:solidFill>
                  <a:srgbClr val="FF0000"/>
                </a:solidFill>
              </a:rPr>
              <a:t>Short-run Equilibrium in the AD/AS Model – AD decreases</a:t>
            </a:r>
          </a:p>
          <a:p>
            <a:r>
              <a:rPr lang="en-US" dirty="0" smtClean="0">
                <a:latin typeface="Calibri" pitchFamily="34" charset="0"/>
                <a:cs typeface="Calibri" pitchFamily="34" charset="0"/>
              </a:rPr>
              <a:t>On the previous slide the economy was producing at full employment level, e.g. a </a:t>
            </a:r>
            <a:r>
              <a:rPr lang="en-US" i="1" dirty="0" smtClean="0">
                <a:latin typeface="Calibri" pitchFamily="34" charset="0"/>
                <a:cs typeface="Calibri" pitchFamily="34" charset="0"/>
              </a:rPr>
              <a:t>strong, healthy economy</a:t>
            </a:r>
            <a:r>
              <a:rPr lang="en-US" dirty="0" smtClean="0">
                <a:latin typeface="Calibri" pitchFamily="34" charset="0"/>
                <a:cs typeface="Calibri" pitchFamily="34" charset="0"/>
              </a:rPr>
              <a:t>. But what if AD fell due to a fall in </a:t>
            </a:r>
            <a:r>
              <a:rPr lang="en-US" i="1" dirty="0" smtClean="0">
                <a:latin typeface="Calibri" pitchFamily="34" charset="0"/>
                <a:cs typeface="Calibri" pitchFamily="34" charset="0"/>
              </a:rPr>
              <a:t>consumption, net exports, investment or government spending?</a:t>
            </a:r>
            <a:endParaRPr lang="en-US" i="1" dirty="0">
              <a:solidFill>
                <a:srgbClr val="FF0000"/>
              </a:solidFill>
            </a:endParaRPr>
          </a:p>
        </p:txBody>
      </p:sp>
      <p:sp>
        <p:nvSpPr>
          <p:cNvPr id="9" name="TextBox 8"/>
          <p:cNvSpPr txBox="1"/>
          <p:nvPr/>
        </p:nvSpPr>
        <p:spPr>
          <a:xfrm>
            <a:off x="4114799" y="1409700"/>
            <a:ext cx="5029201" cy="4093428"/>
          </a:xfrm>
          <a:prstGeom prst="rect">
            <a:avLst/>
          </a:prstGeom>
          <a:noFill/>
        </p:spPr>
        <p:txBody>
          <a:bodyPr wrap="square" rtlCol="0">
            <a:spAutoFit/>
          </a:bodyPr>
          <a:lstStyle/>
          <a:p>
            <a:r>
              <a:rPr lang="en-US" b="1" dirty="0" smtClean="0">
                <a:solidFill>
                  <a:srgbClr val="0000CC"/>
                </a:solidFill>
              </a:rPr>
              <a:t>At AD2:</a:t>
            </a:r>
          </a:p>
          <a:p>
            <a:pPr marL="285750" indent="-285750">
              <a:buFont typeface="Arial" pitchFamily="34" charset="0"/>
              <a:buChar char="•"/>
            </a:pPr>
            <a:r>
              <a:rPr lang="en-US" dirty="0" smtClean="0"/>
              <a:t>A fall in expenditures has caused AD to decrease to AD2</a:t>
            </a:r>
          </a:p>
          <a:p>
            <a:pPr marL="285750" indent="-285750">
              <a:buFont typeface="Arial" pitchFamily="34" charset="0"/>
              <a:buChar char="•"/>
            </a:pPr>
            <a:endParaRPr lang="en-US" dirty="0" smtClean="0"/>
          </a:p>
          <a:p>
            <a:pPr marL="285750" indent="-285750">
              <a:buFont typeface="Arial" pitchFamily="34" charset="0"/>
              <a:buChar char="•"/>
            </a:pPr>
            <a:r>
              <a:rPr lang="en-US" dirty="0" smtClean="0"/>
              <a:t>In the short-run, firms will fire workers and reduce output to Y2. Price level fall, but only slightly, to P2</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economy is no longer at full employment, and is in a </a:t>
            </a:r>
            <a:r>
              <a:rPr lang="en-US" b="1" i="1" dirty="0" smtClean="0">
                <a:solidFill>
                  <a:srgbClr val="0000CC"/>
                </a:solidFill>
              </a:rPr>
              <a:t>demand-deficient recession</a:t>
            </a:r>
            <a:r>
              <a:rPr lang="en-US" i="1" dirty="0" smtClean="0">
                <a:solidFill>
                  <a:srgbClr val="0000CC"/>
                </a:solidFill>
              </a:rPr>
              <a:t> </a:t>
            </a:r>
            <a:r>
              <a:rPr lang="en-US" dirty="0" smtClean="0"/>
              <a:t>at Y2. </a:t>
            </a:r>
          </a:p>
          <a:p>
            <a:pPr marL="742950" lvl="1" indent="-285750">
              <a:buFont typeface="Wingdings" pitchFamily="2" charset="2"/>
              <a:buChar char="Ø"/>
            </a:pPr>
            <a:r>
              <a:rPr lang="en-US" sz="1600" dirty="0" smtClean="0"/>
              <a:t>Price level has fallen slightly</a:t>
            </a:r>
          </a:p>
          <a:p>
            <a:pPr marL="742950" lvl="1" indent="-285750">
              <a:buFont typeface="Wingdings" pitchFamily="2" charset="2"/>
              <a:buChar char="Ø"/>
            </a:pPr>
            <a:r>
              <a:rPr lang="en-US" sz="1600" dirty="0" smtClean="0"/>
              <a:t>Employment has decreased </a:t>
            </a:r>
          </a:p>
          <a:p>
            <a:pPr marL="742950" lvl="1" indent="-285750">
              <a:buFont typeface="Wingdings" pitchFamily="2" charset="2"/>
              <a:buChar char="Ø"/>
            </a:pPr>
            <a:r>
              <a:rPr lang="en-US" sz="1600" dirty="0" smtClean="0"/>
              <a:t>National output has decreased, there is a </a:t>
            </a:r>
            <a:r>
              <a:rPr lang="en-US" sz="1600" b="1" i="1" dirty="0" smtClean="0">
                <a:solidFill>
                  <a:srgbClr val="F81D06"/>
                </a:solidFill>
              </a:rPr>
              <a:t>recessionary gap </a:t>
            </a:r>
            <a:r>
              <a:rPr lang="en-US" sz="1600" dirty="0" smtClean="0"/>
              <a:t>equal to </a:t>
            </a:r>
            <a:r>
              <a:rPr lang="en-US" sz="1600" i="1" dirty="0" smtClean="0">
                <a:solidFill>
                  <a:srgbClr val="F81D06"/>
                </a:solidFill>
              </a:rPr>
              <a:t>the difference between actual output and full-employment output</a:t>
            </a:r>
            <a:endParaRPr lang="en-US" sz="1600" i="1" dirty="0">
              <a:solidFill>
                <a:srgbClr val="F81D06"/>
              </a:solidFill>
            </a:endParaRPr>
          </a:p>
        </p:txBody>
      </p:sp>
      <p:grpSp>
        <p:nvGrpSpPr>
          <p:cNvPr id="13" name="Group 12"/>
          <p:cNvGrpSpPr/>
          <p:nvPr/>
        </p:nvGrpSpPr>
        <p:grpSpPr>
          <a:xfrm>
            <a:off x="0" y="2019300"/>
            <a:ext cx="4361477" cy="3707367"/>
            <a:chOff x="58123" y="2019300"/>
            <a:chExt cx="4361477" cy="3707367"/>
          </a:xfrm>
        </p:grpSpPr>
        <p:grpSp>
          <p:nvGrpSpPr>
            <p:cNvPr id="14" name="Group 13"/>
            <p:cNvGrpSpPr/>
            <p:nvPr/>
          </p:nvGrpSpPr>
          <p:grpSpPr>
            <a:xfrm>
              <a:off x="58123" y="2019300"/>
              <a:ext cx="4361477" cy="3707367"/>
              <a:chOff x="4648200" y="1945584"/>
              <a:chExt cx="4648200" cy="3951089"/>
            </a:xfrm>
          </p:grpSpPr>
          <p:grpSp>
            <p:nvGrpSpPr>
              <p:cNvPr id="8" name="Group 7"/>
              <p:cNvGrpSpPr/>
              <p:nvPr/>
            </p:nvGrpSpPr>
            <p:grpSpPr>
              <a:xfrm>
                <a:off x="4648200" y="1945584"/>
                <a:ext cx="4648200" cy="3951089"/>
                <a:chOff x="4782523" y="1866900"/>
                <a:chExt cx="4648200" cy="3951089"/>
              </a:xfrm>
            </p:grpSpPr>
            <p:grpSp>
              <p:nvGrpSpPr>
                <p:cNvPr id="3" name="Group 2"/>
                <p:cNvGrpSpPr/>
                <p:nvPr/>
              </p:nvGrpSpPr>
              <p:grpSpPr>
                <a:xfrm>
                  <a:off x="4782523" y="1866900"/>
                  <a:ext cx="4648200" cy="3951089"/>
                  <a:chOff x="5087323" y="1866900"/>
                  <a:chExt cx="4648200" cy="3951089"/>
                </a:xfrm>
              </p:grpSpPr>
              <p:grpSp>
                <p:nvGrpSpPr>
                  <p:cNvPr id="34" name="Group 33"/>
                  <p:cNvGrpSpPr>
                    <a:grpSpLocks noChangeAspect="1"/>
                  </p:cNvGrpSpPr>
                  <p:nvPr/>
                </p:nvGrpSpPr>
                <p:grpSpPr>
                  <a:xfrm>
                    <a:off x="5087323" y="1866900"/>
                    <a:ext cx="4648200" cy="3951089"/>
                    <a:chOff x="5322566" y="1159309"/>
                    <a:chExt cx="5257965" cy="5363282"/>
                  </a:xfrm>
                </p:grpSpPr>
                <p:grpSp>
                  <p:nvGrpSpPr>
                    <p:cNvPr id="35" name="Group 25"/>
                    <p:cNvGrpSpPr/>
                    <p:nvPr/>
                  </p:nvGrpSpPr>
                  <p:grpSpPr>
                    <a:xfrm>
                      <a:off x="5322566" y="1159309"/>
                      <a:ext cx="5257965" cy="5363282"/>
                      <a:chOff x="5322566" y="1159309"/>
                      <a:chExt cx="5257965" cy="5363282"/>
                    </a:xfrm>
                  </p:grpSpPr>
                  <p:grpSp>
                    <p:nvGrpSpPr>
                      <p:cNvPr id="41" name="Group 23"/>
                      <p:cNvGrpSpPr/>
                      <p:nvPr/>
                    </p:nvGrpSpPr>
                    <p:grpSpPr>
                      <a:xfrm>
                        <a:off x="5322566" y="1159309"/>
                        <a:ext cx="4588844" cy="4294325"/>
                        <a:chOff x="5322566" y="1159309"/>
                        <a:chExt cx="4588844" cy="4294325"/>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79"/>
                          <a:ext cx="762000" cy="445247"/>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073210" y="1266116"/>
                          <a:ext cx="838200" cy="445247"/>
                        </a:xfrm>
                        <a:prstGeom prst="rect">
                          <a:avLst/>
                        </a:prstGeom>
                        <a:noFill/>
                      </p:spPr>
                      <p:txBody>
                        <a:bodyPr vert="horz" rtlCol="0">
                          <a:spAutoFit/>
                        </a:bodyPr>
                        <a:lstStyle/>
                        <a:p>
                          <a:r>
                            <a:rPr lang="en-US" sz="1400" b="1" dirty="0" smtClean="0">
                              <a:solidFill>
                                <a:srgbClr val="0000CC"/>
                              </a:solidFill>
                            </a:rPr>
                            <a:t>SRAS</a:t>
                          </a:r>
                          <a:endParaRPr lang="en-US" sz="1400" b="1" dirty="0">
                            <a:solidFill>
                              <a:srgbClr val="0000CC"/>
                            </a:solidFill>
                          </a:endParaRPr>
                        </a:p>
                      </p:txBody>
                    </p:sp>
                    <p:sp>
                      <p:nvSpPr>
                        <p:cNvPr id="47"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8383641" y="1159309"/>
                          <a:ext cx="838200" cy="445247"/>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grpSp>
                  <p:sp>
                    <p:nvSpPr>
                      <p:cNvPr id="42" name="TextBox 41"/>
                      <p:cNvSpPr txBox="1"/>
                      <p:nvPr/>
                    </p:nvSpPr>
                    <p:spPr>
                      <a:xfrm>
                        <a:off x="9310533" y="5511800"/>
                        <a:ext cx="1269998" cy="445247"/>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sp>
                    <p:nvSpPr>
                      <p:cNvPr id="48" name="TextBox 47"/>
                      <p:cNvSpPr txBox="1"/>
                      <p:nvPr/>
                    </p:nvSpPr>
                    <p:spPr>
                      <a:xfrm>
                        <a:off x="7458108" y="6077344"/>
                        <a:ext cx="2203796" cy="445247"/>
                      </a:xfrm>
                      <a:prstGeom prst="rect">
                        <a:avLst/>
                      </a:prstGeom>
                      <a:noFill/>
                    </p:spPr>
                    <p:txBody>
                      <a:bodyPr vert="horz" wrap="square" rtlCol="0">
                        <a:spAutoFit/>
                      </a:bodyPr>
                      <a:lstStyle/>
                      <a:p>
                        <a:r>
                          <a:rPr lang="en-US" sz="1400" i="1" dirty="0" smtClean="0">
                            <a:solidFill>
                              <a:srgbClr val="F81D06"/>
                            </a:solidFill>
                          </a:rPr>
                          <a:t>Recessionary Gap</a:t>
                        </a:r>
                        <a:endParaRPr lang="en-US" sz="1400" i="1" dirty="0">
                          <a:solidFill>
                            <a:srgbClr val="F81D06"/>
                          </a:solidFill>
                        </a:endParaRPr>
                      </a:p>
                    </p:txBody>
                  </p:sp>
                </p:grpSp>
                <p:cxnSp>
                  <p:nvCxnSpPr>
                    <p:cNvPr id="40" name="Straight Connector 39"/>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22568" y="2991779"/>
                      <a:ext cx="533400" cy="445247"/>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fe</a:t>
                      </a:r>
                      <a:endParaRPr lang="en-US" sz="1400" baseline="-25000" dirty="0">
                        <a:solidFill>
                          <a:srgbClr val="000000"/>
                        </a:solidFill>
                      </a:endParaRPr>
                    </a:p>
                  </p:txBody>
                </p:sp>
                <p:sp>
                  <p:nvSpPr>
                    <p:cNvPr id="38" name="TextBox 37"/>
                    <p:cNvSpPr txBox="1"/>
                    <p:nvPr/>
                  </p:nvSpPr>
                  <p:spPr>
                    <a:xfrm>
                      <a:off x="8684215" y="5506964"/>
                      <a:ext cx="558800" cy="445247"/>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cxnSp>
                  <p:nvCxnSpPr>
                    <p:cNvPr id="31" name="Straight Connector 30"/>
                    <p:cNvCxnSpPr/>
                    <p:nvPr/>
                  </p:nvCxnSpPr>
                  <p:spPr>
                    <a:xfrm flipH="1">
                      <a:off x="5755766" y="3905355"/>
                      <a:ext cx="2227702" cy="0"/>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951548" y="3905355"/>
                      <a:ext cx="31920" cy="1548279"/>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22566" y="3641756"/>
                      <a:ext cx="533400" cy="445247"/>
                    </a:xfrm>
                    <a:prstGeom prst="rect">
                      <a:avLst/>
                    </a:prstGeom>
                    <a:noFill/>
                  </p:spPr>
                  <p:txBody>
                    <a:bodyPr vert="horz" rtlCol="0">
                      <a:spAutoFit/>
                    </a:bodyPr>
                    <a:lstStyle/>
                    <a:p>
                      <a:r>
                        <a:rPr lang="en-US" sz="1400" dirty="0" smtClean="0">
                          <a:solidFill>
                            <a:srgbClr val="000000"/>
                          </a:solidFill>
                        </a:rPr>
                        <a:t>P</a:t>
                      </a:r>
                      <a:r>
                        <a:rPr lang="en-US" sz="1400" baseline="-25000" dirty="0">
                          <a:solidFill>
                            <a:srgbClr val="000000"/>
                          </a:solidFill>
                        </a:rPr>
                        <a:t>2</a:t>
                      </a:r>
                    </a:p>
                  </p:txBody>
                </p:sp>
                <p:sp>
                  <p:nvSpPr>
                    <p:cNvPr id="39" name="TextBox 38"/>
                    <p:cNvSpPr txBox="1"/>
                    <p:nvPr/>
                  </p:nvSpPr>
                  <p:spPr>
                    <a:xfrm>
                      <a:off x="7806031" y="5440172"/>
                      <a:ext cx="533400" cy="445247"/>
                    </a:xfrm>
                    <a:prstGeom prst="rect">
                      <a:avLst/>
                    </a:prstGeom>
                    <a:noFill/>
                  </p:spPr>
                  <p:txBody>
                    <a:bodyPr vert="horz" rtlCol="0">
                      <a:spAutoFit/>
                    </a:bodyPr>
                    <a:lstStyle/>
                    <a:p>
                      <a:r>
                        <a:rPr lang="en-US" sz="1400" dirty="0">
                          <a:solidFill>
                            <a:srgbClr val="000000"/>
                          </a:solidFill>
                        </a:rPr>
                        <a:t>Y</a:t>
                      </a:r>
                      <a:r>
                        <a:rPr lang="en-US" sz="1400" baseline="-25000" dirty="0" smtClean="0">
                          <a:solidFill>
                            <a:srgbClr val="000000"/>
                          </a:solidFill>
                        </a:rPr>
                        <a:t>2</a:t>
                      </a:r>
                      <a:endParaRPr lang="en-US" sz="1400" baseline="-25000" dirty="0">
                        <a:solidFill>
                          <a:srgbClr val="000000"/>
                        </a:solidFill>
                      </a:endParaRPr>
                    </a:p>
                  </p:txBody>
                </p:sp>
              </p:grpSp>
              <p:cxnSp>
                <p:nvCxnSpPr>
                  <p:cNvPr id="65" name="Straight Connector 64"/>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451699" y="2095500"/>
                  <a:ext cx="2059092" cy="1674569"/>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07146" y="3766439"/>
                  <a:ext cx="736854" cy="328010"/>
                </a:xfrm>
                <a:prstGeom prst="rect">
                  <a:avLst/>
                </a:prstGeom>
                <a:noFill/>
              </p:spPr>
              <p:txBody>
                <a:bodyPr vert="horz" wrap="square" rtlCol="0">
                  <a:spAutoFit/>
                </a:bodyPr>
                <a:lstStyle/>
                <a:p>
                  <a:r>
                    <a:rPr lang="en-US" sz="1400" dirty="0" smtClean="0">
                      <a:solidFill>
                        <a:schemeClr val="bg1">
                          <a:lumMod val="75000"/>
                        </a:schemeClr>
                      </a:solidFill>
                    </a:rPr>
                    <a:t>AD</a:t>
                  </a:r>
                  <a:r>
                    <a:rPr lang="en-US" sz="1400" baseline="-25000" dirty="0" smtClean="0">
                      <a:solidFill>
                        <a:schemeClr val="bg1">
                          <a:lumMod val="75000"/>
                        </a:schemeClr>
                      </a:solidFill>
                    </a:rPr>
                    <a:t>1</a:t>
                  </a:r>
                  <a:endParaRPr lang="en-US" sz="1400" baseline="-25000" dirty="0">
                    <a:solidFill>
                      <a:schemeClr val="bg1">
                        <a:lumMod val="75000"/>
                      </a:schemeClr>
                    </a:solidFill>
                  </a:endParaRPr>
                </a:p>
              </p:txBody>
            </p:sp>
            <p:cxnSp>
              <p:nvCxnSpPr>
                <p:cNvPr id="27" name="Straight Connector 26"/>
                <p:cNvCxnSpPr/>
                <p:nvPr/>
              </p:nvCxnSpPr>
              <p:spPr>
                <a:xfrm>
                  <a:off x="6039114" y="2957212"/>
                  <a:ext cx="2059092" cy="167456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37287" y="4477892"/>
                  <a:ext cx="736854" cy="328010"/>
                </a:xfrm>
                <a:prstGeom prst="rect">
                  <a:avLst/>
                </a:prstGeom>
                <a:noFill/>
              </p:spPr>
              <p:txBody>
                <a:bodyPr vert="horz" wrap="square" rtlCol="0">
                  <a:spAutoFit/>
                </a:bodyPr>
                <a:lstStyle/>
                <a:p>
                  <a:r>
                    <a:rPr lang="en-US" sz="1400" dirty="0" smtClean="0"/>
                    <a:t>AD</a:t>
                  </a:r>
                  <a:r>
                    <a:rPr lang="en-US" sz="1400" baseline="-25000" dirty="0"/>
                    <a:t>2</a:t>
                  </a:r>
                </a:p>
              </p:txBody>
            </p:sp>
          </p:grpSp>
          <p:cxnSp>
            <p:nvCxnSpPr>
              <p:cNvPr id="11" name="Straight Arrow Connector 10"/>
              <p:cNvCxnSpPr/>
              <p:nvPr/>
            </p:nvCxnSpPr>
            <p:spPr>
              <a:xfrm flipH="1">
                <a:off x="6324600" y="3162300"/>
                <a:ext cx="94105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12" name="Left Brace 11"/>
            <p:cNvSpPr/>
            <p:nvPr/>
          </p:nvSpPr>
          <p:spPr>
            <a:xfrm rot="16200000">
              <a:off x="2523246" y="4906255"/>
              <a:ext cx="132360" cy="911651"/>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31033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
            <a:ext cx="9144000" cy="461665"/>
          </a:xfrm>
          <a:prstGeom prst="rect">
            <a:avLst/>
          </a:prstGeom>
          <a:noFill/>
        </p:spPr>
        <p:txBody>
          <a:bodyPr wrap="square" rtlCol="0">
            <a:spAutoFit/>
          </a:bodyPr>
          <a:lstStyle/>
          <a:p>
            <a:r>
              <a:rPr lang="en-US" sz="2400" dirty="0" smtClean="0">
                <a:solidFill>
                  <a:srgbClr val="FF0000"/>
                </a:solidFill>
              </a:rPr>
              <a:t>Long-run Equilibrium in the AD/AS Model: AD decreases</a:t>
            </a:r>
          </a:p>
        </p:txBody>
      </p:sp>
      <p:sp>
        <p:nvSpPr>
          <p:cNvPr id="9" name="TextBox 8"/>
          <p:cNvSpPr txBox="1"/>
          <p:nvPr/>
        </p:nvSpPr>
        <p:spPr>
          <a:xfrm>
            <a:off x="4056677" y="876300"/>
            <a:ext cx="5087323" cy="4124206"/>
          </a:xfrm>
          <a:prstGeom prst="rect">
            <a:avLst/>
          </a:prstGeom>
          <a:noFill/>
        </p:spPr>
        <p:txBody>
          <a:bodyPr wrap="square" rtlCol="0">
            <a:spAutoFit/>
          </a:bodyPr>
          <a:lstStyle/>
          <a:p>
            <a:r>
              <a:rPr lang="en-US" b="1" dirty="0" smtClean="0">
                <a:solidFill>
                  <a:srgbClr val="0000CC"/>
                </a:solidFill>
              </a:rPr>
              <a:t>At AD2 in the long-run:</a:t>
            </a:r>
          </a:p>
          <a:p>
            <a:pPr marL="285750" indent="-285750">
              <a:buFont typeface="Arial" pitchFamily="34" charset="0"/>
              <a:buChar char="•"/>
            </a:pPr>
            <a:r>
              <a:rPr lang="en-US" dirty="0" smtClean="0"/>
              <a:t>Over time, unemployed workers will begin accepting lower wages, which will reduce production costs for firms</a:t>
            </a:r>
          </a:p>
          <a:p>
            <a:pPr marL="285750" indent="-285750">
              <a:buFont typeface="Arial" pitchFamily="34" charset="0"/>
              <a:buChar char="•"/>
            </a:pPr>
            <a:endParaRPr lang="en-US" dirty="0" smtClean="0"/>
          </a:p>
          <a:p>
            <a:pPr marL="285750" indent="-285750">
              <a:buFont typeface="Arial" pitchFamily="34" charset="0"/>
              <a:buChar char="•"/>
            </a:pPr>
            <a:r>
              <a:rPr lang="en-US" dirty="0" smtClean="0"/>
              <a:t>At lower wage rates, SRAS increases to SRAS1, firms begin hiring back the workers they fired when AD first fell</a:t>
            </a:r>
          </a:p>
          <a:p>
            <a:pPr marL="285750" indent="-285750">
              <a:buFont typeface="Arial" pitchFamily="34" charset="0"/>
              <a:buChar char="•"/>
            </a:pPr>
            <a:endParaRPr lang="en-US" dirty="0" smtClean="0"/>
          </a:p>
          <a:p>
            <a:pPr marL="285750" indent="-285750">
              <a:buFont typeface="Arial" pitchFamily="34" charset="0"/>
              <a:buChar char="•"/>
            </a:pPr>
            <a:r>
              <a:rPr lang="en-US" dirty="0" smtClean="0"/>
              <a:t>Output will return to </a:t>
            </a:r>
            <a:r>
              <a:rPr lang="en-US" dirty="0" err="1" smtClean="0"/>
              <a:t>Yfe</a:t>
            </a:r>
            <a:r>
              <a:rPr lang="en-US" dirty="0" smtClean="0"/>
              <a:t>, and prices will fall to P</a:t>
            </a:r>
            <a:r>
              <a:rPr lang="en-US" baseline="-25000" dirty="0" smtClean="0"/>
              <a:t>fe1</a:t>
            </a:r>
            <a:r>
              <a:rPr lang="en-US" dirty="0" smtClean="0"/>
              <a:t>. The economy “self-corrects” in the long-run</a:t>
            </a:r>
          </a:p>
          <a:p>
            <a:pPr marL="742950" lvl="1" indent="-285750">
              <a:buFont typeface="Wingdings" pitchFamily="2" charset="2"/>
              <a:buChar char="Ø"/>
            </a:pPr>
            <a:r>
              <a:rPr lang="en-US" sz="1600" dirty="0" smtClean="0"/>
              <a:t>Output returns to full employment</a:t>
            </a:r>
          </a:p>
          <a:p>
            <a:pPr marL="742950" lvl="1" indent="-285750">
              <a:buFont typeface="Wingdings" pitchFamily="2" charset="2"/>
              <a:buChar char="Ø"/>
            </a:pPr>
            <a:r>
              <a:rPr lang="en-US" sz="1600" dirty="0" smtClean="0"/>
              <a:t>Wages are lower, but prices are too</a:t>
            </a:r>
          </a:p>
          <a:p>
            <a:pPr marL="742950" lvl="1" indent="-285750">
              <a:buFont typeface="Wingdings" pitchFamily="2" charset="2"/>
              <a:buChar char="Ø"/>
            </a:pPr>
            <a:r>
              <a:rPr lang="en-US" sz="1600" dirty="0" smtClean="0"/>
              <a:t>The economy recovers on its own from the recession in the long-run</a:t>
            </a:r>
            <a:endParaRPr lang="en-US" sz="1600" dirty="0"/>
          </a:p>
        </p:txBody>
      </p:sp>
      <p:grpSp>
        <p:nvGrpSpPr>
          <p:cNvPr id="14" name="Group 13"/>
          <p:cNvGrpSpPr/>
          <p:nvPr/>
        </p:nvGrpSpPr>
        <p:grpSpPr>
          <a:xfrm>
            <a:off x="-76200" y="2021784"/>
            <a:ext cx="4437677" cy="3736777"/>
            <a:chOff x="4572000" y="1945584"/>
            <a:chExt cx="4437677" cy="3736777"/>
          </a:xfrm>
        </p:grpSpPr>
        <p:grpSp>
          <p:nvGrpSpPr>
            <p:cNvPr id="8" name="Group 7"/>
            <p:cNvGrpSpPr/>
            <p:nvPr/>
          </p:nvGrpSpPr>
          <p:grpSpPr>
            <a:xfrm>
              <a:off x="4572000" y="1945584"/>
              <a:ext cx="4437677" cy="3736777"/>
              <a:chOff x="4706323" y="1866900"/>
              <a:chExt cx="4437677" cy="3736777"/>
            </a:xfrm>
          </p:grpSpPr>
          <p:grpSp>
            <p:nvGrpSpPr>
              <p:cNvPr id="3" name="Group 2"/>
              <p:cNvGrpSpPr/>
              <p:nvPr/>
            </p:nvGrpSpPr>
            <p:grpSpPr>
              <a:xfrm>
                <a:off x="4706323" y="1866900"/>
                <a:ext cx="4285277" cy="3736777"/>
                <a:chOff x="5011123" y="1866900"/>
                <a:chExt cx="4285277" cy="3736777"/>
              </a:xfrm>
            </p:grpSpPr>
            <p:grpSp>
              <p:nvGrpSpPr>
                <p:cNvPr id="34" name="Group 33"/>
                <p:cNvGrpSpPr>
                  <a:grpSpLocks noChangeAspect="1"/>
                </p:cNvGrpSpPr>
                <p:nvPr/>
              </p:nvGrpSpPr>
              <p:grpSpPr>
                <a:xfrm>
                  <a:off x="5011123" y="1866900"/>
                  <a:ext cx="4285277" cy="3736777"/>
                  <a:chOff x="5236370" y="1159309"/>
                  <a:chExt cx="4847432" cy="5072372"/>
                </a:xfrm>
              </p:grpSpPr>
              <p:grpSp>
                <p:nvGrpSpPr>
                  <p:cNvPr id="35" name="Group 25"/>
                  <p:cNvGrpSpPr/>
                  <p:nvPr/>
                </p:nvGrpSpPr>
                <p:grpSpPr>
                  <a:xfrm>
                    <a:off x="5322566" y="1159309"/>
                    <a:ext cx="4761236" cy="5072372"/>
                    <a:chOff x="5322566" y="1159309"/>
                    <a:chExt cx="4761236" cy="5072372"/>
                  </a:xfrm>
                </p:grpSpPr>
                <p:grpSp>
                  <p:nvGrpSpPr>
                    <p:cNvPr id="41" name="Group 23"/>
                    <p:cNvGrpSpPr/>
                    <p:nvPr/>
                  </p:nvGrpSpPr>
                  <p:grpSpPr>
                    <a:xfrm>
                      <a:off x="5322566" y="1159309"/>
                      <a:ext cx="4761236" cy="4294325"/>
                      <a:chOff x="5322566" y="1159309"/>
                      <a:chExt cx="4761236" cy="4294325"/>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80"/>
                        <a:ext cx="762000" cy="417782"/>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073210" y="1266116"/>
                        <a:ext cx="838200" cy="417782"/>
                      </a:xfrm>
                      <a:prstGeom prst="rect">
                        <a:avLst/>
                      </a:prstGeom>
                      <a:noFill/>
                    </p:spPr>
                    <p:txBody>
                      <a:bodyPr vert="horz" rtlCol="0">
                        <a:spAutoFit/>
                      </a:bodyPr>
                      <a:lstStyle/>
                      <a:p>
                        <a:r>
                          <a:rPr lang="en-US" sz="1400" b="1" dirty="0" smtClean="0">
                            <a:solidFill>
                              <a:schemeClr val="tx2">
                                <a:lumMod val="40000"/>
                                <a:lumOff val="60000"/>
                              </a:schemeClr>
                            </a:solidFill>
                          </a:rPr>
                          <a:t>SRAS</a:t>
                        </a:r>
                        <a:endParaRPr lang="en-US" sz="1400" b="1" dirty="0">
                          <a:solidFill>
                            <a:schemeClr val="tx2">
                              <a:lumMod val="40000"/>
                              <a:lumOff val="60000"/>
                            </a:schemeClr>
                          </a:solidFill>
                        </a:endParaRPr>
                      </a:p>
                    </p:txBody>
                  </p:sp>
                  <p:sp>
                    <p:nvSpPr>
                      <p:cNvPr id="47"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chemeClr val="tx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8383641" y="1159309"/>
                        <a:ext cx="838200" cy="417782"/>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sp>
                    <p:nvSpPr>
                      <p:cNvPr id="48" name="Freeform 5"/>
                      <p:cNvSpPr/>
                      <p:nvPr/>
                    </p:nvSpPr>
                    <p:spPr>
                      <a:xfrm>
                        <a:off x="6701687" y="2982951"/>
                        <a:ext cx="2844490" cy="2413834"/>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9" name="TextBox 4"/>
                      <p:cNvSpPr txBox="1"/>
                      <p:nvPr/>
                    </p:nvSpPr>
                    <p:spPr>
                      <a:xfrm>
                        <a:off x="9127077" y="2515961"/>
                        <a:ext cx="956725" cy="417782"/>
                      </a:xfrm>
                      <a:prstGeom prst="rect">
                        <a:avLst/>
                      </a:prstGeom>
                      <a:noFill/>
                    </p:spPr>
                    <p:txBody>
                      <a:bodyPr vert="horz" wrap="square" rtlCol="0">
                        <a:spAutoFit/>
                      </a:bodyPr>
                      <a:lstStyle/>
                      <a:p>
                        <a:r>
                          <a:rPr lang="en-US" sz="1400" b="1" dirty="0" smtClean="0">
                            <a:solidFill>
                              <a:srgbClr val="0000CC"/>
                            </a:solidFill>
                          </a:rPr>
                          <a:t>SRAS</a:t>
                        </a:r>
                        <a:r>
                          <a:rPr lang="en-US" sz="1400" b="1" baseline="-25000" dirty="0" smtClean="0">
                            <a:solidFill>
                              <a:srgbClr val="0000CC"/>
                            </a:solidFill>
                          </a:rPr>
                          <a:t>1</a:t>
                        </a:r>
                        <a:endParaRPr lang="en-US" sz="1400" b="1" baseline="-25000" dirty="0">
                          <a:solidFill>
                            <a:srgbClr val="0000CC"/>
                          </a:solidFill>
                        </a:endParaRPr>
                      </a:p>
                    </p:txBody>
                  </p:sp>
                </p:grpSp>
                <p:sp>
                  <p:nvSpPr>
                    <p:cNvPr id="42" name="TextBox 41"/>
                    <p:cNvSpPr txBox="1"/>
                    <p:nvPr/>
                  </p:nvSpPr>
                  <p:spPr>
                    <a:xfrm>
                      <a:off x="7348468" y="5813899"/>
                      <a:ext cx="1269999" cy="417782"/>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100" y="4776173"/>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36370" y="4469239"/>
                    <a:ext cx="533400" cy="41778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fe1</a:t>
                    </a:r>
                    <a:endParaRPr lang="en-US" sz="1400" baseline="-25000" dirty="0">
                      <a:solidFill>
                        <a:srgbClr val="000000"/>
                      </a:solidFill>
                    </a:endParaRPr>
                  </a:p>
                </p:txBody>
              </p:sp>
              <p:sp>
                <p:nvSpPr>
                  <p:cNvPr id="38" name="TextBox 37"/>
                  <p:cNvSpPr txBox="1"/>
                  <p:nvPr/>
                </p:nvSpPr>
                <p:spPr>
                  <a:xfrm>
                    <a:off x="8724900" y="5511800"/>
                    <a:ext cx="558800" cy="417782"/>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cxnSp>
                <p:nvCxnSpPr>
                  <p:cNvPr id="31" name="Straight Connector 30"/>
                  <p:cNvCxnSpPr/>
                  <p:nvPr/>
                </p:nvCxnSpPr>
                <p:spPr>
                  <a:xfrm flipH="1">
                    <a:off x="5755766" y="3905355"/>
                    <a:ext cx="2227702" cy="0"/>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951548" y="3905355"/>
                    <a:ext cx="31920" cy="1548279"/>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22566" y="3641757"/>
                    <a:ext cx="533400" cy="417782"/>
                  </a:xfrm>
                  <a:prstGeom prst="rect">
                    <a:avLst/>
                  </a:prstGeom>
                  <a:noFill/>
                </p:spPr>
                <p:txBody>
                  <a:bodyPr vert="horz" rtlCol="0">
                    <a:spAutoFit/>
                  </a:bodyPr>
                  <a:lstStyle/>
                  <a:p>
                    <a:r>
                      <a:rPr lang="en-US" sz="1400" dirty="0" smtClean="0">
                        <a:solidFill>
                          <a:srgbClr val="000000"/>
                        </a:solidFill>
                      </a:rPr>
                      <a:t>P</a:t>
                    </a:r>
                    <a:r>
                      <a:rPr lang="en-US" sz="1400" baseline="-25000" dirty="0">
                        <a:solidFill>
                          <a:srgbClr val="000000"/>
                        </a:solidFill>
                      </a:rPr>
                      <a:t>2</a:t>
                    </a:r>
                  </a:p>
                </p:txBody>
              </p:sp>
              <p:sp>
                <p:nvSpPr>
                  <p:cNvPr id="39" name="TextBox 38"/>
                  <p:cNvSpPr txBox="1"/>
                  <p:nvPr/>
                </p:nvSpPr>
                <p:spPr>
                  <a:xfrm>
                    <a:off x="7806031" y="5440171"/>
                    <a:ext cx="533400" cy="417782"/>
                  </a:xfrm>
                  <a:prstGeom prst="rect">
                    <a:avLst/>
                  </a:prstGeom>
                  <a:noFill/>
                </p:spPr>
                <p:txBody>
                  <a:bodyPr vert="horz" rtlCol="0">
                    <a:spAutoFit/>
                  </a:bodyPr>
                  <a:lstStyle/>
                  <a:p>
                    <a:r>
                      <a:rPr lang="en-US" sz="1400" dirty="0">
                        <a:solidFill>
                          <a:srgbClr val="000000"/>
                        </a:solidFill>
                      </a:rPr>
                      <a:t>Y</a:t>
                    </a:r>
                    <a:r>
                      <a:rPr lang="en-US" sz="1400" baseline="-25000" dirty="0" smtClean="0">
                        <a:solidFill>
                          <a:srgbClr val="000000"/>
                        </a:solidFill>
                      </a:rPr>
                      <a:t>2</a:t>
                    </a:r>
                    <a:endParaRPr lang="en-US" sz="1400" baseline="-25000" dirty="0">
                      <a:solidFill>
                        <a:srgbClr val="000000"/>
                      </a:solidFill>
                    </a:endParaRPr>
                  </a:p>
                </p:txBody>
              </p:sp>
            </p:grpSp>
            <p:cxnSp>
              <p:nvCxnSpPr>
                <p:cNvPr id="65" name="Straight Connector 64"/>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451699" y="2095500"/>
                <a:ext cx="2059092" cy="1674569"/>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07146" y="3766439"/>
                <a:ext cx="736854" cy="307777"/>
              </a:xfrm>
              <a:prstGeom prst="rect">
                <a:avLst/>
              </a:prstGeom>
              <a:noFill/>
            </p:spPr>
            <p:txBody>
              <a:bodyPr vert="horz" wrap="square" rtlCol="0">
                <a:spAutoFit/>
              </a:bodyPr>
              <a:lstStyle/>
              <a:p>
                <a:r>
                  <a:rPr lang="en-US" sz="1400" dirty="0" smtClean="0">
                    <a:solidFill>
                      <a:schemeClr val="bg1">
                        <a:lumMod val="75000"/>
                      </a:schemeClr>
                    </a:solidFill>
                  </a:rPr>
                  <a:t>AD</a:t>
                </a:r>
                <a:r>
                  <a:rPr lang="en-US" sz="1400" baseline="-25000" dirty="0" smtClean="0">
                    <a:solidFill>
                      <a:schemeClr val="bg1">
                        <a:lumMod val="75000"/>
                      </a:schemeClr>
                    </a:solidFill>
                  </a:rPr>
                  <a:t>1</a:t>
                </a:r>
                <a:endParaRPr lang="en-US" sz="1400" baseline="-25000" dirty="0">
                  <a:solidFill>
                    <a:schemeClr val="bg1">
                      <a:lumMod val="75000"/>
                    </a:schemeClr>
                  </a:solidFill>
                </a:endParaRPr>
              </a:p>
            </p:txBody>
          </p:sp>
          <p:cxnSp>
            <p:nvCxnSpPr>
              <p:cNvPr id="27" name="Straight Connector 26"/>
              <p:cNvCxnSpPr/>
              <p:nvPr/>
            </p:nvCxnSpPr>
            <p:spPr>
              <a:xfrm>
                <a:off x="6039114" y="2957212"/>
                <a:ext cx="2059092" cy="167456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37287" y="4477892"/>
                <a:ext cx="736854" cy="307777"/>
              </a:xfrm>
              <a:prstGeom prst="rect">
                <a:avLst/>
              </a:prstGeom>
              <a:noFill/>
            </p:spPr>
            <p:txBody>
              <a:bodyPr vert="horz" wrap="square" rtlCol="0">
                <a:spAutoFit/>
              </a:bodyPr>
              <a:lstStyle/>
              <a:p>
                <a:r>
                  <a:rPr lang="en-US" sz="1400" dirty="0" smtClean="0"/>
                  <a:t>AD</a:t>
                </a:r>
                <a:r>
                  <a:rPr lang="en-US" sz="1400" baseline="-25000" dirty="0"/>
                  <a:t>2</a:t>
                </a:r>
              </a:p>
            </p:txBody>
          </p:sp>
        </p:grpSp>
        <p:cxnSp>
          <p:nvCxnSpPr>
            <p:cNvPr id="11" name="Straight Arrow Connector 10"/>
            <p:cNvCxnSpPr/>
            <p:nvPr/>
          </p:nvCxnSpPr>
          <p:spPr>
            <a:xfrm>
              <a:off x="7315200" y="4000500"/>
              <a:ext cx="715060"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 xmlns:p14="http://schemas.microsoft.com/office/powerpoint/2010/main" val="4267884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Short-run Equilibrium in the AD/AS Model – AD increases</a:t>
            </a:r>
          </a:p>
          <a:p>
            <a:r>
              <a:rPr lang="en-US" dirty="0" smtClean="0">
                <a:latin typeface="Calibri" pitchFamily="34" charset="0"/>
                <a:cs typeface="Calibri" pitchFamily="34" charset="0"/>
              </a:rPr>
              <a:t>Next let’s examine what happens in the short-run when AD increases. Assume below that either </a:t>
            </a:r>
            <a:r>
              <a:rPr lang="en-US" i="1" dirty="0" smtClean="0">
                <a:latin typeface="Calibri" pitchFamily="34" charset="0"/>
                <a:cs typeface="Calibri" pitchFamily="34" charset="0"/>
              </a:rPr>
              <a:t>consumption, investment, net exports or government spending </a:t>
            </a:r>
            <a:r>
              <a:rPr lang="en-US" dirty="0" smtClean="0">
                <a:latin typeface="Calibri" pitchFamily="34" charset="0"/>
                <a:cs typeface="Calibri" pitchFamily="34" charset="0"/>
              </a:rPr>
              <a:t>increased, causing the AD curve to shift from AD1 to AD3</a:t>
            </a:r>
            <a:endParaRPr lang="en-US" i="1" dirty="0">
              <a:solidFill>
                <a:srgbClr val="FF0000"/>
              </a:solidFill>
            </a:endParaRPr>
          </a:p>
        </p:txBody>
      </p:sp>
      <p:sp>
        <p:nvSpPr>
          <p:cNvPr id="9" name="TextBox 8"/>
          <p:cNvSpPr txBox="1"/>
          <p:nvPr/>
        </p:nvSpPr>
        <p:spPr>
          <a:xfrm>
            <a:off x="4008374" y="1028700"/>
            <a:ext cx="5135626" cy="4308872"/>
          </a:xfrm>
          <a:prstGeom prst="rect">
            <a:avLst/>
          </a:prstGeom>
          <a:noFill/>
        </p:spPr>
        <p:txBody>
          <a:bodyPr wrap="square" rtlCol="0">
            <a:spAutoFit/>
          </a:bodyPr>
          <a:lstStyle/>
          <a:p>
            <a:r>
              <a:rPr lang="en-US" b="1" dirty="0" smtClean="0">
                <a:solidFill>
                  <a:srgbClr val="0000CC"/>
                </a:solidFill>
              </a:rPr>
              <a:t>At AD3:</a:t>
            </a:r>
          </a:p>
          <a:p>
            <a:pPr marL="285750" indent="-285750">
              <a:buFont typeface="Arial" pitchFamily="34" charset="0"/>
              <a:buChar char="•"/>
            </a:pPr>
            <a:r>
              <a:rPr lang="en-US" dirty="0" smtClean="0"/>
              <a:t>An increase in demand led to firms wanting to produce more output, which increases to Y3.</a:t>
            </a:r>
          </a:p>
          <a:p>
            <a:pPr marL="285750" indent="-285750">
              <a:buFont typeface="Arial" pitchFamily="34" charset="0"/>
              <a:buChar char="•"/>
            </a:pPr>
            <a:endParaRPr lang="en-US" dirty="0" smtClean="0"/>
          </a:p>
          <a:p>
            <a:pPr marL="285750" indent="-285750">
              <a:buFont typeface="Arial" pitchFamily="34" charset="0"/>
              <a:buChar char="•"/>
            </a:pPr>
            <a:r>
              <a:rPr lang="en-US" dirty="0" smtClean="0"/>
              <a:t>Wages are relatively inflexible in the short-run, so firms can hire more workers, and the economy produces beyond its full employment level.</a:t>
            </a:r>
          </a:p>
          <a:p>
            <a:pPr marL="285750" indent="-285750">
              <a:buFont typeface="Arial" pitchFamily="34" charset="0"/>
              <a:buChar char="•"/>
            </a:pPr>
            <a:endParaRPr lang="en-US" dirty="0" smtClean="0"/>
          </a:p>
          <a:p>
            <a:pPr marL="285750" indent="-285750">
              <a:buFont typeface="Arial" pitchFamily="34" charset="0"/>
              <a:buChar char="•"/>
            </a:pPr>
            <a:r>
              <a:rPr lang="en-US" dirty="0" smtClean="0"/>
              <a:t>The economy experiences </a:t>
            </a:r>
            <a:r>
              <a:rPr lang="en-US" i="1" dirty="0" smtClean="0">
                <a:solidFill>
                  <a:srgbClr val="F81D06"/>
                </a:solidFill>
              </a:rPr>
              <a:t>demand-pull inflation</a:t>
            </a:r>
            <a:endParaRPr lang="en-US" dirty="0" smtClean="0">
              <a:solidFill>
                <a:srgbClr val="F81D06"/>
              </a:solidFill>
            </a:endParaRPr>
          </a:p>
          <a:p>
            <a:pPr marL="742950" lvl="1" indent="-285750">
              <a:buFont typeface="Wingdings" pitchFamily="2" charset="2"/>
              <a:buChar char="Ø"/>
            </a:pPr>
            <a:r>
              <a:rPr lang="en-US" sz="1600" dirty="0" smtClean="0"/>
              <a:t>Price level has risen due to greater demand for the nation’s output</a:t>
            </a:r>
          </a:p>
          <a:p>
            <a:pPr marL="742950" lvl="1" indent="-285750">
              <a:buFont typeface="Wingdings" pitchFamily="2" charset="2"/>
              <a:buChar char="Ø"/>
            </a:pPr>
            <a:r>
              <a:rPr lang="en-US" sz="1600" dirty="0" smtClean="0"/>
              <a:t>Employment has increased</a:t>
            </a:r>
          </a:p>
          <a:p>
            <a:pPr marL="742950" lvl="1" indent="-285750">
              <a:buFont typeface="Wingdings" pitchFamily="2" charset="2"/>
              <a:buChar char="Ø"/>
            </a:pPr>
            <a:r>
              <a:rPr lang="en-US" sz="1600" dirty="0" smtClean="0"/>
              <a:t>The economy is beginning to ‘overheat’, and there is an </a:t>
            </a:r>
            <a:r>
              <a:rPr lang="en-US" sz="1600" b="1" i="1" dirty="0" smtClean="0">
                <a:solidFill>
                  <a:srgbClr val="F81D06"/>
                </a:solidFill>
              </a:rPr>
              <a:t>inflationary gap</a:t>
            </a:r>
            <a:r>
              <a:rPr lang="en-US" sz="1600" b="1" dirty="0" smtClean="0">
                <a:solidFill>
                  <a:srgbClr val="F81D06"/>
                </a:solidFill>
              </a:rPr>
              <a:t> </a:t>
            </a:r>
            <a:r>
              <a:rPr lang="en-US" sz="1600" dirty="0" smtClean="0"/>
              <a:t>equal to </a:t>
            </a:r>
            <a:r>
              <a:rPr lang="en-US" sz="1600" i="1" dirty="0" smtClean="0">
                <a:solidFill>
                  <a:srgbClr val="F81D06"/>
                </a:solidFill>
              </a:rPr>
              <a:t>the difference between actual output and full-employment output</a:t>
            </a:r>
            <a:endParaRPr lang="en-US" sz="1600" dirty="0">
              <a:solidFill>
                <a:srgbClr val="F81D06"/>
              </a:solidFill>
            </a:endParaRPr>
          </a:p>
        </p:txBody>
      </p:sp>
      <p:grpSp>
        <p:nvGrpSpPr>
          <p:cNvPr id="18" name="Group 17"/>
          <p:cNvGrpSpPr/>
          <p:nvPr/>
        </p:nvGrpSpPr>
        <p:grpSpPr>
          <a:xfrm>
            <a:off x="0" y="1866900"/>
            <a:ext cx="4572000" cy="3848100"/>
            <a:chOff x="0" y="1866900"/>
            <a:chExt cx="4361477" cy="3812977"/>
          </a:xfrm>
        </p:grpSpPr>
        <p:grpSp>
          <p:nvGrpSpPr>
            <p:cNvPr id="14" name="Group 13"/>
            <p:cNvGrpSpPr/>
            <p:nvPr/>
          </p:nvGrpSpPr>
          <p:grpSpPr>
            <a:xfrm>
              <a:off x="0" y="1866900"/>
              <a:ext cx="4361477" cy="3481243"/>
              <a:chOff x="4648200" y="1945584"/>
              <a:chExt cx="4550773" cy="3632335"/>
            </a:xfrm>
          </p:grpSpPr>
          <p:grpSp>
            <p:nvGrpSpPr>
              <p:cNvPr id="8" name="Group 7"/>
              <p:cNvGrpSpPr/>
              <p:nvPr/>
            </p:nvGrpSpPr>
            <p:grpSpPr>
              <a:xfrm>
                <a:off x="4648200" y="1945584"/>
                <a:ext cx="4550773" cy="3632335"/>
                <a:chOff x="4782523" y="1866900"/>
                <a:chExt cx="4550773" cy="3632335"/>
              </a:xfrm>
            </p:grpSpPr>
            <p:grpSp>
              <p:nvGrpSpPr>
                <p:cNvPr id="3" name="Group 2"/>
                <p:cNvGrpSpPr/>
                <p:nvPr/>
              </p:nvGrpSpPr>
              <p:grpSpPr>
                <a:xfrm>
                  <a:off x="4782523" y="1866900"/>
                  <a:ext cx="4056677" cy="3632335"/>
                  <a:chOff x="5087323" y="1866900"/>
                  <a:chExt cx="4056677" cy="3632335"/>
                </a:xfrm>
              </p:grpSpPr>
              <p:grpSp>
                <p:nvGrpSpPr>
                  <p:cNvPr id="34" name="Group 33"/>
                  <p:cNvGrpSpPr>
                    <a:grpSpLocks noChangeAspect="1"/>
                  </p:cNvGrpSpPr>
                  <p:nvPr/>
                </p:nvGrpSpPr>
                <p:grpSpPr>
                  <a:xfrm>
                    <a:off x="5087323" y="1866900"/>
                    <a:ext cx="4056677" cy="3632335"/>
                    <a:chOff x="5322566" y="1159309"/>
                    <a:chExt cx="4588844" cy="4930601"/>
                  </a:xfrm>
                </p:grpSpPr>
                <p:grpSp>
                  <p:nvGrpSpPr>
                    <p:cNvPr id="35" name="Group 25"/>
                    <p:cNvGrpSpPr/>
                    <p:nvPr/>
                  </p:nvGrpSpPr>
                  <p:grpSpPr>
                    <a:xfrm>
                      <a:off x="5322566" y="1159309"/>
                      <a:ext cx="4588844" cy="4930601"/>
                      <a:chOff x="5322566" y="1159309"/>
                      <a:chExt cx="4588844" cy="4930601"/>
                    </a:xfrm>
                  </p:grpSpPr>
                  <p:grpSp>
                    <p:nvGrpSpPr>
                      <p:cNvPr id="41" name="Group 23"/>
                      <p:cNvGrpSpPr/>
                      <p:nvPr/>
                    </p:nvGrpSpPr>
                    <p:grpSpPr>
                      <a:xfrm>
                        <a:off x="5322566" y="1159309"/>
                        <a:ext cx="4588844" cy="4294325"/>
                        <a:chOff x="5322566" y="1159309"/>
                        <a:chExt cx="4588844" cy="4294325"/>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79"/>
                          <a:ext cx="761999" cy="435915"/>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073209" y="1266116"/>
                          <a:ext cx="838201" cy="435915"/>
                        </a:xfrm>
                        <a:prstGeom prst="rect">
                          <a:avLst/>
                        </a:prstGeom>
                        <a:noFill/>
                      </p:spPr>
                      <p:txBody>
                        <a:bodyPr vert="horz" rtlCol="0">
                          <a:spAutoFit/>
                        </a:bodyPr>
                        <a:lstStyle/>
                        <a:p>
                          <a:r>
                            <a:rPr lang="en-US" sz="1400" b="1" dirty="0" smtClean="0">
                              <a:solidFill>
                                <a:srgbClr val="0000CC"/>
                              </a:solidFill>
                            </a:rPr>
                            <a:t>SRAS</a:t>
                          </a:r>
                          <a:endParaRPr lang="en-US" sz="1400" b="1" dirty="0">
                            <a:solidFill>
                              <a:srgbClr val="0000CC"/>
                            </a:solidFill>
                          </a:endParaRPr>
                        </a:p>
                      </p:txBody>
                    </p:sp>
                    <p:sp>
                      <p:nvSpPr>
                        <p:cNvPr id="47"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8383641" y="1159309"/>
                          <a:ext cx="838201" cy="435915"/>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grpSp>
                  <p:sp>
                    <p:nvSpPr>
                      <p:cNvPr id="42" name="TextBox 41"/>
                      <p:cNvSpPr txBox="1"/>
                      <p:nvPr/>
                    </p:nvSpPr>
                    <p:spPr>
                      <a:xfrm>
                        <a:off x="7105315" y="5653995"/>
                        <a:ext cx="1269998" cy="435915"/>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22570" y="2991778"/>
                      <a:ext cx="533400" cy="435915"/>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fe</a:t>
                      </a:r>
                      <a:endParaRPr lang="en-US" sz="1400" baseline="-25000" dirty="0">
                        <a:solidFill>
                          <a:srgbClr val="000000"/>
                        </a:solidFill>
                      </a:endParaRPr>
                    </a:p>
                  </p:txBody>
                </p:sp>
                <p:sp>
                  <p:nvSpPr>
                    <p:cNvPr id="38" name="TextBox 37"/>
                    <p:cNvSpPr txBox="1"/>
                    <p:nvPr/>
                  </p:nvSpPr>
                  <p:spPr>
                    <a:xfrm>
                      <a:off x="8598019" y="5503593"/>
                      <a:ext cx="558800" cy="435915"/>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cxnSp>
                  <p:nvCxnSpPr>
                    <p:cNvPr id="31" name="Straight Connector 30"/>
                    <p:cNvCxnSpPr/>
                    <p:nvPr/>
                  </p:nvCxnSpPr>
                  <p:spPr>
                    <a:xfrm flipH="1">
                      <a:off x="5755766" y="2311566"/>
                      <a:ext cx="3368062" cy="0"/>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156920" y="2282497"/>
                      <a:ext cx="0" cy="3171137"/>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22566" y="2190289"/>
                      <a:ext cx="533400" cy="435915"/>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3</a:t>
                      </a:r>
                      <a:endParaRPr lang="en-US" sz="1400" baseline="-25000" dirty="0">
                        <a:solidFill>
                          <a:srgbClr val="000000"/>
                        </a:solidFill>
                      </a:endParaRPr>
                    </a:p>
                  </p:txBody>
                </p:sp>
                <p:sp>
                  <p:nvSpPr>
                    <p:cNvPr id="39" name="TextBox 38"/>
                    <p:cNvSpPr txBox="1"/>
                    <p:nvPr/>
                  </p:nvSpPr>
                  <p:spPr>
                    <a:xfrm>
                      <a:off x="9012777" y="5520746"/>
                      <a:ext cx="533400" cy="435915"/>
                    </a:xfrm>
                    <a:prstGeom prst="rect">
                      <a:avLst/>
                    </a:prstGeom>
                    <a:noFill/>
                  </p:spPr>
                  <p:txBody>
                    <a:bodyPr vert="horz" rtlCol="0">
                      <a:spAutoFit/>
                    </a:bodyPr>
                    <a:lstStyle/>
                    <a:p>
                      <a:r>
                        <a:rPr lang="en-US" sz="1400" dirty="0" smtClean="0">
                          <a:solidFill>
                            <a:srgbClr val="000000"/>
                          </a:solidFill>
                        </a:rPr>
                        <a:t>Y</a:t>
                      </a:r>
                      <a:r>
                        <a:rPr lang="en-US" sz="1400" baseline="-25000" dirty="0">
                          <a:solidFill>
                            <a:srgbClr val="000000"/>
                          </a:solidFill>
                        </a:rPr>
                        <a:t>3</a:t>
                      </a:r>
                    </a:p>
                  </p:txBody>
                </p:sp>
              </p:grpSp>
              <p:cxnSp>
                <p:nvCxnSpPr>
                  <p:cNvPr id="65" name="Straight Connector 64"/>
                  <p:cNvCxnSpPr/>
                  <p:nvPr/>
                </p:nvCxnSpPr>
                <p:spPr>
                  <a:xfrm flipV="1">
                    <a:off x="8196137" y="2170458"/>
                    <a:ext cx="0" cy="2874221"/>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451699" y="2095500"/>
                  <a:ext cx="2059092" cy="1674569"/>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07146" y="3766439"/>
                  <a:ext cx="736853" cy="321135"/>
                </a:xfrm>
                <a:prstGeom prst="rect">
                  <a:avLst/>
                </a:prstGeom>
                <a:noFill/>
              </p:spPr>
              <p:txBody>
                <a:bodyPr vert="horz" wrap="square" rtlCol="0">
                  <a:spAutoFit/>
                </a:bodyPr>
                <a:lstStyle/>
                <a:p>
                  <a:r>
                    <a:rPr lang="en-US" sz="1400" dirty="0" smtClean="0">
                      <a:solidFill>
                        <a:schemeClr val="bg1">
                          <a:lumMod val="75000"/>
                        </a:schemeClr>
                      </a:solidFill>
                    </a:rPr>
                    <a:t>AD</a:t>
                  </a:r>
                  <a:r>
                    <a:rPr lang="en-US" sz="1400" baseline="-25000" dirty="0" smtClean="0">
                      <a:solidFill>
                        <a:schemeClr val="bg1">
                          <a:lumMod val="75000"/>
                        </a:schemeClr>
                      </a:solidFill>
                    </a:rPr>
                    <a:t>1</a:t>
                  </a:r>
                  <a:endParaRPr lang="en-US" sz="1400" baseline="-25000" dirty="0">
                    <a:solidFill>
                      <a:schemeClr val="bg1">
                        <a:lumMod val="75000"/>
                      </a:schemeClr>
                    </a:solidFill>
                  </a:endParaRPr>
                </a:p>
              </p:txBody>
            </p:sp>
            <p:cxnSp>
              <p:nvCxnSpPr>
                <p:cNvPr id="27" name="Straight Connector 26"/>
                <p:cNvCxnSpPr/>
                <p:nvPr/>
              </p:nvCxnSpPr>
              <p:spPr>
                <a:xfrm>
                  <a:off x="7696200" y="2321616"/>
                  <a:ext cx="961161" cy="789142"/>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596443" y="2956869"/>
                  <a:ext cx="736853" cy="321135"/>
                </a:xfrm>
                <a:prstGeom prst="rect">
                  <a:avLst/>
                </a:prstGeom>
                <a:noFill/>
              </p:spPr>
              <p:txBody>
                <a:bodyPr vert="horz" wrap="square" rtlCol="0">
                  <a:spAutoFit/>
                </a:bodyPr>
                <a:lstStyle/>
                <a:p>
                  <a:r>
                    <a:rPr lang="en-US" sz="1400" dirty="0" smtClean="0"/>
                    <a:t>AD</a:t>
                  </a:r>
                  <a:r>
                    <a:rPr lang="en-US" sz="1400" baseline="-25000" dirty="0" smtClean="0"/>
                    <a:t>3</a:t>
                  </a:r>
                  <a:endParaRPr lang="en-US" sz="1400" baseline="-25000" dirty="0"/>
                </a:p>
              </p:txBody>
            </p:sp>
          </p:grpSp>
          <p:cxnSp>
            <p:nvCxnSpPr>
              <p:cNvPr id="11" name="Straight Arrow Connector 10"/>
              <p:cNvCxnSpPr/>
              <p:nvPr/>
            </p:nvCxnSpPr>
            <p:spPr>
              <a:xfrm flipV="1">
                <a:off x="7471047" y="3011468"/>
                <a:ext cx="678915" cy="1409"/>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
          <p:nvSpPr>
            <p:cNvPr id="48" name="TextBox 47"/>
            <p:cNvSpPr txBox="1"/>
            <p:nvPr/>
          </p:nvSpPr>
          <p:spPr>
            <a:xfrm>
              <a:off x="2515353" y="5372100"/>
              <a:ext cx="1828047" cy="307777"/>
            </a:xfrm>
            <a:prstGeom prst="rect">
              <a:avLst/>
            </a:prstGeom>
            <a:noFill/>
          </p:spPr>
          <p:txBody>
            <a:bodyPr vert="horz" wrap="square" rtlCol="0">
              <a:spAutoFit/>
            </a:bodyPr>
            <a:lstStyle/>
            <a:p>
              <a:r>
                <a:rPr lang="en-US" sz="1400" i="1" dirty="0" smtClean="0">
                  <a:solidFill>
                    <a:srgbClr val="F81D06"/>
                  </a:solidFill>
                </a:rPr>
                <a:t>Inflationary Gap</a:t>
              </a:r>
              <a:endParaRPr lang="en-US" sz="1400" i="1" dirty="0">
                <a:solidFill>
                  <a:srgbClr val="F81D06"/>
                </a:solidFill>
              </a:endParaRPr>
            </a:p>
          </p:txBody>
        </p:sp>
        <p:sp>
          <p:nvSpPr>
            <p:cNvPr id="49" name="Left Brace 48"/>
            <p:cNvSpPr/>
            <p:nvPr/>
          </p:nvSpPr>
          <p:spPr>
            <a:xfrm rot="16200000">
              <a:off x="3110340" y="5057968"/>
              <a:ext cx="132361" cy="455827"/>
            </a:xfrm>
            <a:prstGeom prst="leftBrace">
              <a:avLst/>
            </a:prstGeom>
            <a:ln w="19050"/>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spTree>
    <p:extLst>
      <p:ext uri="{BB962C8B-B14F-4D97-AF65-F5344CB8AC3E}">
        <p14:creationId xmlns="" xmlns:p14="http://schemas.microsoft.com/office/powerpoint/2010/main" val="38005434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Long-run Equilibrium in the AD/AS Model – AD increases</a:t>
            </a:r>
          </a:p>
          <a:p>
            <a:r>
              <a:rPr lang="en-US" dirty="0" smtClean="0">
                <a:latin typeface="Calibri" pitchFamily="34" charset="0"/>
                <a:cs typeface="Calibri" pitchFamily="34" charset="0"/>
              </a:rPr>
              <a:t>In the long-run, wages and prices will adjust to the level of aggregate demand in the economy. When AD grows beyond the full employment level, this means wages will rise in the long-run, leading producers to reduce employment and output back to the full-employment level</a:t>
            </a:r>
            <a:endParaRPr lang="en-US" i="1" dirty="0">
              <a:solidFill>
                <a:srgbClr val="FF0000"/>
              </a:solidFill>
            </a:endParaRPr>
          </a:p>
        </p:txBody>
      </p:sp>
      <p:sp>
        <p:nvSpPr>
          <p:cNvPr id="9" name="TextBox 8"/>
          <p:cNvSpPr txBox="1"/>
          <p:nvPr/>
        </p:nvSpPr>
        <p:spPr>
          <a:xfrm>
            <a:off x="4343400" y="1257300"/>
            <a:ext cx="4800600" cy="4370427"/>
          </a:xfrm>
          <a:prstGeom prst="rect">
            <a:avLst/>
          </a:prstGeom>
          <a:noFill/>
        </p:spPr>
        <p:txBody>
          <a:bodyPr wrap="square" rtlCol="0">
            <a:spAutoFit/>
          </a:bodyPr>
          <a:lstStyle/>
          <a:p>
            <a:r>
              <a:rPr lang="en-US" b="1" dirty="0" smtClean="0">
                <a:solidFill>
                  <a:srgbClr val="0000CC"/>
                </a:solidFill>
              </a:rPr>
              <a:t>At AD3 in the long-run:</a:t>
            </a:r>
          </a:p>
          <a:p>
            <a:pPr marL="285750" indent="-285750">
              <a:buFont typeface="Arial" pitchFamily="34" charset="0"/>
              <a:buChar char="•"/>
            </a:pPr>
            <a:r>
              <a:rPr lang="en-US" dirty="0" smtClean="0"/>
              <a:t>Demand for resources has driven up their costs (wages, rents, interest have all risen)</a:t>
            </a:r>
          </a:p>
          <a:p>
            <a:pPr marL="285750" indent="-285750">
              <a:buFont typeface="Arial" pitchFamily="34" charset="0"/>
              <a:buChar char="•"/>
            </a:pPr>
            <a:endParaRPr lang="en-US" dirty="0" smtClean="0"/>
          </a:p>
          <a:p>
            <a:pPr marL="285750" indent="-285750">
              <a:buFont typeface="Arial" pitchFamily="34" charset="0"/>
              <a:buChar char="•"/>
            </a:pPr>
            <a:r>
              <a:rPr lang="en-US" dirty="0" smtClean="0"/>
              <a:t>Facing rising costs of production, firms begin reducing employment and output, and passing higher costs onto consumers as higher prices.</a:t>
            </a:r>
          </a:p>
          <a:p>
            <a:pPr marL="285750" indent="-285750">
              <a:buFont typeface="Arial" pitchFamily="34" charset="0"/>
              <a:buChar char="•"/>
            </a:pPr>
            <a:endParaRPr lang="en-US" dirty="0" smtClean="0"/>
          </a:p>
          <a:p>
            <a:pPr marL="285750" indent="-285750">
              <a:buFont typeface="Arial" pitchFamily="34" charset="0"/>
              <a:buChar char="•"/>
            </a:pPr>
            <a:r>
              <a:rPr lang="en-US" dirty="0" smtClean="0"/>
              <a:t>Output returns to </a:t>
            </a:r>
            <a:r>
              <a:rPr lang="en-US" dirty="0" err="1" smtClean="0"/>
              <a:t>Yfe</a:t>
            </a:r>
            <a:r>
              <a:rPr lang="en-US" dirty="0" smtClean="0"/>
              <a:t>, and price level rises to P</a:t>
            </a:r>
            <a:r>
              <a:rPr lang="en-US" baseline="-25000" dirty="0" smtClean="0"/>
              <a:t>fe3</a:t>
            </a:r>
          </a:p>
          <a:p>
            <a:pPr marL="742950" lvl="1" indent="-285750">
              <a:buFont typeface="Wingdings" pitchFamily="2" charset="2"/>
              <a:buChar char="Ø"/>
            </a:pPr>
            <a:r>
              <a:rPr lang="en-US" sz="1600" dirty="0" smtClean="0"/>
              <a:t>The economy has self-corrected from the rising AD</a:t>
            </a:r>
          </a:p>
          <a:p>
            <a:pPr marL="742950" lvl="1" indent="-285750">
              <a:buFont typeface="Wingdings" pitchFamily="2" charset="2"/>
              <a:buChar char="Ø"/>
            </a:pPr>
            <a:r>
              <a:rPr lang="en-US" sz="1600" dirty="0" smtClean="0"/>
              <a:t>Output is back at its full-employment level</a:t>
            </a:r>
          </a:p>
          <a:p>
            <a:pPr marL="742950" lvl="1" indent="-285750">
              <a:buFont typeface="Wingdings" pitchFamily="2" charset="2"/>
              <a:buChar char="Ø"/>
            </a:pPr>
            <a:r>
              <a:rPr lang="en-US" sz="1600" dirty="0" smtClean="0"/>
              <a:t>There is more inflation in the economy (higher price levels)</a:t>
            </a:r>
            <a:endParaRPr lang="en-US" sz="1600" dirty="0"/>
          </a:p>
        </p:txBody>
      </p:sp>
      <p:grpSp>
        <p:nvGrpSpPr>
          <p:cNvPr id="14" name="Group 13"/>
          <p:cNvGrpSpPr/>
          <p:nvPr/>
        </p:nvGrpSpPr>
        <p:grpSpPr>
          <a:xfrm>
            <a:off x="0" y="1943100"/>
            <a:ext cx="4572000" cy="3737271"/>
            <a:chOff x="4626973" y="1790207"/>
            <a:chExt cx="4572000" cy="3737271"/>
          </a:xfrm>
        </p:grpSpPr>
        <p:grpSp>
          <p:nvGrpSpPr>
            <p:cNvPr id="8" name="Group 7"/>
            <p:cNvGrpSpPr/>
            <p:nvPr/>
          </p:nvGrpSpPr>
          <p:grpSpPr>
            <a:xfrm>
              <a:off x="4626973" y="1790207"/>
              <a:ext cx="4572000" cy="3737271"/>
              <a:chOff x="4761296" y="1711523"/>
              <a:chExt cx="4572000" cy="3737271"/>
            </a:xfrm>
          </p:grpSpPr>
          <p:grpSp>
            <p:nvGrpSpPr>
              <p:cNvPr id="3" name="Group 2"/>
              <p:cNvGrpSpPr/>
              <p:nvPr/>
            </p:nvGrpSpPr>
            <p:grpSpPr>
              <a:xfrm>
                <a:off x="4761296" y="1711523"/>
                <a:ext cx="4212228" cy="3737271"/>
                <a:chOff x="5066096" y="1711523"/>
                <a:chExt cx="4212228" cy="3737271"/>
              </a:xfrm>
            </p:grpSpPr>
            <p:grpSp>
              <p:nvGrpSpPr>
                <p:cNvPr id="34" name="Group 33"/>
                <p:cNvGrpSpPr>
                  <a:grpSpLocks noChangeAspect="1"/>
                </p:cNvGrpSpPr>
                <p:nvPr/>
              </p:nvGrpSpPr>
              <p:grpSpPr>
                <a:xfrm>
                  <a:off x="5066096" y="1711523"/>
                  <a:ext cx="4212228" cy="3737271"/>
                  <a:chOff x="5298553" y="948398"/>
                  <a:chExt cx="4764801" cy="5073042"/>
                </a:xfrm>
              </p:grpSpPr>
              <p:grpSp>
                <p:nvGrpSpPr>
                  <p:cNvPr id="35" name="Group 25"/>
                  <p:cNvGrpSpPr/>
                  <p:nvPr/>
                </p:nvGrpSpPr>
                <p:grpSpPr>
                  <a:xfrm>
                    <a:off x="5322566" y="948398"/>
                    <a:ext cx="4740788" cy="5073042"/>
                    <a:chOff x="5322566" y="948398"/>
                    <a:chExt cx="4740788" cy="5073042"/>
                  </a:xfrm>
                </p:grpSpPr>
                <p:grpSp>
                  <p:nvGrpSpPr>
                    <p:cNvPr id="41" name="Group 23"/>
                    <p:cNvGrpSpPr/>
                    <p:nvPr/>
                  </p:nvGrpSpPr>
                  <p:grpSpPr>
                    <a:xfrm>
                      <a:off x="5322566" y="948398"/>
                      <a:ext cx="4740788" cy="4505236"/>
                      <a:chOff x="5322566" y="948398"/>
                      <a:chExt cx="4740788" cy="4505236"/>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79"/>
                        <a:ext cx="762000" cy="417782"/>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225154" y="1672445"/>
                        <a:ext cx="838200" cy="417782"/>
                      </a:xfrm>
                      <a:prstGeom prst="rect">
                        <a:avLst/>
                      </a:prstGeom>
                      <a:noFill/>
                    </p:spPr>
                    <p:txBody>
                      <a:bodyPr vert="horz" rtlCol="0">
                        <a:spAutoFit/>
                      </a:bodyPr>
                      <a:lstStyle/>
                      <a:p>
                        <a:r>
                          <a:rPr lang="en-US" sz="1400" b="1" dirty="0" smtClean="0">
                            <a:solidFill>
                              <a:schemeClr val="tx2">
                                <a:lumMod val="40000"/>
                                <a:lumOff val="60000"/>
                              </a:schemeClr>
                            </a:solidFill>
                          </a:rPr>
                          <a:t>SRAS</a:t>
                        </a:r>
                        <a:endParaRPr lang="en-US" sz="1400" b="1" dirty="0">
                          <a:solidFill>
                            <a:schemeClr val="tx2">
                              <a:lumMod val="40000"/>
                              <a:lumOff val="60000"/>
                            </a:schemeClr>
                          </a:solidFill>
                        </a:endParaRPr>
                      </a:p>
                    </p:txBody>
                  </p:sp>
                  <p:sp>
                    <p:nvSpPr>
                      <p:cNvPr id="47" name="Freeform 5"/>
                      <p:cNvSpPr/>
                      <p:nvPr/>
                    </p:nvSpPr>
                    <p:spPr>
                      <a:xfrm>
                        <a:off x="5876290" y="1656079"/>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chemeClr val="tx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8449389" y="948398"/>
                        <a:ext cx="838200" cy="417782"/>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sp>
                    <p:nvSpPr>
                      <p:cNvPr id="48" name="Freeform 5"/>
                      <p:cNvSpPr/>
                      <p:nvPr/>
                    </p:nvSpPr>
                    <p:spPr>
                      <a:xfrm>
                        <a:off x="6487325" y="1573050"/>
                        <a:ext cx="2455479" cy="2083719"/>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9" name="TextBox 4"/>
                      <p:cNvSpPr txBox="1"/>
                      <p:nvPr/>
                    </p:nvSpPr>
                    <p:spPr>
                      <a:xfrm>
                        <a:off x="8880370" y="1258704"/>
                        <a:ext cx="1006708" cy="417782"/>
                      </a:xfrm>
                      <a:prstGeom prst="rect">
                        <a:avLst/>
                      </a:prstGeom>
                      <a:noFill/>
                    </p:spPr>
                    <p:txBody>
                      <a:bodyPr vert="horz" wrap="square" rtlCol="0">
                        <a:spAutoFit/>
                      </a:bodyPr>
                      <a:lstStyle/>
                      <a:p>
                        <a:r>
                          <a:rPr lang="en-US" sz="1400" b="1" dirty="0" smtClean="0">
                            <a:solidFill>
                              <a:srgbClr val="0000CC"/>
                            </a:solidFill>
                          </a:rPr>
                          <a:t>SRAS</a:t>
                        </a:r>
                        <a:r>
                          <a:rPr lang="en-US" sz="1400" b="1" baseline="-25000" dirty="0" smtClean="0">
                            <a:solidFill>
                              <a:srgbClr val="0000CC"/>
                            </a:solidFill>
                          </a:rPr>
                          <a:t>1</a:t>
                        </a:r>
                        <a:endParaRPr lang="en-US" sz="1400" b="1" baseline="-25000" dirty="0">
                          <a:solidFill>
                            <a:srgbClr val="0000CC"/>
                          </a:solidFill>
                        </a:endParaRPr>
                      </a:p>
                    </p:txBody>
                  </p:sp>
                </p:grpSp>
                <p:sp>
                  <p:nvSpPr>
                    <p:cNvPr id="42" name="TextBox 41"/>
                    <p:cNvSpPr txBox="1"/>
                    <p:nvPr/>
                  </p:nvSpPr>
                  <p:spPr>
                    <a:xfrm>
                      <a:off x="7348468" y="5603658"/>
                      <a:ext cx="1270000" cy="417782"/>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100" y="3086100"/>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98553" y="1676486"/>
                    <a:ext cx="533400" cy="41778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fe3</a:t>
                    </a:r>
                    <a:endParaRPr lang="en-US" sz="1400" baseline="-25000" dirty="0">
                      <a:solidFill>
                        <a:srgbClr val="000000"/>
                      </a:solidFill>
                    </a:endParaRPr>
                  </a:p>
                </p:txBody>
              </p:sp>
              <p:sp>
                <p:nvSpPr>
                  <p:cNvPr id="38" name="TextBox 37"/>
                  <p:cNvSpPr txBox="1"/>
                  <p:nvPr/>
                </p:nvSpPr>
                <p:spPr>
                  <a:xfrm>
                    <a:off x="8598018" y="5503593"/>
                    <a:ext cx="558800" cy="417782"/>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cxnSp>
                <p:nvCxnSpPr>
                  <p:cNvPr id="31" name="Straight Connector 30"/>
                  <p:cNvCxnSpPr/>
                  <p:nvPr/>
                </p:nvCxnSpPr>
                <p:spPr>
                  <a:xfrm flipH="1">
                    <a:off x="5755767" y="1986792"/>
                    <a:ext cx="3083433" cy="0"/>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22566" y="2190290"/>
                    <a:ext cx="533400" cy="417782"/>
                  </a:xfrm>
                  <a:prstGeom prst="rect">
                    <a:avLst/>
                  </a:prstGeom>
                  <a:noFill/>
                </p:spPr>
                <p:txBody>
                  <a:bodyPr vert="horz" rtlCol="0">
                    <a:spAutoFit/>
                  </a:bodyPr>
                  <a:lstStyle/>
                  <a:p>
                    <a:r>
                      <a:rPr lang="en-US" sz="1400" dirty="0" smtClean="0">
                        <a:solidFill>
                          <a:srgbClr val="000000"/>
                        </a:solidFill>
                      </a:rPr>
                      <a:t>P</a:t>
                    </a:r>
                    <a:r>
                      <a:rPr lang="en-US" sz="1400" baseline="-25000" dirty="0" smtClean="0">
                        <a:solidFill>
                          <a:srgbClr val="000000"/>
                        </a:solidFill>
                      </a:rPr>
                      <a:t>3</a:t>
                    </a:r>
                    <a:endParaRPr lang="en-US" sz="1400" baseline="-25000" dirty="0">
                      <a:solidFill>
                        <a:srgbClr val="000000"/>
                      </a:solidFill>
                    </a:endParaRPr>
                  </a:p>
                </p:txBody>
              </p:sp>
            </p:grpSp>
            <p:cxnSp>
              <p:nvCxnSpPr>
                <p:cNvPr id="65" name="Straight Connector 64"/>
                <p:cNvCxnSpPr>
                  <a:endCxn id="67" idx="2"/>
                </p:cNvCxnSpPr>
                <p:nvPr/>
              </p:nvCxnSpPr>
              <p:spPr>
                <a:xfrm flipV="1">
                  <a:off x="8196135" y="2019300"/>
                  <a:ext cx="25892" cy="30480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451699" y="2095500"/>
                <a:ext cx="2059092" cy="1674569"/>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07146" y="3766439"/>
                <a:ext cx="736854" cy="307777"/>
              </a:xfrm>
              <a:prstGeom prst="rect">
                <a:avLst/>
              </a:prstGeom>
              <a:noFill/>
            </p:spPr>
            <p:txBody>
              <a:bodyPr vert="horz" wrap="square" rtlCol="0">
                <a:spAutoFit/>
              </a:bodyPr>
              <a:lstStyle/>
              <a:p>
                <a:r>
                  <a:rPr lang="en-US" sz="1400" dirty="0" smtClean="0">
                    <a:solidFill>
                      <a:schemeClr val="bg1">
                        <a:lumMod val="75000"/>
                      </a:schemeClr>
                    </a:solidFill>
                  </a:rPr>
                  <a:t>AD</a:t>
                </a:r>
                <a:r>
                  <a:rPr lang="en-US" sz="1400" baseline="-25000" dirty="0" smtClean="0">
                    <a:solidFill>
                      <a:schemeClr val="bg1">
                        <a:lumMod val="75000"/>
                      </a:schemeClr>
                    </a:solidFill>
                  </a:rPr>
                  <a:t>1</a:t>
                </a:r>
                <a:endParaRPr lang="en-US" sz="1400" baseline="-25000" dirty="0">
                  <a:solidFill>
                    <a:schemeClr val="bg1">
                      <a:lumMod val="75000"/>
                    </a:schemeClr>
                  </a:solidFill>
                </a:endParaRPr>
              </a:p>
            </p:txBody>
          </p:sp>
          <p:cxnSp>
            <p:nvCxnSpPr>
              <p:cNvPr id="27" name="Straight Connector 26"/>
              <p:cNvCxnSpPr/>
              <p:nvPr/>
            </p:nvCxnSpPr>
            <p:spPr>
              <a:xfrm>
                <a:off x="7696200" y="2321616"/>
                <a:ext cx="961161" cy="789142"/>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596442" y="2956869"/>
                <a:ext cx="736854" cy="307777"/>
              </a:xfrm>
              <a:prstGeom prst="rect">
                <a:avLst/>
              </a:prstGeom>
              <a:noFill/>
            </p:spPr>
            <p:txBody>
              <a:bodyPr vert="horz" wrap="square" rtlCol="0">
                <a:spAutoFit/>
              </a:bodyPr>
              <a:lstStyle/>
              <a:p>
                <a:r>
                  <a:rPr lang="en-US" sz="1400" dirty="0" smtClean="0"/>
                  <a:t>AD</a:t>
                </a:r>
                <a:r>
                  <a:rPr lang="en-US" sz="1400" baseline="-25000" dirty="0" smtClean="0"/>
                  <a:t>2</a:t>
                </a:r>
                <a:endParaRPr lang="en-US" sz="1400" baseline="-25000" dirty="0"/>
              </a:p>
            </p:txBody>
          </p:sp>
        </p:grpSp>
        <p:cxnSp>
          <p:nvCxnSpPr>
            <p:cNvPr id="11" name="Straight Arrow Connector 10"/>
            <p:cNvCxnSpPr/>
            <p:nvPr/>
          </p:nvCxnSpPr>
          <p:spPr>
            <a:xfrm flipH="1" flipV="1">
              <a:off x="7010400" y="3577427"/>
              <a:ext cx="457200" cy="1"/>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 xmlns:p14="http://schemas.microsoft.com/office/powerpoint/2010/main" val="28856564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2400" dirty="0" smtClean="0">
                <a:solidFill>
                  <a:srgbClr val="FF0000"/>
                </a:solidFill>
              </a:rPr>
              <a:t>Negative Supply Shocks - Stagflation</a:t>
            </a:r>
          </a:p>
          <a:p>
            <a:r>
              <a:rPr lang="en-US" dirty="0" smtClean="0">
                <a:latin typeface="Calibri" pitchFamily="34" charset="0"/>
                <a:cs typeface="Calibri" pitchFamily="34" charset="0"/>
              </a:rPr>
              <a:t>Assume that a determinant of AS changes which causes the short-run aggregate supply curve to decrease, and shift to the left. What results is a situation known as </a:t>
            </a:r>
            <a:r>
              <a:rPr lang="en-US" b="1" i="1" dirty="0" smtClean="0">
                <a:latin typeface="Calibri" pitchFamily="34" charset="0"/>
                <a:cs typeface="Calibri" pitchFamily="34" charset="0"/>
              </a:rPr>
              <a:t>stagflation</a:t>
            </a:r>
            <a:endParaRPr lang="en-US" i="1" dirty="0">
              <a:solidFill>
                <a:srgbClr val="FF0000"/>
              </a:solidFill>
            </a:endParaRPr>
          </a:p>
        </p:txBody>
      </p:sp>
      <p:sp>
        <p:nvSpPr>
          <p:cNvPr id="9" name="TextBox 8"/>
          <p:cNvSpPr txBox="1"/>
          <p:nvPr/>
        </p:nvSpPr>
        <p:spPr>
          <a:xfrm>
            <a:off x="0" y="1028700"/>
            <a:ext cx="4952999" cy="4953714"/>
          </a:xfrm>
          <a:prstGeom prst="rect">
            <a:avLst/>
          </a:prstGeom>
          <a:noFill/>
        </p:spPr>
        <p:txBody>
          <a:bodyPr wrap="square" rtlCol="0">
            <a:spAutoFit/>
          </a:bodyPr>
          <a:lstStyle/>
          <a:p>
            <a:r>
              <a:rPr lang="en-US" b="1" dirty="0" smtClean="0">
                <a:solidFill>
                  <a:srgbClr val="0000CC"/>
                </a:solidFill>
              </a:rPr>
              <a:t>Stagflation: </a:t>
            </a:r>
            <a:r>
              <a:rPr lang="en-US" dirty="0" smtClean="0">
                <a:solidFill>
                  <a:srgbClr val="0000CC"/>
                </a:solidFill>
              </a:rPr>
              <a:t>An increase in the average price level combined with a decrease in output, caused by a negative supply shock. “Stagnant growth” and “inflation” together make “stagflation”</a:t>
            </a:r>
            <a:endParaRPr lang="en-US" b="1" dirty="0" smtClean="0">
              <a:solidFill>
                <a:srgbClr val="0000CC"/>
              </a:solidFill>
            </a:endParaRPr>
          </a:p>
          <a:p>
            <a:pPr marL="285750" indent="-285750">
              <a:buFont typeface="Arial" pitchFamily="34" charset="0"/>
              <a:buChar char="•"/>
            </a:pPr>
            <a:r>
              <a:rPr lang="en-US" dirty="0" smtClean="0"/>
              <a:t>Assume higher energy costs caused SRAS to decrease to SRAS</a:t>
            </a:r>
            <a:r>
              <a:rPr lang="en-US" baseline="-25000" dirty="0" smtClean="0"/>
              <a:t>2</a:t>
            </a:r>
            <a:r>
              <a:rPr lang="en-US" dirty="0" smtClean="0"/>
              <a:t>. </a:t>
            </a:r>
          </a:p>
          <a:p>
            <a:pPr marL="285750" indent="-285750">
              <a:buFont typeface="Arial" pitchFamily="34" charset="0"/>
              <a:buChar char="•"/>
            </a:pPr>
            <a:endParaRPr lang="en-US" dirty="0" smtClean="0"/>
          </a:p>
          <a:p>
            <a:pPr marL="285750" indent="-285750">
              <a:buFont typeface="Arial" pitchFamily="34" charset="0"/>
              <a:buChar char="•"/>
            </a:pPr>
            <a:r>
              <a:rPr lang="en-US" dirty="0" smtClean="0"/>
              <a:t>To off-set higher energy costs, firms must lay off workers, reducing employment.</a:t>
            </a:r>
          </a:p>
          <a:p>
            <a:pPr marL="285750" indent="-285750">
              <a:buFont typeface="Arial" pitchFamily="34" charset="0"/>
              <a:buChar char="•"/>
            </a:pPr>
            <a:endParaRPr lang="en-US" dirty="0" smtClean="0"/>
          </a:p>
          <a:p>
            <a:pPr marL="285750" indent="-285750">
              <a:buFont typeface="Arial" pitchFamily="34" charset="0"/>
              <a:buChar char="•"/>
            </a:pPr>
            <a:r>
              <a:rPr lang="en-US" dirty="0" smtClean="0"/>
              <a:t>Higher costs must be passed onto consumer as higher prices, causing inflation. </a:t>
            </a:r>
          </a:p>
          <a:p>
            <a:pPr marL="285750" indent="-285750">
              <a:buFont typeface="Arial" pitchFamily="34" charset="0"/>
              <a:buChar char="•"/>
            </a:pPr>
            <a:endParaRPr lang="en-US" dirty="0" smtClean="0"/>
          </a:p>
          <a:p>
            <a:pPr marL="285750" indent="-285750">
              <a:buFont typeface="Arial" pitchFamily="34" charset="0"/>
              <a:buChar char="•"/>
            </a:pPr>
            <a:r>
              <a:rPr lang="en-US" dirty="0" smtClean="0"/>
              <a:t>An economy facing stagflation will only </a:t>
            </a:r>
            <a:r>
              <a:rPr lang="en-US" i="1" dirty="0" smtClean="0"/>
              <a:t>self-correct </a:t>
            </a:r>
            <a:r>
              <a:rPr lang="en-US" dirty="0" smtClean="0"/>
              <a:t>if resources costs fall in the long-run, which may occur if wages fall due to a large increase in unemployment.</a:t>
            </a:r>
            <a:endParaRPr lang="en-US" dirty="0"/>
          </a:p>
        </p:txBody>
      </p:sp>
      <p:grpSp>
        <p:nvGrpSpPr>
          <p:cNvPr id="14" name="Group 13"/>
          <p:cNvGrpSpPr/>
          <p:nvPr/>
        </p:nvGrpSpPr>
        <p:grpSpPr>
          <a:xfrm>
            <a:off x="4871578" y="1798618"/>
            <a:ext cx="4424822" cy="3891661"/>
            <a:chOff x="4626974" y="1790207"/>
            <a:chExt cx="4424822" cy="3891661"/>
          </a:xfrm>
        </p:grpSpPr>
        <p:grpSp>
          <p:nvGrpSpPr>
            <p:cNvPr id="8" name="Group 7"/>
            <p:cNvGrpSpPr/>
            <p:nvPr/>
          </p:nvGrpSpPr>
          <p:grpSpPr>
            <a:xfrm>
              <a:off x="4626974" y="1790207"/>
              <a:ext cx="4424822" cy="3891661"/>
              <a:chOff x="4761297" y="1711523"/>
              <a:chExt cx="4424822" cy="3891661"/>
            </a:xfrm>
          </p:grpSpPr>
          <p:grpSp>
            <p:nvGrpSpPr>
              <p:cNvPr id="3" name="Group 2"/>
              <p:cNvGrpSpPr/>
              <p:nvPr/>
            </p:nvGrpSpPr>
            <p:grpSpPr>
              <a:xfrm>
                <a:off x="4761297" y="1711523"/>
                <a:ext cx="4343398" cy="3891661"/>
                <a:chOff x="5066097" y="1711523"/>
                <a:chExt cx="4343398" cy="3891661"/>
              </a:xfrm>
            </p:grpSpPr>
            <p:grpSp>
              <p:nvGrpSpPr>
                <p:cNvPr id="34" name="Group 33"/>
                <p:cNvGrpSpPr>
                  <a:grpSpLocks noChangeAspect="1"/>
                </p:cNvGrpSpPr>
                <p:nvPr/>
              </p:nvGrpSpPr>
              <p:grpSpPr>
                <a:xfrm>
                  <a:off x="5066097" y="1711523"/>
                  <a:ext cx="4343398" cy="3891661"/>
                  <a:chOff x="5298554" y="948398"/>
                  <a:chExt cx="4913177" cy="5282613"/>
                </a:xfrm>
              </p:grpSpPr>
              <p:grpSp>
                <p:nvGrpSpPr>
                  <p:cNvPr id="35" name="Group 25"/>
                  <p:cNvGrpSpPr/>
                  <p:nvPr/>
                </p:nvGrpSpPr>
                <p:grpSpPr>
                  <a:xfrm>
                    <a:off x="5322566" y="948398"/>
                    <a:ext cx="4889165" cy="5282613"/>
                    <a:chOff x="5322566" y="948398"/>
                    <a:chExt cx="4889165" cy="5282613"/>
                  </a:xfrm>
                </p:grpSpPr>
                <p:grpSp>
                  <p:nvGrpSpPr>
                    <p:cNvPr id="41" name="Group 23"/>
                    <p:cNvGrpSpPr/>
                    <p:nvPr/>
                  </p:nvGrpSpPr>
                  <p:grpSpPr>
                    <a:xfrm>
                      <a:off x="5322566" y="948398"/>
                      <a:ext cx="4889165" cy="4505236"/>
                      <a:chOff x="5322566" y="948398"/>
                      <a:chExt cx="4889165" cy="4505236"/>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79"/>
                        <a:ext cx="762000" cy="417782"/>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225153" y="2082145"/>
                        <a:ext cx="986578" cy="417782"/>
                      </a:xfrm>
                      <a:prstGeom prst="rect">
                        <a:avLst/>
                      </a:prstGeom>
                      <a:noFill/>
                    </p:spPr>
                    <p:txBody>
                      <a:bodyPr vert="horz" wrap="square" rtlCol="0">
                        <a:spAutoFit/>
                      </a:bodyPr>
                      <a:lstStyle/>
                      <a:p>
                        <a:r>
                          <a:rPr lang="en-US" sz="1400" b="1" dirty="0" smtClean="0">
                            <a:solidFill>
                              <a:schemeClr val="tx2">
                                <a:lumMod val="40000"/>
                                <a:lumOff val="60000"/>
                              </a:schemeClr>
                            </a:solidFill>
                          </a:rPr>
                          <a:t>SRAS</a:t>
                        </a:r>
                        <a:r>
                          <a:rPr lang="en-US" sz="1400" b="1" baseline="-25000" dirty="0" smtClean="0">
                            <a:solidFill>
                              <a:schemeClr val="tx2">
                                <a:lumMod val="40000"/>
                                <a:lumOff val="60000"/>
                              </a:schemeClr>
                            </a:solidFill>
                          </a:rPr>
                          <a:t>1</a:t>
                        </a:r>
                        <a:endParaRPr lang="en-US" sz="1400" b="1" baseline="-25000" dirty="0">
                          <a:solidFill>
                            <a:schemeClr val="tx2">
                              <a:lumMod val="40000"/>
                              <a:lumOff val="60000"/>
                            </a:schemeClr>
                          </a:solidFill>
                        </a:endParaRPr>
                      </a:p>
                    </p:txBody>
                  </p:sp>
                  <p:sp>
                    <p:nvSpPr>
                      <p:cNvPr id="47" name="Freeform 5"/>
                      <p:cNvSpPr/>
                      <p:nvPr/>
                    </p:nvSpPr>
                    <p:spPr>
                      <a:xfrm>
                        <a:off x="5908234" y="2238468"/>
                        <a:ext cx="3355341" cy="284734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chemeClr val="tx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8449389" y="948398"/>
                        <a:ext cx="838200" cy="417782"/>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sp>
                    <p:nvSpPr>
                      <p:cNvPr id="48" name="Freeform 5"/>
                      <p:cNvSpPr/>
                      <p:nvPr/>
                    </p:nvSpPr>
                    <p:spPr>
                      <a:xfrm>
                        <a:off x="5900330" y="1465575"/>
                        <a:ext cx="3042473" cy="2581843"/>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9" name="TextBox 4"/>
                      <p:cNvSpPr txBox="1"/>
                      <p:nvPr/>
                    </p:nvSpPr>
                    <p:spPr>
                      <a:xfrm>
                        <a:off x="8880370" y="1258704"/>
                        <a:ext cx="1006708" cy="417782"/>
                      </a:xfrm>
                      <a:prstGeom prst="rect">
                        <a:avLst/>
                      </a:prstGeom>
                      <a:noFill/>
                    </p:spPr>
                    <p:txBody>
                      <a:bodyPr vert="horz" wrap="square" rtlCol="0">
                        <a:spAutoFit/>
                      </a:bodyPr>
                      <a:lstStyle/>
                      <a:p>
                        <a:r>
                          <a:rPr lang="en-US" sz="1400" b="1" dirty="0" smtClean="0">
                            <a:solidFill>
                              <a:srgbClr val="0000CC"/>
                            </a:solidFill>
                          </a:rPr>
                          <a:t>SRAS</a:t>
                        </a:r>
                        <a:r>
                          <a:rPr lang="en-US" sz="1400" b="1" baseline="-25000" dirty="0">
                            <a:solidFill>
                              <a:srgbClr val="0000CC"/>
                            </a:solidFill>
                          </a:rPr>
                          <a:t>2</a:t>
                        </a:r>
                      </a:p>
                    </p:txBody>
                  </p:sp>
                </p:grpSp>
                <p:sp>
                  <p:nvSpPr>
                    <p:cNvPr id="42" name="TextBox 41"/>
                    <p:cNvSpPr txBox="1"/>
                    <p:nvPr/>
                  </p:nvSpPr>
                  <p:spPr>
                    <a:xfrm>
                      <a:off x="7348468" y="5813229"/>
                      <a:ext cx="1269999" cy="417782"/>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099" y="3741151"/>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98554" y="3534281"/>
                    <a:ext cx="533400" cy="417782"/>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fe</a:t>
                    </a:r>
                    <a:endParaRPr lang="en-US" sz="1400" baseline="-25000" dirty="0">
                      <a:solidFill>
                        <a:srgbClr val="000000"/>
                      </a:solidFill>
                    </a:endParaRPr>
                  </a:p>
                </p:txBody>
              </p:sp>
              <p:sp>
                <p:nvSpPr>
                  <p:cNvPr id="38" name="TextBox 37"/>
                  <p:cNvSpPr txBox="1"/>
                  <p:nvPr/>
                </p:nvSpPr>
                <p:spPr>
                  <a:xfrm>
                    <a:off x="8598018" y="5503593"/>
                    <a:ext cx="558800" cy="417782"/>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cxnSp>
                <p:nvCxnSpPr>
                  <p:cNvPr id="31" name="Straight Connector 30"/>
                  <p:cNvCxnSpPr/>
                  <p:nvPr/>
                </p:nvCxnSpPr>
                <p:spPr>
                  <a:xfrm flipH="1" flipV="1">
                    <a:off x="5755769" y="3120540"/>
                    <a:ext cx="2559648" cy="35507"/>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22566" y="2913669"/>
                    <a:ext cx="533400" cy="417782"/>
                  </a:xfrm>
                  <a:prstGeom prst="rect">
                    <a:avLst/>
                  </a:prstGeom>
                  <a:noFill/>
                </p:spPr>
                <p:txBody>
                  <a:bodyPr vert="horz" rtlCol="0">
                    <a:spAutoFit/>
                  </a:bodyPr>
                  <a:lstStyle/>
                  <a:p>
                    <a:r>
                      <a:rPr lang="en-US" sz="1400" dirty="0" smtClean="0">
                        <a:solidFill>
                          <a:srgbClr val="000000"/>
                        </a:solidFill>
                      </a:rPr>
                      <a:t>P</a:t>
                    </a:r>
                    <a:r>
                      <a:rPr lang="en-US" sz="1400" baseline="-25000" dirty="0">
                        <a:solidFill>
                          <a:srgbClr val="000000"/>
                        </a:solidFill>
                      </a:rPr>
                      <a:t>2</a:t>
                    </a:r>
                  </a:p>
                </p:txBody>
              </p:sp>
              <p:cxnSp>
                <p:nvCxnSpPr>
                  <p:cNvPr id="39" name="Straight Connector 38"/>
                  <p:cNvCxnSpPr/>
                  <p:nvPr/>
                </p:nvCxnSpPr>
                <p:spPr>
                  <a:xfrm flipV="1">
                    <a:off x="8259392" y="3178803"/>
                    <a:ext cx="1" cy="2274832"/>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8056829" y="5499551"/>
                    <a:ext cx="558800" cy="417782"/>
                  </a:xfrm>
                  <a:prstGeom prst="rect">
                    <a:avLst/>
                  </a:prstGeom>
                  <a:noFill/>
                </p:spPr>
                <p:txBody>
                  <a:bodyPr vert="horz" rtlCol="0">
                    <a:spAutoFit/>
                  </a:bodyPr>
                  <a:lstStyle/>
                  <a:p>
                    <a:r>
                      <a:rPr lang="en-US" sz="1400" dirty="0" smtClean="0">
                        <a:solidFill>
                          <a:srgbClr val="000000"/>
                        </a:solidFill>
                      </a:rPr>
                      <a:t>Y</a:t>
                    </a:r>
                    <a:r>
                      <a:rPr lang="en-US" sz="1400" baseline="-25000" dirty="0">
                        <a:solidFill>
                          <a:srgbClr val="000000"/>
                        </a:solidFill>
                      </a:rPr>
                      <a:t>2</a:t>
                    </a:r>
                  </a:p>
                </p:txBody>
              </p:sp>
            </p:grpSp>
            <p:cxnSp>
              <p:nvCxnSpPr>
                <p:cNvPr id="65" name="Straight Connector 64"/>
                <p:cNvCxnSpPr>
                  <a:endCxn id="67" idx="2"/>
                </p:cNvCxnSpPr>
                <p:nvPr/>
              </p:nvCxnSpPr>
              <p:spPr>
                <a:xfrm flipV="1">
                  <a:off x="8196135" y="2019300"/>
                  <a:ext cx="25892" cy="30480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517185" y="2602955"/>
                <a:ext cx="2059092" cy="167456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49265" y="4299346"/>
                <a:ext cx="736854" cy="307777"/>
              </a:xfrm>
              <a:prstGeom prst="rect">
                <a:avLst/>
              </a:prstGeom>
              <a:noFill/>
            </p:spPr>
            <p:txBody>
              <a:bodyPr vert="horz" wrap="square" rtlCol="0">
                <a:spAutoFit/>
              </a:bodyPr>
              <a:lstStyle/>
              <a:p>
                <a:r>
                  <a:rPr lang="en-US" sz="1400" dirty="0" smtClean="0"/>
                  <a:t>AD</a:t>
                </a:r>
                <a:endParaRPr lang="en-US" sz="1400" baseline="-25000" dirty="0"/>
              </a:p>
            </p:txBody>
          </p:sp>
        </p:grpSp>
        <p:cxnSp>
          <p:nvCxnSpPr>
            <p:cNvPr id="11" name="Straight Arrow Connector 10"/>
            <p:cNvCxnSpPr/>
            <p:nvPr/>
          </p:nvCxnSpPr>
          <p:spPr>
            <a:xfrm flipH="1" flipV="1">
              <a:off x="7412408" y="3314207"/>
              <a:ext cx="539824" cy="2"/>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 xmlns:p14="http://schemas.microsoft.com/office/powerpoint/2010/main" val="1652887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en-US" sz="2400" dirty="0" smtClean="0">
                <a:solidFill>
                  <a:srgbClr val="FF0000"/>
                </a:solidFill>
              </a:rPr>
              <a:t>Positive Supply Shocks – Economic Growth</a:t>
            </a:r>
          </a:p>
          <a:p>
            <a:r>
              <a:rPr lang="en-US" dirty="0" smtClean="0">
                <a:latin typeface="Calibri" pitchFamily="34" charset="0"/>
                <a:cs typeface="Calibri" pitchFamily="34" charset="0"/>
              </a:rPr>
              <a:t>While a negative supply shock can be disastrous for an economy, a positive supply shock has very beneficial effects on employment, output and the price level. Assume ,for example, a nation signs a free trade agreement and now lots of new resources can be imported at very low costs.</a:t>
            </a:r>
            <a:endParaRPr lang="en-US" i="1" dirty="0">
              <a:solidFill>
                <a:srgbClr val="FF0000"/>
              </a:solidFill>
            </a:endParaRPr>
          </a:p>
        </p:txBody>
      </p:sp>
      <p:sp>
        <p:nvSpPr>
          <p:cNvPr id="9" name="TextBox 8"/>
          <p:cNvSpPr txBox="1"/>
          <p:nvPr/>
        </p:nvSpPr>
        <p:spPr>
          <a:xfrm>
            <a:off x="0" y="1467683"/>
            <a:ext cx="4934923" cy="4247317"/>
          </a:xfrm>
          <a:prstGeom prst="rect">
            <a:avLst/>
          </a:prstGeom>
          <a:noFill/>
        </p:spPr>
        <p:txBody>
          <a:bodyPr wrap="square" rtlCol="0">
            <a:spAutoFit/>
          </a:bodyPr>
          <a:lstStyle/>
          <a:p>
            <a:r>
              <a:rPr lang="en-US" b="1" dirty="0" smtClean="0">
                <a:solidFill>
                  <a:srgbClr val="0000CC"/>
                </a:solidFill>
              </a:rPr>
              <a:t>SRAS increases to SRAS</a:t>
            </a:r>
            <a:r>
              <a:rPr lang="en-US" b="1" baseline="-25000" dirty="0" smtClean="0">
                <a:solidFill>
                  <a:srgbClr val="0000CC"/>
                </a:solidFill>
              </a:rPr>
              <a:t>3</a:t>
            </a:r>
            <a:r>
              <a:rPr lang="en-US" b="1" dirty="0" smtClean="0">
                <a:solidFill>
                  <a:srgbClr val="0000CC"/>
                </a:solidFill>
              </a:rPr>
              <a:t>:</a:t>
            </a:r>
          </a:p>
          <a:p>
            <a:pPr marL="285750" indent="-285750">
              <a:buFont typeface="Arial" pitchFamily="34" charset="0"/>
              <a:buChar char="•"/>
            </a:pPr>
            <a:r>
              <a:rPr lang="en-US" dirty="0" smtClean="0"/>
              <a:t>Cheaper resource costs allow firms to produce more output with the same amount of workers and capital. </a:t>
            </a:r>
          </a:p>
          <a:p>
            <a:pPr marL="285750" indent="-285750">
              <a:buFont typeface="Arial" pitchFamily="34" charset="0"/>
              <a:buChar char="•"/>
            </a:pPr>
            <a:endParaRPr lang="en-US" dirty="0" smtClean="0"/>
          </a:p>
          <a:p>
            <a:pPr marL="285750" indent="-285750">
              <a:buFont typeface="Arial" pitchFamily="34" charset="0"/>
              <a:buChar char="•"/>
            </a:pPr>
            <a:r>
              <a:rPr lang="en-US" dirty="0" smtClean="0"/>
              <a:t>Lower costs are passed onto consumers as lower prices, </a:t>
            </a:r>
            <a:r>
              <a:rPr lang="en-US" dirty="0" err="1" smtClean="0"/>
              <a:t>Pfe</a:t>
            </a:r>
            <a:r>
              <a:rPr lang="en-US" dirty="0" smtClean="0"/>
              <a:t> falls to P3</a:t>
            </a:r>
          </a:p>
          <a:p>
            <a:pPr marL="285750" indent="-285750">
              <a:buFont typeface="Arial" pitchFamily="34" charset="0"/>
              <a:buChar char="•"/>
            </a:pPr>
            <a:endParaRPr lang="en-US" dirty="0" smtClean="0"/>
          </a:p>
          <a:p>
            <a:pPr marL="285750" indent="-285750">
              <a:buFont typeface="Arial" pitchFamily="34" charset="0"/>
              <a:buChar char="•"/>
            </a:pPr>
            <a:r>
              <a:rPr lang="en-US" dirty="0" smtClean="0"/>
              <a:t>Output increases to Y3, indicating </a:t>
            </a:r>
            <a:r>
              <a:rPr lang="en-US" i="1" dirty="0" smtClean="0">
                <a:solidFill>
                  <a:srgbClr val="0000CC"/>
                </a:solidFill>
              </a:rPr>
              <a:t>short-run economic growth </a:t>
            </a:r>
            <a:r>
              <a:rPr lang="en-US" dirty="0" smtClean="0"/>
              <a:t>has occurred.</a:t>
            </a:r>
          </a:p>
          <a:p>
            <a:pPr marL="285750" indent="-285750">
              <a:buFont typeface="Arial" pitchFamily="34" charset="0"/>
              <a:buChar char="•"/>
            </a:pPr>
            <a:endParaRPr lang="en-US" dirty="0" smtClean="0"/>
          </a:p>
          <a:p>
            <a:pPr marL="285750" indent="-285750">
              <a:buFont typeface="Arial" pitchFamily="34" charset="0"/>
              <a:buChar char="•"/>
            </a:pPr>
            <a:r>
              <a:rPr lang="en-US" dirty="0" smtClean="0"/>
              <a:t>If the lower costs remain permanent, then eventually LRAS will increase and Y3 will become the new full-employment level of output, indicating </a:t>
            </a:r>
            <a:r>
              <a:rPr lang="en-US" i="1" dirty="0" smtClean="0">
                <a:solidFill>
                  <a:srgbClr val="FF0000"/>
                </a:solidFill>
              </a:rPr>
              <a:t>long-run economic growth</a:t>
            </a:r>
            <a:endParaRPr lang="en-US" i="1" dirty="0">
              <a:solidFill>
                <a:srgbClr val="FF0000"/>
              </a:solidFill>
            </a:endParaRPr>
          </a:p>
        </p:txBody>
      </p:sp>
      <p:grpSp>
        <p:nvGrpSpPr>
          <p:cNvPr id="25" name="Group 24"/>
          <p:cNvGrpSpPr/>
          <p:nvPr/>
        </p:nvGrpSpPr>
        <p:grpSpPr>
          <a:xfrm>
            <a:off x="4719179" y="1943100"/>
            <a:ext cx="4520229" cy="3739753"/>
            <a:chOff x="4719179" y="1863923"/>
            <a:chExt cx="4520229" cy="3739753"/>
          </a:xfrm>
        </p:grpSpPr>
        <p:grpSp>
          <p:nvGrpSpPr>
            <p:cNvPr id="3" name="Group 2"/>
            <p:cNvGrpSpPr/>
            <p:nvPr/>
          </p:nvGrpSpPr>
          <p:grpSpPr>
            <a:xfrm>
              <a:off x="4719179" y="1863923"/>
              <a:ext cx="4520229" cy="3739753"/>
              <a:chOff x="5066098" y="1757235"/>
              <a:chExt cx="4520229" cy="3739753"/>
            </a:xfrm>
          </p:grpSpPr>
          <p:grpSp>
            <p:nvGrpSpPr>
              <p:cNvPr id="34" name="Group 33"/>
              <p:cNvGrpSpPr>
                <a:grpSpLocks noChangeAspect="1"/>
              </p:cNvGrpSpPr>
              <p:nvPr/>
            </p:nvGrpSpPr>
            <p:grpSpPr>
              <a:xfrm>
                <a:off x="5066098" y="1757235"/>
                <a:ext cx="4520229" cy="3739753"/>
                <a:chOff x="5298554" y="1010448"/>
                <a:chExt cx="5113204" cy="5076411"/>
              </a:xfrm>
            </p:grpSpPr>
            <p:grpSp>
              <p:nvGrpSpPr>
                <p:cNvPr id="35" name="Group 25"/>
                <p:cNvGrpSpPr/>
                <p:nvPr/>
              </p:nvGrpSpPr>
              <p:grpSpPr>
                <a:xfrm>
                  <a:off x="5322566" y="1010448"/>
                  <a:ext cx="5089192" cy="5076411"/>
                  <a:chOff x="5322566" y="1010448"/>
                  <a:chExt cx="5089192" cy="5076411"/>
                </a:xfrm>
              </p:grpSpPr>
              <p:grpSp>
                <p:nvGrpSpPr>
                  <p:cNvPr id="41" name="Group 23"/>
                  <p:cNvGrpSpPr/>
                  <p:nvPr/>
                </p:nvGrpSpPr>
                <p:grpSpPr>
                  <a:xfrm>
                    <a:off x="5322566" y="1010448"/>
                    <a:ext cx="5089192" cy="4443186"/>
                    <a:chOff x="5322566" y="1010448"/>
                    <a:chExt cx="5089192" cy="4443186"/>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79"/>
                      <a:ext cx="762000" cy="417782"/>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355679" y="2665412"/>
                      <a:ext cx="986578" cy="417782"/>
                    </a:xfrm>
                    <a:prstGeom prst="rect">
                      <a:avLst/>
                    </a:prstGeom>
                    <a:noFill/>
                  </p:spPr>
                  <p:txBody>
                    <a:bodyPr vert="horz" wrap="square" rtlCol="0">
                      <a:spAutoFit/>
                    </a:bodyPr>
                    <a:lstStyle/>
                    <a:p>
                      <a:r>
                        <a:rPr lang="en-US" sz="1400" b="1" dirty="0" smtClean="0">
                          <a:solidFill>
                            <a:srgbClr val="0000CC"/>
                          </a:solidFill>
                        </a:rPr>
                        <a:t>SRAS</a:t>
                      </a:r>
                      <a:r>
                        <a:rPr lang="en-US" sz="1400" b="1" baseline="-25000" dirty="0">
                          <a:solidFill>
                            <a:srgbClr val="0000CC"/>
                          </a:solidFill>
                        </a:rPr>
                        <a:t>3</a:t>
                      </a:r>
                    </a:p>
                  </p:txBody>
                </p:sp>
                <p:sp>
                  <p:nvSpPr>
                    <p:cNvPr id="47" name="Freeform 5"/>
                    <p:cNvSpPr/>
                    <p:nvPr/>
                  </p:nvSpPr>
                  <p:spPr>
                    <a:xfrm>
                      <a:off x="6683599" y="3056014"/>
                      <a:ext cx="2957374" cy="2199322"/>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8431283" y="1010448"/>
                      <a:ext cx="838200" cy="417782"/>
                    </a:xfrm>
                    <a:prstGeom prst="rect">
                      <a:avLst/>
                    </a:prstGeom>
                    <a:noFill/>
                  </p:spPr>
                  <p:txBody>
                    <a:bodyPr vert="horz" rtlCol="0">
                      <a:spAutoFit/>
                    </a:bodyPr>
                    <a:lstStyle/>
                    <a:p>
                      <a:r>
                        <a:rPr lang="en-US" sz="1400" b="1" dirty="0" smtClean="0">
                          <a:solidFill>
                            <a:srgbClr val="FF0000"/>
                          </a:solidFill>
                        </a:rPr>
                        <a:t>LRAS</a:t>
                      </a:r>
                      <a:endParaRPr lang="en-US" sz="1400" b="1" dirty="0">
                        <a:solidFill>
                          <a:srgbClr val="FF0000"/>
                        </a:solidFill>
                      </a:endParaRPr>
                    </a:p>
                  </p:txBody>
                </p:sp>
                <p:sp>
                  <p:nvSpPr>
                    <p:cNvPr id="48" name="Freeform 5"/>
                    <p:cNvSpPr/>
                    <p:nvPr/>
                  </p:nvSpPr>
                  <p:spPr>
                    <a:xfrm>
                      <a:off x="6425011" y="2048841"/>
                      <a:ext cx="3042473" cy="2581843"/>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chemeClr val="tx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9" name="TextBox 4"/>
                    <p:cNvSpPr txBox="1"/>
                    <p:nvPr/>
                  </p:nvSpPr>
                  <p:spPr>
                    <a:xfrm>
                      <a:off x="9405050" y="1841970"/>
                      <a:ext cx="1006708" cy="417782"/>
                    </a:xfrm>
                    <a:prstGeom prst="rect">
                      <a:avLst/>
                    </a:prstGeom>
                    <a:noFill/>
                  </p:spPr>
                  <p:txBody>
                    <a:bodyPr vert="horz" wrap="square" rtlCol="0">
                      <a:spAutoFit/>
                    </a:bodyPr>
                    <a:lstStyle/>
                    <a:p>
                      <a:r>
                        <a:rPr lang="en-US" sz="1400" b="1" dirty="0" smtClean="0">
                          <a:solidFill>
                            <a:schemeClr val="tx2">
                              <a:lumMod val="40000"/>
                              <a:lumOff val="60000"/>
                            </a:schemeClr>
                          </a:solidFill>
                        </a:rPr>
                        <a:t>SRAS</a:t>
                      </a:r>
                      <a:r>
                        <a:rPr lang="en-US" sz="1400" b="1" baseline="-25000" dirty="0" smtClean="0">
                          <a:solidFill>
                            <a:schemeClr val="tx2">
                              <a:lumMod val="40000"/>
                              <a:lumOff val="60000"/>
                            </a:schemeClr>
                          </a:solidFill>
                        </a:rPr>
                        <a:t>1</a:t>
                      </a:r>
                      <a:endParaRPr lang="en-US" sz="1400" b="1" baseline="-25000" dirty="0">
                        <a:solidFill>
                          <a:schemeClr val="tx2">
                            <a:lumMod val="40000"/>
                            <a:lumOff val="60000"/>
                          </a:schemeClr>
                        </a:solidFill>
                      </a:endParaRPr>
                    </a:p>
                  </p:txBody>
                </p:sp>
              </p:grpSp>
              <p:sp>
                <p:nvSpPr>
                  <p:cNvPr id="42" name="TextBox 41"/>
                  <p:cNvSpPr txBox="1"/>
                  <p:nvPr/>
                </p:nvSpPr>
                <p:spPr>
                  <a:xfrm>
                    <a:off x="7348468" y="5669077"/>
                    <a:ext cx="1269999" cy="417782"/>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099" y="3741151"/>
                  <a:ext cx="3086100"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98554" y="3534281"/>
                  <a:ext cx="533400" cy="417782"/>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fe</a:t>
                  </a:r>
                  <a:endParaRPr lang="en-US" sz="1400" baseline="-25000" dirty="0">
                    <a:solidFill>
                      <a:srgbClr val="000000"/>
                    </a:solidFill>
                  </a:endParaRPr>
                </a:p>
              </p:txBody>
            </p:sp>
            <p:sp>
              <p:nvSpPr>
                <p:cNvPr id="38" name="TextBox 37"/>
                <p:cNvSpPr txBox="1"/>
                <p:nvPr/>
              </p:nvSpPr>
              <p:spPr>
                <a:xfrm>
                  <a:off x="8598019" y="5503592"/>
                  <a:ext cx="558800" cy="417782"/>
                </a:xfrm>
                <a:prstGeom prst="rect">
                  <a:avLst/>
                </a:prstGeom>
                <a:noFill/>
              </p:spPr>
              <p:txBody>
                <a:bodyPr vert="horz" rtlCol="0">
                  <a:spAutoFit/>
                </a:bodyPr>
                <a:lstStyle/>
                <a:p>
                  <a:r>
                    <a:rPr lang="en-US" sz="1400" dirty="0" err="1" smtClean="0">
                      <a:solidFill>
                        <a:srgbClr val="000000"/>
                      </a:solidFill>
                    </a:rPr>
                    <a:t>Y</a:t>
                  </a:r>
                  <a:r>
                    <a:rPr lang="en-US" sz="1400" baseline="-25000" dirty="0" err="1" smtClean="0">
                      <a:solidFill>
                        <a:srgbClr val="000000"/>
                      </a:solidFill>
                    </a:rPr>
                    <a:t>fe</a:t>
                  </a:r>
                  <a:endParaRPr lang="en-US" sz="1400" baseline="-25000" dirty="0">
                    <a:solidFill>
                      <a:srgbClr val="000000"/>
                    </a:solidFill>
                  </a:endParaRPr>
                </a:p>
              </p:txBody>
            </p:sp>
            <p:cxnSp>
              <p:nvCxnSpPr>
                <p:cNvPr id="31" name="Straight Connector 30"/>
                <p:cNvCxnSpPr/>
                <p:nvPr/>
              </p:nvCxnSpPr>
              <p:spPr>
                <a:xfrm flipH="1">
                  <a:off x="5777680" y="4119569"/>
                  <a:ext cx="3577998" cy="36107"/>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11061" y="3943777"/>
                  <a:ext cx="424380" cy="417782"/>
                </a:xfrm>
                <a:prstGeom prst="rect">
                  <a:avLst/>
                </a:prstGeom>
                <a:noFill/>
              </p:spPr>
              <p:txBody>
                <a:bodyPr vert="horz" wrap="square" rtlCol="0">
                  <a:spAutoFit/>
                </a:bodyPr>
                <a:lstStyle/>
                <a:p>
                  <a:r>
                    <a:rPr lang="en-US" sz="1400" dirty="0" smtClean="0">
                      <a:solidFill>
                        <a:srgbClr val="000000"/>
                      </a:solidFill>
                    </a:rPr>
                    <a:t>P</a:t>
                  </a:r>
                  <a:r>
                    <a:rPr lang="en-US" sz="1400" baseline="-25000" dirty="0" smtClean="0">
                      <a:solidFill>
                        <a:srgbClr val="000000"/>
                      </a:solidFill>
                    </a:rPr>
                    <a:t>3</a:t>
                  </a:r>
                  <a:endParaRPr lang="en-US" sz="1400" baseline="-25000" dirty="0">
                    <a:solidFill>
                      <a:srgbClr val="000000"/>
                    </a:solidFill>
                  </a:endParaRPr>
                </a:p>
              </p:txBody>
            </p:sp>
            <p:cxnSp>
              <p:nvCxnSpPr>
                <p:cNvPr id="39" name="Straight Connector 38"/>
                <p:cNvCxnSpPr/>
                <p:nvPr/>
              </p:nvCxnSpPr>
              <p:spPr>
                <a:xfrm flipV="1">
                  <a:off x="9355678" y="4155677"/>
                  <a:ext cx="1" cy="1284494"/>
                </a:xfrm>
                <a:prstGeom prst="line">
                  <a:avLst/>
                </a:prstGeom>
                <a:ln w="38100" cap="flat" cmpd="sng" algn="ctr">
                  <a:solidFill>
                    <a:srgbClr val="FFFF0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1664" y="5453633"/>
                  <a:ext cx="558800" cy="417782"/>
                </a:xfrm>
                <a:prstGeom prst="rect">
                  <a:avLst/>
                </a:prstGeom>
                <a:noFill/>
              </p:spPr>
              <p:txBody>
                <a:bodyPr vert="horz" rtlCol="0">
                  <a:spAutoFit/>
                </a:bodyPr>
                <a:lstStyle/>
                <a:p>
                  <a:r>
                    <a:rPr lang="en-US" sz="1400" dirty="0" smtClean="0">
                      <a:solidFill>
                        <a:srgbClr val="000000"/>
                      </a:solidFill>
                    </a:rPr>
                    <a:t>Y</a:t>
                  </a:r>
                  <a:r>
                    <a:rPr lang="en-US" sz="1400" baseline="-25000" dirty="0" smtClean="0">
                      <a:solidFill>
                        <a:srgbClr val="000000"/>
                      </a:solidFill>
                    </a:rPr>
                    <a:t>3</a:t>
                  </a:r>
                  <a:endParaRPr lang="en-US" sz="1400" baseline="-25000" dirty="0">
                    <a:solidFill>
                      <a:srgbClr val="000000"/>
                    </a:solidFill>
                  </a:endParaRPr>
                </a:p>
              </p:txBody>
            </p:sp>
          </p:grpSp>
          <p:cxnSp>
            <p:nvCxnSpPr>
              <p:cNvPr id="65" name="Straight Connector 64"/>
              <p:cNvCxnSpPr/>
              <p:nvPr/>
            </p:nvCxnSpPr>
            <p:spPr>
              <a:xfrm flipV="1">
                <a:off x="8159123" y="1988812"/>
                <a:ext cx="25892" cy="30480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475066" y="2709643"/>
              <a:ext cx="2059092" cy="167456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483346" y="4305300"/>
              <a:ext cx="736854" cy="307777"/>
            </a:xfrm>
            <a:prstGeom prst="rect">
              <a:avLst/>
            </a:prstGeom>
            <a:noFill/>
          </p:spPr>
          <p:txBody>
            <a:bodyPr vert="horz" wrap="square" rtlCol="0">
              <a:spAutoFit/>
            </a:bodyPr>
            <a:lstStyle/>
            <a:p>
              <a:r>
                <a:rPr lang="en-US" sz="1400" dirty="0" smtClean="0"/>
                <a:t>AD</a:t>
              </a:r>
              <a:endParaRPr lang="en-US" sz="1400" baseline="-25000" dirty="0"/>
            </a:p>
          </p:txBody>
        </p:sp>
        <p:cxnSp>
          <p:nvCxnSpPr>
            <p:cNvPr id="11" name="Straight Arrow Connector 10"/>
            <p:cNvCxnSpPr/>
            <p:nvPr/>
          </p:nvCxnSpPr>
          <p:spPr>
            <a:xfrm flipV="1">
              <a:off x="7924800" y="4000499"/>
              <a:ext cx="409626" cy="1"/>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 xmlns:p14="http://schemas.microsoft.com/office/powerpoint/2010/main" val="449020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Long-run Economic Growth in the AD/AS Model</a:t>
            </a:r>
          </a:p>
          <a:p>
            <a:r>
              <a:rPr lang="en-US" dirty="0" smtClean="0">
                <a:latin typeface="Calibri" pitchFamily="34" charset="0"/>
                <a:cs typeface="Calibri" pitchFamily="34" charset="0"/>
              </a:rPr>
              <a:t>So far we have illustrated </a:t>
            </a:r>
            <a:r>
              <a:rPr lang="en-US" i="1" dirty="0" smtClean="0">
                <a:latin typeface="Calibri" pitchFamily="34" charset="0"/>
                <a:cs typeface="Calibri" pitchFamily="34" charset="0"/>
              </a:rPr>
              <a:t>demand-deficient recessions</a:t>
            </a:r>
            <a:r>
              <a:rPr lang="en-US" dirty="0" smtClean="0">
                <a:latin typeface="Calibri" pitchFamily="34" charset="0"/>
                <a:cs typeface="Calibri" pitchFamily="34" charset="0"/>
              </a:rPr>
              <a:t>, </a:t>
            </a:r>
            <a:r>
              <a:rPr lang="en-US" i="1" dirty="0" smtClean="0">
                <a:latin typeface="Calibri" pitchFamily="34" charset="0"/>
                <a:cs typeface="Calibri" pitchFamily="34" charset="0"/>
              </a:rPr>
              <a:t>demand-pull inflation</a:t>
            </a:r>
            <a:r>
              <a:rPr lang="en-US" dirty="0" smtClean="0">
                <a:latin typeface="Calibri" pitchFamily="34" charset="0"/>
                <a:cs typeface="Calibri" pitchFamily="34" charset="0"/>
              </a:rPr>
              <a:t>, </a:t>
            </a:r>
            <a:r>
              <a:rPr lang="en-US" i="1" dirty="0" smtClean="0">
                <a:latin typeface="Calibri" pitchFamily="34" charset="0"/>
                <a:cs typeface="Calibri" pitchFamily="34" charset="0"/>
              </a:rPr>
              <a:t>negative and positive supply shocks</a:t>
            </a:r>
            <a:r>
              <a:rPr lang="en-US" dirty="0" smtClean="0">
                <a:latin typeface="Calibri" pitchFamily="34" charset="0"/>
                <a:cs typeface="Calibri" pitchFamily="34" charset="0"/>
              </a:rPr>
              <a:t>. But real, long-run economic growth requires that not only AS or AD increase, rather that </a:t>
            </a:r>
            <a:r>
              <a:rPr lang="en-US" i="1" dirty="0" smtClean="0">
                <a:latin typeface="Calibri" pitchFamily="34" charset="0"/>
                <a:cs typeface="Calibri" pitchFamily="34" charset="0"/>
              </a:rPr>
              <a:t>both AS AND AD increase</a:t>
            </a:r>
            <a:r>
              <a:rPr lang="en-US" dirty="0" smtClean="0">
                <a:latin typeface="Calibri" pitchFamily="34" charset="0"/>
                <a:cs typeface="Calibri" pitchFamily="34" charset="0"/>
              </a:rPr>
              <a:t>. </a:t>
            </a:r>
            <a:endParaRPr lang="en-US" i="1" dirty="0">
              <a:solidFill>
                <a:srgbClr val="FF0000"/>
              </a:solidFill>
            </a:endParaRPr>
          </a:p>
        </p:txBody>
      </p:sp>
      <p:grpSp>
        <p:nvGrpSpPr>
          <p:cNvPr id="25" name="Group 24"/>
          <p:cNvGrpSpPr/>
          <p:nvPr/>
        </p:nvGrpSpPr>
        <p:grpSpPr>
          <a:xfrm>
            <a:off x="-14341" y="2016562"/>
            <a:ext cx="4991837" cy="3753874"/>
            <a:chOff x="4695721" y="1863923"/>
            <a:chExt cx="5195941" cy="3907361"/>
          </a:xfrm>
        </p:grpSpPr>
        <p:grpSp>
          <p:nvGrpSpPr>
            <p:cNvPr id="3" name="Group 2"/>
            <p:cNvGrpSpPr/>
            <p:nvPr/>
          </p:nvGrpSpPr>
          <p:grpSpPr>
            <a:xfrm>
              <a:off x="4695721" y="1863923"/>
              <a:ext cx="4967342" cy="3907361"/>
              <a:chOff x="5042640" y="1757235"/>
              <a:chExt cx="4967342" cy="3907361"/>
            </a:xfrm>
          </p:grpSpPr>
          <p:grpSp>
            <p:nvGrpSpPr>
              <p:cNvPr id="34" name="Group 33"/>
              <p:cNvGrpSpPr>
                <a:grpSpLocks noChangeAspect="1"/>
              </p:cNvGrpSpPr>
              <p:nvPr/>
            </p:nvGrpSpPr>
            <p:grpSpPr>
              <a:xfrm>
                <a:off x="5042640" y="1757235"/>
                <a:ext cx="4967342" cy="3907361"/>
                <a:chOff x="5272018" y="1010448"/>
                <a:chExt cx="5618969" cy="5303925"/>
              </a:xfrm>
            </p:grpSpPr>
            <p:grpSp>
              <p:nvGrpSpPr>
                <p:cNvPr id="35" name="Group 25"/>
                <p:cNvGrpSpPr/>
                <p:nvPr/>
              </p:nvGrpSpPr>
              <p:grpSpPr>
                <a:xfrm>
                  <a:off x="5322566" y="1010448"/>
                  <a:ext cx="5568421" cy="5303925"/>
                  <a:chOff x="5322566" y="1010448"/>
                  <a:chExt cx="5568421" cy="5303925"/>
                </a:xfrm>
              </p:grpSpPr>
              <p:grpSp>
                <p:nvGrpSpPr>
                  <p:cNvPr id="41" name="Group 23"/>
                  <p:cNvGrpSpPr/>
                  <p:nvPr/>
                </p:nvGrpSpPr>
                <p:grpSpPr>
                  <a:xfrm>
                    <a:off x="5322566" y="1010448"/>
                    <a:ext cx="5568421" cy="4443186"/>
                    <a:chOff x="5322566" y="1010448"/>
                    <a:chExt cx="5568421" cy="4443186"/>
                  </a:xfrm>
                </p:grpSpPr>
                <p:cxnSp>
                  <p:nvCxnSpPr>
                    <p:cNvPr id="43" name="Straight Connector 42"/>
                    <p:cNvCxnSpPr/>
                    <p:nvPr/>
                  </p:nvCxnSpPr>
                  <p:spPr>
                    <a:xfrm>
                      <a:off x="5755766" y="1454658"/>
                      <a:ext cx="0" cy="3985513"/>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44" name="Straight Connector 2"/>
                    <p:cNvCxnSpPr/>
                    <p:nvPr/>
                  </p:nvCxnSpPr>
                  <p:spPr>
                    <a:xfrm>
                      <a:off x="5728842" y="5453634"/>
                      <a:ext cx="4158235"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5" name="TextBox 3"/>
                    <p:cNvSpPr txBox="1"/>
                    <p:nvPr/>
                  </p:nvSpPr>
                  <p:spPr>
                    <a:xfrm>
                      <a:off x="5322566" y="1366179"/>
                      <a:ext cx="762000" cy="434864"/>
                    </a:xfrm>
                    <a:prstGeom prst="rect">
                      <a:avLst/>
                    </a:prstGeom>
                    <a:noFill/>
                  </p:spPr>
                  <p:txBody>
                    <a:bodyPr vert="horz" rtlCol="0">
                      <a:spAutoFit/>
                    </a:bodyPr>
                    <a:lstStyle/>
                    <a:p>
                      <a:r>
                        <a:rPr lang="en-US" sz="1400" dirty="0" smtClean="0">
                          <a:solidFill>
                            <a:srgbClr val="000000"/>
                          </a:solidFill>
                        </a:rPr>
                        <a:t>PL</a:t>
                      </a:r>
                      <a:endParaRPr lang="en-US" sz="1400" dirty="0">
                        <a:solidFill>
                          <a:srgbClr val="000000"/>
                        </a:solidFill>
                      </a:endParaRPr>
                    </a:p>
                  </p:txBody>
                </p:sp>
                <p:sp>
                  <p:nvSpPr>
                    <p:cNvPr id="46" name="TextBox 4"/>
                    <p:cNvSpPr txBox="1"/>
                    <p:nvPr/>
                  </p:nvSpPr>
                  <p:spPr>
                    <a:xfrm>
                      <a:off x="9904410" y="2144195"/>
                      <a:ext cx="986577" cy="434864"/>
                    </a:xfrm>
                    <a:prstGeom prst="rect">
                      <a:avLst/>
                    </a:prstGeom>
                    <a:noFill/>
                  </p:spPr>
                  <p:txBody>
                    <a:bodyPr vert="horz" wrap="square" rtlCol="0">
                      <a:spAutoFit/>
                    </a:bodyPr>
                    <a:lstStyle/>
                    <a:p>
                      <a:r>
                        <a:rPr lang="en-US" sz="1400" b="1" dirty="0" smtClean="0">
                          <a:solidFill>
                            <a:srgbClr val="0000CC"/>
                          </a:solidFill>
                        </a:rPr>
                        <a:t>SRAS</a:t>
                      </a:r>
                      <a:r>
                        <a:rPr lang="en-US" sz="1400" b="1" baseline="-25000" dirty="0" smtClean="0">
                          <a:solidFill>
                            <a:srgbClr val="0000CC"/>
                          </a:solidFill>
                        </a:rPr>
                        <a:t>2</a:t>
                      </a:r>
                      <a:endParaRPr lang="en-US" sz="1400" b="1" baseline="-25000" dirty="0">
                        <a:solidFill>
                          <a:srgbClr val="0000CC"/>
                        </a:solidFill>
                      </a:endParaRPr>
                    </a:p>
                  </p:txBody>
                </p:sp>
                <p:sp>
                  <p:nvSpPr>
                    <p:cNvPr id="47" name="Freeform 5"/>
                    <p:cNvSpPr/>
                    <p:nvPr/>
                  </p:nvSpPr>
                  <p:spPr>
                    <a:xfrm>
                      <a:off x="6683598" y="2247629"/>
                      <a:ext cx="3224805" cy="3007707"/>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rgbClr val="0000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67" name="TextBox 4"/>
                    <p:cNvSpPr txBox="1"/>
                    <p:nvPr/>
                  </p:nvSpPr>
                  <p:spPr>
                    <a:xfrm>
                      <a:off x="7897886" y="1010448"/>
                      <a:ext cx="989781" cy="434864"/>
                    </a:xfrm>
                    <a:prstGeom prst="rect">
                      <a:avLst/>
                    </a:prstGeom>
                    <a:noFill/>
                  </p:spPr>
                  <p:txBody>
                    <a:bodyPr vert="horz" wrap="square" rtlCol="0">
                      <a:spAutoFit/>
                    </a:bodyPr>
                    <a:lstStyle/>
                    <a:p>
                      <a:r>
                        <a:rPr lang="en-US" sz="1400" b="1" dirty="0" smtClean="0">
                          <a:solidFill>
                            <a:schemeClr val="accent2">
                              <a:lumMod val="40000"/>
                              <a:lumOff val="60000"/>
                            </a:schemeClr>
                          </a:solidFill>
                        </a:rPr>
                        <a:t>LRAS</a:t>
                      </a:r>
                      <a:r>
                        <a:rPr lang="en-US" sz="1400" b="1" baseline="-25000" dirty="0" smtClean="0">
                          <a:solidFill>
                            <a:schemeClr val="accent2">
                              <a:lumMod val="40000"/>
                              <a:lumOff val="60000"/>
                            </a:schemeClr>
                          </a:solidFill>
                        </a:rPr>
                        <a:t>1</a:t>
                      </a:r>
                      <a:endParaRPr lang="en-US" sz="1400" b="1" baseline="-25000" dirty="0">
                        <a:solidFill>
                          <a:schemeClr val="accent2">
                            <a:lumMod val="40000"/>
                            <a:lumOff val="60000"/>
                          </a:schemeClr>
                        </a:solidFill>
                      </a:endParaRPr>
                    </a:p>
                  </p:txBody>
                </p:sp>
                <p:sp>
                  <p:nvSpPr>
                    <p:cNvPr id="48" name="Freeform 5"/>
                    <p:cNvSpPr/>
                    <p:nvPr/>
                  </p:nvSpPr>
                  <p:spPr>
                    <a:xfrm>
                      <a:off x="5891613" y="2048841"/>
                      <a:ext cx="3042473" cy="2581843"/>
                    </a:xfrm>
                    <a:custGeom>
                      <a:avLst/>
                      <a:gdLst/>
                      <a:ahLst/>
                      <a:cxnLst/>
                      <a:rect l="0" t="0" r="0" b="0"/>
                      <a:pathLst>
                        <a:path w="3355341" h="2847342">
                          <a:moveTo>
                            <a:pt x="0" y="2847341"/>
                          </a:moveTo>
                          <a:lnTo>
                            <a:pt x="54610" y="2827021"/>
                          </a:lnTo>
                          <a:lnTo>
                            <a:pt x="120650" y="2819400"/>
                          </a:lnTo>
                          <a:lnTo>
                            <a:pt x="193039" y="2816861"/>
                          </a:lnTo>
                          <a:lnTo>
                            <a:pt x="251460" y="2806700"/>
                          </a:lnTo>
                          <a:lnTo>
                            <a:pt x="300989" y="2802891"/>
                          </a:lnTo>
                          <a:lnTo>
                            <a:pt x="346710" y="2792730"/>
                          </a:lnTo>
                          <a:lnTo>
                            <a:pt x="370839" y="2790191"/>
                          </a:lnTo>
                          <a:lnTo>
                            <a:pt x="396239" y="2780030"/>
                          </a:lnTo>
                          <a:lnTo>
                            <a:pt x="488950" y="2768600"/>
                          </a:lnTo>
                          <a:lnTo>
                            <a:pt x="584200" y="2749550"/>
                          </a:lnTo>
                          <a:lnTo>
                            <a:pt x="678179" y="2747011"/>
                          </a:lnTo>
                          <a:lnTo>
                            <a:pt x="703579" y="2747011"/>
                          </a:lnTo>
                          <a:lnTo>
                            <a:pt x="713740" y="2745741"/>
                          </a:lnTo>
                          <a:lnTo>
                            <a:pt x="739140" y="2736850"/>
                          </a:lnTo>
                          <a:lnTo>
                            <a:pt x="831850" y="2725421"/>
                          </a:lnTo>
                          <a:lnTo>
                            <a:pt x="886460" y="2715261"/>
                          </a:lnTo>
                          <a:lnTo>
                            <a:pt x="934719" y="2696211"/>
                          </a:lnTo>
                          <a:lnTo>
                            <a:pt x="972819" y="2686050"/>
                          </a:lnTo>
                          <a:lnTo>
                            <a:pt x="991869" y="2680971"/>
                          </a:lnTo>
                          <a:lnTo>
                            <a:pt x="1047750" y="2674621"/>
                          </a:lnTo>
                          <a:lnTo>
                            <a:pt x="1069340" y="2665730"/>
                          </a:lnTo>
                          <a:lnTo>
                            <a:pt x="1113790" y="2658111"/>
                          </a:lnTo>
                          <a:lnTo>
                            <a:pt x="1132840" y="2650491"/>
                          </a:lnTo>
                          <a:lnTo>
                            <a:pt x="1165860" y="2632711"/>
                          </a:lnTo>
                          <a:lnTo>
                            <a:pt x="1188719" y="2623821"/>
                          </a:lnTo>
                          <a:lnTo>
                            <a:pt x="1229360" y="2620011"/>
                          </a:lnTo>
                          <a:lnTo>
                            <a:pt x="1277619" y="2616200"/>
                          </a:lnTo>
                          <a:lnTo>
                            <a:pt x="1316990" y="2602230"/>
                          </a:lnTo>
                          <a:lnTo>
                            <a:pt x="1416050" y="2560321"/>
                          </a:lnTo>
                          <a:lnTo>
                            <a:pt x="1424940" y="2556511"/>
                          </a:lnTo>
                          <a:lnTo>
                            <a:pt x="1449069" y="2551430"/>
                          </a:lnTo>
                          <a:lnTo>
                            <a:pt x="1474469" y="2546350"/>
                          </a:lnTo>
                          <a:lnTo>
                            <a:pt x="1549400" y="2522221"/>
                          </a:lnTo>
                          <a:lnTo>
                            <a:pt x="1573529" y="2518411"/>
                          </a:lnTo>
                          <a:lnTo>
                            <a:pt x="1595119" y="2510791"/>
                          </a:lnTo>
                          <a:lnTo>
                            <a:pt x="1611629" y="2503171"/>
                          </a:lnTo>
                          <a:lnTo>
                            <a:pt x="1617979" y="2498091"/>
                          </a:lnTo>
                          <a:lnTo>
                            <a:pt x="1657350" y="2484121"/>
                          </a:lnTo>
                          <a:lnTo>
                            <a:pt x="1725929" y="2468880"/>
                          </a:lnTo>
                          <a:lnTo>
                            <a:pt x="1791969" y="2437130"/>
                          </a:lnTo>
                          <a:lnTo>
                            <a:pt x="1828800" y="2413000"/>
                          </a:lnTo>
                          <a:lnTo>
                            <a:pt x="1846579" y="2407921"/>
                          </a:lnTo>
                          <a:lnTo>
                            <a:pt x="1865629" y="2404111"/>
                          </a:lnTo>
                          <a:lnTo>
                            <a:pt x="1930400" y="2379980"/>
                          </a:lnTo>
                          <a:lnTo>
                            <a:pt x="1978660" y="2355850"/>
                          </a:lnTo>
                          <a:lnTo>
                            <a:pt x="2010410" y="2349500"/>
                          </a:lnTo>
                          <a:lnTo>
                            <a:pt x="2019300" y="2345691"/>
                          </a:lnTo>
                          <a:lnTo>
                            <a:pt x="2026919" y="2339341"/>
                          </a:lnTo>
                          <a:lnTo>
                            <a:pt x="2040890" y="2325371"/>
                          </a:lnTo>
                          <a:lnTo>
                            <a:pt x="2065019" y="2307591"/>
                          </a:lnTo>
                          <a:lnTo>
                            <a:pt x="2076450" y="2291080"/>
                          </a:lnTo>
                          <a:lnTo>
                            <a:pt x="2084069" y="2286000"/>
                          </a:lnTo>
                          <a:lnTo>
                            <a:pt x="2091690" y="2282191"/>
                          </a:lnTo>
                          <a:lnTo>
                            <a:pt x="2127250" y="2268221"/>
                          </a:lnTo>
                          <a:lnTo>
                            <a:pt x="2180590" y="2235200"/>
                          </a:lnTo>
                          <a:lnTo>
                            <a:pt x="2199640" y="2219961"/>
                          </a:lnTo>
                          <a:lnTo>
                            <a:pt x="2208529" y="2213611"/>
                          </a:lnTo>
                          <a:lnTo>
                            <a:pt x="2284729" y="2184400"/>
                          </a:lnTo>
                          <a:lnTo>
                            <a:pt x="2292350" y="2178050"/>
                          </a:lnTo>
                          <a:lnTo>
                            <a:pt x="2305050" y="2162811"/>
                          </a:lnTo>
                          <a:lnTo>
                            <a:pt x="2312669" y="2156461"/>
                          </a:lnTo>
                          <a:lnTo>
                            <a:pt x="2343150" y="2143761"/>
                          </a:lnTo>
                          <a:lnTo>
                            <a:pt x="2414269" y="2091691"/>
                          </a:lnTo>
                          <a:lnTo>
                            <a:pt x="2426969" y="2080261"/>
                          </a:lnTo>
                          <a:lnTo>
                            <a:pt x="2479040" y="2049780"/>
                          </a:lnTo>
                          <a:lnTo>
                            <a:pt x="2498090" y="2026921"/>
                          </a:lnTo>
                          <a:lnTo>
                            <a:pt x="2534919" y="1998980"/>
                          </a:lnTo>
                          <a:lnTo>
                            <a:pt x="2556510" y="1969771"/>
                          </a:lnTo>
                          <a:lnTo>
                            <a:pt x="2614929" y="1918971"/>
                          </a:lnTo>
                          <a:lnTo>
                            <a:pt x="2641600" y="1884680"/>
                          </a:lnTo>
                          <a:lnTo>
                            <a:pt x="2684779" y="1847850"/>
                          </a:lnTo>
                          <a:lnTo>
                            <a:pt x="2729229" y="1794511"/>
                          </a:lnTo>
                          <a:lnTo>
                            <a:pt x="2752090" y="1778000"/>
                          </a:lnTo>
                          <a:lnTo>
                            <a:pt x="2788919" y="1728471"/>
                          </a:lnTo>
                          <a:lnTo>
                            <a:pt x="2800350" y="1710691"/>
                          </a:lnTo>
                          <a:lnTo>
                            <a:pt x="2821940" y="1685291"/>
                          </a:lnTo>
                          <a:lnTo>
                            <a:pt x="2844800" y="1639571"/>
                          </a:lnTo>
                          <a:lnTo>
                            <a:pt x="2894329" y="1577341"/>
                          </a:lnTo>
                          <a:lnTo>
                            <a:pt x="2918460" y="1535431"/>
                          </a:lnTo>
                          <a:lnTo>
                            <a:pt x="2932429" y="1513841"/>
                          </a:lnTo>
                          <a:lnTo>
                            <a:pt x="2943860" y="1496060"/>
                          </a:lnTo>
                          <a:lnTo>
                            <a:pt x="2964179" y="1470660"/>
                          </a:lnTo>
                          <a:lnTo>
                            <a:pt x="3004819" y="1391921"/>
                          </a:lnTo>
                          <a:lnTo>
                            <a:pt x="3018790" y="1370331"/>
                          </a:lnTo>
                          <a:lnTo>
                            <a:pt x="3032760" y="1348741"/>
                          </a:lnTo>
                          <a:lnTo>
                            <a:pt x="3037840" y="1342391"/>
                          </a:lnTo>
                          <a:lnTo>
                            <a:pt x="3040379" y="1336041"/>
                          </a:lnTo>
                          <a:lnTo>
                            <a:pt x="3058160" y="1275081"/>
                          </a:lnTo>
                          <a:lnTo>
                            <a:pt x="3094990" y="1201421"/>
                          </a:lnTo>
                          <a:lnTo>
                            <a:pt x="3100069" y="1181100"/>
                          </a:lnTo>
                          <a:lnTo>
                            <a:pt x="3103879" y="1159510"/>
                          </a:lnTo>
                          <a:lnTo>
                            <a:pt x="3126740" y="1101091"/>
                          </a:lnTo>
                          <a:lnTo>
                            <a:pt x="3135629" y="1059181"/>
                          </a:lnTo>
                          <a:lnTo>
                            <a:pt x="3169919" y="971550"/>
                          </a:lnTo>
                          <a:lnTo>
                            <a:pt x="3178810" y="919481"/>
                          </a:lnTo>
                          <a:lnTo>
                            <a:pt x="3197860" y="867410"/>
                          </a:lnTo>
                          <a:lnTo>
                            <a:pt x="3208019" y="819150"/>
                          </a:lnTo>
                          <a:lnTo>
                            <a:pt x="3227069" y="767081"/>
                          </a:lnTo>
                          <a:lnTo>
                            <a:pt x="3235960" y="718821"/>
                          </a:lnTo>
                          <a:lnTo>
                            <a:pt x="3242310" y="695960"/>
                          </a:lnTo>
                          <a:lnTo>
                            <a:pt x="3248660" y="636271"/>
                          </a:lnTo>
                          <a:lnTo>
                            <a:pt x="3257550" y="609600"/>
                          </a:lnTo>
                          <a:lnTo>
                            <a:pt x="3274060" y="521971"/>
                          </a:lnTo>
                          <a:lnTo>
                            <a:pt x="3286760" y="472441"/>
                          </a:lnTo>
                          <a:lnTo>
                            <a:pt x="3298190" y="439421"/>
                          </a:lnTo>
                          <a:lnTo>
                            <a:pt x="3304540" y="402591"/>
                          </a:lnTo>
                          <a:lnTo>
                            <a:pt x="3313429" y="377191"/>
                          </a:lnTo>
                          <a:lnTo>
                            <a:pt x="3318510" y="297181"/>
                          </a:lnTo>
                          <a:lnTo>
                            <a:pt x="3318510" y="264160"/>
                          </a:lnTo>
                          <a:lnTo>
                            <a:pt x="3323590" y="243841"/>
                          </a:lnTo>
                          <a:lnTo>
                            <a:pt x="3328669" y="223521"/>
                          </a:lnTo>
                          <a:lnTo>
                            <a:pt x="3333750" y="186691"/>
                          </a:lnTo>
                          <a:lnTo>
                            <a:pt x="3343910" y="144781"/>
                          </a:lnTo>
                          <a:lnTo>
                            <a:pt x="3347719" y="64771"/>
                          </a:lnTo>
                          <a:lnTo>
                            <a:pt x="3351529" y="44450"/>
                          </a:lnTo>
                          <a:lnTo>
                            <a:pt x="3355340" y="34291"/>
                          </a:lnTo>
                          <a:lnTo>
                            <a:pt x="3355340" y="25400"/>
                          </a:lnTo>
                          <a:lnTo>
                            <a:pt x="3354069" y="15241"/>
                          </a:lnTo>
                          <a:lnTo>
                            <a:pt x="3347719" y="0"/>
                          </a:lnTo>
                        </a:path>
                      </a:pathLst>
                    </a:custGeom>
                    <a:ln w="43052" cap="flat" cmpd="sng" algn="ctr">
                      <a:solidFill>
                        <a:schemeClr val="tx2">
                          <a:lumMod val="40000"/>
                          <a:lumOff val="6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9" name="TextBox 4"/>
                    <p:cNvSpPr txBox="1"/>
                    <p:nvPr/>
                  </p:nvSpPr>
                  <p:spPr>
                    <a:xfrm>
                      <a:off x="8871653" y="1841970"/>
                      <a:ext cx="1006708" cy="434864"/>
                    </a:xfrm>
                    <a:prstGeom prst="rect">
                      <a:avLst/>
                    </a:prstGeom>
                    <a:noFill/>
                  </p:spPr>
                  <p:txBody>
                    <a:bodyPr vert="horz" wrap="square" rtlCol="0">
                      <a:spAutoFit/>
                    </a:bodyPr>
                    <a:lstStyle/>
                    <a:p>
                      <a:r>
                        <a:rPr lang="en-US" sz="1400" b="1" dirty="0" smtClean="0">
                          <a:solidFill>
                            <a:schemeClr val="tx2">
                              <a:lumMod val="40000"/>
                              <a:lumOff val="60000"/>
                            </a:schemeClr>
                          </a:solidFill>
                        </a:rPr>
                        <a:t>SRAS</a:t>
                      </a:r>
                      <a:r>
                        <a:rPr lang="en-US" sz="1400" b="1" baseline="-25000" dirty="0" smtClean="0">
                          <a:solidFill>
                            <a:schemeClr val="tx2">
                              <a:lumMod val="40000"/>
                              <a:lumOff val="60000"/>
                            </a:schemeClr>
                          </a:solidFill>
                        </a:rPr>
                        <a:t>1</a:t>
                      </a:r>
                      <a:endParaRPr lang="en-US" sz="1400" b="1" baseline="-25000" dirty="0">
                        <a:solidFill>
                          <a:schemeClr val="tx2">
                            <a:lumMod val="40000"/>
                            <a:lumOff val="60000"/>
                          </a:schemeClr>
                        </a:solidFill>
                      </a:endParaRPr>
                    </a:p>
                  </p:txBody>
                </p:sp>
                <p:sp>
                  <p:nvSpPr>
                    <p:cNvPr id="51" name="TextBox 4"/>
                    <p:cNvSpPr txBox="1"/>
                    <p:nvPr/>
                  </p:nvSpPr>
                  <p:spPr>
                    <a:xfrm>
                      <a:off x="9190830" y="1010448"/>
                      <a:ext cx="989781" cy="434864"/>
                    </a:xfrm>
                    <a:prstGeom prst="rect">
                      <a:avLst/>
                    </a:prstGeom>
                    <a:noFill/>
                  </p:spPr>
                  <p:txBody>
                    <a:bodyPr vert="horz" wrap="square" rtlCol="0">
                      <a:spAutoFit/>
                    </a:bodyPr>
                    <a:lstStyle/>
                    <a:p>
                      <a:r>
                        <a:rPr lang="en-US" sz="1400" b="1" dirty="0" smtClean="0">
                          <a:solidFill>
                            <a:srgbClr val="FF0000"/>
                          </a:solidFill>
                        </a:rPr>
                        <a:t>LRAS</a:t>
                      </a:r>
                      <a:r>
                        <a:rPr lang="en-US" sz="1400" b="1" baseline="-25000" dirty="0">
                          <a:solidFill>
                            <a:srgbClr val="FF0000"/>
                          </a:solidFill>
                        </a:rPr>
                        <a:t>2</a:t>
                      </a:r>
                    </a:p>
                  </p:txBody>
                </p:sp>
              </p:grpSp>
              <p:sp>
                <p:nvSpPr>
                  <p:cNvPr id="42" name="TextBox 41"/>
                  <p:cNvSpPr txBox="1"/>
                  <p:nvPr/>
                </p:nvSpPr>
                <p:spPr>
                  <a:xfrm>
                    <a:off x="7552281" y="5879509"/>
                    <a:ext cx="1269999" cy="434864"/>
                  </a:xfrm>
                  <a:prstGeom prst="rect">
                    <a:avLst/>
                  </a:prstGeom>
                  <a:noFill/>
                </p:spPr>
                <p:txBody>
                  <a:bodyPr vert="horz" rtlCol="0">
                    <a:spAutoFit/>
                  </a:bodyPr>
                  <a:lstStyle/>
                  <a:p>
                    <a:r>
                      <a:rPr lang="en-US" sz="1400" dirty="0" smtClean="0">
                        <a:solidFill>
                          <a:srgbClr val="000000"/>
                        </a:solidFill>
                      </a:rPr>
                      <a:t>real GDP</a:t>
                    </a:r>
                    <a:endParaRPr lang="en-US" sz="1400" dirty="0">
                      <a:solidFill>
                        <a:srgbClr val="000000"/>
                      </a:solidFill>
                    </a:endParaRPr>
                  </a:p>
                </p:txBody>
              </p:sp>
            </p:grpSp>
            <p:cxnSp>
              <p:nvCxnSpPr>
                <p:cNvPr id="40" name="Straight Connector 39"/>
                <p:cNvCxnSpPr/>
                <p:nvPr/>
              </p:nvCxnSpPr>
              <p:spPr>
                <a:xfrm flipH="1">
                  <a:off x="5753100" y="3741151"/>
                  <a:ext cx="3803413" cy="0"/>
                </a:xfrm>
                <a:prstGeom prst="line">
                  <a:avLst/>
                </a:prstGeom>
                <a:ln w="38100" cap="flat" cmpd="sng" algn="ctr">
                  <a:solidFill>
                    <a:srgbClr val="800080">
                      <a:alpha val="60000"/>
                    </a:srgbClr>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72018" y="3492895"/>
                  <a:ext cx="533400" cy="434864"/>
                </a:xfrm>
                <a:prstGeom prst="rect">
                  <a:avLst/>
                </a:prstGeom>
                <a:noFill/>
              </p:spPr>
              <p:txBody>
                <a:bodyPr vert="horz" rtlCol="0">
                  <a:spAutoFit/>
                </a:bodyPr>
                <a:lstStyle/>
                <a:p>
                  <a:r>
                    <a:rPr lang="en-US" sz="1400" dirty="0" err="1" smtClean="0">
                      <a:solidFill>
                        <a:srgbClr val="000000"/>
                      </a:solidFill>
                    </a:rPr>
                    <a:t>P</a:t>
                  </a:r>
                  <a:r>
                    <a:rPr lang="en-US" sz="1400" baseline="-25000" dirty="0" err="1" smtClean="0">
                      <a:solidFill>
                        <a:srgbClr val="000000"/>
                      </a:solidFill>
                    </a:rPr>
                    <a:t>fe</a:t>
                  </a:r>
                  <a:endParaRPr lang="en-US" sz="1400" baseline="-25000" dirty="0">
                    <a:solidFill>
                      <a:srgbClr val="000000"/>
                    </a:solidFill>
                  </a:endParaRPr>
                </a:p>
              </p:txBody>
            </p:sp>
            <p:sp>
              <p:nvSpPr>
                <p:cNvPr id="38" name="TextBox 37"/>
                <p:cNvSpPr txBox="1"/>
                <p:nvPr/>
              </p:nvSpPr>
              <p:spPr>
                <a:xfrm>
                  <a:off x="8046515" y="5503594"/>
                  <a:ext cx="558799" cy="434864"/>
                </a:xfrm>
                <a:prstGeom prst="rect">
                  <a:avLst/>
                </a:prstGeom>
                <a:noFill/>
              </p:spPr>
              <p:txBody>
                <a:bodyPr vert="horz" rtlCol="0">
                  <a:spAutoFit/>
                </a:bodyPr>
                <a:lstStyle/>
                <a:p>
                  <a:r>
                    <a:rPr lang="en-US" sz="1400" dirty="0" smtClean="0">
                      <a:solidFill>
                        <a:srgbClr val="000000"/>
                      </a:solidFill>
                    </a:rPr>
                    <a:t>Y</a:t>
                  </a:r>
                  <a:r>
                    <a:rPr lang="en-US" sz="1400" baseline="-25000" dirty="0" smtClean="0">
                      <a:solidFill>
                        <a:srgbClr val="000000"/>
                      </a:solidFill>
                    </a:rPr>
                    <a:t>fe1</a:t>
                  </a:r>
                  <a:endParaRPr lang="en-US" sz="1400" baseline="-25000" dirty="0">
                    <a:solidFill>
                      <a:srgbClr val="000000"/>
                    </a:solidFill>
                  </a:endParaRPr>
                </a:p>
              </p:txBody>
            </p:sp>
            <p:sp>
              <p:nvSpPr>
                <p:cNvPr id="50" name="TextBox 49"/>
                <p:cNvSpPr txBox="1"/>
                <p:nvPr/>
              </p:nvSpPr>
              <p:spPr>
                <a:xfrm>
                  <a:off x="9297835" y="5453633"/>
                  <a:ext cx="558800" cy="434864"/>
                </a:xfrm>
                <a:prstGeom prst="rect">
                  <a:avLst/>
                </a:prstGeom>
                <a:noFill/>
              </p:spPr>
              <p:txBody>
                <a:bodyPr vert="horz" rtlCol="0">
                  <a:spAutoFit/>
                </a:bodyPr>
                <a:lstStyle/>
                <a:p>
                  <a:r>
                    <a:rPr lang="en-US" sz="1400" dirty="0" smtClean="0">
                      <a:solidFill>
                        <a:srgbClr val="000000"/>
                      </a:solidFill>
                    </a:rPr>
                    <a:t>Y</a:t>
                  </a:r>
                  <a:r>
                    <a:rPr lang="en-US" sz="1400" baseline="-25000" dirty="0" smtClean="0">
                      <a:solidFill>
                        <a:srgbClr val="000000"/>
                      </a:solidFill>
                    </a:rPr>
                    <a:t>fe2</a:t>
                  </a:r>
                  <a:endParaRPr lang="en-US" sz="1400" baseline="-25000" dirty="0">
                    <a:solidFill>
                      <a:srgbClr val="000000"/>
                    </a:solidFill>
                  </a:endParaRPr>
                </a:p>
              </p:txBody>
            </p:sp>
          </p:grpSp>
          <p:cxnSp>
            <p:nvCxnSpPr>
              <p:cNvPr id="65" name="Straight Connector 64"/>
              <p:cNvCxnSpPr/>
              <p:nvPr/>
            </p:nvCxnSpPr>
            <p:spPr>
              <a:xfrm flipV="1">
                <a:off x="7687583" y="1988812"/>
                <a:ext cx="25892" cy="3048000"/>
              </a:xfrm>
              <a:prstGeom prst="line">
                <a:avLst/>
              </a:prstGeom>
              <a:ln w="38100" cap="flat" cmpd="sng" algn="ctr">
                <a:solidFill>
                  <a:schemeClr val="accent2">
                    <a:lumMod val="40000"/>
                    <a:lumOff val="60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830585" y="1988812"/>
                <a:ext cx="25892" cy="3048000"/>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p:nvCxnSpPr>
          <p:spPr>
            <a:xfrm>
              <a:off x="6003526" y="2709643"/>
              <a:ext cx="2059092" cy="1674569"/>
            </a:xfrm>
            <a:prstGeom prst="line">
              <a:avLst/>
            </a:prstGeom>
            <a:ln w="38100" cap="flat" cmpd="sng" algn="ctr">
              <a:solidFill>
                <a:schemeClr val="bg1">
                  <a:lumMod val="75000"/>
                </a:schemeClr>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8011806" y="4305300"/>
              <a:ext cx="736854" cy="320361"/>
            </a:xfrm>
            <a:prstGeom prst="rect">
              <a:avLst/>
            </a:prstGeom>
            <a:noFill/>
          </p:spPr>
          <p:txBody>
            <a:bodyPr vert="horz" wrap="square" rtlCol="0">
              <a:spAutoFit/>
            </a:bodyPr>
            <a:lstStyle/>
            <a:p>
              <a:r>
                <a:rPr lang="en-US" sz="1400" dirty="0" smtClean="0">
                  <a:solidFill>
                    <a:schemeClr val="bg1">
                      <a:lumMod val="75000"/>
                    </a:schemeClr>
                  </a:solidFill>
                </a:rPr>
                <a:t>AD</a:t>
              </a:r>
              <a:r>
                <a:rPr lang="en-US" sz="1400" baseline="-25000" dirty="0" smtClean="0">
                  <a:solidFill>
                    <a:schemeClr val="bg1">
                      <a:lumMod val="75000"/>
                    </a:schemeClr>
                  </a:solidFill>
                </a:rPr>
                <a:t>1</a:t>
              </a:r>
              <a:endParaRPr lang="en-US" sz="1400" baseline="-25000" dirty="0">
                <a:solidFill>
                  <a:schemeClr val="bg1">
                    <a:lumMod val="75000"/>
                  </a:schemeClr>
                </a:solidFill>
              </a:endParaRPr>
            </a:p>
          </p:txBody>
        </p:sp>
        <p:cxnSp>
          <p:nvCxnSpPr>
            <p:cNvPr id="11" name="Straight Arrow Connector 10"/>
            <p:cNvCxnSpPr/>
            <p:nvPr/>
          </p:nvCxnSpPr>
          <p:spPr>
            <a:xfrm>
              <a:off x="7454568" y="3107506"/>
              <a:ext cx="950072" cy="0"/>
            </a:xfrm>
            <a:prstGeom prst="straightConnector1">
              <a:avLst/>
            </a:prstGeom>
            <a:ln w="28575">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a:off x="7146528" y="2709643"/>
              <a:ext cx="2059092" cy="1674569"/>
            </a:xfrm>
            <a:prstGeom prst="line">
              <a:avLst/>
            </a:prstGeom>
            <a:ln w="38100" cap="flat" cmpd="sng" algn="ctr">
              <a:solidFill>
                <a:schemeClr val="tx1"/>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154808" y="4305300"/>
              <a:ext cx="736854" cy="320361"/>
            </a:xfrm>
            <a:prstGeom prst="rect">
              <a:avLst/>
            </a:prstGeom>
            <a:noFill/>
          </p:spPr>
          <p:txBody>
            <a:bodyPr vert="horz" wrap="square" rtlCol="0">
              <a:spAutoFit/>
            </a:bodyPr>
            <a:lstStyle/>
            <a:p>
              <a:r>
                <a:rPr lang="en-US" sz="1400" dirty="0" smtClean="0"/>
                <a:t>AD</a:t>
              </a:r>
              <a:r>
                <a:rPr lang="en-US" sz="1400" baseline="-25000" dirty="0"/>
                <a:t>2</a:t>
              </a:r>
            </a:p>
          </p:txBody>
        </p:sp>
      </p:grpSp>
      <p:sp>
        <p:nvSpPr>
          <p:cNvPr id="12" name="TextBox 11"/>
          <p:cNvSpPr txBox="1"/>
          <p:nvPr/>
        </p:nvSpPr>
        <p:spPr>
          <a:xfrm>
            <a:off x="4648200" y="1257300"/>
            <a:ext cx="4495800" cy="4401205"/>
          </a:xfrm>
          <a:prstGeom prst="rect">
            <a:avLst/>
          </a:prstGeom>
          <a:noFill/>
        </p:spPr>
        <p:txBody>
          <a:bodyPr wrap="square" rtlCol="0">
            <a:spAutoFit/>
          </a:bodyPr>
          <a:lstStyle/>
          <a:p>
            <a:r>
              <a:rPr lang="en-US" b="1" dirty="0" smtClean="0"/>
              <a:t>Long-run Economic Growth: </a:t>
            </a:r>
          </a:p>
          <a:p>
            <a:pPr marL="285750" indent="-285750">
              <a:buFont typeface="Arial" pitchFamily="34" charset="0"/>
              <a:buChar char="•"/>
            </a:pPr>
            <a:r>
              <a:rPr lang="en-US" dirty="0" smtClean="0"/>
              <a:t>For national output to grow in the long-run, AD, SRAS and LRAS must all shift outward.</a:t>
            </a:r>
          </a:p>
          <a:p>
            <a:pPr marL="285750" indent="-285750">
              <a:buFont typeface="Arial" pitchFamily="34" charset="0"/>
              <a:buChar char="•"/>
            </a:pPr>
            <a:endParaRPr lang="en-US" dirty="0" smtClean="0"/>
          </a:p>
          <a:p>
            <a:pPr marL="285750" indent="-285750">
              <a:buFont typeface="Arial" pitchFamily="34" charset="0"/>
              <a:buChar char="•"/>
            </a:pPr>
            <a:r>
              <a:rPr lang="en-US" dirty="0" smtClean="0"/>
              <a:t>This can be cause by an improvement in the production possibilities of the nation, combined with growing demand for the nation’s output.</a:t>
            </a:r>
          </a:p>
          <a:p>
            <a:pPr marL="285750" indent="-285750"/>
            <a:r>
              <a:rPr lang="en-US" dirty="0" smtClean="0"/>
              <a:t> </a:t>
            </a:r>
          </a:p>
          <a:p>
            <a:pPr marL="285750" indent="-285750">
              <a:buFont typeface="Arial" pitchFamily="34" charset="0"/>
              <a:buChar char="•"/>
            </a:pPr>
            <a:r>
              <a:rPr lang="en-US" dirty="0" smtClean="0"/>
              <a:t>The quality and/or quantity of resources must increase:</a:t>
            </a:r>
          </a:p>
          <a:p>
            <a:pPr marL="800100" lvl="1" indent="-342900">
              <a:buFont typeface="Wingdings" pitchFamily="2" charset="2"/>
              <a:buChar char="Ø"/>
            </a:pPr>
            <a:r>
              <a:rPr lang="en-US" sz="1600" dirty="0" smtClean="0"/>
              <a:t>Better technology,</a:t>
            </a:r>
          </a:p>
          <a:p>
            <a:pPr marL="800100" lvl="1" indent="-342900">
              <a:buFont typeface="Wingdings" pitchFamily="2" charset="2"/>
              <a:buChar char="Ø"/>
            </a:pPr>
            <a:r>
              <a:rPr lang="en-US" sz="1600" dirty="0" smtClean="0"/>
              <a:t>Larger population,</a:t>
            </a:r>
          </a:p>
          <a:p>
            <a:pPr marL="800100" lvl="1" indent="-342900">
              <a:buFont typeface="Wingdings" pitchFamily="2" charset="2"/>
              <a:buChar char="Ø"/>
            </a:pPr>
            <a:r>
              <a:rPr lang="en-US" sz="1600" dirty="0" smtClean="0"/>
              <a:t>Better educated workforce,</a:t>
            </a:r>
          </a:p>
          <a:p>
            <a:pPr marL="800100" lvl="1" indent="-342900">
              <a:buFont typeface="Wingdings" pitchFamily="2" charset="2"/>
              <a:buChar char="Ø"/>
            </a:pPr>
            <a:r>
              <a:rPr lang="en-US" sz="1600" dirty="0" smtClean="0"/>
              <a:t>More natural resources, and so on.</a:t>
            </a:r>
          </a:p>
        </p:txBody>
      </p:sp>
    </p:spTree>
    <p:extLst>
      <p:ext uri="{BB962C8B-B14F-4D97-AF65-F5344CB8AC3E}">
        <p14:creationId xmlns="" xmlns:p14="http://schemas.microsoft.com/office/powerpoint/2010/main" val="874723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97260"/>
            <a:chOff x="0" y="0"/>
            <a:chExt cx="9144000" cy="836712"/>
          </a:xfrm>
        </p:grpSpPr>
        <p:sp>
          <p:nvSpPr>
            <p:cNvPr id="5" name="Rectangle 4"/>
            <p:cNvSpPr/>
            <p:nvPr/>
          </p:nvSpPr>
          <p:spPr>
            <a:xfrm>
              <a:off x="0" y="0"/>
              <a:ext cx="9144000" cy="836712"/>
            </a:xfrm>
            <a:prstGeom prst="rect">
              <a:avLst/>
            </a:prstGeom>
            <a:gradFill flip="none" rotWithShape="1">
              <a:gsLst>
                <a:gs pos="0">
                  <a:schemeClr val="bg1">
                    <a:lumMod val="75000"/>
                  </a:schemeClr>
                </a:gs>
                <a:gs pos="100000">
                  <a:srgbClr val="FFFFFF"/>
                </a:gs>
              </a:gsLst>
              <a:lin ang="156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20"/>
            <p:cNvSpPr txBox="1">
              <a:spLocks/>
            </p:cNvSpPr>
            <p:nvPr/>
          </p:nvSpPr>
          <p:spPr>
            <a:xfrm>
              <a:off x="35496" y="116632"/>
              <a:ext cx="7704856" cy="596527"/>
            </a:xfrm>
            <a:prstGeom prst="rect">
              <a:avLst/>
            </a:prstGeom>
          </p:spPr>
          <p:txBody>
            <a:bodyPr vert="horz"/>
            <a:lstStyle/>
            <a:p>
              <a:pPr lvl="0">
                <a:spcBef>
                  <a:spcPct val="0"/>
                </a:spcBef>
                <a:defRPr/>
              </a:pPr>
              <a:r>
                <a:rPr lang="en-US" sz="2400" dirty="0" smtClean="0">
                  <a:solidFill>
                    <a:srgbClr val="FF0000"/>
                  </a:solidFill>
                  <a:effectLst>
                    <a:outerShdw blurRad="50800" dist="38100" dir="2700000" algn="tl" rotWithShape="0">
                      <a:srgbClr val="000000">
                        <a:alpha val="43000"/>
                      </a:srgbClr>
                    </a:outerShdw>
                  </a:effectLst>
                  <a:latin typeface="Gill Sans"/>
                  <a:ea typeface="+mj-ea"/>
                  <a:cs typeface="+mj-cs"/>
                </a:rPr>
                <a:t>2.2</a:t>
              </a:r>
              <a:r>
                <a:rPr kumimoji="0" lang="en-US" sz="2400" b="0" i="0" u="none" strike="noStrike" kern="1200" cap="none" spc="0" normalizeH="0" baseline="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Aggregate</a:t>
              </a:r>
              <a:r>
                <a:rPr kumimoji="0" lang="en-US" sz="2400" b="0" i="0" u="none" strike="noStrike" kern="1200" cap="none" spc="0" normalizeH="0" noProof="0" dirty="0" smtClean="0">
                  <a:ln>
                    <a:noFill/>
                  </a:ln>
                  <a:solidFill>
                    <a:srgbClr val="FF0000"/>
                  </a:solidFill>
                  <a:effectLst>
                    <a:outerShdw blurRad="50800" dist="38100" dir="2700000" algn="tl" rotWithShape="0">
                      <a:srgbClr val="000000">
                        <a:alpha val="43000"/>
                      </a:srgbClr>
                    </a:outerShdw>
                  </a:effectLst>
                  <a:uLnTx/>
                  <a:uFillTx/>
                  <a:latin typeface="Gill Sans"/>
                  <a:ea typeface="+mj-ea"/>
                  <a:cs typeface="+mj-cs"/>
                </a:rPr>
                <a:t> Demand </a:t>
              </a:r>
              <a:r>
                <a:rPr lang="en-US" sz="1400" noProof="0" dirty="0" smtClean="0">
                  <a:solidFill>
                    <a:schemeClr val="bg1">
                      <a:lumMod val="50000"/>
                    </a:schemeClr>
                  </a:solidFill>
                  <a:effectLst>
                    <a:outerShdw blurRad="50800" dist="38100" dir="2700000" algn="tl" rotWithShape="0">
                      <a:srgbClr val="000000">
                        <a:alpha val="43000"/>
                      </a:srgbClr>
                    </a:outerShdw>
                  </a:effectLst>
                  <a:latin typeface="Gill Sans"/>
                </a:rPr>
                <a:t>and</a:t>
              </a:r>
              <a:r>
                <a:rPr lang="en-US" sz="1400" dirty="0" smtClean="0">
                  <a:solidFill>
                    <a:schemeClr val="bg1">
                      <a:lumMod val="50000"/>
                    </a:schemeClr>
                  </a:solidFill>
                  <a:effectLst>
                    <a:outerShdw blurRad="50800" dist="38100" dir="2700000" algn="tl" rotWithShape="0">
                      <a:srgbClr val="000000">
                        <a:alpha val="43000"/>
                      </a:srgbClr>
                    </a:outerShdw>
                  </a:effectLst>
                  <a:latin typeface="Gill Sans"/>
                </a:rPr>
                <a:t> </a:t>
              </a:r>
              <a:r>
                <a:rPr lang="en-US" sz="2400" dirty="0" smtClean="0">
                  <a:solidFill>
                    <a:srgbClr val="0000FF"/>
                  </a:solidFill>
                  <a:effectLst>
                    <a:outerShdw blurRad="50800" dist="38100" dir="2700000" algn="tl" rotWithShape="0">
                      <a:srgbClr val="000000">
                        <a:alpha val="43000"/>
                      </a:srgbClr>
                    </a:outerShdw>
                  </a:effectLst>
                  <a:latin typeface="Gill Sans"/>
                  <a:ea typeface="+mj-ea"/>
                  <a:cs typeface="+mj-cs"/>
                </a:rPr>
                <a:t>Aggregate Supply</a:t>
              </a:r>
              <a:endParaRPr kumimoji="0" lang="en-US" sz="2400" b="0" i="0" u="none" strike="noStrike" kern="1200" cap="none" spc="0" normalizeH="0" baseline="0" noProof="0" dirty="0" smtClean="0">
                <a:ln>
                  <a:noFill/>
                </a:ln>
                <a:solidFill>
                  <a:srgbClr val="0000FF"/>
                </a:solidFill>
                <a:effectLst>
                  <a:outerShdw blurRad="50800" dist="38100" dir="2700000" algn="tl" rotWithShape="0">
                    <a:srgbClr val="000000">
                      <a:alpha val="43000"/>
                    </a:srgbClr>
                  </a:outerShdw>
                </a:effectLst>
                <a:uLnTx/>
                <a:uFillTx/>
                <a:latin typeface="Gill Sans"/>
                <a:ea typeface="+mj-ea"/>
                <a:cs typeface="+mj-cs"/>
              </a:endParaRPr>
            </a:p>
          </p:txBody>
        </p:sp>
        <p:pic>
          <p:nvPicPr>
            <p:cNvPr id="7" name="Content Placeholder 28" descr="WW badge.jpg"/>
            <p:cNvPicPr>
              <a:picLocks noChangeAspect="1"/>
            </p:cNvPicPr>
            <p:nvPr/>
          </p:nvPicPr>
          <p:blipFill>
            <a:blip r:embed="rId3" cstate="print"/>
            <a:stretch>
              <a:fillRect/>
            </a:stretch>
          </p:blipFill>
          <p:spPr>
            <a:xfrm>
              <a:off x="7740352" y="116632"/>
              <a:ext cx="1192088" cy="524519"/>
            </a:xfrm>
            <a:prstGeom prst="rect">
              <a:avLst/>
            </a:prstGeom>
          </p:spPr>
        </p:pic>
      </p:grpSp>
      <p:sp>
        <p:nvSpPr>
          <p:cNvPr id="39" name="TextBox 38"/>
          <p:cNvSpPr txBox="1"/>
          <p:nvPr/>
        </p:nvSpPr>
        <p:spPr>
          <a:xfrm>
            <a:off x="6324600" y="124480"/>
            <a:ext cx="1371600" cy="523220"/>
          </a:xfrm>
          <a:prstGeom prst="rect">
            <a:avLst/>
          </a:prstGeom>
          <a:noFill/>
        </p:spPr>
        <p:txBody>
          <a:bodyPr vert="horz" wrap="square" rtlCol="0">
            <a:spAutoFit/>
          </a:bodyPr>
          <a:lstStyle/>
          <a:p>
            <a:pPr algn="ctr"/>
            <a:r>
              <a:rPr lang="en-US" sz="1400" i="1" dirty="0" smtClean="0">
                <a:latin typeface="Lucida Sans - 20"/>
              </a:rPr>
              <a:t>Equilibrium Video Lesson</a:t>
            </a:r>
            <a:endParaRPr lang="en-US" sz="1400" i="1" dirty="0">
              <a:latin typeface="Lucida Sans - 18"/>
            </a:endParaRPr>
          </a:p>
        </p:txBody>
      </p:sp>
      <p:sp>
        <p:nvSpPr>
          <p:cNvPr id="8" name="Rectangle 7"/>
          <p:cNvSpPr/>
          <p:nvPr/>
        </p:nvSpPr>
        <p:spPr>
          <a:xfrm>
            <a:off x="2286000" y="5030569"/>
            <a:ext cx="4572000" cy="646331"/>
          </a:xfrm>
          <a:prstGeom prst="rect">
            <a:avLst/>
          </a:prstGeom>
        </p:spPr>
        <p:txBody>
          <a:bodyPr>
            <a:spAutoFit/>
          </a:bodyPr>
          <a:lstStyle/>
          <a:p>
            <a:pPr algn="ctr" fontAlgn="base"/>
            <a:r>
              <a:rPr lang="en-US" b="1" u="sng" cap="all" dirty="0">
                <a:hlinkClick r:id="rId4" tooltip="An Introduction to Aggregate Supply – from Short-run to Long-run"/>
              </a:rPr>
              <a:t>AN INTRODUCTION TO AGGREGATE SUPPLY – FROM SHORT-RUN TO LONG-RUN</a:t>
            </a:r>
            <a:endParaRPr lang="en-US" b="1" cap="all" dirty="0"/>
          </a:p>
        </p:txBody>
      </p:sp>
      <p:pic>
        <p:nvPicPr>
          <p:cNvPr id="9" name="kdAQhvyco4s?version=3&amp;hl=en_US&amp;rel=0"/>
          <p:cNvPicPr>
            <a:picLocks noRot="1" noChangeAspect="1"/>
          </p:cNvPicPr>
          <p:nvPr>
            <a:videoFile r:link="rId1"/>
          </p:nvPr>
        </p:nvPicPr>
        <p:blipFill>
          <a:blip r:embed="rId5" cstate="print"/>
          <a:stretch>
            <a:fillRect/>
          </a:stretch>
        </p:blipFill>
        <p:spPr>
          <a:xfrm>
            <a:off x="0" y="697260"/>
            <a:ext cx="9144000" cy="4333309"/>
          </a:xfrm>
          <a:prstGeom prst="rect">
            <a:avLst/>
          </a:prstGeom>
        </p:spPr>
      </p:pic>
    </p:spTree>
    <p:extLst>
      <p:ext uri="{BB962C8B-B14F-4D97-AF65-F5344CB8AC3E}">
        <p14:creationId xmlns="" xmlns:p14="http://schemas.microsoft.com/office/powerpoint/2010/main" val="286311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39211"/>
          </a:xfrm>
          <a:prstGeom prst="rect">
            <a:avLst/>
          </a:prstGeom>
          <a:noFill/>
        </p:spPr>
        <p:txBody>
          <a:bodyPr wrap="square" rtlCol="0">
            <a:spAutoFit/>
          </a:bodyPr>
          <a:lstStyle/>
          <a:p>
            <a:r>
              <a:rPr lang="en-US" sz="2400" dirty="0" smtClean="0">
                <a:solidFill>
                  <a:srgbClr val="FF0000"/>
                </a:solidFill>
              </a:rPr>
              <a:t>Why does the AD Curve Slope Downwards?</a:t>
            </a:r>
          </a:p>
          <a:p>
            <a:r>
              <a:rPr lang="en-US" dirty="0" smtClean="0"/>
              <a:t>The demand for a nation’s output is inversely related to the average price level of the nation’s good. There are three explanations for this:</a:t>
            </a:r>
            <a:endParaRPr lang="en-US" sz="1400" dirty="0"/>
          </a:p>
          <a:p>
            <a:pPr marL="285750" lvl="0" indent="-285750" hangingPunct="0">
              <a:buFont typeface="Arial" pitchFamily="34" charset="0"/>
              <a:buChar char="•"/>
            </a:pPr>
            <a:endParaRPr lang="en-US" sz="1600" dirty="0"/>
          </a:p>
          <a:p>
            <a:pPr marL="285750" lvl="0" indent="-285750" hangingPunct="0">
              <a:buFont typeface="Arial" pitchFamily="34" charset="0"/>
              <a:buChar char="•"/>
            </a:pPr>
            <a:r>
              <a:rPr lang="en-US" sz="1600" b="1" dirty="0">
                <a:solidFill>
                  <a:srgbClr val="0000CC"/>
                </a:solidFill>
              </a:rPr>
              <a:t>The interest rate effect: </a:t>
            </a:r>
            <a:r>
              <a:rPr lang="en-US" sz="1600" dirty="0"/>
              <a:t>In response to a rise in the price level, banks will raise the interest rates on loans to households and firms who wish to consume or invest. At higher interest rates the quantity demanded of products and capital for which households and firms must borrow decreases, as borrowers find higher interest rates less attractive. The opposite results from a fall in the price level and the decline in interest rates, which makes borrowing more attractive and thus increases the quantity of output demanded</a:t>
            </a:r>
            <a:r>
              <a:rPr lang="en-US" sz="1600" dirty="0" smtClean="0"/>
              <a:t>.</a:t>
            </a:r>
          </a:p>
          <a:p>
            <a:pPr marL="285750" lvl="0" indent="-285750" hangingPunct="0">
              <a:buFont typeface="Arial" pitchFamily="34" charset="0"/>
              <a:buChar char="•"/>
            </a:pPr>
            <a:endParaRPr lang="en-US" sz="1600" dirty="0"/>
          </a:p>
        </p:txBody>
      </p:sp>
      <p:pic>
        <p:nvPicPr>
          <p:cNvPr id="2050" name="Picture 2"/>
          <p:cNvPicPr>
            <a:picLocks noChangeAspect="1" noChangeArrowheads="1"/>
          </p:cNvPicPr>
          <p:nvPr/>
        </p:nvPicPr>
        <p:blipFill>
          <a:blip r:embed="rId2" cstate="print"/>
          <a:srcRect l="11250" t="23828" r="40625" b="29297"/>
          <a:stretch>
            <a:fillRect/>
          </a:stretch>
        </p:blipFill>
        <p:spPr bwMode="auto">
          <a:xfrm>
            <a:off x="2743200" y="2499756"/>
            <a:ext cx="4126230" cy="3215244"/>
          </a:xfrm>
          <a:prstGeom prst="rect">
            <a:avLst/>
          </a:prstGeom>
          <a:noFill/>
          <a:ln w="9525">
            <a:noFill/>
            <a:miter lim="800000"/>
            <a:headEnd/>
            <a:tailEnd/>
          </a:ln>
          <a:effectLst/>
        </p:spPr>
      </p:pic>
    </p:spTree>
    <p:extLst>
      <p:ext uri="{BB962C8B-B14F-4D97-AF65-F5344CB8AC3E}">
        <p14:creationId xmlns="" xmlns:p14="http://schemas.microsoft.com/office/powerpoint/2010/main" val="1994669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708434"/>
          </a:xfrm>
          <a:prstGeom prst="rect">
            <a:avLst/>
          </a:prstGeom>
          <a:noFill/>
        </p:spPr>
        <p:txBody>
          <a:bodyPr wrap="square" rtlCol="0">
            <a:spAutoFit/>
          </a:bodyPr>
          <a:lstStyle/>
          <a:p>
            <a:r>
              <a:rPr lang="en-US" sz="2400" dirty="0" smtClean="0">
                <a:solidFill>
                  <a:srgbClr val="FF0000"/>
                </a:solidFill>
              </a:rPr>
              <a:t>Why does the AD Curve Slope Downwards?</a:t>
            </a:r>
          </a:p>
          <a:p>
            <a:r>
              <a:rPr lang="en-US" dirty="0" smtClean="0"/>
              <a:t>The demand for a nation’s output is inversely related to the average price level of the nation’s good. There are three explanations for this:</a:t>
            </a:r>
          </a:p>
          <a:p>
            <a:endParaRPr lang="en-US" sz="1400" dirty="0"/>
          </a:p>
          <a:p>
            <a:pPr marL="285750" lvl="0" indent="-285750" hangingPunct="0">
              <a:buFont typeface="Arial" pitchFamily="34" charset="0"/>
              <a:buChar char="•"/>
            </a:pPr>
            <a:r>
              <a:rPr lang="en-US" sz="1600" b="1" dirty="0" smtClean="0">
                <a:solidFill>
                  <a:srgbClr val="0000CC"/>
                </a:solidFill>
              </a:rPr>
              <a:t>The </a:t>
            </a:r>
            <a:r>
              <a:rPr lang="en-US" sz="1600" b="1" dirty="0">
                <a:solidFill>
                  <a:srgbClr val="0000CC"/>
                </a:solidFill>
              </a:rPr>
              <a:t>net export effect: </a:t>
            </a:r>
            <a:r>
              <a:rPr lang="en-US" sz="1600" dirty="0"/>
              <a:t>As the price level in a particular country falls, </a:t>
            </a:r>
            <a:r>
              <a:rPr lang="en-US" sz="1600" dirty="0" err="1"/>
              <a:t>ceterus</a:t>
            </a:r>
            <a:r>
              <a:rPr lang="en-US" sz="1600" dirty="0"/>
              <a:t> paribus, goods and services produced in that country become more attractive to foreign consumers. Likewise, domestic consumers find imports less attractive as they now appear relatively more expensive, so the net expenditures on exports rises as price level falls. The opposite results from an increase in the price level, which makes domestic output less attractive to foreigners and foreign products more attractive to domestic consumers. </a:t>
            </a:r>
          </a:p>
        </p:txBody>
      </p:sp>
      <p:pic>
        <p:nvPicPr>
          <p:cNvPr id="3074" name="Picture 2"/>
          <p:cNvPicPr>
            <a:picLocks noChangeAspect="1" noChangeArrowheads="1"/>
          </p:cNvPicPr>
          <p:nvPr/>
        </p:nvPicPr>
        <p:blipFill>
          <a:blip r:embed="rId2" cstate="print"/>
          <a:srcRect l="11138" t="37750" r="40625" b="37891"/>
          <a:stretch>
            <a:fillRect/>
          </a:stretch>
        </p:blipFill>
        <p:spPr bwMode="auto">
          <a:xfrm>
            <a:off x="1504888" y="2628900"/>
            <a:ext cx="7639112" cy="3086100"/>
          </a:xfrm>
          <a:prstGeom prst="rect">
            <a:avLst/>
          </a:prstGeom>
          <a:noFill/>
          <a:ln w="9525">
            <a:noFill/>
            <a:miter lim="800000"/>
            <a:headEnd/>
            <a:tailEnd/>
          </a:ln>
          <a:effectLst/>
        </p:spPr>
      </p:pic>
    </p:spTree>
    <p:extLst>
      <p:ext uri="{BB962C8B-B14F-4D97-AF65-F5344CB8AC3E}">
        <p14:creationId xmlns="" xmlns:p14="http://schemas.microsoft.com/office/powerpoint/2010/main" val="199466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70263"/>
          </a:xfrm>
          <a:prstGeom prst="rect">
            <a:avLst/>
          </a:prstGeom>
          <a:noFill/>
        </p:spPr>
        <p:txBody>
          <a:bodyPr wrap="square" rtlCol="0">
            <a:spAutoFit/>
          </a:bodyPr>
          <a:lstStyle/>
          <a:p>
            <a:r>
              <a:rPr lang="en-US" sz="2400" dirty="0" smtClean="0">
                <a:solidFill>
                  <a:srgbClr val="FF0000"/>
                </a:solidFill>
              </a:rPr>
              <a:t>The Components of Aggregate Demand</a:t>
            </a:r>
          </a:p>
          <a:p>
            <a:r>
              <a:rPr lang="en-US" dirty="0" smtClean="0"/>
              <a:t>A change in the average price level of a nation’s output will cause a movement along the AD curve, but a change in other variable will cause the AD curve to shift in or out. The components of aggregate demand are the four types of </a:t>
            </a:r>
            <a:r>
              <a:rPr lang="en-US" i="1" dirty="0" smtClean="0"/>
              <a:t>national expenditures used in GDP</a:t>
            </a:r>
          </a:p>
          <a:p>
            <a:endParaRPr lang="en-US" sz="1050" dirty="0" smtClean="0"/>
          </a:p>
          <a:p>
            <a:endParaRPr lang="en-US" sz="1050" dirty="0"/>
          </a:p>
          <a:p>
            <a:pPr marL="285750" indent="-285750">
              <a:buFont typeface="Arial" pitchFamily="34" charset="0"/>
              <a:buChar char="•"/>
            </a:pPr>
            <a:r>
              <a:rPr lang="en-US" sz="2000" dirty="0" smtClean="0">
                <a:solidFill>
                  <a:srgbClr val="0000CC"/>
                </a:solidFill>
              </a:rPr>
              <a:t>Household Consumption</a:t>
            </a:r>
          </a:p>
          <a:p>
            <a:pPr marL="285750" indent="-285750">
              <a:buFont typeface="Arial" pitchFamily="34" charset="0"/>
              <a:buChar char="•"/>
            </a:pPr>
            <a:endParaRPr lang="en-US" sz="2000" dirty="0" smtClean="0">
              <a:solidFill>
                <a:srgbClr val="0000CC"/>
              </a:solidFill>
            </a:endParaRPr>
          </a:p>
          <a:p>
            <a:pPr marL="285750" indent="-285750">
              <a:buFont typeface="Arial" pitchFamily="34" charset="0"/>
              <a:buChar char="•"/>
            </a:pPr>
            <a:r>
              <a:rPr lang="en-US" sz="2000" dirty="0" smtClean="0">
                <a:solidFill>
                  <a:srgbClr val="0000CC"/>
                </a:solidFill>
              </a:rPr>
              <a:t>Capital Investment</a:t>
            </a:r>
          </a:p>
          <a:p>
            <a:pPr marL="285750" indent="-285750">
              <a:buFont typeface="Arial" pitchFamily="34" charset="0"/>
              <a:buChar char="•"/>
            </a:pPr>
            <a:endParaRPr lang="en-US" sz="2000" dirty="0" smtClean="0">
              <a:solidFill>
                <a:srgbClr val="0000CC"/>
              </a:solidFill>
            </a:endParaRPr>
          </a:p>
          <a:p>
            <a:pPr marL="285750" indent="-285750">
              <a:buFont typeface="Arial" pitchFamily="34" charset="0"/>
              <a:buChar char="•"/>
            </a:pPr>
            <a:r>
              <a:rPr lang="en-US" sz="2000" dirty="0" smtClean="0">
                <a:solidFill>
                  <a:srgbClr val="0000CC"/>
                </a:solidFill>
              </a:rPr>
              <a:t>Government spending</a:t>
            </a:r>
          </a:p>
          <a:p>
            <a:pPr marL="285750" indent="-285750">
              <a:buFont typeface="Arial" pitchFamily="34" charset="0"/>
              <a:buChar char="•"/>
            </a:pPr>
            <a:endParaRPr lang="en-US" sz="2000" dirty="0" smtClean="0">
              <a:solidFill>
                <a:srgbClr val="0000CC"/>
              </a:solidFill>
            </a:endParaRPr>
          </a:p>
          <a:p>
            <a:pPr marL="285750" indent="-285750">
              <a:buFont typeface="Arial" pitchFamily="34" charset="0"/>
              <a:buChar char="•"/>
            </a:pPr>
            <a:r>
              <a:rPr lang="en-US" sz="2000" dirty="0" smtClean="0">
                <a:solidFill>
                  <a:srgbClr val="0000CC"/>
                </a:solidFill>
              </a:rPr>
              <a:t>Net Exports</a:t>
            </a:r>
          </a:p>
        </p:txBody>
      </p:sp>
      <p:grpSp>
        <p:nvGrpSpPr>
          <p:cNvPr id="44" name="Group 43"/>
          <p:cNvGrpSpPr/>
          <p:nvPr/>
        </p:nvGrpSpPr>
        <p:grpSpPr>
          <a:xfrm>
            <a:off x="4983287" y="2019301"/>
            <a:ext cx="4313114" cy="3444628"/>
            <a:chOff x="4221286" y="2019301"/>
            <a:chExt cx="4313114" cy="3444628"/>
          </a:xfrm>
        </p:grpSpPr>
        <p:cxnSp>
          <p:nvCxnSpPr>
            <p:cNvPr id="35" name="Straight Connector 34"/>
            <p:cNvCxnSpPr/>
            <p:nvPr/>
          </p:nvCxnSpPr>
          <p:spPr>
            <a:xfrm flipH="1" flipV="1">
              <a:off x="7079100"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733024" y="3484384"/>
              <a:ext cx="2353575" cy="0"/>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5257800"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285850" y="3484384"/>
              <a:ext cx="7499" cy="1385966"/>
            </a:xfrm>
            <a:prstGeom prst="line">
              <a:avLst/>
            </a:prstGeom>
            <a:ln w="28575">
              <a:solidFill>
                <a:srgbClr val="FFFF00"/>
              </a:solidFill>
              <a:prstDash val="sys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221286" y="2019301"/>
              <a:ext cx="4313114" cy="3444628"/>
              <a:chOff x="3687887" y="2019301"/>
              <a:chExt cx="4313114" cy="3444628"/>
            </a:xfrm>
          </p:grpSpPr>
          <p:grpSp>
            <p:nvGrpSpPr>
              <p:cNvPr id="3" name="Group 2"/>
              <p:cNvGrpSpPr/>
              <p:nvPr/>
            </p:nvGrpSpPr>
            <p:grpSpPr>
              <a:xfrm>
                <a:off x="3687887" y="2019301"/>
                <a:ext cx="4313114" cy="3444628"/>
                <a:chOff x="4317419" y="1606369"/>
                <a:chExt cx="3539197" cy="2826547"/>
              </a:xfrm>
            </p:grpSpPr>
            <p:cxnSp>
              <p:nvCxnSpPr>
                <p:cNvPr id="14" name="Straight Connector 13"/>
                <p:cNvCxnSpPr/>
                <p:nvPr/>
              </p:nvCxnSpPr>
              <p:spPr>
                <a:xfrm>
                  <a:off x="4743911" y="1730143"/>
                  <a:ext cx="0" cy="2215702"/>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37334" y="3945845"/>
                  <a:ext cx="2726219"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3555766" y="2662332"/>
                  <a:ext cx="1750602" cy="227296"/>
                </a:xfrm>
                <a:prstGeom prst="rect">
                  <a:avLst/>
                </a:prstGeom>
                <a:noFill/>
              </p:spPr>
              <p:txBody>
                <a:bodyPr vert="horz" wrap="square" rtlCol="0">
                  <a:spAutoFit/>
                </a:bodyPr>
                <a:lstStyle/>
                <a:p>
                  <a:r>
                    <a:rPr lang="en-US" sz="1200" dirty="0" smtClean="0">
                      <a:solidFill>
                        <a:srgbClr val="000000"/>
                      </a:solidFill>
                    </a:rPr>
                    <a:t>Average Price level</a:t>
                  </a:r>
                  <a:endParaRPr lang="en-US" sz="1200" dirty="0">
                    <a:solidFill>
                      <a:srgbClr val="000000"/>
                    </a:solidFill>
                  </a:endParaRPr>
                </a:p>
              </p:txBody>
            </p:sp>
            <p:sp>
              <p:nvSpPr>
                <p:cNvPr id="18" name="TextBox 17"/>
                <p:cNvSpPr txBox="1"/>
                <p:nvPr/>
              </p:nvSpPr>
              <p:spPr>
                <a:xfrm>
                  <a:off x="4678436" y="4205620"/>
                  <a:ext cx="2865364" cy="227296"/>
                </a:xfrm>
                <a:prstGeom prst="rect">
                  <a:avLst/>
                </a:prstGeom>
                <a:noFill/>
              </p:spPr>
              <p:txBody>
                <a:bodyPr vert="horz" wrap="square" rtlCol="0">
                  <a:spAutoFit/>
                </a:bodyPr>
                <a:lstStyle/>
                <a:p>
                  <a:pPr algn="ctr"/>
                  <a:r>
                    <a:rPr lang="en-US" sz="1200" dirty="0" smtClean="0">
                      <a:solidFill>
                        <a:srgbClr val="000000"/>
                      </a:solidFill>
                    </a:rPr>
                    <a:t>Real Gross Domestic Product (</a:t>
                  </a:r>
                  <a:r>
                    <a:rPr lang="en-US" sz="1200" dirty="0" err="1" smtClean="0">
                      <a:solidFill>
                        <a:srgbClr val="000000"/>
                      </a:solidFill>
                    </a:rPr>
                    <a:t>rGDP</a:t>
                  </a:r>
                  <a:r>
                    <a:rPr lang="en-US" sz="1200" dirty="0" smtClean="0">
                      <a:solidFill>
                        <a:srgbClr val="000000"/>
                      </a:solidFill>
                    </a:rPr>
                    <a:t>)</a:t>
                  </a:r>
                  <a:endParaRPr lang="en-US" sz="1200" dirty="0">
                    <a:solidFill>
                      <a:srgbClr val="000000"/>
                    </a:solidFill>
                  </a:endParaRPr>
                </a:p>
              </p:txBody>
            </p:sp>
            <p:cxnSp>
              <p:nvCxnSpPr>
                <p:cNvPr id="19" name="Straight Connector 18"/>
                <p:cNvCxnSpPr/>
                <p:nvPr/>
              </p:nvCxnSpPr>
              <p:spPr>
                <a:xfrm>
                  <a:off x="4921830" y="1913860"/>
                  <a:ext cx="2174399" cy="1789415"/>
                </a:xfrm>
                <a:prstGeom prst="line">
                  <a:avLst/>
                </a:prstGeom>
                <a:ln w="38100" cap="flat" cmpd="sng" algn="ctr">
                  <a:solidFill>
                    <a:srgbClr val="0000FF"/>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84660" y="3585720"/>
                  <a:ext cx="1071956" cy="227296"/>
                </a:xfrm>
                <a:prstGeom prst="rect">
                  <a:avLst/>
                </a:prstGeom>
                <a:noFill/>
              </p:spPr>
              <p:txBody>
                <a:bodyPr vert="horz" wrap="square" rtlCol="0">
                  <a:spAutoFit/>
                </a:bodyPr>
                <a:lstStyle/>
                <a:p>
                  <a:pPr algn="ctr"/>
                  <a:r>
                    <a:rPr lang="en-US" sz="1200" dirty="0" smtClean="0">
                      <a:solidFill>
                        <a:srgbClr val="000000"/>
                      </a:solidFill>
                    </a:rPr>
                    <a:t>AD1</a:t>
                  </a:r>
                  <a:endParaRPr lang="en-US" sz="1200" dirty="0">
                    <a:solidFill>
                      <a:srgbClr val="000000"/>
                    </a:solidFill>
                  </a:endParaRPr>
                </a:p>
              </p:txBody>
            </p:sp>
            <p:sp>
              <p:nvSpPr>
                <p:cNvPr id="21" name="TextBox 20"/>
                <p:cNvSpPr txBox="1"/>
                <p:nvPr/>
              </p:nvSpPr>
              <p:spPr>
                <a:xfrm>
                  <a:off x="5060751" y="1606369"/>
                  <a:ext cx="2216899" cy="277806"/>
                </a:xfrm>
                <a:prstGeom prst="rect">
                  <a:avLst/>
                </a:prstGeom>
                <a:noFill/>
              </p:spPr>
              <p:txBody>
                <a:bodyPr wrap="square" rtlCol="0">
                  <a:spAutoFit/>
                </a:bodyPr>
                <a:lstStyle/>
                <a:p>
                  <a:pPr algn="ctr"/>
                  <a:r>
                    <a:rPr lang="en-US" sz="1600" b="1" dirty="0" smtClean="0">
                      <a:solidFill>
                        <a:schemeClr val="accent6">
                          <a:lumMod val="75000"/>
                        </a:schemeClr>
                      </a:solidFill>
                    </a:rPr>
                    <a:t>The Aggregate Demand Curve</a:t>
                  </a:r>
                  <a:endParaRPr lang="en-US" sz="1600" b="1" dirty="0">
                    <a:solidFill>
                      <a:schemeClr val="accent6">
                        <a:lumMod val="75000"/>
                      </a:schemeClr>
                    </a:solidFill>
                  </a:endParaRPr>
                </a:p>
              </p:txBody>
            </p:sp>
            <p:cxnSp>
              <p:nvCxnSpPr>
                <p:cNvPr id="22" name="Straight Connector 21"/>
                <p:cNvCxnSpPr/>
                <p:nvPr/>
              </p:nvCxnSpPr>
              <p:spPr>
                <a:xfrm>
                  <a:off x="5870108" y="2167505"/>
                  <a:ext cx="1423764" cy="1189625"/>
                </a:xfrm>
                <a:prstGeom prst="line">
                  <a:avLst/>
                </a:prstGeom>
                <a:ln w="38100" cap="flat" cmpd="sng" algn="ctr">
                  <a:solidFill>
                    <a:srgbClr val="00B05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94727" y="2650892"/>
                  <a:ext cx="1423764" cy="1189625"/>
                </a:xfrm>
                <a:prstGeom prst="line">
                  <a:avLst/>
                </a:prstGeom>
                <a:ln w="381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77650" y="3245705"/>
                  <a:ext cx="453911" cy="227296"/>
                </a:xfrm>
                <a:prstGeom prst="rect">
                  <a:avLst/>
                </a:prstGeom>
                <a:noFill/>
              </p:spPr>
              <p:txBody>
                <a:bodyPr vert="horz" wrap="square" rtlCol="0">
                  <a:spAutoFit/>
                </a:bodyPr>
                <a:lstStyle/>
                <a:p>
                  <a:pPr algn="ctr"/>
                  <a:r>
                    <a:rPr lang="en-US" sz="1200" dirty="0" smtClean="0">
                      <a:solidFill>
                        <a:srgbClr val="000000"/>
                      </a:solidFill>
                    </a:rPr>
                    <a:t>AD2</a:t>
                  </a:r>
                  <a:endParaRPr lang="en-US" sz="1200" dirty="0">
                    <a:solidFill>
                      <a:srgbClr val="000000"/>
                    </a:solidFill>
                  </a:endParaRPr>
                </a:p>
              </p:txBody>
            </p:sp>
            <p:sp>
              <p:nvSpPr>
                <p:cNvPr id="26" name="TextBox 25"/>
                <p:cNvSpPr txBox="1"/>
                <p:nvPr/>
              </p:nvSpPr>
              <p:spPr>
                <a:xfrm>
                  <a:off x="6339743" y="3718549"/>
                  <a:ext cx="453911" cy="227296"/>
                </a:xfrm>
                <a:prstGeom prst="rect">
                  <a:avLst/>
                </a:prstGeom>
                <a:noFill/>
              </p:spPr>
              <p:txBody>
                <a:bodyPr vert="horz" wrap="square" rtlCol="0">
                  <a:spAutoFit/>
                </a:bodyPr>
                <a:lstStyle/>
                <a:p>
                  <a:pPr algn="ctr"/>
                  <a:r>
                    <a:rPr lang="en-US" sz="1200" dirty="0" smtClean="0">
                      <a:solidFill>
                        <a:srgbClr val="000000"/>
                      </a:solidFill>
                    </a:rPr>
                    <a:t>AD3</a:t>
                  </a:r>
                  <a:endParaRPr lang="en-US" sz="1200" dirty="0">
                    <a:solidFill>
                      <a:srgbClr val="000000"/>
                    </a:solidFill>
                  </a:endParaRPr>
                </a:p>
              </p:txBody>
            </p:sp>
            <p:sp>
              <p:nvSpPr>
                <p:cNvPr id="41" name="TextBox 40"/>
                <p:cNvSpPr txBox="1"/>
                <p:nvPr/>
              </p:nvSpPr>
              <p:spPr>
                <a:xfrm>
                  <a:off x="5807655" y="3955559"/>
                  <a:ext cx="453911" cy="227296"/>
                </a:xfrm>
                <a:prstGeom prst="rect">
                  <a:avLst/>
                </a:prstGeom>
                <a:noFill/>
              </p:spPr>
              <p:txBody>
                <a:bodyPr vert="horz" wrap="square" rtlCol="0">
                  <a:spAutoFit/>
                </a:bodyPr>
                <a:lstStyle/>
                <a:p>
                  <a:pPr algn="ctr"/>
                  <a:r>
                    <a:rPr lang="en-US" sz="1200" dirty="0" smtClean="0">
                      <a:solidFill>
                        <a:srgbClr val="000000"/>
                      </a:solidFill>
                    </a:rPr>
                    <a:t>Y1</a:t>
                  </a:r>
                  <a:endParaRPr lang="en-US" sz="1200" dirty="0">
                    <a:solidFill>
                      <a:srgbClr val="000000"/>
                    </a:solidFill>
                  </a:endParaRPr>
                </a:p>
              </p:txBody>
            </p:sp>
            <p:sp>
              <p:nvSpPr>
                <p:cNvPr id="42" name="TextBox 41"/>
                <p:cNvSpPr txBox="1"/>
                <p:nvPr/>
              </p:nvSpPr>
              <p:spPr>
                <a:xfrm>
                  <a:off x="6441643" y="3965273"/>
                  <a:ext cx="453911" cy="227296"/>
                </a:xfrm>
                <a:prstGeom prst="rect">
                  <a:avLst/>
                </a:prstGeom>
                <a:noFill/>
              </p:spPr>
              <p:txBody>
                <a:bodyPr vert="horz" wrap="square" rtlCol="0">
                  <a:spAutoFit/>
                </a:bodyPr>
                <a:lstStyle/>
                <a:p>
                  <a:pPr algn="ctr"/>
                  <a:r>
                    <a:rPr lang="en-US" sz="1200" dirty="0" smtClean="0">
                      <a:solidFill>
                        <a:srgbClr val="000000"/>
                      </a:solidFill>
                    </a:rPr>
                    <a:t>Y2</a:t>
                  </a:r>
                  <a:endParaRPr lang="en-US" sz="1200" dirty="0">
                    <a:solidFill>
                      <a:srgbClr val="000000"/>
                    </a:solidFill>
                  </a:endParaRPr>
                </a:p>
              </p:txBody>
            </p:sp>
            <p:sp>
              <p:nvSpPr>
                <p:cNvPr id="43" name="TextBox 42"/>
                <p:cNvSpPr txBox="1"/>
                <p:nvPr/>
              </p:nvSpPr>
              <p:spPr>
                <a:xfrm>
                  <a:off x="4917839" y="3978324"/>
                  <a:ext cx="453911" cy="227296"/>
                </a:xfrm>
                <a:prstGeom prst="rect">
                  <a:avLst/>
                </a:prstGeom>
                <a:noFill/>
              </p:spPr>
              <p:txBody>
                <a:bodyPr vert="horz" wrap="square" rtlCol="0">
                  <a:spAutoFit/>
                </a:bodyPr>
                <a:lstStyle/>
                <a:p>
                  <a:pPr algn="ctr"/>
                  <a:r>
                    <a:rPr lang="en-US" sz="1200" dirty="0" smtClean="0">
                      <a:solidFill>
                        <a:srgbClr val="000000"/>
                      </a:solidFill>
                    </a:rPr>
                    <a:t>Y3</a:t>
                  </a:r>
                  <a:endParaRPr lang="en-US" sz="1200" dirty="0">
                    <a:solidFill>
                      <a:srgbClr val="000000"/>
                    </a:solidFill>
                  </a:endParaRPr>
                </a:p>
              </p:txBody>
            </p:sp>
            <p:sp>
              <p:nvSpPr>
                <p:cNvPr id="45" name="TextBox 44"/>
                <p:cNvSpPr txBox="1"/>
                <p:nvPr/>
              </p:nvSpPr>
              <p:spPr>
                <a:xfrm>
                  <a:off x="4378248" y="2692143"/>
                  <a:ext cx="453911" cy="227296"/>
                </a:xfrm>
                <a:prstGeom prst="rect">
                  <a:avLst/>
                </a:prstGeom>
                <a:noFill/>
              </p:spPr>
              <p:txBody>
                <a:bodyPr vert="horz" wrap="square" rtlCol="0">
                  <a:spAutoFit/>
                </a:bodyPr>
                <a:lstStyle/>
                <a:p>
                  <a:pPr algn="ctr"/>
                  <a:r>
                    <a:rPr lang="en-US" sz="1200" dirty="0">
                      <a:solidFill>
                        <a:srgbClr val="000000"/>
                      </a:solidFill>
                    </a:rPr>
                    <a:t>P</a:t>
                  </a:r>
                  <a:r>
                    <a:rPr lang="en-US" sz="1200" dirty="0" smtClean="0">
                      <a:solidFill>
                        <a:srgbClr val="000000"/>
                      </a:solidFill>
                    </a:rPr>
                    <a:t>1</a:t>
                  </a:r>
                  <a:endParaRPr lang="en-US" sz="1200" dirty="0">
                    <a:solidFill>
                      <a:srgbClr val="000000"/>
                    </a:solidFill>
                  </a:endParaRPr>
                </a:p>
              </p:txBody>
            </p:sp>
          </p:grpSp>
          <p:cxnSp>
            <p:nvCxnSpPr>
              <p:cNvPr id="28" name="Straight Arrow Connector 27"/>
              <p:cNvCxnSpPr/>
              <p:nvPr/>
            </p:nvCxnSpPr>
            <p:spPr>
              <a:xfrm>
                <a:off x="5580103" y="3292230"/>
                <a:ext cx="592097"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p:nvPr/>
            </p:nvCxnSpPr>
            <p:spPr>
              <a:xfrm flipH="1">
                <a:off x="5420085" y="3848100"/>
                <a:ext cx="599716" cy="0"/>
              </a:xfrm>
              <a:prstGeom prst="straightConnector1">
                <a:avLst/>
              </a:prstGeom>
              <a:ln w="19050">
                <a:tailEnd type="arrow"/>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 xmlns:p14="http://schemas.microsoft.com/office/powerpoint/2010/main" val="14551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92662"/>
          </a:xfrm>
          <a:prstGeom prst="rect">
            <a:avLst/>
          </a:prstGeom>
          <a:noFill/>
        </p:spPr>
        <p:txBody>
          <a:bodyPr wrap="square" rtlCol="0">
            <a:spAutoFit/>
          </a:bodyPr>
          <a:lstStyle/>
          <a:p>
            <a:r>
              <a:rPr lang="en-US" sz="2400" dirty="0" smtClean="0">
                <a:solidFill>
                  <a:srgbClr val="FF0000"/>
                </a:solidFill>
              </a:rPr>
              <a:t>The Components of Aggregate Demand – Consumption (C)</a:t>
            </a:r>
          </a:p>
          <a:p>
            <a:r>
              <a:rPr lang="en-US" dirty="0" smtClean="0"/>
              <a:t>As one of the components of aggregate demand, </a:t>
            </a:r>
            <a:r>
              <a:rPr lang="en-US" i="1" dirty="0" smtClean="0"/>
              <a:t>consumption </a:t>
            </a:r>
            <a:r>
              <a:rPr lang="en-US" dirty="0" smtClean="0"/>
              <a:t>refers to all the spending done by households on goods and services. The level of consumption in a nation depends on several factors. </a:t>
            </a:r>
          </a:p>
        </p:txBody>
      </p:sp>
      <p:graphicFrame>
        <p:nvGraphicFramePr>
          <p:cNvPr id="33" name="Table 32"/>
          <p:cNvGraphicFramePr>
            <a:graphicFrameLocks noGrp="1"/>
          </p:cNvGraphicFramePr>
          <p:nvPr>
            <p:extLst>
              <p:ext uri="{D42A27DB-BD31-4B8C-83A1-F6EECF244321}">
                <p14:modId xmlns="" xmlns:p14="http://schemas.microsoft.com/office/powerpoint/2010/main" val="3454224892"/>
              </p:ext>
            </p:extLst>
          </p:nvPr>
        </p:nvGraphicFramePr>
        <p:xfrm>
          <a:off x="-3048" y="1866900"/>
          <a:ext cx="9147048" cy="3710532"/>
        </p:xfrm>
        <a:graphic>
          <a:graphicData uri="http://schemas.openxmlformats.org/drawingml/2006/table">
            <a:tbl>
              <a:tblPr firstRow="1" bandRow="1">
                <a:tableStyleId>{BC89EF96-8CEA-46FF-86C4-4CE0E7609802}</a:tableStyleId>
              </a:tblPr>
              <a:tblGrid>
                <a:gridCol w="2345397"/>
                <a:gridCol w="6801651"/>
              </a:tblGrid>
              <a:tr h="280982">
                <a:tc gridSpan="2">
                  <a:txBody>
                    <a:bodyPr/>
                    <a:lstStyle/>
                    <a:p>
                      <a:pPr algn="ctr"/>
                      <a:r>
                        <a:rPr lang="en-US" sz="1800" b="1" dirty="0" smtClean="0">
                          <a:solidFill>
                            <a:srgbClr val="FF0000"/>
                          </a:solidFill>
                          <a:latin typeface="+mn-lt"/>
                        </a:rPr>
                        <a:t>The determinants of Consumption: </a:t>
                      </a:r>
                    </a:p>
                  </a:txBody>
                  <a:tcPr marT="38100" marB="381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itchFamily="34" charset="0"/>
                        <a:cs typeface="Calibri" pitchFamily="34" charset="0"/>
                      </a:endParaRPr>
                    </a:p>
                  </a:txBody>
                  <a:tcPr marT="38100" marB="38100"/>
                </a:tc>
              </a:tr>
              <a:tr h="535203">
                <a:tc>
                  <a:txBody>
                    <a:bodyPr/>
                    <a:lstStyle/>
                    <a:p>
                      <a:pPr algn="ctr"/>
                      <a:r>
                        <a:rPr lang="en-US" sz="1800" b="1" dirty="0" smtClean="0">
                          <a:solidFill>
                            <a:srgbClr val="FF0000"/>
                          </a:solidFill>
                          <a:latin typeface="+mn-lt"/>
                        </a:rPr>
                        <a:t>Disposable Income</a:t>
                      </a:r>
                      <a:endParaRPr lang="en-US" sz="1800" b="1" dirty="0">
                        <a:solidFill>
                          <a:srgbClr val="FF0000"/>
                        </a:solidFill>
                        <a:latin typeface="+mn-lt"/>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Calibri" pitchFamily="34" charset="0"/>
                        </a:rPr>
                        <a:t>Refers</a:t>
                      </a:r>
                      <a:r>
                        <a:rPr lang="en-US" sz="1400" b="0" baseline="0" dirty="0" smtClean="0">
                          <a:latin typeface="+mn-lt"/>
                          <a:cs typeface="Calibri" pitchFamily="34" charset="0"/>
                        </a:rPr>
                        <a:t> to the after-tax incomes of households. As disposable income rises, C  increases. If disposable income falls, C will fall.</a:t>
                      </a:r>
                      <a:endParaRPr lang="en-US" sz="1400" b="0" dirty="0">
                        <a:latin typeface="+mn-lt"/>
                        <a:cs typeface="Calibri" pitchFamily="34" charset="0"/>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535203">
                <a:tc>
                  <a:txBody>
                    <a:bodyPr/>
                    <a:lstStyle/>
                    <a:p>
                      <a:pPr algn="ctr"/>
                      <a:r>
                        <a:rPr lang="en-US" sz="1800" b="1" dirty="0" smtClean="0">
                          <a:solidFill>
                            <a:srgbClr val="FF0000"/>
                          </a:solidFill>
                          <a:latin typeface="+mn-lt"/>
                        </a:rPr>
                        <a:t>Wealth</a:t>
                      </a:r>
                      <a:endParaRPr lang="en-US" sz="1800" b="1" dirty="0">
                        <a:solidFill>
                          <a:srgbClr val="FF0000"/>
                        </a:solidFill>
                        <a:latin typeface="+mn-lt"/>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When value of existing wealth (real assets and financial assets) increases, households tend</a:t>
                      </a:r>
                      <a:r>
                        <a:rPr lang="en-US" sz="1400" baseline="0" dirty="0" smtClean="0">
                          <a:latin typeface="+mn-lt"/>
                        </a:rPr>
                        <a:t> to spend more on goods and services</a:t>
                      </a:r>
                      <a:r>
                        <a:rPr lang="en-US" sz="1400" dirty="0" smtClean="0">
                          <a:latin typeface="+mn-lt"/>
                        </a:rPr>
                        <a:t>. When wealth decreases, consumption decreases.</a:t>
                      </a:r>
                      <a:endParaRPr lang="en-US" sz="1400" b="0" dirty="0">
                        <a:latin typeface="+mn-lt"/>
                        <a:cs typeface="Calibri" pitchFamily="34" charset="0"/>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691304">
                <a:tc>
                  <a:txBody>
                    <a:bodyPr/>
                    <a:lstStyle/>
                    <a:p>
                      <a:pPr algn="ctr"/>
                      <a:r>
                        <a:rPr lang="en-US" sz="1800" b="1" dirty="0" smtClean="0">
                          <a:solidFill>
                            <a:srgbClr val="FF0000"/>
                          </a:solidFill>
                          <a:latin typeface="+mn-lt"/>
                        </a:rPr>
                        <a:t>Expectations </a:t>
                      </a:r>
                      <a:endParaRPr lang="en-US" sz="1800" b="1" dirty="0">
                        <a:solidFill>
                          <a:srgbClr val="FF0000"/>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If households expect prices or their incomes to rise in the</a:t>
                      </a:r>
                      <a:r>
                        <a:rPr lang="en-US" sz="1400" baseline="0" dirty="0" smtClean="0">
                          <a:latin typeface="+mn-lt"/>
                        </a:rPr>
                        <a:t> future</a:t>
                      </a:r>
                      <a:r>
                        <a:rPr lang="en-US" sz="1400" dirty="0" smtClean="0">
                          <a:latin typeface="+mn-lt"/>
                        </a:rPr>
                        <a:t>, then today C increase, shifting AD out. If they expect lower</a:t>
                      </a:r>
                      <a:r>
                        <a:rPr lang="en-US" sz="1400" baseline="0" dirty="0" smtClean="0">
                          <a:latin typeface="+mn-lt"/>
                        </a:rPr>
                        <a:t> prices or</a:t>
                      </a:r>
                      <a:r>
                        <a:rPr lang="en-US" sz="1400" dirty="0" smtClean="0">
                          <a:latin typeface="+mn-lt"/>
                        </a:rPr>
                        <a:t> incomes</a:t>
                      </a:r>
                      <a:r>
                        <a:rPr lang="en-US" sz="1400" baseline="0" dirty="0" smtClean="0">
                          <a:latin typeface="+mn-lt"/>
                        </a:rPr>
                        <a:t>, then </a:t>
                      </a:r>
                      <a:r>
                        <a:rPr lang="en-US" sz="1400" dirty="0" smtClean="0">
                          <a:latin typeface="+mn-lt"/>
                        </a:rPr>
                        <a:t>C will likely decrease, as households choose to save more for the hard times ahead.</a:t>
                      </a:r>
                      <a:endParaRPr lang="en-US" sz="1400" b="0" dirty="0">
                        <a:latin typeface="+mn-lt"/>
                        <a:cs typeface="Calibri"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68303">
                <a:tc>
                  <a:txBody>
                    <a:bodyPr/>
                    <a:lstStyle/>
                    <a:p>
                      <a:pPr algn="ctr"/>
                      <a:r>
                        <a:rPr lang="en-US" sz="1800" b="1" dirty="0" smtClean="0">
                          <a:solidFill>
                            <a:srgbClr val="FF0000"/>
                          </a:solidFill>
                          <a:latin typeface="+mn-lt"/>
                        </a:rPr>
                        <a:t>Real Interest Rates </a:t>
                      </a:r>
                      <a:endParaRPr lang="en-US" sz="1800" b="1" dirty="0">
                        <a:solidFill>
                          <a:srgbClr val="FF0000"/>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Lower real interest rates lead to more C, as savings becomes less appealing and borrowing</a:t>
                      </a:r>
                      <a:r>
                        <a:rPr lang="en-US" sz="1400" baseline="0" dirty="0" smtClean="0">
                          <a:latin typeface="+mn-lt"/>
                        </a:rPr>
                        <a:t> to buy durable goods can be done more cheaply.</a:t>
                      </a:r>
                      <a:endParaRPr lang="en-US" sz="1400" dirty="0" smtClean="0">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35203">
                <a:tc>
                  <a:txBody>
                    <a:bodyPr/>
                    <a:lstStyle/>
                    <a:p>
                      <a:pPr algn="ctr"/>
                      <a:r>
                        <a:rPr lang="en-US" sz="1800" b="1" dirty="0" smtClean="0">
                          <a:solidFill>
                            <a:srgbClr val="FF0000"/>
                          </a:solidFill>
                          <a:latin typeface="+mn-lt"/>
                        </a:rPr>
                        <a:t>Household Debt</a:t>
                      </a:r>
                      <a:endParaRPr lang="en-US" sz="1800" b="1" dirty="0">
                        <a:solidFill>
                          <a:srgbClr val="FF0000"/>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When consumers increase their debt level, they can consumer more in the short-run. But if</a:t>
                      </a:r>
                      <a:r>
                        <a:rPr lang="en-US" sz="1400" baseline="0" dirty="0" smtClean="0">
                          <a:latin typeface="+mn-lt"/>
                        </a:rPr>
                        <a:t> household debt is </a:t>
                      </a:r>
                      <a:r>
                        <a:rPr lang="en-US" sz="1400" dirty="0" smtClean="0">
                          <a:latin typeface="+mn-lt"/>
                        </a:rPr>
                        <a:t>too high, C</a:t>
                      </a:r>
                      <a:r>
                        <a:rPr lang="en-US" sz="1400" baseline="0" dirty="0" smtClean="0">
                          <a:latin typeface="+mn-lt"/>
                        </a:rPr>
                        <a:t> will eventually decrease</a:t>
                      </a:r>
                      <a:endParaRPr lang="en-US" sz="1400" dirty="0">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35203">
                <a:tc>
                  <a:txBody>
                    <a:bodyPr/>
                    <a:lstStyle/>
                    <a:p>
                      <a:pPr algn="ctr"/>
                      <a:r>
                        <a:rPr lang="en-US" sz="1800" b="1" dirty="0" smtClean="0">
                          <a:solidFill>
                            <a:srgbClr val="FF0000"/>
                          </a:solidFill>
                          <a:latin typeface="+mn-lt"/>
                        </a:rPr>
                        <a:t>Taxation</a:t>
                      </a:r>
                      <a:endParaRPr lang="en-US" sz="1800" b="1" dirty="0">
                        <a:solidFill>
                          <a:srgbClr val="FF0000"/>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Higher</a:t>
                      </a:r>
                      <a:r>
                        <a:rPr lang="en-US" sz="1400" baseline="0" dirty="0" smtClean="0">
                          <a:latin typeface="+mn-lt"/>
                        </a:rPr>
                        <a:t> taxes decreases disposable income and causes C to fall</a:t>
                      </a:r>
                      <a:r>
                        <a:rPr lang="en-US" sz="1400" dirty="0" smtClean="0">
                          <a:latin typeface="+mn-lt"/>
                        </a:rPr>
                        <a:t>. A</a:t>
                      </a:r>
                      <a:r>
                        <a:rPr lang="en-US" sz="1400" baseline="0" dirty="0" smtClean="0">
                          <a:latin typeface="+mn-lt"/>
                        </a:rPr>
                        <a:t> d</a:t>
                      </a:r>
                      <a:r>
                        <a:rPr lang="en-US" sz="1400" dirty="0" smtClean="0">
                          <a:latin typeface="+mn-lt"/>
                        </a:rPr>
                        <a:t>ecrease in taxes shifts both C outwards. Taxes are set by government as part of </a:t>
                      </a:r>
                      <a:r>
                        <a:rPr lang="en-US" sz="1400" i="1" dirty="0" smtClean="0">
                          <a:latin typeface="+mn-lt"/>
                        </a:rPr>
                        <a:t>fiscal policy</a:t>
                      </a:r>
                      <a:r>
                        <a:rPr lang="en-US" sz="1400" i="0" dirty="0" smtClean="0">
                          <a:latin typeface="+mn-lt"/>
                        </a:rPr>
                        <a:t>. </a:t>
                      </a:r>
                      <a:endParaRPr lang="en-US" sz="1400" dirty="0">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251253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0500"/>
            <a:ext cx="9144000" cy="1292662"/>
          </a:xfrm>
          <a:prstGeom prst="rect">
            <a:avLst/>
          </a:prstGeom>
          <a:noFill/>
        </p:spPr>
        <p:txBody>
          <a:bodyPr wrap="square" rtlCol="0">
            <a:spAutoFit/>
          </a:bodyPr>
          <a:lstStyle/>
          <a:p>
            <a:r>
              <a:rPr lang="en-US" sz="2400" dirty="0" smtClean="0">
                <a:solidFill>
                  <a:srgbClr val="FF0000"/>
                </a:solidFill>
              </a:rPr>
              <a:t>The Components of Aggregate Demand – Investment (I)</a:t>
            </a:r>
            <a:endParaRPr lang="en-US" sz="2400" dirty="0">
              <a:solidFill>
                <a:srgbClr val="FF0000"/>
              </a:solidFill>
            </a:endParaRPr>
          </a:p>
          <a:p>
            <a:pPr hangingPunct="0"/>
            <a:r>
              <a:rPr lang="en-US" dirty="0"/>
              <a:t>Investment is the second component of a nation's aggregate demand. Investment is defined as spending by firms on capital equipment or technology and by households on </a:t>
            </a:r>
            <a:r>
              <a:rPr lang="en-US" dirty="0" smtClean="0"/>
              <a:t>new homes</a:t>
            </a:r>
            <a:r>
              <a:rPr lang="en-US" dirty="0"/>
              <a:t>. </a:t>
            </a:r>
            <a:endParaRPr lang="en-US" dirty="0" smtClean="0"/>
          </a:p>
          <a:p>
            <a:pPr hangingPunct="0"/>
            <a:endParaRPr lang="en-US" dirty="0"/>
          </a:p>
        </p:txBody>
      </p:sp>
      <p:graphicFrame>
        <p:nvGraphicFramePr>
          <p:cNvPr id="21" name="Table 20"/>
          <p:cNvGraphicFramePr>
            <a:graphicFrameLocks noGrp="1"/>
          </p:cNvGraphicFramePr>
          <p:nvPr>
            <p:extLst>
              <p:ext uri="{D42A27DB-BD31-4B8C-83A1-F6EECF244321}">
                <p14:modId xmlns="" xmlns:p14="http://schemas.microsoft.com/office/powerpoint/2010/main" val="2224173514"/>
              </p:ext>
            </p:extLst>
          </p:nvPr>
        </p:nvGraphicFramePr>
        <p:xfrm>
          <a:off x="-3048" y="1790700"/>
          <a:ext cx="9147048" cy="3891609"/>
        </p:xfrm>
        <a:graphic>
          <a:graphicData uri="http://schemas.openxmlformats.org/drawingml/2006/table">
            <a:tbl>
              <a:tblPr firstRow="1" bandRow="1">
                <a:tableStyleId>{5DA37D80-6434-44D0-A028-1B22A696006F}</a:tableStyleId>
              </a:tblPr>
              <a:tblGrid>
                <a:gridCol w="2345397"/>
                <a:gridCol w="6801651"/>
              </a:tblGrid>
              <a:tr h="280982">
                <a:tc gridSpan="2">
                  <a:txBody>
                    <a:bodyPr/>
                    <a:lstStyle/>
                    <a:p>
                      <a:pPr algn="ctr"/>
                      <a:r>
                        <a:rPr lang="en-US" sz="1800" dirty="0" smtClean="0">
                          <a:solidFill>
                            <a:srgbClr val="0000CC"/>
                          </a:solidFill>
                        </a:rPr>
                        <a:t>The determinants of Investment: </a:t>
                      </a:r>
                      <a:endParaRPr lang="en-US" sz="1800" b="1" dirty="0" smtClean="0">
                        <a:solidFill>
                          <a:srgbClr val="0000CC"/>
                        </a:solidFill>
                        <a:latin typeface="+mn-lt"/>
                      </a:endParaRPr>
                    </a:p>
                  </a:txBody>
                  <a:tcPr marT="38100" marB="3810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alibri" pitchFamily="34" charset="0"/>
                        <a:cs typeface="Calibri" pitchFamily="34" charset="0"/>
                      </a:endParaRPr>
                    </a:p>
                  </a:txBody>
                  <a:tcPr marT="38100" marB="38100"/>
                </a:tc>
              </a:tr>
              <a:tr h="535203">
                <a:tc>
                  <a:txBody>
                    <a:bodyPr/>
                    <a:lstStyle/>
                    <a:p>
                      <a:pPr algn="ctr"/>
                      <a:r>
                        <a:rPr lang="en-US" sz="1800" b="1" dirty="0" smtClean="0">
                          <a:solidFill>
                            <a:srgbClr val="0000CC"/>
                          </a:solidFill>
                        </a:rPr>
                        <a:t>The Real Interest Rate</a:t>
                      </a:r>
                      <a:endParaRPr lang="en-US" sz="1800" b="1" dirty="0">
                        <a:solidFill>
                          <a:srgbClr val="0000CC"/>
                        </a:solidFill>
                        <a:latin typeface="+mn-lt"/>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Interest is the cost</a:t>
                      </a:r>
                      <a:r>
                        <a:rPr lang="en-US" sz="1400" baseline="0" dirty="0" smtClean="0"/>
                        <a:t> of borrowing money. Firms will borrow more to invest in new capital when the interest rate is low, and invest less when interest rates are high.</a:t>
                      </a:r>
                      <a:endParaRPr lang="en-US" sz="1400" b="0" dirty="0">
                        <a:latin typeface="+mn-lt"/>
                        <a:cs typeface="Calibri" pitchFamily="34" charset="0"/>
                      </a:endParaRPr>
                    </a:p>
                  </a:txBody>
                  <a:tcPr marT="38100" marB="38100" anchor="ctr">
                    <a:lnL w="12700" cmpd="sng">
                      <a:noFill/>
                    </a:lnL>
                    <a:lnR w="12700" cmpd="sng">
                      <a:noFill/>
                    </a:lnR>
                    <a:lnT w="25400" cmpd="sng">
                      <a:noFill/>
                    </a:lnT>
                    <a:lnB w="12700" cmpd="sng">
                      <a:noFill/>
                    </a:lnB>
                    <a:lnTlToBr w="12700" cmpd="sng">
                      <a:noFill/>
                      <a:prstDash val="solid"/>
                    </a:lnTlToBr>
                    <a:lnBlToTr w="12700" cmpd="sng">
                      <a:noFill/>
                      <a:prstDash val="solid"/>
                    </a:lnBlToTr>
                  </a:tcPr>
                </a:tc>
              </a:tr>
              <a:tr h="535203">
                <a:tc>
                  <a:txBody>
                    <a:bodyPr/>
                    <a:lstStyle/>
                    <a:p>
                      <a:pPr algn="ctr"/>
                      <a:r>
                        <a:rPr lang="en-US" sz="1800" b="1" dirty="0" smtClean="0">
                          <a:solidFill>
                            <a:srgbClr val="0000CC"/>
                          </a:solidFill>
                        </a:rPr>
                        <a:t>Business</a:t>
                      </a:r>
                      <a:r>
                        <a:rPr lang="en-US" sz="1800" b="1" baseline="0" dirty="0" smtClean="0">
                          <a:solidFill>
                            <a:srgbClr val="0000CC"/>
                          </a:solidFill>
                        </a:rPr>
                        <a:t> Confidence</a:t>
                      </a:r>
                      <a:endParaRPr lang="en-US" sz="18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mn-cs"/>
                        </a:rPr>
                        <a:t>If</a:t>
                      </a:r>
                      <a:r>
                        <a:rPr lang="en-US" sz="1400" b="0" baseline="0" dirty="0" smtClean="0">
                          <a:latin typeface="+mn-lt"/>
                          <a:cs typeface="+mn-cs"/>
                        </a:rPr>
                        <a:t> firms are confident about the level of future demand for their products, they are more likely to invest now. If confidence is low, firms will withhold from making new investments</a:t>
                      </a:r>
                      <a:endParaRPr lang="en-US" sz="1400" b="0" dirty="0">
                        <a:latin typeface="+mn-lt"/>
                        <a:cs typeface="Calibri"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691304">
                <a:tc>
                  <a:txBody>
                    <a:bodyPr/>
                    <a:lstStyle/>
                    <a:p>
                      <a:pPr algn="ctr"/>
                      <a:r>
                        <a:rPr lang="en-US" sz="1800" b="1" dirty="0" smtClean="0">
                          <a:solidFill>
                            <a:srgbClr val="0000CC"/>
                          </a:solidFill>
                        </a:rPr>
                        <a:t>Technology</a:t>
                      </a:r>
                      <a:endParaRPr lang="en-US" sz="18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latin typeface="+mn-lt"/>
                          <a:cs typeface="+mn-cs"/>
                        </a:rPr>
                        <a:t>New</a:t>
                      </a:r>
                      <a:r>
                        <a:rPr lang="en-US" sz="1400" b="0" baseline="0" dirty="0" smtClean="0">
                          <a:latin typeface="+mn-lt"/>
                          <a:cs typeface="+mn-cs"/>
                        </a:rPr>
                        <a:t> technology tends to spur new business investment, as firms rush to keep their manufacturing techniques as modern as efficient as possible and to produce the latest goods and services that consumers are demanding.</a:t>
                      </a:r>
                      <a:endParaRPr lang="en-US" sz="1400" b="0" dirty="0">
                        <a:latin typeface="+mn-lt"/>
                        <a:cs typeface="Calibri" pitchFamily="34" charset="0"/>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468303">
                <a:tc>
                  <a:txBody>
                    <a:bodyPr/>
                    <a:lstStyle/>
                    <a:p>
                      <a:pPr algn="ctr"/>
                      <a:r>
                        <a:rPr lang="en-US" sz="1800" b="1" dirty="0" smtClean="0">
                          <a:solidFill>
                            <a:srgbClr val="0000CC"/>
                          </a:solidFill>
                        </a:rPr>
                        <a:t>Business taxes</a:t>
                      </a:r>
                      <a:endParaRPr lang="en-US" sz="18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When</a:t>
                      </a:r>
                      <a:r>
                        <a:rPr lang="en-US" sz="1400" baseline="0" dirty="0" smtClean="0">
                          <a:latin typeface="+mn-lt"/>
                        </a:rPr>
                        <a:t> firms can keep a larger share of their revenues (i.e. when taxes are lower) they may invest more. Higher business taxes discourage new investments.</a:t>
                      </a:r>
                      <a:endParaRPr lang="en-US" sz="1400" dirty="0" smtClean="0">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35203">
                <a:tc>
                  <a:txBody>
                    <a:bodyPr/>
                    <a:lstStyle/>
                    <a:p>
                      <a:pPr algn="ctr"/>
                      <a:r>
                        <a:rPr lang="en-US" sz="1400" b="1" dirty="0" smtClean="0">
                          <a:solidFill>
                            <a:srgbClr val="0000CC"/>
                          </a:solidFill>
                        </a:rPr>
                        <a:t>The degree of excess capacity</a:t>
                      </a:r>
                      <a:endParaRPr lang="en-US" sz="14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If a firm’s factories have</a:t>
                      </a:r>
                      <a:r>
                        <a:rPr lang="en-US" sz="1400" baseline="0" dirty="0" smtClean="0"/>
                        <a:t> excess capacity (meaning they are currently producing below the level they are capable of) firms will be less likely to invest since output can be increased without acquiring new capital.</a:t>
                      </a:r>
                      <a:endParaRPr lang="en-US" sz="1400" dirty="0">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535203">
                <a:tc>
                  <a:txBody>
                    <a:bodyPr/>
                    <a:lstStyle/>
                    <a:p>
                      <a:pPr algn="ctr"/>
                      <a:r>
                        <a:rPr lang="en-US" sz="1800" b="1" dirty="0" smtClean="0">
                          <a:solidFill>
                            <a:srgbClr val="0000CC"/>
                          </a:solidFill>
                        </a:rPr>
                        <a:t>Expectations:</a:t>
                      </a:r>
                      <a:endParaRPr lang="en-US" sz="1800" b="1" dirty="0">
                        <a:solidFill>
                          <a:srgbClr val="0000CC"/>
                        </a:solidFill>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If firms expect prices</a:t>
                      </a:r>
                      <a:r>
                        <a:rPr lang="en-US" sz="1400" baseline="0" dirty="0" smtClean="0"/>
                        <a:t> of their goods to be higher in the future, they are more likely to invest now. If lower prices are expected, firms have less incentive to invest now.</a:t>
                      </a:r>
                      <a:endParaRPr lang="en-US" sz="1400" dirty="0">
                        <a:latin typeface="+mn-lt"/>
                      </a:endParaRPr>
                    </a:p>
                  </a:txBody>
                  <a:tcPr marT="38100" marB="381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1118151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23900"/>
            <a:ext cx="9144000" cy="1015663"/>
          </a:xfrm>
          <a:prstGeom prst="rect">
            <a:avLst/>
          </a:prstGeom>
          <a:noFill/>
        </p:spPr>
        <p:txBody>
          <a:bodyPr wrap="square" rtlCol="0">
            <a:spAutoFit/>
          </a:bodyPr>
          <a:lstStyle/>
          <a:p>
            <a:r>
              <a:rPr lang="en-US" sz="2400" dirty="0">
                <a:solidFill>
                  <a:srgbClr val="FF0000"/>
                </a:solidFill>
              </a:rPr>
              <a:t>The Investment Demand Curve </a:t>
            </a:r>
            <a:r>
              <a:rPr lang="en-US" sz="2400" i="1" dirty="0">
                <a:solidFill>
                  <a:srgbClr val="FF0000"/>
                </a:solidFill>
              </a:rPr>
              <a:t>(for loanable funds)</a:t>
            </a:r>
            <a:endParaRPr lang="en-US" sz="2400" dirty="0">
              <a:solidFill>
                <a:srgbClr val="FF0000"/>
              </a:solidFill>
            </a:endParaRPr>
          </a:p>
          <a:p>
            <a:pPr hangingPunct="0"/>
            <a:r>
              <a:rPr lang="en-US" dirty="0" smtClean="0"/>
              <a:t>The real interest rate is the most important determinant of the level of investment in a nation. Study the graph below to understand the relationship between interest rates and investment.</a:t>
            </a:r>
          </a:p>
        </p:txBody>
      </p:sp>
      <p:grpSp>
        <p:nvGrpSpPr>
          <p:cNvPr id="9" name="Group 8"/>
          <p:cNvGrpSpPr>
            <a:grpSpLocks noChangeAspect="1"/>
          </p:cNvGrpSpPr>
          <p:nvPr/>
        </p:nvGrpSpPr>
        <p:grpSpPr>
          <a:xfrm>
            <a:off x="-2978" y="2019300"/>
            <a:ext cx="4209606" cy="3581400"/>
            <a:chOff x="141548" y="1707388"/>
            <a:chExt cx="4677341" cy="4775199"/>
          </a:xfrm>
        </p:grpSpPr>
        <p:cxnSp>
          <p:nvCxnSpPr>
            <p:cNvPr id="10" name="Straight Connector 9"/>
            <p:cNvCxnSpPr/>
            <p:nvPr/>
          </p:nvCxnSpPr>
          <p:spPr>
            <a:xfrm>
              <a:off x="801623" y="1707388"/>
              <a:ext cx="0" cy="3526154"/>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90701" y="5233542"/>
              <a:ext cx="4028187"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754264" y="3312781"/>
              <a:ext cx="2133600" cy="341975"/>
            </a:xfrm>
            <a:prstGeom prst="rect">
              <a:avLst/>
            </a:prstGeom>
            <a:noFill/>
          </p:spPr>
          <p:txBody>
            <a:bodyPr vert="horz" rtlCol="0">
              <a:spAutoFit/>
            </a:bodyPr>
            <a:lstStyle/>
            <a:p>
              <a:r>
                <a:rPr lang="en-US" sz="1400" dirty="0" smtClean="0">
                  <a:solidFill>
                    <a:srgbClr val="000000"/>
                  </a:solidFill>
                </a:rPr>
                <a:t>real interest rate</a:t>
              </a:r>
              <a:endParaRPr lang="en-US" sz="1400" dirty="0">
                <a:solidFill>
                  <a:srgbClr val="000000"/>
                </a:solidFill>
              </a:endParaRPr>
            </a:p>
          </p:txBody>
        </p:sp>
        <p:sp>
          <p:nvSpPr>
            <p:cNvPr id="13" name="TextBox 12"/>
            <p:cNvSpPr txBox="1"/>
            <p:nvPr/>
          </p:nvSpPr>
          <p:spPr>
            <a:xfrm>
              <a:off x="1100667" y="5784960"/>
              <a:ext cx="2603499" cy="697627"/>
            </a:xfrm>
            <a:prstGeom prst="rect">
              <a:avLst/>
            </a:prstGeom>
            <a:noFill/>
          </p:spPr>
          <p:txBody>
            <a:bodyPr vert="horz" wrap="square" rtlCol="0">
              <a:spAutoFit/>
            </a:bodyPr>
            <a:lstStyle/>
            <a:p>
              <a:pPr algn="ctr"/>
              <a:r>
                <a:rPr lang="en-US" sz="1400" dirty="0" smtClean="0">
                  <a:solidFill>
                    <a:srgbClr val="000000"/>
                  </a:solidFill>
                </a:rPr>
                <a:t>Quantity of Funds Demanded for Investment </a:t>
              </a:r>
              <a:endParaRPr lang="en-US" sz="1400" dirty="0">
                <a:solidFill>
                  <a:srgbClr val="000000"/>
                </a:solidFill>
              </a:endParaRPr>
            </a:p>
          </p:txBody>
        </p:sp>
        <p:cxnSp>
          <p:nvCxnSpPr>
            <p:cNvPr id="14" name="Straight Connector 13"/>
            <p:cNvCxnSpPr/>
            <p:nvPr/>
          </p:nvCxnSpPr>
          <p:spPr>
            <a:xfrm>
              <a:off x="1031494" y="2045842"/>
              <a:ext cx="3075940" cy="2947543"/>
            </a:xfrm>
            <a:prstGeom prst="line">
              <a:avLst/>
            </a:prstGeom>
            <a:ln w="38100" cap="flat" cmpd="sng" algn="ctr">
              <a:solidFill>
                <a:srgbClr val="32CD32"/>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52900" y="4755387"/>
              <a:ext cx="665989" cy="451405"/>
            </a:xfrm>
            <a:prstGeom prst="rect">
              <a:avLst/>
            </a:prstGeom>
            <a:noFill/>
          </p:spPr>
          <p:txBody>
            <a:bodyPr vert="horz" wrap="square" rtlCol="0">
              <a:spAutoFit/>
            </a:bodyPr>
            <a:lstStyle/>
            <a:p>
              <a:r>
                <a:rPr lang="en-US" sz="1600" dirty="0" smtClean="0">
                  <a:solidFill>
                    <a:srgbClr val="000000"/>
                  </a:solidFill>
                </a:rPr>
                <a:t>D</a:t>
              </a:r>
              <a:r>
                <a:rPr lang="en-US" sz="1600" baseline="-25000" dirty="0" smtClean="0">
                  <a:solidFill>
                    <a:srgbClr val="000000"/>
                  </a:solidFill>
                </a:rPr>
                <a:t>I</a:t>
              </a:r>
              <a:endParaRPr lang="en-US" sz="1600" baseline="-25000" dirty="0">
                <a:solidFill>
                  <a:srgbClr val="000000"/>
                </a:solidFill>
              </a:endParaRPr>
            </a:p>
          </p:txBody>
        </p:sp>
        <p:cxnSp>
          <p:nvCxnSpPr>
            <p:cNvPr id="17" name="Straight Connector 16"/>
            <p:cNvCxnSpPr/>
            <p:nvPr/>
          </p:nvCxnSpPr>
          <p:spPr>
            <a:xfrm>
              <a:off x="790701" y="2875533"/>
              <a:ext cx="1105535"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96236" y="2875533"/>
              <a:ext cx="0" cy="2358009"/>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2673" y="4251071"/>
              <a:ext cx="2528442" cy="0"/>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65500" y="4281254"/>
              <a:ext cx="0" cy="982471"/>
            </a:xfrm>
            <a:prstGeom prst="line">
              <a:avLst/>
            </a:prstGeom>
            <a:ln w="38100" cap="flat" cmpd="sng" algn="ctr">
              <a:solidFill>
                <a:srgbClr val="FFD700"/>
              </a:solidFill>
              <a:prstDash val="dash"/>
              <a:round/>
              <a:headEnd type="oval" w="med" len="sm"/>
              <a:tailEnd type="oval" w="med" len="sm"/>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8300" y="2794000"/>
              <a:ext cx="635000" cy="410369"/>
            </a:xfrm>
            <a:prstGeom prst="rect">
              <a:avLst/>
            </a:prstGeom>
            <a:noFill/>
          </p:spPr>
          <p:txBody>
            <a:bodyPr vert="horz" rtlCol="0">
              <a:spAutoFit/>
            </a:bodyPr>
            <a:lstStyle/>
            <a:p>
              <a:r>
                <a:rPr lang="en-US" sz="1400" smtClean="0">
                  <a:solidFill>
                    <a:srgbClr val="000000"/>
                  </a:solidFill>
                </a:rPr>
                <a:t>8%</a:t>
              </a:r>
              <a:endParaRPr lang="en-US" sz="1400">
                <a:solidFill>
                  <a:srgbClr val="000000"/>
                </a:solidFill>
              </a:endParaRPr>
            </a:p>
          </p:txBody>
        </p:sp>
        <p:sp>
          <p:nvSpPr>
            <p:cNvPr id="23" name="TextBox 22"/>
            <p:cNvSpPr txBox="1"/>
            <p:nvPr/>
          </p:nvSpPr>
          <p:spPr>
            <a:xfrm>
              <a:off x="355600" y="4140200"/>
              <a:ext cx="635000" cy="410369"/>
            </a:xfrm>
            <a:prstGeom prst="rect">
              <a:avLst/>
            </a:prstGeom>
            <a:noFill/>
          </p:spPr>
          <p:txBody>
            <a:bodyPr vert="horz" rtlCol="0">
              <a:spAutoFit/>
            </a:bodyPr>
            <a:lstStyle/>
            <a:p>
              <a:r>
                <a:rPr lang="en-US" sz="1400" smtClean="0">
                  <a:solidFill>
                    <a:srgbClr val="000000"/>
                  </a:solidFill>
                </a:rPr>
                <a:t>3%</a:t>
              </a:r>
              <a:endParaRPr lang="en-US" sz="1400">
                <a:solidFill>
                  <a:srgbClr val="000000"/>
                </a:solidFill>
              </a:endParaRPr>
            </a:p>
          </p:txBody>
        </p:sp>
        <p:sp>
          <p:nvSpPr>
            <p:cNvPr id="24" name="TextBox 23"/>
            <p:cNvSpPr txBox="1"/>
            <p:nvPr/>
          </p:nvSpPr>
          <p:spPr>
            <a:xfrm>
              <a:off x="1727200" y="5321300"/>
              <a:ext cx="609600" cy="410369"/>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1</a:t>
              </a:r>
              <a:endParaRPr lang="en-US" sz="1400" baseline="-25000">
                <a:solidFill>
                  <a:srgbClr val="000000"/>
                </a:solidFill>
              </a:endParaRPr>
            </a:p>
          </p:txBody>
        </p:sp>
        <p:sp>
          <p:nvSpPr>
            <p:cNvPr id="25" name="TextBox 24"/>
            <p:cNvSpPr txBox="1"/>
            <p:nvPr/>
          </p:nvSpPr>
          <p:spPr>
            <a:xfrm>
              <a:off x="3187700" y="5295900"/>
              <a:ext cx="609600" cy="410369"/>
            </a:xfrm>
            <a:prstGeom prst="rect">
              <a:avLst/>
            </a:prstGeom>
            <a:noFill/>
          </p:spPr>
          <p:txBody>
            <a:bodyPr vert="horz" rtlCol="0">
              <a:spAutoFit/>
            </a:bodyPr>
            <a:lstStyle/>
            <a:p>
              <a:r>
                <a:rPr lang="en-US" sz="1400" smtClean="0">
                  <a:solidFill>
                    <a:srgbClr val="000000"/>
                  </a:solidFill>
                </a:rPr>
                <a:t>Q</a:t>
              </a:r>
              <a:r>
                <a:rPr lang="en-US" sz="1400" baseline="-25000" smtClean="0">
                  <a:solidFill>
                    <a:srgbClr val="000000"/>
                  </a:solidFill>
                </a:rPr>
                <a:t>2</a:t>
              </a:r>
              <a:endParaRPr lang="en-US" sz="1400" baseline="-25000">
                <a:solidFill>
                  <a:srgbClr val="000000"/>
                </a:solidFill>
              </a:endParaRPr>
            </a:p>
          </p:txBody>
        </p:sp>
        <p:sp>
          <p:nvSpPr>
            <p:cNvPr id="26" name="TextBox 25"/>
            <p:cNvSpPr txBox="1"/>
            <p:nvPr/>
          </p:nvSpPr>
          <p:spPr>
            <a:xfrm>
              <a:off x="1600200" y="1778000"/>
              <a:ext cx="2387600" cy="410369"/>
            </a:xfrm>
            <a:prstGeom prst="rect">
              <a:avLst/>
            </a:prstGeom>
            <a:noFill/>
          </p:spPr>
          <p:txBody>
            <a:bodyPr vert="horz" rtlCol="0">
              <a:spAutoFit/>
            </a:bodyPr>
            <a:lstStyle/>
            <a:p>
              <a:r>
                <a:rPr lang="en-US" sz="1400" b="1" smtClean="0">
                  <a:solidFill>
                    <a:srgbClr val="FF6820"/>
                  </a:solidFill>
                </a:rPr>
                <a:t>Investment Demand</a:t>
              </a:r>
              <a:endParaRPr lang="en-US" sz="1400" b="1">
                <a:solidFill>
                  <a:srgbClr val="FF6820"/>
                </a:solidFill>
              </a:endParaRPr>
            </a:p>
          </p:txBody>
        </p:sp>
      </p:grpSp>
      <p:sp>
        <p:nvSpPr>
          <p:cNvPr id="3" name="Rectangle 2"/>
          <p:cNvSpPr/>
          <p:nvPr/>
        </p:nvSpPr>
        <p:spPr>
          <a:xfrm>
            <a:off x="4191000" y="1718303"/>
            <a:ext cx="4759728" cy="3293209"/>
          </a:xfrm>
          <a:prstGeom prst="rect">
            <a:avLst/>
          </a:prstGeom>
        </p:spPr>
        <p:txBody>
          <a:bodyPr wrap="square">
            <a:spAutoFit/>
          </a:bodyPr>
          <a:lstStyle/>
          <a:p>
            <a:r>
              <a:rPr lang="en-US" sz="1600" b="1" dirty="0" smtClean="0">
                <a:solidFill>
                  <a:srgbClr val="0000CC"/>
                </a:solidFill>
              </a:rPr>
              <a:t>The Investment Demand Curve: </a:t>
            </a:r>
            <a:r>
              <a:rPr lang="en-US" sz="1600" dirty="0" smtClean="0"/>
              <a:t>The graph shows the demand for </a:t>
            </a:r>
            <a:r>
              <a:rPr lang="en-US" sz="1600" i="1" dirty="0" smtClean="0"/>
              <a:t>loanable funds</a:t>
            </a:r>
            <a:r>
              <a:rPr lang="en-US" sz="1600" dirty="0" smtClean="0"/>
              <a:t>, which borrowers need to invest in capital or new homes. Notice:</a:t>
            </a:r>
          </a:p>
          <a:p>
            <a:pPr marL="285750" indent="-285750">
              <a:buFont typeface="Arial" pitchFamily="34" charset="0"/>
              <a:buChar char="•"/>
            </a:pPr>
            <a:r>
              <a:rPr lang="en-US" sz="1600" dirty="0" smtClean="0"/>
              <a:t>With </a:t>
            </a:r>
            <a:r>
              <a:rPr lang="en-US" sz="1600" dirty="0"/>
              <a:t>a real interest rate of 8%, few firms will want to invest in new </a:t>
            </a:r>
            <a:r>
              <a:rPr lang="en-US" sz="1600" dirty="0" smtClean="0"/>
              <a:t>capital</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When </a:t>
            </a:r>
            <a:r>
              <a:rPr lang="en-US" sz="1600" dirty="0"/>
              <a:t>real interest rates are 3%, the quantity of funds demanded for investment is much </a:t>
            </a:r>
            <a:r>
              <a:rPr lang="en-US" sz="1600" dirty="0" smtClean="0"/>
              <a:t>higher</a:t>
            </a:r>
          </a:p>
          <a:p>
            <a:pPr marL="285750" indent="-285750">
              <a:buFont typeface="Arial" pitchFamily="34" charset="0"/>
              <a:buChar char="•"/>
            </a:pPr>
            <a:endParaRPr lang="en-US" sz="1600" dirty="0" smtClean="0"/>
          </a:p>
          <a:p>
            <a:pPr marL="285750" indent="-285750">
              <a:buFont typeface="Arial" pitchFamily="34" charset="0"/>
              <a:buChar char="•"/>
            </a:pPr>
            <a:r>
              <a:rPr lang="en-US" sz="1600" b="1" dirty="0" smtClean="0"/>
              <a:t>Firms </a:t>
            </a:r>
            <a:r>
              <a:rPr lang="en-US" sz="1600" b="1" dirty="0"/>
              <a:t>will only invest if they expect the returns on the investment to be greater than the real interest rate (marginal benefit must be greater than the marginal cost)</a:t>
            </a:r>
          </a:p>
        </p:txBody>
      </p:sp>
    </p:spTree>
    <p:extLst>
      <p:ext uri="{BB962C8B-B14F-4D97-AF65-F5344CB8AC3E}">
        <p14:creationId xmlns="" xmlns:p14="http://schemas.microsoft.com/office/powerpoint/2010/main" val="328939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3579</TotalTime>
  <Words>5394</Words>
  <Application>Microsoft Office PowerPoint</Application>
  <PresentationFormat>On-screen Show (16:10)</PresentationFormat>
  <Paragraphs>575</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Zurich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Welker</dc:creator>
  <cp:lastModifiedBy>khurley</cp:lastModifiedBy>
  <cp:revision>121</cp:revision>
  <dcterms:created xsi:type="dcterms:W3CDTF">2012-04-30T21:41:23Z</dcterms:created>
  <dcterms:modified xsi:type="dcterms:W3CDTF">2014-03-19T04:29:49Z</dcterms:modified>
</cp:coreProperties>
</file>