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9" r:id="rId2"/>
    <p:sldId id="309" r:id="rId3"/>
    <p:sldId id="287" r:id="rId4"/>
    <p:sldId id="310" r:id="rId5"/>
    <p:sldId id="289" r:id="rId6"/>
    <p:sldId id="305" r:id="rId7"/>
    <p:sldId id="311" r:id="rId8"/>
    <p:sldId id="312" r:id="rId9"/>
    <p:sldId id="313" r:id="rId10"/>
    <p:sldId id="314" r:id="rId11"/>
    <p:sldId id="315" r:id="rId12"/>
    <p:sldId id="316" r:id="rId13"/>
    <p:sldId id="317" r:id="rId14"/>
    <p:sldId id="318" r:id="rId15"/>
    <p:sldId id="297" r:id="rId16"/>
    <p:sldId id="298" r:id="rId17"/>
    <p:sldId id="299" r:id="rId18"/>
    <p:sldId id="319" r:id="rId19"/>
    <p:sldId id="291" r:id="rId20"/>
    <p:sldId id="292" r:id="rId21"/>
    <p:sldId id="294" r:id="rId22"/>
    <p:sldId id="293" r:id="rId23"/>
    <p:sldId id="324" r:id="rId24"/>
    <p:sldId id="320" r:id="rId25"/>
    <p:sldId id="296" r:id="rId26"/>
    <p:sldId id="321" r:id="rId27"/>
    <p:sldId id="322" r:id="rId28"/>
    <p:sldId id="295" r:id="rId29"/>
    <p:sldId id="301" r:id="rId30"/>
    <p:sldId id="302" r:id="rId31"/>
    <p:sldId id="303" r:id="rId32"/>
    <p:sldId id="304" r:id="rId33"/>
    <p:sldId id="323" r:id="rId3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EA452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24" autoAdjust="0"/>
    <p:restoredTop sz="94660"/>
  </p:normalViewPr>
  <p:slideViewPr>
    <p:cSldViewPr>
      <p:cViewPr>
        <p:scale>
          <a:sx n="78" d="100"/>
          <a:sy n="78" d="100"/>
        </p:scale>
        <p:origin x="-180" y="-270"/>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47D95-DD68-4988-9467-B441A849B896}" type="datetimeFigureOut">
              <a:rPr lang="en-US" smtClean="0"/>
              <a:pPr/>
              <a:t>3/13/2014</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F25C49-8B35-485A-8643-31CFA33141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US 2011 Q4 data:</a:t>
            </a:r>
          </a:p>
          <a:p>
            <a:pPr eaLnBrk="1" hangingPunct="1">
              <a:spcBef>
                <a:spcPct val="0"/>
              </a:spcBef>
            </a:pPr>
            <a:endParaRPr lang="en-US" smtClean="0"/>
          </a:p>
          <a:p>
            <a:pPr eaLnBrk="1" hangingPunct="1">
              <a:spcBef>
                <a:spcPct val="0"/>
              </a:spcBef>
            </a:pPr>
            <a:r>
              <a:rPr lang="en-US" smtClean="0"/>
              <a:t>Total = $15.3T (seasonally adj.; qtr. rate)</a:t>
            </a:r>
          </a:p>
          <a:p>
            <a:pPr eaLnBrk="1" hangingPunct="1">
              <a:spcBef>
                <a:spcPct val="0"/>
              </a:spcBef>
            </a:pPr>
            <a:endParaRPr lang="en-US" smtClean="0"/>
          </a:p>
          <a:p>
            <a:pPr eaLnBrk="1" hangingPunct="1">
              <a:spcBef>
                <a:spcPct val="0"/>
              </a:spcBef>
            </a:pPr>
            <a:r>
              <a:rPr lang="en-US" smtClean="0"/>
              <a:t>Consumer: 71%</a:t>
            </a:r>
          </a:p>
          <a:p>
            <a:pPr eaLnBrk="1" hangingPunct="1">
              <a:spcBef>
                <a:spcPct val="0"/>
              </a:spcBef>
            </a:pPr>
            <a:r>
              <a:rPr lang="en-US" smtClean="0"/>
              <a:t>   --Goods = 24% (Durable vs. Non Durable)</a:t>
            </a:r>
          </a:p>
          <a:p>
            <a:pPr eaLnBrk="1" hangingPunct="1">
              <a:spcBef>
                <a:spcPct val="0"/>
              </a:spcBef>
            </a:pPr>
            <a:r>
              <a:rPr lang="en-US" smtClean="0"/>
              <a:t>   --Services = 47%</a:t>
            </a:r>
          </a:p>
          <a:p>
            <a:pPr eaLnBrk="1" hangingPunct="1">
              <a:spcBef>
                <a:spcPct val="0"/>
              </a:spcBef>
            </a:pPr>
            <a:endParaRPr lang="en-US" smtClean="0"/>
          </a:p>
          <a:p>
            <a:pPr eaLnBrk="1" hangingPunct="1">
              <a:spcBef>
                <a:spcPct val="0"/>
              </a:spcBef>
            </a:pPr>
            <a:r>
              <a:rPr lang="en-US" smtClean="0"/>
              <a:t>Investment: 13%</a:t>
            </a:r>
          </a:p>
          <a:p>
            <a:pPr eaLnBrk="1" hangingPunct="1">
              <a:spcBef>
                <a:spcPct val="0"/>
              </a:spcBef>
            </a:pPr>
            <a:r>
              <a:rPr lang="en-US" smtClean="0"/>
              <a:t>   --Fixed Investment</a:t>
            </a:r>
          </a:p>
          <a:p>
            <a:pPr eaLnBrk="1" hangingPunct="1">
              <a:spcBef>
                <a:spcPct val="0"/>
              </a:spcBef>
            </a:pPr>
            <a:r>
              <a:rPr lang="en-US" smtClean="0"/>
              <a:t>	Non Residential (i.e., business)</a:t>
            </a:r>
          </a:p>
          <a:p>
            <a:pPr eaLnBrk="1" hangingPunct="1">
              <a:spcBef>
                <a:spcPct val="0"/>
              </a:spcBef>
            </a:pPr>
            <a:r>
              <a:rPr lang="en-US" smtClean="0"/>
              <a:t>   	Residential</a:t>
            </a:r>
          </a:p>
          <a:p>
            <a:pPr eaLnBrk="1" hangingPunct="1">
              <a:spcBef>
                <a:spcPct val="0"/>
              </a:spcBef>
            </a:pPr>
            <a:r>
              <a:rPr lang="en-US" smtClean="0"/>
              <a:t>   --Inventories</a:t>
            </a:r>
          </a:p>
          <a:p>
            <a:pPr eaLnBrk="1" hangingPunct="1">
              <a:spcBef>
                <a:spcPct val="0"/>
              </a:spcBef>
            </a:pPr>
            <a:endParaRPr lang="en-US" smtClean="0"/>
          </a:p>
          <a:p>
            <a:pPr eaLnBrk="1" hangingPunct="1">
              <a:spcBef>
                <a:spcPct val="0"/>
              </a:spcBef>
            </a:pPr>
            <a:r>
              <a:rPr lang="en-US" smtClean="0"/>
              <a:t>Government: 20%</a:t>
            </a:r>
          </a:p>
          <a:p>
            <a:pPr eaLnBrk="1" hangingPunct="1">
              <a:spcBef>
                <a:spcPct val="0"/>
              </a:spcBef>
            </a:pPr>
            <a:r>
              <a:rPr lang="en-US" smtClean="0"/>
              <a:t>   --Federal</a:t>
            </a:r>
          </a:p>
          <a:p>
            <a:pPr eaLnBrk="1" hangingPunct="1">
              <a:spcBef>
                <a:spcPct val="0"/>
              </a:spcBef>
            </a:pPr>
            <a:r>
              <a:rPr lang="en-US" smtClean="0"/>
              <a:t>   --Local</a:t>
            </a:r>
          </a:p>
          <a:p>
            <a:pPr eaLnBrk="1" hangingPunct="1">
              <a:spcBef>
                <a:spcPct val="0"/>
              </a:spcBef>
            </a:pPr>
            <a:endParaRPr lang="en-US" smtClean="0"/>
          </a:p>
          <a:p>
            <a:pPr eaLnBrk="1" hangingPunct="1">
              <a:spcBef>
                <a:spcPct val="0"/>
              </a:spcBef>
            </a:pPr>
            <a:r>
              <a:rPr lang="en-US" smtClean="0"/>
              <a:t>Net Exports: -4%</a:t>
            </a:r>
          </a:p>
        </p:txBody>
      </p:sp>
      <p:sp>
        <p:nvSpPr>
          <p:cNvPr id="99332" name="Slide Number Placeholder 3"/>
          <p:cNvSpPr>
            <a:spLocks noGrp="1"/>
          </p:cNvSpPr>
          <p:nvPr>
            <p:ph type="sldNum" sz="quarter" idx="5"/>
          </p:nvPr>
        </p:nvSpPr>
        <p:spPr bwMode="auto">
          <a:noFill/>
          <a:ln>
            <a:miter lim="800000"/>
            <a:headEnd/>
            <a:tailEnd/>
          </a:ln>
        </p:spPr>
        <p:txBody>
          <a:bodyPr/>
          <a:lstStyle/>
          <a:p>
            <a:fld id="{50D687E6-FEC0-4066-9B85-517F946E87EA}"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Hidden economies as % of GDP (from World Bank study published in 2010)=&gt;</a:t>
            </a:r>
          </a:p>
          <a:p>
            <a:pPr marL="628650" lvl="1" indent="-171450" eaLnBrk="1" hangingPunct="1">
              <a:spcBef>
                <a:spcPct val="0"/>
              </a:spcBef>
              <a:buFontTx/>
              <a:buChar char="•"/>
            </a:pPr>
            <a:r>
              <a:rPr lang="en-US" smtClean="0"/>
              <a:t>Greece: 26.5%</a:t>
            </a:r>
          </a:p>
          <a:p>
            <a:pPr marL="628650" lvl="1" indent="-171450" eaLnBrk="1" hangingPunct="1">
              <a:spcBef>
                <a:spcPct val="0"/>
              </a:spcBef>
              <a:buFontTx/>
              <a:buChar char="•"/>
            </a:pPr>
            <a:r>
              <a:rPr lang="en-US" smtClean="0"/>
              <a:t>Italy: 26.8%</a:t>
            </a:r>
          </a:p>
          <a:p>
            <a:pPr marL="628650" lvl="1" indent="-171450" eaLnBrk="1" hangingPunct="1">
              <a:spcBef>
                <a:spcPct val="0"/>
              </a:spcBef>
              <a:buFontTx/>
              <a:buChar char="•"/>
            </a:pPr>
            <a:r>
              <a:rPr lang="en-US" smtClean="0"/>
              <a:t>Norway: 18.7%</a:t>
            </a:r>
          </a:p>
          <a:p>
            <a:pPr marL="628650" lvl="1" indent="-171450" eaLnBrk="1" hangingPunct="1">
              <a:spcBef>
                <a:spcPct val="0"/>
              </a:spcBef>
              <a:buFontTx/>
              <a:buChar char="•"/>
            </a:pPr>
            <a:r>
              <a:rPr lang="en-US" smtClean="0"/>
              <a:t>Canada: 15.7%</a:t>
            </a:r>
          </a:p>
          <a:p>
            <a:pPr marL="628650" lvl="1" indent="-171450" eaLnBrk="1" hangingPunct="1">
              <a:spcBef>
                <a:spcPct val="0"/>
              </a:spcBef>
              <a:buFontTx/>
              <a:buChar char="•"/>
            </a:pPr>
            <a:r>
              <a:rPr lang="en-US" smtClean="0"/>
              <a:t>US:  8.4%</a:t>
            </a:r>
          </a:p>
          <a:p>
            <a:pPr eaLnBrk="1" hangingPunct="1">
              <a:spcBef>
                <a:spcPct val="0"/>
              </a:spcBef>
            </a:pPr>
            <a:r>
              <a:rPr lang="en-US" smtClean="0"/>
              <a:t>Higher tax rates usu. = more unrecorded transactions</a:t>
            </a:r>
          </a:p>
          <a:p>
            <a:pPr eaLnBrk="1" hangingPunct="1">
              <a:spcBef>
                <a:spcPct val="0"/>
              </a:spcBef>
            </a:pPr>
            <a:r>
              <a:rPr lang="en-US" smtClean="0"/>
              <a:t>So can you really compare different countries??</a:t>
            </a:r>
          </a:p>
        </p:txBody>
      </p:sp>
      <p:sp>
        <p:nvSpPr>
          <p:cNvPr id="103428" name="Slide Number Placeholder 3"/>
          <p:cNvSpPr>
            <a:spLocks noGrp="1"/>
          </p:cNvSpPr>
          <p:nvPr>
            <p:ph type="sldNum" sz="quarter" idx="5"/>
          </p:nvPr>
        </p:nvSpPr>
        <p:spPr bwMode="auto">
          <a:noFill/>
          <a:ln>
            <a:miter lim="800000"/>
            <a:headEnd/>
            <a:tailEnd/>
          </a:ln>
        </p:spPr>
        <p:txBody>
          <a:bodyPr/>
          <a:lstStyle/>
          <a:p>
            <a:fld id="{BCC78F54-F77B-4CC0-B4EB-0367415BB47A}" type="slidenum">
              <a:rPr lang="en-US" smtClean="0"/>
              <a:pPr/>
              <a:t>26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Hidden economies as % of GDP (from World Bank study published in 2010)=&gt;</a:t>
            </a:r>
          </a:p>
          <a:p>
            <a:pPr marL="628650" lvl="1" indent="-171450" eaLnBrk="1" hangingPunct="1">
              <a:spcBef>
                <a:spcPct val="0"/>
              </a:spcBef>
              <a:buFontTx/>
              <a:buChar char="•"/>
            </a:pPr>
            <a:r>
              <a:rPr lang="en-US" smtClean="0"/>
              <a:t>Greece: 26.5%</a:t>
            </a:r>
          </a:p>
          <a:p>
            <a:pPr marL="628650" lvl="1" indent="-171450" eaLnBrk="1" hangingPunct="1">
              <a:spcBef>
                <a:spcPct val="0"/>
              </a:spcBef>
              <a:buFontTx/>
              <a:buChar char="•"/>
            </a:pPr>
            <a:r>
              <a:rPr lang="en-US" smtClean="0"/>
              <a:t>Italy: 26.8%</a:t>
            </a:r>
          </a:p>
          <a:p>
            <a:pPr marL="628650" lvl="1" indent="-171450" eaLnBrk="1" hangingPunct="1">
              <a:spcBef>
                <a:spcPct val="0"/>
              </a:spcBef>
              <a:buFontTx/>
              <a:buChar char="•"/>
            </a:pPr>
            <a:r>
              <a:rPr lang="en-US" smtClean="0"/>
              <a:t>Norway: 18.7%</a:t>
            </a:r>
          </a:p>
          <a:p>
            <a:pPr marL="628650" lvl="1" indent="-171450" eaLnBrk="1" hangingPunct="1">
              <a:spcBef>
                <a:spcPct val="0"/>
              </a:spcBef>
              <a:buFontTx/>
              <a:buChar char="•"/>
            </a:pPr>
            <a:r>
              <a:rPr lang="en-US" smtClean="0"/>
              <a:t>Canada: 15.7%</a:t>
            </a:r>
          </a:p>
          <a:p>
            <a:pPr marL="628650" lvl="1" indent="-171450" eaLnBrk="1" hangingPunct="1">
              <a:spcBef>
                <a:spcPct val="0"/>
              </a:spcBef>
              <a:buFontTx/>
              <a:buChar char="•"/>
            </a:pPr>
            <a:r>
              <a:rPr lang="en-US" smtClean="0"/>
              <a:t>US:  8.4%</a:t>
            </a:r>
          </a:p>
          <a:p>
            <a:pPr eaLnBrk="1" hangingPunct="1">
              <a:spcBef>
                <a:spcPct val="0"/>
              </a:spcBef>
            </a:pPr>
            <a:r>
              <a:rPr lang="en-US" smtClean="0"/>
              <a:t>Higher tax rates usu. = more unrecorded transactions</a:t>
            </a:r>
          </a:p>
          <a:p>
            <a:pPr eaLnBrk="1" hangingPunct="1">
              <a:spcBef>
                <a:spcPct val="0"/>
              </a:spcBef>
            </a:pPr>
            <a:r>
              <a:rPr lang="en-US" smtClean="0"/>
              <a:t>So can you really compare different countries??</a:t>
            </a:r>
          </a:p>
        </p:txBody>
      </p:sp>
      <p:sp>
        <p:nvSpPr>
          <p:cNvPr id="103428" name="Slide Number Placeholder 3"/>
          <p:cNvSpPr>
            <a:spLocks noGrp="1"/>
          </p:cNvSpPr>
          <p:nvPr>
            <p:ph type="sldNum" sz="quarter" idx="5"/>
          </p:nvPr>
        </p:nvSpPr>
        <p:spPr bwMode="auto">
          <a:noFill/>
          <a:ln>
            <a:miter lim="800000"/>
            <a:headEnd/>
            <a:tailEnd/>
          </a:ln>
        </p:spPr>
        <p:txBody>
          <a:bodyPr/>
          <a:lstStyle/>
          <a:p>
            <a:fld id="{BCC78F54-F77B-4CC0-B4EB-0367415BB47A}" type="slidenum">
              <a:rPr lang="en-US" smtClean="0"/>
              <a:pPr/>
              <a:t>27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E3DD15-C206-4A29-8E14-85E506843C1D}"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342967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3DD15-C206-4A29-8E14-85E506843C1D}"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19380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3DD15-C206-4A29-8E14-85E506843C1D}"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284587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3DD15-C206-4A29-8E14-85E506843C1D}"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295516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E3DD15-C206-4A29-8E14-85E506843C1D}"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2916963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E3DD15-C206-4A29-8E14-85E506843C1D}"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201731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E3DD15-C206-4A29-8E14-85E506843C1D}" type="datetimeFigureOut">
              <a:rPr lang="en-US" smtClean="0"/>
              <a:pPr/>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382681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E3DD15-C206-4A29-8E14-85E506843C1D}" type="datetimeFigureOut">
              <a:rPr lang="en-US" smtClean="0"/>
              <a:pPr/>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152629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3DD15-C206-4A29-8E14-85E506843C1D}" type="datetimeFigureOut">
              <a:rPr lang="en-US" smtClean="0"/>
              <a:pPr/>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1998490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3DD15-C206-4A29-8E14-85E506843C1D}"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335453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3DD15-C206-4A29-8E14-85E506843C1D}"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412987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2EE3DD15-C206-4A29-8E14-85E506843C1D}" type="datetimeFigureOut">
              <a:rPr lang="en-US" smtClean="0"/>
              <a:pPr/>
              <a:t>3/13/2014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4C20F67-90D0-4DD3-ADEE-5DA15F0C1A95}" type="slidenum">
              <a:rPr lang="en-US" smtClean="0"/>
              <a:pPr/>
              <a:t>‹#›</a:t>
            </a:fld>
            <a:endParaRPr lang="en-US"/>
          </a:p>
        </p:txBody>
      </p:sp>
    </p:spTree>
    <p:extLst>
      <p:ext uri="{BB962C8B-B14F-4D97-AF65-F5344CB8AC3E}">
        <p14:creationId xmlns:p14="http://schemas.microsoft.com/office/powerpoint/2010/main" xmlns="" val="2270677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feature=player_embedded&amp;v=MLSIjW5cD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econclassroom.com/?p=2632" TargetMode="External"/><Relationship Id="rId2" Type="http://schemas.openxmlformats.org/officeDocument/2006/relationships/slideLayout" Target="../slideLayouts/slideLayout1.xml"/><Relationship Id="rId1" Type="http://schemas.openxmlformats.org/officeDocument/2006/relationships/video" Target="http://www.youtube.com/v/ZdGnhusKnRU?version=3&amp;hl=en_US&amp;rel=0"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1562564217"/>
              </p:ext>
            </p:extLst>
          </p:nvPr>
        </p:nvGraphicFramePr>
        <p:xfrm>
          <a:off x="-3048" y="1485900"/>
          <a:ext cx="9147048" cy="4165600"/>
        </p:xfrm>
        <a:graphic>
          <a:graphicData uri="http://schemas.openxmlformats.org/drawingml/2006/table">
            <a:tbl>
              <a:tblPr firstRow="1" bandRow="1">
                <a:tableStyleId>{5C22544A-7EE6-4342-B048-85BDC9FD1C3A}</a:tableStyleId>
              </a:tblPr>
              <a:tblGrid>
                <a:gridCol w="1679448"/>
                <a:gridCol w="2133600"/>
                <a:gridCol w="5334000"/>
              </a:tblGrid>
              <a:tr h="416560">
                <a:tc>
                  <a:txBody>
                    <a:bodyPr/>
                    <a:lstStyle/>
                    <a:p>
                      <a:pPr algn="ctr"/>
                      <a:r>
                        <a:rPr lang="en-US" dirty="0" smtClean="0"/>
                        <a:t>Micro </a:t>
                      </a:r>
                      <a:r>
                        <a:rPr lang="en-US" baseline="0" dirty="0" smtClean="0"/>
                        <a:t>Concept</a:t>
                      </a:r>
                      <a:endParaRPr lang="en-US" dirty="0"/>
                    </a:p>
                  </a:txBody>
                  <a:tcPr anchor="ctr"/>
                </a:tc>
                <a:tc>
                  <a:txBody>
                    <a:bodyPr/>
                    <a:lstStyle/>
                    <a:p>
                      <a:pPr algn="ctr"/>
                      <a:r>
                        <a:rPr lang="en-US" baseline="0" dirty="0" smtClean="0"/>
                        <a:t>Macro Concept</a:t>
                      </a:r>
                      <a:endParaRPr lang="en-US" dirty="0"/>
                    </a:p>
                  </a:txBody>
                  <a:tcPr anchor="ctr"/>
                </a:tc>
                <a:tc>
                  <a:txBody>
                    <a:bodyPr/>
                    <a:lstStyle/>
                    <a:p>
                      <a:pPr algn="ctr"/>
                      <a:r>
                        <a:rPr lang="en-US" dirty="0" smtClean="0"/>
                        <a:t>Key Terms in Macroeconomics</a:t>
                      </a:r>
                      <a:endParaRPr lang="en-US" dirty="0"/>
                    </a:p>
                  </a:txBody>
                  <a:tcPr anchor="ctr"/>
                </a:tc>
              </a:tr>
              <a:tr h="416560">
                <a:tc>
                  <a:txBody>
                    <a:bodyPr/>
                    <a:lstStyle/>
                    <a:p>
                      <a:pPr algn="ctr"/>
                      <a:r>
                        <a:rPr lang="en-US" sz="1400" dirty="0" smtClean="0"/>
                        <a:t>Market</a:t>
                      </a:r>
                      <a:endParaRPr lang="en-US" sz="1400" dirty="0"/>
                    </a:p>
                  </a:txBody>
                  <a:tcPr anchor="ctr"/>
                </a:tc>
                <a:tc>
                  <a:txBody>
                    <a:bodyPr/>
                    <a:lstStyle/>
                    <a:p>
                      <a:pPr algn="ctr"/>
                      <a:r>
                        <a:rPr lang="en-US" sz="1400" b="1" dirty="0" smtClean="0">
                          <a:solidFill>
                            <a:srgbClr val="FF0000"/>
                          </a:solidFill>
                        </a:rPr>
                        <a:t>National Economy</a:t>
                      </a:r>
                      <a:endParaRPr lang="en-US" sz="1400" b="1" dirty="0">
                        <a:solidFill>
                          <a:srgbClr val="FF0000"/>
                        </a:solidFill>
                      </a:endParaRPr>
                    </a:p>
                  </a:txBody>
                  <a:tcPr anchor="ctr"/>
                </a:tc>
                <a:tc>
                  <a:txBody>
                    <a:bodyPr/>
                    <a:lstStyle/>
                    <a:p>
                      <a:pPr algn="ctr"/>
                      <a:r>
                        <a:rPr lang="en-US" sz="1400" dirty="0" smtClean="0"/>
                        <a:t>Examines</a:t>
                      </a:r>
                      <a:r>
                        <a:rPr lang="en-US" sz="1400" baseline="0" dirty="0" smtClean="0"/>
                        <a:t> all the economic activity taking place in a country</a:t>
                      </a:r>
                      <a:endParaRPr lang="en-US" sz="1400" dirty="0"/>
                    </a:p>
                  </a:txBody>
                  <a:tcPr anchor="ctr"/>
                </a:tc>
              </a:tr>
              <a:tr h="416560">
                <a:tc>
                  <a:txBody>
                    <a:bodyPr/>
                    <a:lstStyle/>
                    <a:p>
                      <a:pPr algn="ctr"/>
                      <a:r>
                        <a:rPr lang="en-US" sz="1400" dirty="0" smtClean="0"/>
                        <a:t>Demand</a:t>
                      </a:r>
                      <a:endParaRPr lang="en-US" sz="1400" dirty="0"/>
                    </a:p>
                  </a:txBody>
                  <a:tcPr anchor="ctr"/>
                </a:tc>
                <a:tc>
                  <a:txBody>
                    <a:bodyPr/>
                    <a:lstStyle/>
                    <a:p>
                      <a:pPr algn="ctr"/>
                      <a:r>
                        <a:rPr lang="en-US" sz="1400" b="1" dirty="0" smtClean="0">
                          <a:solidFill>
                            <a:srgbClr val="FF0000"/>
                          </a:solidFill>
                        </a:rPr>
                        <a:t>Aggregate</a:t>
                      </a:r>
                      <a:r>
                        <a:rPr lang="en-US" sz="1400" b="1" baseline="0" dirty="0" smtClean="0">
                          <a:solidFill>
                            <a:srgbClr val="FF0000"/>
                          </a:solidFill>
                        </a:rPr>
                        <a:t> Demand (AD)</a:t>
                      </a:r>
                      <a:endParaRPr lang="en-US" sz="1400" b="1" dirty="0">
                        <a:solidFill>
                          <a:srgbClr val="FF0000"/>
                        </a:solidFill>
                      </a:endParaRPr>
                    </a:p>
                  </a:txBody>
                  <a:tcPr anchor="ctr"/>
                </a:tc>
                <a:tc>
                  <a:txBody>
                    <a:bodyPr/>
                    <a:lstStyle/>
                    <a:p>
                      <a:pPr algn="ctr"/>
                      <a:r>
                        <a:rPr lang="en-US" sz="1400" dirty="0" smtClean="0"/>
                        <a:t>The</a:t>
                      </a:r>
                      <a:r>
                        <a:rPr lang="en-US" sz="1400" baseline="0" dirty="0" smtClean="0"/>
                        <a:t> total demand for a nation’s output of goods and services</a:t>
                      </a:r>
                      <a:endParaRPr lang="en-US" sz="1400" dirty="0"/>
                    </a:p>
                  </a:txBody>
                  <a:tcPr anchor="ctr"/>
                </a:tc>
              </a:tr>
              <a:tr h="416560">
                <a:tc>
                  <a:txBody>
                    <a:bodyPr/>
                    <a:lstStyle/>
                    <a:p>
                      <a:pPr algn="ctr"/>
                      <a:r>
                        <a:rPr lang="en-US" sz="1400" dirty="0" smtClean="0"/>
                        <a:t>Supply</a:t>
                      </a:r>
                      <a:endParaRPr lang="en-US" sz="1400" dirty="0"/>
                    </a:p>
                  </a:txBody>
                  <a:tcPr anchor="ctr"/>
                </a:tc>
                <a:tc>
                  <a:txBody>
                    <a:bodyPr/>
                    <a:lstStyle/>
                    <a:p>
                      <a:pPr algn="ctr"/>
                      <a:r>
                        <a:rPr lang="en-US" sz="1400" b="1" dirty="0" smtClean="0">
                          <a:solidFill>
                            <a:srgbClr val="FF0000"/>
                          </a:solidFill>
                        </a:rPr>
                        <a:t>Aggregate Supply</a:t>
                      </a:r>
                      <a:endParaRPr lang="en-US" sz="1400" b="1" dirty="0">
                        <a:solidFill>
                          <a:srgbClr val="FF0000"/>
                        </a:solidFill>
                      </a:endParaRPr>
                    </a:p>
                  </a:txBody>
                  <a:tcPr anchor="ctr"/>
                </a:tc>
                <a:tc>
                  <a:txBody>
                    <a:bodyPr/>
                    <a:lstStyle/>
                    <a:p>
                      <a:pPr algn="ctr"/>
                      <a:r>
                        <a:rPr lang="en-US" sz="1400" dirty="0" smtClean="0"/>
                        <a:t>The</a:t>
                      </a:r>
                      <a:r>
                        <a:rPr lang="en-US" sz="1400" baseline="0" dirty="0" smtClean="0"/>
                        <a:t> total supply of goods and services by all the industries of a country</a:t>
                      </a:r>
                      <a:endParaRPr lang="en-US" sz="1400" dirty="0"/>
                    </a:p>
                  </a:txBody>
                  <a:tcPr anchor="ctr"/>
                </a:tc>
              </a:tr>
              <a:tr h="416560">
                <a:tc>
                  <a:txBody>
                    <a:bodyPr/>
                    <a:lstStyle/>
                    <a:p>
                      <a:pPr algn="ctr"/>
                      <a:r>
                        <a:rPr lang="en-US" sz="1400" dirty="0" smtClean="0"/>
                        <a:t>Price</a:t>
                      </a:r>
                      <a:endParaRPr lang="en-US" sz="1400" dirty="0"/>
                    </a:p>
                  </a:txBody>
                  <a:tcPr anchor="ctr"/>
                </a:tc>
                <a:tc>
                  <a:txBody>
                    <a:bodyPr/>
                    <a:lstStyle/>
                    <a:p>
                      <a:pPr algn="ctr"/>
                      <a:r>
                        <a:rPr lang="en-US" sz="1400" b="1" dirty="0" smtClean="0">
                          <a:solidFill>
                            <a:srgbClr val="FF0000"/>
                          </a:solidFill>
                        </a:rPr>
                        <a:t>Average</a:t>
                      </a:r>
                      <a:r>
                        <a:rPr lang="en-US" sz="1400" b="1" baseline="0" dirty="0" smtClean="0">
                          <a:solidFill>
                            <a:srgbClr val="FF0000"/>
                          </a:solidFill>
                        </a:rPr>
                        <a:t> Price Level</a:t>
                      </a:r>
                      <a:endParaRPr lang="en-US" sz="1400" b="1" dirty="0">
                        <a:solidFill>
                          <a:srgbClr val="FF0000"/>
                        </a:solidFill>
                      </a:endParaRPr>
                    </a:p>
                  </a:txBody>
                  <a:tcPr anchor="ctr"/>
                </a:tc>
                <a:tc>
                  <a:txBody>
                    <a:bodyPr/>
                    <a:lstStyle/>
                    <a:p>
                      <a:pPr algn="ctr"/>
                      <a:r>
                        <a:rPr lang="en-US" sz="1400" dirty="0" smtClean="0"/>
                        <a:t>An index</a:t>
                      </a:r>
                      <a:r>
                        <a:rPr lang="en-US" sz="1400" baseline="0" dirty="0" smtClean="0"/>
                        <a:t> of the average prices of goods and services over time</a:t>
                      </a:r>
                      <a:endParaRPr lang="en-US" sz="1400" dirty="0"/>
                    </a:p>
                  </a:txBody>
                  <a:tcPr anchor="ctr"/>
                </a:tc>
              </a:tr>
              <a:tr h="416560">
                <a:tc>
                  <a:txBody>
                    <a:bodyPr/>
                    <a:lstStyle/>
                    <a:p>
                      <a:pPr algn="ctr"/>
                      <a:r>
                        <a:rPr lang="en-US" sz="1400" dirty="0" smtClean="0"/>
                        <a:t>Quantity</a:t>
                      </a:r>
                      <a:endParaRPr lang="en-US" sz="1400" dirty="0"/>
                    </a:p>
                  </a:txBody>
                  <a:tcPr anchor="ctr"/>
                </a:tc>
                <a:tc>
                  <a:txBody>
                    <a:bodyPr/>
                    <a:lstStyle/>
                    <a:p>
                      <a:pPr algn="ctr"/>
                      <a:r>
                        <a:rPr lang="en-US" sz="1400" b="1" dirty="0" smtClean="0">
                          <a:solidFill>
                            <a:srgbClr val="FF0000"/>
                          </a:solidFill>
                        </a:rPr>
                        <a:t>National Output</a:t>
                      </a:r>
                      <a:endParaRPr lang="en-US" sz="1400" b="1" dirty="0">
                        <a:solidFill>
                          <a:srgbClr val="FF0000"/>
                        </a:solidFill>
                      </a:endParaRPr>
                    </a:p>
                  </a:txBody>
                  <a:tcPr anchor="ctr"/>
                </a:tc>
                <a:tc>
                  <a:txBody>
                    <a:bodyPr/>
                    <a:lstStyle/>
                    <a:p>
                      <a:pPr algn="ctr"/>
                      <a:r>
                        <a:rPr lang="en-US" sz="1400" dirty="0" smtClean="0"/>
                        <a:t>Total output of</a:t>
                      </a:r>
                      <a:r>
                        <a:rPr lang="en-US" sz="1400" baseline="0" dirty="0" smtClean="0"/>
                        <a:t> all the industries of a country</a:t>
                      </a:r>
                      <a:endParaRPr lang="en-US" sz="1400" dirty="0"/>
                    </a:p>
                  </a:txBody>
                  <a:tcPr anchor="ctr"/>
                </a:tc>
              </a:tr>
              <a:tr h="416560">
                <a:tc>
                  <a:txBody>
                    <a:bodyPr/>
                    <a:lstStyle/>
                    <a:p>
                      <a:pPr algn="ctr"/>
                      <a:r>
                        <a:rPr lang="en-US" sz="1400" dirty="0" smtClean="0"/>
                        <a:t>Decrease</a:t>
                      </a:r>
                      <a:r>
                        <a:rPr lang="en-US" sz="1400" baseline="0" dirty="0" smtClean="0"/>
                        <a:t> in Demand</a:t>
                      </a:r>
                      <a:endParaRPr lang="en-US" sz="1400" dirty="0"/>
                    </a:p>
                  </a:txBody>
                  <a:tcPr anchor="ctr"/>
                </a:tc>
                <a:tc>
                  <a:txBody>
                    <a:bodyPr/>
                    <a:lstStyle/>
                    <a:p>
                      <a:pPr algn="ctr"/>
                      <a:r>
                        <a:rPr lang="en-US" sz="1400" b="1" dirty="0" smtClean="0">
                          <a:solidFill>
                            <a:srgbClr val="FF0000"/>
                          </a:solidFill>
                        </a:rPr>
                        <a:t>Recession</a:t>
                      </a:r>
                      <a:endParaRPr lang="en-US" sz="1400" b="1" dirty="0">
                        <a:solidFill>
                          <a:srgbClr val="FF0000"/>
                        </a:solidFill>
                      </a:endParaRPr>
                    </a:p>
                  </a:txBody>
                  <a:tcPr anchor="ctr"/>
                </a:tc>
                <a:tc>
                  <a:txBody>
                    <a:bodyPr/>
                    <a:lstStyle/>
                    <a:p>
                      <a:pPr algn="ctr"/>
                      <a:r>
                        <a:rPr lang="en-US" sz="1400" dirty="0" smtClean="0"/>
                        <a:t>A fall in total output resulting from a</a:t>
                      </a:r>
                      <a:r>
                        <a:rPr lang="en-US" sz="1400" baseline="0" dirty="0" smtClean="0"/>
                        <a:t> decrease in AD</a:t>
                      </a:r>
                      <a:endParaRPr lang="en-US" sz="1400" dirty="0"/>
                    </a:p>
                  </a:txBody>
                  <a:tcPr anchor="ctr"/>
                </a:tc>
              </a:tr>
              <a:tr h="416560">
                <a:tc>
                  <a:txBody>
                    <a:bodyPr/>
                    <a:lstStyle/>
                    <a:p>
                      <a:pPr algn="ctr"/>
                      <a:r>
                        <a:rPr lang="en-US" sz="1400" dirty="0" smtClean="0"/>
                        <a:t>Increase in</a:t>
                      </a:r>
                      <a:r>
                        <a:rPr lang="en-US" sz="1400" baseline="0" dirty="0" smtClean="0"/>
                        <a:t> Demand</a:t>
                      </a:r>
                      <a:endParaRPr lang="en-US" sz="1400" dirty="0"/>
                    </a:p>
                  </a:txBody>
                  <a:tcPr anchor="ctr"/>
                </a:tc>
                <a:tc>
                  <a:txBody>
                    <a:bodyPr/>
                    <a:lstStyle/>
                    <a:p>
                      <a:pPr algn="ctr"/>
                      <a:r>
                        <a:rPr lang="en-US" sz="1400" b="1" dirty="0" smtClean="0">
                          <a:solidFill>
                            <a:srgbClr val="FF0000"/>
                          </a:solidFill>
                        </a:rPr>
                        <a:t>Inflation</a:t>
                      </a:r>
                      <a:endParaRPr lang="en-US" sz="1400" b="1" dirty="0">
                        <a:solidFill>
                          <a:srgbClr val="FF0000"/>
                        </a:solidFill>
                      </a:endParaRPr>
                    </a:p>
                  </a:txBody>
                  <a:tcPr anchor="ctr"/>
                </a:tc>
                <a:tc>
                  <a:txBody>
                    <a:bodyPr/>
                    <a:lstStyle/>
                    <a:p>
                      <a:pPr algn="ctr"/>
                      <a:r>
                        <a:rPr lang="en-US" sz="1400" dirty="0" smtClean="0"/>
                        <a:t>An increase in the average</a:t>
                      </a:r>
                      <a:r>
                        <a:rPr lang="en-US" sz="1400" baseline="0" dirty="0" smtClean="0"/>
                        <a:t> price level resulting from an increase in AD</a:t>
                      </a:r>
                      <a:endParaRPr lang="en-US" sz="1400" dirty="0"/>
                    </a:p>
                  </a:txBody>
                  <a:tcPr anchor="ctr"/>
                </a:tc>
              </a:tr>
              <a:tr h="416560">
                <a:tc>
                  <a:txBody>
                    <a:bodyPr/>
                    <a:lstStyle/>
                    <a:p>
                      <a:pPr algn="ctr"/>
                      <a:r>
                        <a:rPr lang="en-US" sz="1400" dirty="0" smtClean="0"/>
                        <a:t>Decrease in Supply</a:t>
                      </a:r>
                      <a:endParaRPr lang="en-US" sz="1400" dirty="0"/>
                    </a:p>
                  </a:txBody>
                  <a:tcPr anchor="ctr"/>
                </a:tc>
                <a:tc>
                  <a:txBody>
                    <a:bodyPr/>
                    <a:lstStyle/>
                    <a:p>
                      <a:pPr algn="ctr"/>
                      <a:r>
                        <a:rPr lang="en-US" sz="1400" b="1" dirty="0" smtClean="0">
                          <a:solidFill>
                            <a:srgbClr val="FF0000"/>
                          </a:solidFill>
                        </a:rPr>
                        <a:t>Supply Shock</a:t>
                      </a:r>
                      <a:endParaRPr lang="en-US" sz="1400" b="1" dirty="0">
                        <a:solidFill>
                          <a:srgbClr val="FF0000"/>
                        </a:solidFill>
                      </a:endParaRPr>
                    </a:p>
                  </a:txBody>
                  <a:tcPr anchor="ctr"/>
                </a:tc>
                <a:tc>
                  <a:txBody>
                    <a:bodyPr/>
                    <a:lstStyle/>
                    <a:p>
                      <a:pPr algn="ctr"/>
                      <a:r>
                        <a:rPr lang="en-US" sz="1400" dirty="0" smtClean="0"/>
                        <a:t>An increase in the price level and decrease in output from a fall in</a:t>
                      </a:r>
                      <a:r>
                        <a:rPr lang="en-US" sz="1400" baseline="0" dirty="0" smtClean="0"/>
                        <a:t> AS</a:t>
                      </a:r>
                      <a:endParaRPr lang="en-US" sz="1400" dirty="0"/>
                    </a:p>
                  </a:txBody>
                  <a:tcPr anchor="ctr"/>
                </a:tc>
              </a:tr>
              <a:tr h="416560">
                <a:tc>
                  <a:txBody>
                    <a:bodyPr/>
                    <a:lstStyle/>
                    <a:p>
                      <a:pPr algn="ctr"/>
                      <a:r>
                        <a:rPr lang="en-US" sz="1400" dirty="0" smtClean="0"/>
                        <a:t>Increase in Supply</a:t>
                      </a:r>
                      <a:endParaRPr lang="en-US" sz="1400" dirty="0"/>
                    </a:p>
                  </a:txBody>
                  <a:tcPr anchor="ctr"/>
                </a:tc>
                <a:tc>
                  <a:txBody>
                    <a:bodyPr/>
                    <a:lstStyle/>
                    <a:p>
                      <a:pPr algn="ctr"/>
                      <a:r>
                        <a:rPr lang="en-US" sz="1400" b="1" dirty="0" smtClean="0">
                          <a:solidFill>
                            <a:srgbClr val="FF0000"/>
                          </a:solidFill>
                        </a:rPr>
                        <a:t>Economic</a:t>
                      </a:r>
                      <a:r>
                        <a:rPr lang="en-US" sz="1400" b="1" baseline="0" dirty="0" smtClean="0">
                          <a:solidFill>
                            <a:srgbClr val="FF0000"/>
                          </a:solidFill>
                        </a:rPr>
                        <a:t> Growth</a:t>
                      </a:r>
                      <a:endParaRPr lang="en-US" sz="1400" b="1" dirty="0">
                        <a:solidFill>
                          <a:srgbClr val="FF0000"/>
                        </a:solidFill>
                      </a:endParaRPr>
                    </a:p>
                  </a:txBody>
                  <a:tcPr anchor="ctr"/>
                </a:tc>
                <a:tc>
                  <a:txBody>
                    <a:bodyPr/>
                    <a:lstStyle/>
                    <a:p>
                      <a:pPr algn="ctr"/>
                      <a:r>
                        <a:rPr lang="en-US" sz="1400" dirty="0" smtClean="0"/>
                        <a:t>An increase in</a:t>
                      </a:r>
                      <a:r>
                        <a:rPr lang="en-US" sz="1400" baseline="0" dirty="0" smtClean="0"/>
                        <a:t> national output resulting from an increase in AS</a:t>
                      </a:r>
                      <a:endParaRPr lang="en-US" sz="1400" dirty="0"/>
                    </a:p>
                  </a:txBody>
                  <a:tcPr anchor="ctr"/>
                </a:tc>
              </a:tr>
            </a:tbl>
          </a:graphicData>
        </a:graphic>
      </p:graphicFrame>
      <p:sp>
        <p:nvSpPr>
          <p:cNvPr id="4" name="TextBox 3"/>
          <p:cNvSpPr txBox="1"/>
          <p:nvPr/>
        </p:nvSpPr>
        <p:spPr>
          <a:xfrm>
            <a:off x="0" y="190500"/>
            <a:ext cx="9144000" cy="1292662"/>
          </a:xfrm>
          <a:prstGeom prst="rect">
            <a:avLst/>
          </a:prstGeom>
          <a:noFill/>
        </p:spPr>
        <p:txBody>
          <a:bodyPr wrap="square" rtlCol="0">
            <a:spAutoFit/>
          </a:bodyPr>
          <a:lstStyle/>
          <a:p>
            <a:r>
              <a:rPr lang="en-US" sz="2400" dirty="0" smtClean="0">
                <a:solidFill>
                  <a:srgbClr val="FF0000"/>
                </a:solidFill>
              </a:rPr>
              <a:t>Introduction to Macroeconomics</a:t>
            </a:r>
          </a:p>
          <a:p>
            <a:r>
              <a:rPr lang="en-US" dirty="0" smtClean="0"/>
              <a:t>Throughout our studies of Microeconomics, we learned several key concepts, most for which there is a similar concept which we will study in Macroeconomics. The table below shows several of the Micro concepts we studied and their Macro equivalents. </a:t>
            </a:r>
          </a:p>
        </p:txBody>
      </p:sp>
    </p:spTree>
    <p:extLst>
      <p:ext uri="{BB962C8B-B14F-4D97-AF65-F5344CB8AC3E}">
        <p14:creationId xmlns:p14="http://schemas.microsoft.com/office/powerpoint/2010/main" xmlns="" val="1166100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15363" name="Rectangle 9"/>
          <p:cNvSpPr>
            <a:spLocks noChangeArrowheads="1"/>
          </p:cNvSpPr>
          <p:nvPr/>
        </p:nvSpPr>
        <p:spPr bwMode="auto">
          <a:xfrm>
            <a:off x="5573713" y="1666875"/>
            <a:ext cx="2940050" cy="2031325"/>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tries to be as comprehensive as possible, but can’t measure everything.  Examples: owner occupied housing, domestic services, underground economy, etc.</a:t>
            </a:r>
          </a:p>
        </p:txBody>
      </p:sp>
      <p:sp>
        <p:nvSpPr>
          <p:cNvPr id="11" name="Oval Callout 10"/>
          <p:cNvSpPr/>
          <p:nvPr/>
        </p:nvSpPr>
        <p:spPr>
          <a:xfrm>
            <a:off x="4986339" y="1391708"/>
            <a:ext cx="3997325" cy="2361407"/>
          </a:xfrm>
          <a:prstGeom prst="wedgeEllipseCallout">
            <a:avLst>
              <a:gd name="adj1" fmla="val -116126"/>
              <a:gd name="adj2" fmla="val -13454"/>
            </a:avLst>
          </a:prstGeom>
          <a:solidFill>
            <a:srgbClr val="17375E"/>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15365" name="Rectangle 11"/>
          <p:cNvSpPr>
            <a:spLocks noChangeArrowheads="1"/>
          </p:cNvSpPr>
          <p:nvPr/>
        </p:nvSpPr>
        <p:spPr bwMode="auto">
          <a:xfrm>
            <a:off x="5549900" y="1726407"/>
            <a:ext cx="2940050" cy="2031325"/>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tries to avoid double counting, so it excludes “intermediate goods” that are used to produce final goods, e.g. wheat for bread…exception is “unsold inventory” at end of year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16387" name="Rectangle 9"/>
          <p:cNvSpPr>
            <a:spLocks noChangeArrowheads="1"/>
          </p:cNvSpPr>
          <p:nvPr/>
        </p:nvSpPr>
        <p:spPr bwMode="auto">
          <a:xfrm>
            <a:off x="5573713" y="1666875"/>
            <a:ext cx="2940050" cy="2031325"/>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tries to be as comprehensive as possible, but can’t measure everything.  Examples: owner occupied housing, domestic services, underground economy, etc.</a:t>
            </a:r>
          </a:p>
        </p:txBody>
      </p:sp>
      <p:sp>
        <p:nvSpPr>
          <p:cNvPr id="16388" name="Rectangle 11"/>
          <p:cNvSpPr>
            <a:spLocks noChangeArrowheads="1"/>
          </p:cNvSpPr>
          <p:nvPr/>
        </p:nvSpPr>
        <p:spPr bwMode="auto">
          <a:xfrm>
            <a:off x="5549900" y="1726407"/>
            <a:ext cx="2940050" cy="2031325"/>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tries to avoid double counting, so it excludes “intermediate goods” that are used to produce final goods, e.g. wheat for bread…exception is “unsold inventory” at end of year</a:t>
            </a:r>
          </a:p>
        </p:txBody>
      </p:sp>
      <p:sp>
        <p:nvSpPr>
          <p:cNvPr id="13" name="Oval Callout 12"/>
          <p:cNvSpPr/>
          <p:nvPr/>
        </p:nvSpPr>
        <p:spPr>
          <a:xfrm>
            <a:off x="4986339" y="1391708"/>
            <a:ext cx="3997325" cy="2361407"/>
          </a:xfrm>
          <a:prstGeom prst="wedgeEllipseCallout">
            <a:avLst>
              <a:gd name="adj1" fmla="val -60244"/>
              <a:gd name="adj2" fmla="val 10197"/>
            </a:avLst>
          </a:prstGeom>
          <a:solidFill>
            <a:srgbClr val="17375E"/>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16390" name="Rectangle 13"/>
          <p:cNvSpPr>
            <a:spLocks noChangeArrowheads="1"/>
          </p:cNvSpPr>
          <p:nvPr/>
        </p:nvSpPr>
        <p:spPr bwMode="auto">
          <a:xfrm>
            <a:off x="5562601" y="1931459"/>
            <a:ext cx="2938463" cy="1477328"/>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includes both physical goods as well as services, even government services such as police and firefighters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15" name="Oval Callout 14"/>
          <p:cNvSpPr/>
          <p:nvPr/>
        </p:nvSpPr>
        <p:spPr>
          <a:xfrm>
            <a:off x="4878389" y="1402292"/>
            <a:ext cx="3997325" cy="2361407"/>
          </a:xfrm>
          <a:prstGeom prst="wedgeEllipseCallout">
            <a:avLst>
              <a:gd name="adj1" fmla="val -97891"/>
              <a:gd name="adj2" fmla="val 40487"/>
            </a:avLst>
          </a:prstGeom>
          <a:solidFill>
            <a:srgbClr val="17375E"/>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16" name="Rectangle 15"/>
          <p:cNvSpPr>
            <a:spLocks noChangeArrowheads="1"/>
          </p:cNvSpPr>
          <p:nvPr/>
        </p:nvSpPr>
        <p:spPr bwMode="auto">
          <a:xfrm>
            <a:off x="5241926" y="1785938"/>
            <a:ext cx="2938463" cy="1754326"/>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only includes things produced in the current period; it excludes things that were produced earlier and resold, e.g. use cars, stock trading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17" name="Oval Callout 16"/>
          <p:cNvSpPr/>
          <p:nvPr/>
        </p:nvSpPr>
        <p:spPr>
          <a:xfrm>
            <a:off x="4784726" y="1391708"/>
            <a:ext cx="3997325" cy="2361407"/>
          </a:xfrm>
          <a:prstGeom prst="wedgeEllipseCallout">
            <a:avLst>
              <a:gd name="adj1" fmla="val -69068"/>
              <a:gd name="adj2" fmla="val 66629"/>
            </a:avLst>
          </a:prstGeom>
          <a:solidFill>
            <a:srgbClr val="17375E"/>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18436" name="Rectangle 17"/>
          <p:cNvSpPr>
            <a:spLocks noChangeArrowheads="1"/>
          </p:cNvSpPr>
          <p:nvPr/>
        </p:nvSpPr>
        <p:spPr bwMode="auto">
          <a:xfrm>
            <a:off x="5060950" y="1881188"/>
            <a:ext cx="2940050" cy="1754326"/>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looks at where goods are physically produced (or services performed)…so if a US citizen works in China, his/her production is counted as China’s GDP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19" name="Oval Callout 18"/>
          <p:cNvSpPr/>
          <p:nvPr/>
        </p:nvSpPr>
        <p:spPr>
          <a:xfrm>
            <a:off x="5146676" y="1438011"/>
            <a:ext cx="3997325" cy="2361406"/>
          </a:xfrm>
          <a:prstGeom prst="wedgeEllipseCallout">
            <a:avLst>
              <a:gd name="adj1" fmla="val -53479"/>
              <a:gd name="adj2" fmla="val 92770"/>
            </a:avLst>
          </a:prstGeom>
          <a:solidFill>
            <a:srgbClr val="17375E"/>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20" name="Rectangle 19"/>
          <p:cNvSpPr>
            <a:spLocks noChangeArrowheads="1"/>
          </p:cNvSpPr>
          <p:nvPr/>
        </p:nvSpPr>
        <p:spPr bwMode="auto">
          <a:xfrm>
            <a:off x="5514975" y="1770063"/>
            <a:ext cx="2940050" cy="2031325"/>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is usually measured annually or quarterly…it’s a “flow” measure (vs. stock measure)…if measured quarterly, the number is usually “annualized” and “seasonally adjusted”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What is included in GDP?</a:t>
            </a:r>
          </a:p>
          <a:p>
            <a:r>
              <a:rPr lang="en-US" dirty="0" smtClean="0"/>
              <a:t>GDP measures the </a:t>
            </a:r>
            <a:r>
              <a:rPr lang="en-US" i="1" dirty="0" smtClean="0"/>
              <a:t>value of the final output of goods and services in a nation in a year</a:t>
            </a:r>
            <a:r>
              <a:rPr lang="en-US" dirty="0" smtClean="0"/>
              <a:t>. But there are some economic transactions which are not included in GDP.</a:t>
            </a:r>
          </a:p>
        </p:txBody>
      </p:sp>
      <p:graphicFrame>
        <p:nvGraphicFramePr>
          <p:cNvPr id="11" name="Table 10"/>
          <p:cNvGraphicFramePr>
            <a:graphicFrameLocks noGrp="1"/>
          </p:cNvGraphicFramePr>
          <p:nvPr>
            <p:extLst>
              <p:ext uri="{D42A27DB-BD31-4B8C-83A1-F6EECF244321}">
                <p14:modId xmlns:p14="http://schemas.microsoft.com/office/powerpoint/2010/main" xmlns="" val="382232646"/>
              </p:ext>
            </p:extLst>
          </p:nvPr>
        </p:nvGraphicFramePr>
        <p:xfrm>
          <a:off x="0" y="1104900"/>
          <a:ext cx="9144000" cy="4447388"/>
        </p:xfrm>
        <a:graphic>
          <a:graphicData uri="http://schemas.openxmlformats.org/drawingml/2006/table">
            <a:tbl>
              <a:tblPr bandRow="1">
                <a:tableStyleId>{5DA37D80-6434-44D0-A028-1B22A696006F}</a:tableStyleId>
              </a:tblPr>
              <a:tblGrid>
                <a:gridCol w="9144000"/>
              </a:tblGrid>
              <a:tr h="364414">
                <a:tc>
                  <a:txBody>
                    <a:bodyPr/>
                    <a:lstStyle/>
                    <a:p>
                      <a:r>
                        <a:rPr lang="en-US" sz="1800" b="1" dirty="0" smtClean="0">
                          <a:solidFill>
                            <a:schemeClr val="tx1"/>
                          </a:solidFill>
                          <a:latin typeface="+mn-lt"/>
                        </a:rPr>
                        <a:t>GDP includes:</a:t>
                      </a:r>
                      <a:endParaRPr lang="en-US" sz="1800" dirty="0">
                        <a:solidFill>
                          <a:schemeClr val="tx1"/>
                        </a:solidFill>
                        <a:latin typeface="+mn-lt"/>
                      </a:endParaRPr>
                    </a:p>
                  </a:txBody>
                  <a:tcPr marT="38100" marB="38100">
                    <a:lnL w="12700" cmpd="sng">
                      <a:noFill/>
                    </a:lnL>
                    <a:lnR w="12700" cmpd="sng">
                      <a:noFill/>
                    </a:lnR>
                    <a:lnT w="12700" cmpd="sng">
                      <a:noFill/>
                    </a:lnT>
                    <a:lnB w="12700" cmpd="sng">
                      <a:noFill/>
                    </a:lnB>
                    <a:lnTlToBr w="12700" cmpd="sng">
                      <a:noFill/>
                      <a:prstDash val="solid"/>
                    </a:lnTlToBr>
                    <a:lnBlToTr w="12700" cmpd="sng">
                      <a:noFill/>
                      <a:prstDash val="solid"/>
                    </a:lnBlToTr>
                  </a:tcPr>
                </a:tc>
              </a:tr>
              <a:tr h="1005783">
                <a:tc>
                  <a:txBody>
                    <a:bodyPr/>
                    <a:lstStyle/>
                    <a:p>
                      <a:pPr marL="742950" indent="-285750">
                        <a:buFont typeface="Arial" pitchFamily="34" charset="0"/>
                        <a:buChar char="•"/>
                      </a:pPr>
                      <a:r>
                        <a:rPr lang="en-US" sz="1800" dirty="0" smtClean="0">
                          <a:solidFill>
                            <a:schemeClr val="tx1"/>
                          </a:solidFill>
                          <a:latin typeface="+mn-lt"/>
                          <a:cs typeface="Arial" pitchFamily="34" charset="0"/>
                        </a:rPr>
                        <a:t>GDP includes only final products and services</a:t>
                      </a:r>
                    </a:p>
                    <a:p>
                      <a:pPr marL="742950" indent="-285750">
                        <a:buFont typeface="Arial" pitchFamily="34" charset="0"/>
                        <a:buChar char="•"/>
                      </a:pPr>
                      <a:r>
                        <a:rPr lang="en-US" sz="1800" dirty="0" smtClean="0">
                          <a:solidFill>
                            <a:schemeClr val="tx1"/>
                          </a:solidFill>
                          <a:latin typeface="+mn-lt"/>
                          <a:cs typeface="Arial" pitchFamily="34" charset="0"/>
                        </a:rPr>
                        <a:t>GDP is the value of what has been produced within the borders of a nation over one year, not what was actually sold. </a:t>
                      </a:r>
                    </a:p>
                    <a:p>
                      <a:pPr marL="742950" indent="-285750">
                        <a:buFont typeface="Arial" pitchFamily="34" charset="0"/>
                        <a:buChar char="•"/>
                      </a:pPr>
                      <a:endParaRPr lang="en-US" sz="1800" dirty="0" smtClean="0">
                        <a:solidFill>
                          <a:schemeClr val="tx1"/>
                        </a:solidFill>
                        <a:latin typeface="+mn-lt"/>
                        <a:cs typeface="Arial" pitchFamily="34" charset="0"/>
                      </a:endParaRPr>
                    </a:p>
                  </a:txBody>
                  <a:tcPr marT="38100" marB="38100">
                    <a:lnL w="12700" cmpd="sng">
                      <a:noFill/>
                    </a:lnL>
                    <a:lnR w="12700" cmpd="sng">
                      <a:noFill/>
                    </a:lnR>
                    <a:lnT w="12700" cmpd="sng">
                      <a:noFill/>
                    </a:lnT>
                    <a:lnB w="12700" cmpd="sng">
                      <a:noFill/>
                    </a:lnB>
                    <a:lnTlToBr w="12700" cmpd="sng">
                      <a:noFill/>
                      <a:prstDash val="solid"/>
                    </a:lnTlToBr>
                    <a:lnBlToTr w="12700" cmpd="sng">
                      <a:noFill/>
                      <a:prstDash val="solid"/>
                    </a:lnBlToTr>
                  </a:tcPr>
                </a:tc>
              </a:tr>
              <a:tr h="364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2">
                              <a:lumMod val="50000"/>
                            </a:schemeClr>
                          </a:solidFill>
                          <a:latin typeface="+mn-lt"/>
                        </a:rPr>
                        <a:t>GDP Excludes "nonproduction transactions“:</a:t>
                      </a:r>
                      <a:endParaRPr lang="en-US" sz="1800" dirty="0">
                        <a:latin typeface="+mn-lt"/>
                      </a:endParaRPr>
                    </a:p>
                  </a:txBody>
                  <a:tcPr marT="38100" marB="38100">
                    <a:lnL w="12700" cmpd="sng">
                      <a:noFill/>
                    </a:lnL>
                    <a:lnR w="12700" cmpd="sng">
                      <a:noFill/>
                    </a:lnR>
                    <a:lnT w="12700" cmpd="sng">
                      <a:noFill/>
                    </a:lnT>
                    <a:lnB w="12700" cmpd="sng">
                      <a:noFill/>
                    </a:lnB>
                    <a:lnTlToBr w="12700" cmpd="sng">
                      <a:noFill/>
                      <a:prstDash val="solid"/>
                    </a:lnTlToBr>
                    <a:lnBlToTr w="12700" cmpd="sng">
                      <a:noFill/>
                      <a:prstDash val="solid"/>
                    </a:lnBlToTr>
                  </a:tcPr>
                </a:tc>
              </a:tr>
              <a:tr h="2171909">
                <a:tc>
                  <a:txBody>
                    <a:bodyPr/>
                    <a:lstStyle/>
                    <a:p>
                      <a:pPr marL="285750" indent="-285750">
                        <a:buFont typeface="Arial" pitchFamily="34" charset="0"/>
                        <a:buChar char="•"/>
                      </a:pPr>
                      <a:r>
                        <a:rPr lang="en-US" sz="1800" b="1" i="0" dirty="0" smtClean="0">
                          <a:solidFill>
                            <a:srgbClr val="0000CC"/>
                          </a:solidFill>
                          <a:latin typeface="+mn-lt"/>
                          <a:cs typeface="Arial" pitchFamily="34" charset="0"/>
                        </a:rPr>
                        <a:t> Purely financial transactions </a:t>
                      </a:r>
                      <a:r>
                        <a:rPr lang="en-US" sz="1800" dirty="0" smtClean="0">
                          <a:solidFill>
                            <a:srgbClr val="000000"/>
                          </a:solidFill>
                          <a:latin typeface="+mn-lt"/>
                          <a:cs typeface="Arial" pitchFamily="34" charset="0"/>
                        </a:rPr>
                        <a:t>are excluded.</a:t>
                      </a:r>
                    </a:p>
                    <a:p>
                      <a:pPr marL="742950" lvl="1" indent="-285750">
                        <a:buFont typeface="Wingdings" pitchFamily="2" charset="2"/>
                        <a:buChar char="Ø"/>
                      </a:pPr>
                      <a:r>
                        <a:rPr lang="en-US" sz="1800" dirty="0" smtClean="0">
                          <a:solidFill>
                            <a:srgbClr val="000000"/>
                          </a:solidFill>
                          <a:latin typeface="+mn-lt"/>
                          <a:cs typeface="Arial" pitchFamily="34" charset="0"/>
                        </a:rPr>
                        <a:t>Public transfer payments, like social security or cash welfare benefits.</a:t>
                      </a:r>
                    </a:p>
                    <a:p>
                      <a:pPr marL="742950" lvl="1" indent="-285750">
                        <a:buFont typeface="Wingdings" pitchFamily="2" charset="2"/>
                        <a:buChar char="Ø"/>
                      </a:pPr>
                      <a:r>
                        <a:rPr lang="en-US" sz="1800" dirty="0" smtClean="0">
                          <a:solidFill>
                            <a:srgbClr val="000000"/>
                          </a:solidFill>
                          <a:latin typeface="+mn-lt"/>
                          <a:cs typeface="Arial" pitchFamily="34" charset="0"/>
                        </a:rPr>
                        <a:t>Private transfer payments, like student allowances or alimony payments.</a:t>
                      </a:r>
                    </a:p>
                    <a:p>
                      <a:pPr marL="742950" lvl="1" indent="-285750">
                        <a:buFont typeface="Wingdings" pitchFamily="2" charset="2"/>
                        <a:buChar char="Ø"/>
                      </a:pPr>
                      <a:r>
                        <a:rPr lang="en-US" sz="1800" dirty="0" smtClean="0">
                          <a:solidFill>
                            <a:srgbClr val="000000"/>
                          </a:solidFill>
                          <a:latin typeface="+mn-lt"/>
                          <a:cs typeface="Arial" pitchFamily="34" charset="0"/>
                        </a:rPr>
                        <a:t>The sale of stocks and bonds represent a transfer of existing assets (However, the brokers’ fees are included for services rendered.)</a:t>
                      </a:r>
                    </a:p>
                    <a:p>
                      <a:pPr marL="742950" lvl="1" indent="-285750">
                        <a:buFont typeface="Wingdings" pitchFamily="2" charset="2"/>
                        <a:buChar char="Ø"/>
                      </a:pPr>
                      <a:endParaRPr lang="en-US" sz="1800" dirty="0" smtClean="0">
                        <a:solidFill>
                          <a:srgbClr val="000000"/>
                        </a:solidFill>
                        <a:latin typeface="+mn-lt"/>
                        <a:cs typeface="Arial" pitchFamily="34" charset="0"/>
                      </a:endParaRPr>
                    </a:p>
                    <a:p>
                      <a:pPr marL="285750" indent="-285750">
                        <a:buFont typeface="Arial" pitchFamily="34" charset="0"/>
                        <a:buChar char="•"/>
                      </a:pPr>
                      <a:r>
                        <a:rPr lang="en-US" sz="1800" b="1" i="0" dirty="0" smtClean="0">
                          <a:solidFill>
                            <a:srgbClr val="0000CC"/>
                          </a:solidFill>
                          <a:latin typeface="+mn-lt"/>
                          <a:cs typeface="Arial" pitchFamily="34" charset="0"/>
                        </a:rPr>
                        <a:t>Secondhand sales: </a:t>
                      </a:r>
                      <a:r>
                        <a:rPr lang="en-US" sz="1800" dirty="0" smtClean="0">
                          <a:solidFill>
                            <a:srgbClr val="000000"/>
                          </a:solidFill>
                          <a:latin typeface="+mn-lt"/>
                          <a:cs typeface="Arial" pitchFamily="34" charset="0"/>
                        </a:rPr>
                        <a:t>If I buy a used car in 2008, that sale does not count towards 2008's GDP, because </a:t>
                      </a:r>
                      <a:r>
                        <a:rPr lang="en-US" sz="1800" i="1" dirty="0" smtClean="0">
                          <a:solidFill>
                            <a:srgbClr val="000000"/>
                          </a:solidFill>
                          <a:latin typeface="+mn-lt"/>
                          <a:cs typeface="Arial" pitchFamily="34" charset="0"/>
                        </a:rPr>
                        <a:t>the car was not made in 2008!</a:t>
                      </a:r>
                      <a:r>
                        <a:rPr lang="en-US" sz="1800" dirty="0" smtClean="0">
                          <a:solidFill>
                            <a:srgbClr val="000000"/>
                          </a:solidFill>
                          <a:latin typeface="+mn-lt"/>
                          <a:cs typeface="Arial" pitchFamily="34" charset="0"/>
                        </a:rPr>
                        <a:t> The price of the car was originally included in the year's GDP when it was produced.</a:t>
                      </a:r>
                    </a:p>
                  </a:txBody>
                  <a:tcPr marT="38100" marB="3810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734376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xmlns="" val="3239220093"/>
              </p:ext>
            </p:extLst>
          </p:nvPr>
        </p:nvGraphicFramePr>
        <p:xfrm>
          <a:off x="0" y="1021080"/>
          <a:ext cx="9144000" cy="4693920"/>
        </p:xfrm>
        <a:graphic>
          <a:graphicData uri="http://schemas.openxmlformats.org/drawingml/2006/table">
            <a:tbl>
              <a:tblPr firstRow="1" bandRow="1">
                <a:tableStyleId>{BC89EF96-8CEA-46FF-86C4-4CE0E7609802}</a:tableStyleId>
              </a:tblPr>
              <a:tblGrid>
                <a:gridCol w="9144000"/>
              </a:tblGrid>
              <a:tr h="309033">
                <a:tc>
                  <a:txBody>
                    <a:bodyPr/>
                    <a:lstStyle/>
                    <a:p>
                      <a:pPr algn="ctr"/>
                      <a:r>
                        <a:rPr lang="en-US" sz="1800" dirty="0" smtClean="0">
                          <a:solidFill>
                            <a:srgbClr val="FF0000"/>
                          </a:solidFill>
                        </a:rPr>
                        <a:t>Household Consumption (C): </a:t>
                      </a:r>
                      <a:endParaRPr lang="en-US" sz="1800" b="1" dirty="0">
                        <a:solidFill>
                          <a:srgbClr val="FF0000"/>
                        </a:solidFill>
                        <a:latin typeface="+mn-lt"/>
                      </a:endParaRPr>
                    </a:p>
                  </a:txBody>
                  <a:tcPr marT="38100" marB="38100"/>
                </a:tc>
              </a:tr>
              <a:tr h="990600">
                <a:tc>
                  <a:txBody>
                    <a:bodyPr/>
                    <a:lstStyle/>
                    <a:p>
                      <a:r>
                        <a:rPr lang="en-US" sz="1800" dirty="0" smtClean="0"/>
                        <a:t>The purchase by households of all goods and services, including:</a:t>
                      </a:r>
                    </a:p>
                    <a:p>
                      <a:pPr marL="285750" indent="-285750">
                        <a:buFont typeface="Arial" pitchFamily="34" charset="0"/>
                        <a:buChar char="•"/>
                      </a:pPr>
                      <a:r>
                        <a:rPr lang="en-US" sz="1800" dirty="0" smtClean="0"/>
                        <a:t>Non-durables: bread, milk, toothpaste, t-shirts, socks, toys, etc...</a:t>
                      </a:r>
                    </a:p>
                    <a:p>
                      <a:pPr marL="285750" indent="-285750">
                        <a:buFont typeface="Arial" pitchFamily="34" charset="0"/>
                        <a:buChar char="•"/>
                      </a:pPr>
                      <a:endParaRPr lang="en-US" sz="1800" dirty="0" smtClean="0"/>
                    </a:p>
                    <a:p>
                      <a:pPr marL="285750" indent="-285750">
                        <a:buFont typeface="Arial" pitchFamily="34" charset="0"/>
                        <a:buChar char="•"/>
                      </a:pPr>
                      <a:r>
                        <a:rPr lang="en-US" sz="1800" dirty="0" smtClean="0"/>
                        <a:t>Durables: TVs, computers, cars, refrigerators, etc... </a:t>
                      </a:r>
                    </a:p>
                    <a:p>
                      <a:pPr marL="285750" indent="-285750">
                        <a:buFont typeface="Arial" pitchFamily="34" charset="0"/>
                        <a:buChar char="•"/>
                      </a:pPr>
                      <a:endParaRPr lang="en-US" sz="1800" dirty="0" smtClean="0"/>
                    </a:p>
                    <a:p>
                      <a:pPr marL="285750" indent="-285750">
                        <a:buFont typeface="Arial" pitchFamily="34" charset="0"/>
                        <a:buChar char="•"/>
                      </a:pPr>
                      <a:r>
                        <a:rPr lang="en-US" sz="1800" dirty="0" smtClean="0"/>
                        <a:t>Services: dentist visits, haircuts, taxi rides, accountants, lawyers, etc…</a:t>
                      </a:r>
                      <a:endParaRPr lang="en-US" sz="1800" dirty="0">
                        <a:solidFill>
                          <a:schemeClr val="tx1"/>
                        </a:solidFill>
                        <a:latin typeface="+mn-lt"/>
                        <a:cs typeface="Arial" pitchFamily="34" charset="0"/>
                      </a:endParaRPr>
                    </a:p>
                  </a:txBody>
                  <a:tcPr marT="38100" marB="38100"/>
                </a:tc>
              </a:tr>
              <a:tr h="3090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Gross Private Domestic Investment- (</a:t>
                      </a:r>
                      <a:r>
                        <a:rPr lang="en-US" sz="1800" b="1" dirty="0" err="1" smtClean="0">
                          <a:solidFill>
                            <a:srgbClr val="FF0000"/>
                          </a:solidFill>
                        </a:rPr>
                        <a:t>Ig</a:t>
                      </a:r>
                      <a:r>
                        <a:rPr lang="en-US" sz="1800" b="1" dirty="0" smtClean="0">
                          <a:solidFill>
                            <a:srgbClr val="FF0000"/>
                          </a:solidFill>
                        </a:rPr>
                        <a:t>)</a:t>
                      </a:r>
                      <a:endParaRPr lang="en-US" sz="1800" b="1" dirty="0">
                        <a:solidFill>
                          <a:srgbClr val="FF0000"/>
                        </a:solidFill>
                        <a:latin typeface="+mn-lt"/>
                      </a:endParaRPr>
                    </a:p>
                  </a:txBody>
                  <a:tcPr marT="38100" marB="38100"/>
                </a:tc>
              </a:tr>
              <a:tr h="1447800">
                <a:tc>
                  <a:txBody>
                    <a:bodyPr/>
                    <a:lstStyle/>
                    <a:p>
                      <a:pPr marL="566738" indent="-285750">
                        <a:buFont typeface="Arial" pitchFamily="34" charset="0"/>
                        <a:buChar char="•"/>
                      </a:pPr>
                      <a:r>
                        <a:rPr lang="en-US" sz="1800" dirty="0" smtClean="0"/>
                        <a:t>All final purchases of machinery, equipment, and tools by businesses.</a:t>
                      </a:r>
                    </a:p>
                    <a:p>
                      <a:pPr marL="566738" indent="-285750">
                        <a:buFont typeface="Arial" pitchFamily="34" charset="0"/>
                        <a:buChar char="•"/>
                      </a:pPr>
                      <a:endParaRPr lang="en-US" sz="1800" dirty="0" smtClean="0"/>
                    </a:p>
                    <a:p>
                      <a:pPr marL="566738" indent="-285750">
                        <a:buFont typeface="Arial" pitchFamily="34" charset="0"/>
                        <a:buChar char="•"/>
                      </a:pPr>
                      <a:r>
                        <a:rPr lang="en-US" sz="1800" dirty="0" smtClean="0"/>
                        <a:t>All construction (including residential).</a:t>
                      </a:r>
                    </a:p>
                    <a:p>
                      <a:pPr marL="566738" indent="-285750">
                        <a:buFont typeface="Arial" pitchFamily="34" charset="0"/>
                        <a:buChar char="•"/>
                      </a:pPr>
                      <a:endParaRPr lang="en-US" sz="1800" dirty="0" smtClean="0"/>
                    </a:p>
                    <a:p>
                      <a:pPr marL="566738" indent="-285750">
                        <a:buFont typeface="Arial" pitchFamily="34" charset="0"/>
                        <a:buChar char="•"/>
                      </a:pPr>
                      <a:r>
                        <a:rPr lang="en-US" sz="1800" dirty="0" smtClean="0"/>
                        <a:t>Changes in business inventories</a:t>
                      </a:r>
                    </a:p>
                    <a:p>
                      <a:pPr marL="1023938" lvl="1" indent="-285750">
                        <a:buFont typeface="Wingdings" pitchFamily="2" charset="2"/>
                        <a:buChar char="Ø"/>
                      </a:pPr>
                      <a:r>
                        <a:rPr lang="en-US" sz="1800" dirty="0" smtClean="0"/>
                        <a:t>If total output exceeds current sales, inventories build up.</a:t>
                      </a:r>
                    </a:p>
                    <a:p>
                      <a:pPr marL="1023938" lvl="1" indent="-285750">
                        <a:buFont typeface="Wingdings" pitchFamily="2" charset="2"/>
                        <a:buChar char="Ø"/>
                      </a:pPr>
                      <a:r>
                        <a:rPr lang="en-US" sz="1800" dirty="0" smtClean="0"/>
                        <a:t>If businesses are able to sell more than they currently produce, this entry will be a negative number.</a:t>
                      </a:r>
                      <a:endParaRPr lang="en-US" sz="1800" dirty="0">
                        <a:solidFill>
                          <a:schemeClr val="tx1"/>
                        </a:solidFill>
                        <a:latin typeface="+mn-lt"/>
                        <a:cs typeface="Arial" pitchFamily="34" charset="0"/>
                      </a:endParaRPr>
                    </a:p>
                  </a:txBody>
                  <a:tcPr marT="38100" marB="38100"/>
                </a:tc>
              </a:tr>
            </a:tbl>
          </a:graphicData>
        </a:graphic>
      </p:graphicFrame>
      <p:sp>
        <p:nvSpPr>
          <p:cNvPr id="11" name="TextBox 10"/>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The Components of GDP</a:t>
            </a:r>
          </a:p>
          <a:p>
            <a:r>
              <a:rPr lang="en-US" dirty="0" smtClean="0"/>
              <a:t>The expenditure approach to measuring GDP measures the total spending on a nation’s output by households, firms, the government and foreigners. The four types of spending are outlined</a:t>
            </a:r>
          </a:p>
        </p:txBody>
      </p:sp>
    </p:spTree>
    <p:extLst>
      <p:ext uri="{BB962C8B-B14F-4D97-AF65-F5344CB8AC3E}">
        <p14:creationId xmlns:p14="http://schemas.microsoft.com/office/powerpoint/2010/main" xmlns="" val="735866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xmlns="" val="1277737136"/>
              </p:ext>
            </p:extLst>
          </p:nvPr>
        </p:nvGraphicFramePr>
        <p:xfrm>
          <a:off x="0" y="647700"/>
          <a:ext cx="9144000" cy="4419600"/>
        </p:xfrm>
        <a:graphic>
          <a:graphicData uri="http://schemas.openxmlformats.org/drawingml/2006/table">
            <a:tbl>
              <a:tblPr firstRow="1" bandRow="1">
                <a:tableStyleId>{BC89EF96-8CEA-46FF-86C4-4CE0E7609802}</a:tableStyleId>
              </a:tblPr>
              <a:tblGrid>
                <a:gridCol w="9144000"/>
              </a:tblGrid>
              <a:tr h="309033">
                <a:tc>
                  <a:txBody>
                    <a:bodyPr/>
                    <a:lstStyle/>
                    <a:p>
                      <a:pPr algn="ctr"/>
                      <a:r>
                        <a:rPr lang="en-US" sz="1800" dirty="0" smtClean="0">
                          <a:solidFill>
                            <a:srgbClr val="FF0000"/>
                          </a:solidFill>
                        </a:rPr>
                        <a:t>Government Purchases (of consumption goods and capital goods) - (G)</a:t>
                      </a:r>
                      <a:endParaRPr lang="en-US" sz="1800" dirty="0">
                        <a:solidFill>
                          <a:srgbClr val="FF0000"/>
                        </a:solidFill>
                        <a:latin typeface="Arial" pitchFamily="34" charset="0"/>
                        <a:cs typeface="Arial" pitchFamily="34" charset="0"/>
                      </a:endParaRPr>
                    </a:p>
                  </a:txBody>
                  <a:tcPr marT="38100" marB="38100"/>
                </a:tc>
              </a:tr>
              <a:tr h="990600">
                <a:tc>
                  <a:txBody>
                    <a:bodyPr/>
                    <a:lstStyle/>
                    <a:p>
                      <a:pPr marL="684213" indent="-285750">
                        <a:buFont typeface="Arial" pitchFamily="34" charset="0"/>
                        <a:buChar char="•"/>
                      </a:pPr>
                      <a:r>
                        <a:rPr lang="en-US" sz="1800" dirty="0" smtClean="0"/>
                        <a:t>Includes spending by all levels of government (federal, state and local).</a:t>
                      </a:r>
                    </a:p>
                    <a:p>
                      <a:pPr marL="684213" indent="-285750">
                        <a:buFont typeface="Arial" pitchFamily="34" charset="0"/>
                        <a:buChar char="•"/>
                      </a:pPr>
                      <a:endParaRPr lang="en-US" sz="1800" dirty="0" smtClean="0"/>
                    </a:p>
                    <a:p>
                      <a:pPr marL="684213" indent="-285750">
                        <a:buFont typeface="Arial" pitchFamily="34" charset="0"/>
                        <a:buChar char="•"/>
                      </a:pPr>
                      <a:r>
                        <a:rPr lang="en-US" sz="1800" dirty="0" smtClean="0"/>
                        <a:t>Includes all direct purchases of resources (labor in particular).</a:t>
                      </a:r>
                    </a:p>
                    <a:p>
                      <a:pPr marL="684213" indent="-285750">
                        <a:buFont typeface="Arial" pitchFamily="34" charset="0"/>
                        <a:buChar char="•"/>
                      </a:pPr>
                      <a:endParaRPr lang="en-US" sz="1800" dirty="0" smtClean="0"/>
                    </a:p>
                    <a:p>
                      <a:pPr marL="684213" indent="-285750">
                        <a:buFont typeface="Arial" pitchFamily="34" charset="0"/>
                        <a:buChar char="•"/>
                      </a:pPr>
                      <a:r>
                        <a:rPr lang="en-US" sz="1800" dirty="0" smtClean="0"/>
                        <a:t>This entry excludes transfer payments since these outlays do not reflect current production.</a:t>
                      </a:r>
                      <a:endParaRPr lang="en-US" sz="1800" dirty="0">
                        <a:solidFill>
                          <a:schemeClr val="tx1"/>
                        </a:solidFill>
                        <a:latin typeface="Arial" pitchFamily="34" charset="0"/>
                        <a:cs typeface="Arial" pitchFamily="34" charset="0"/>
                      </a:endParaRPr>
                    </a:p>
                  </a:txBody>
                  <a:tcPr marT="38100" marB="38100"/>
                </a:tc>
              </a:tr>
              <a:tr h="309033">
                <a:tc>
                  <a:txBody>
                    <a:bodyPr/>
                    <a:lstStyle/>
                    <a:p>
                      <a:pPr marL="280988"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b="1" dirty="0" smtClean="0">
                          <a:solidFill>
                            <a:srgbClr val="FF0000"/>
                          </a:solidFill>
                        </a:rPr>
                        <a:t>Net Exports- (</a:t>
                      </a:r>
                      <a:r>
                        <a:rPr lang="en-US" sz="1800" b="1" dirty="0" err="1" smtClean="0">
                          <a:solidFill>
                            <a:srgbClr val="FF0000"/>
                          </a:solidFill>
                        </a:rPr>
                        <a:t>Xn</a:t>
                      </a:r>
                      <a:r>
                        <a:rPr lang="en-US" sz="1800" b="1" dirty="0" smtClean="0">
                          <a:solidFill>
                            <a:srgbClr val="FF0000"/>
                          </a:solidFill>
                        </a:rPr>
                        <a:t>)</a:t>
                      </a:r>
                      <a:endParaRPr lang="en-US" sz="1800" b="1" dirty="0">
                        <a:solidFill>
                          <a:srgbClr val="FF0000"/>
                        </a:solidFill>
                        <a:latin typeface="Arial" pitchFamily="34" charset="0"/>
                        <a:cs typeface="Arial" pitchFamily="34" charset="0"/>
                      </a:endParaRPr>
                    </a:p>
                  </a:txBody>
                  <a:tcPr marT="38100" marB="38100"/>
                </a:tc>
              </a:tr>
              <a:tr h="1676400">
                <a:tc>
                  <a:txBody>
                    <a:bodyPr/>
                    <a:lstStyle/>
                    <a:p>
                      <a:pPr marL="684213" indent="-285750">
                        <a:buFont typeface="Arial" pitchFamily="34" charset="0"/>
                        <a:buChar char="•"/>
                      </a:pPr>
                      <a:r>
                        <a:rPr lang="en-US" sz="1800" dirty="0" smtClean="0"/>
                        <a:t>All spending on goods produced in the U.S. must be included in GDP, whether the purchase is made here or abroad.</a:t>
                      </a:r>
                    </a:p>
                    <a:p>
                      <a:pPr marL="684213" indent="-285750">
                        <a:buFont typeface="Arial" pitchFamily="34" charset="0"/>
                        <a:buChar char="•"/>
                      </a:pPr>
                      <a:endParaRPr lang="en-US" sz="1800" dirty="0" smtClean="0"/>
                    </a:p>
                    <a:p>
                      <a:pPr marL="684213" indent="-285750">
                        <a:buFont typeface="Arial" pitchFamily="34" charset="0"/>
                        <a:buChar char="•"/>
                      </a:pPr>
                      <a:r>
                        <a:rPr lang="en-US" sz="1800" dirty="0" smtClean="0"/>
                        <a:t>Often goods purchased  and measured in the U.S. are produced elsewhere (Imports).</a:t>
                      </a:r>
                    </a:p>
                    <a:p>
                      <a:pPr marL="684213" indent="-285750">
                        <a:buFont typeface="Arial" pitchFamily="34" charset="0"/>
                        <a:buChar char="•"/>
                      </a:pPr>
                      <a:endParaRPr lang="en-US" sz="1800" dirty="0" smtClean="0"/>
                    </a:p>
                    <a:p>
                      <a:pPr marL="684213" indent="-285750">
                        <a:buFont typeface="Arial" pitchFamily="34" charset="0"/>
                        <a:buChar char="•"/>
                      </a:pPr>
                      <a:r>
                        <a:rPr lang="en-US" sz="1800" dirty="0" smtClean="0"/>
                        <a:t>Therefore, net exports, (</a:t>
                      </a:r>
                      <a:r>
                        <a:rPr lang="en-US" sz="1800" dirty="0" err="1" smtClean="0"/>
                        <a:t>Xn</a:t>
                      </a:r>
                      <a:r>
                        <a:rPr lang="en-US" sz="1800" dirty="0" smtClean="0"/>
                        <a:t>) is the difference:  (exports - imports) and can be either a positive or negative number depending on which is the larger amount.</a:t>
                      </a:r>
                      <a:endParaRPr lang="en-US" sz="1800" dirty="0" smtClean="0">
                        <a:solidFill>
                          <a:schemeClr val="tx1"/>
                        </a:solidFill>
                        <a:latin typeface="Arial" pitchFamily="34" charset="0"/>
                        <a:cs typeface="Arial" pitchFamily="34" charset="0"/>
                      </a:endParaRPr>
                    </a:p>
                  </a:txBody>
                  <a:tcPr marT="38100" marB="38100"/>
                </a:tc>
              </a:tr>
            </a:tbl>
          </a:graphicData>
        </a:graphic>
      </p:graphicFrame>
      <p:sp>
        <p:nvSpPr>
          <p:cNvPr id="11" name="TextBox 10"/>
          <p:cNvSpPr txBox="1"/>
          <p:nvPr/>
        </p:nvSpPr>
        <p:spPr>
          <a:xfrm>
            <a:off x="0" y="0"/>
            <a:ext cx="9144000" cy="461665"/>
          </a:xfrm>
          <a:prstGeom prst="rect">
            <a:avLst/>
          </a:prstGeom>
          <a:noFill/>
        </p:spPr>
        <p:txBody>
          <a:bodyPr wrap="square" rtlCol="0">
            <a:spAutoFit/>
          </a:bodyPr>
          <a:lstStyle/>
          <a:p>
            <a:r>
              <a:rPr lang="en-US" sz="2400" dirty="0" smtClean="0">
                <a:solidFill>
                  <a:srgbClr val="FF0000"/>
                </a:solidFill>
              </a:rPr>
              <a:t>The Components of GDP</a:t>
            </a:r>
          </a:p>
        </p:txBody>
      </p:sp>
    </p:spTree>
    <p:extLst>
      <p:ext uri="{BB962C8B-B14F-4D97-AF65-F5344CB8AC3E}">
        <p14:creationId xmlns:p14="http://schemas.microsoft.com/office/powerpoint/2010/main" xmlns="" val="2085509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0"/>
            <a:ext cx="9144000" cy="5816977"/>
          </a:xfrm>
          <a:prstGeom prst="rect">
            <a:avLst/>
          </a:prstGeom>
          <a:noFill/>
          <a:ln w="9525">
            <a:noFill/>
            <a:miter lim="800000"/>
            <a:headEnd/>
            <a:tailEnd/>
          </a:ln>
        </p:spPr>
        <p:txBody>
          <a:bodyPr wrap="square">
            <a:spAutoFit/>
          </a:bodyPr>
          <a:lstStyle/>
          <a:p>
            <a:r>
              <a:rPr lang="en-US" sz="3200" dirty="0">
                <a:latin typeface="Calibri" pitchFamily="34" charset="0"/>
              </a:rPr>
              <a:t>Components of GDP (“Y”)</a:t>
            </a:r>
          </a:p>
          <a:p>
            <a:pPr>
              <a:lnSpc>
                <a:spcPct val="50000"/>
              </a:lnSpc>
            </a:pPr>
            <a:endParaRPr lang="en-US" sz="3200" dirty="0">
              <a:latin typeface="Calibri" pitchFamily="34" charset="0"/>
            </a:endParaRPr>
          </a:p>
          <a:p>
            <a:pPr>
              <a:spcAft>
                <a:spcPts val="600"/>
              </a:spcAft>
              <a:buFont typeface="Arial" pitchFamily="34" charset="0"/>
              <a:buChar char="•"/>
            </a:pPr>
            <a:r>
              <a:rPr lang="en-US" sz="2400" dirty="0">
                <a:latin typeface="Calibri" pitchFamily="34" charset="0"/>
              </a:rPr>
              <a:t>Consumer Spending (“C”)</a:t>
            </a:r>
          </a:p>
          <a:p>
            <a:pPr marL="1428750" lvl="2" indent="-514350">
              <a:spcAft>
                <a:spcPts val="600"/>
              </a:spcAft>
              <a:buFont typeface="Wingdings" pitchFamily="2" charset="2"/>
              <a:buChar char="Ø"/>
            </a:pPr>
            <a:r>
              <a:rPr lang="en-US" sz="2000" dirty="0">
                <a:latin typeface="Calibri" pitchFamily="34" charset="0"/>
              </a:rPr>
              <a:t>Spending by households on goods and services; but </a:t>
            </a:r>
            <a:r>
              <a:rPr lang="en-US" sz="2000" i="1" dirty="0">
                <a:latin typeface="Calibri" pitchFamily="34" charset="0"/>
              </a:rPr>
              <a:t>excludes</a:t>
            </a:r>
            <a:r>
              <a:rPr lang="en-US" sz="2000" dirty="0">
                <a:latin typeface="Calibri" pitchFamily="34" charset="0"/>
              </a:rPr>
              <a:t> purchase of new housing</a:t>
            </a:r>
            <a:endParaRPr lang="en-US" sz="2400" dirty="0">
              <a:latin typeface="Calibri" pitchFamily="34" charset="0"/>
            </a:endParaRPr>
          </a:p>
          <a:p>
            <a:pPr>
              <a:spcAft>
                <a:spcPts val="600"/>
              </a:spcAft>
              <a:buFont typeface="Arial" pitchFamily="34" charset="0"/>
              <a:buChar char="•"/>
            </a:pPr>
            <a:r>
              <a:rPr lang="en-US" sz="2400" dirty="0">
                <a:latin typeface="Calibri" pitchFamily="34" charset="0"/>
              </a:rPr>
              <a:t>Investment or Business Spending (“I”)</a:t>
            </a:r>
          </a:p>
          <a:p>
            <a:pPr marL="1428750" lvl="2" indent="-514350">
              <a:spcAft>
                <a:spcPts val="600"/>
              </a:spcAft>
              <a:buFont typeface="Wingdings" pitchFamily="2" charset="2"/>
              <a:buChar char="Ø"/>
            </a:pPr>
            <a:r>
              <a:rPr lang="en-US" sz="2000" dirty="0">
                <a:latin typeface="Calibri" pitchFamily="34" charset="0"/>
              </a:rPr>
              <a:t>Spending on capital equipment, inventories and buildings, </a:t>
            </a:r>
            <a:r>
              <a:rPr lang="en-US" sz="2000" i="1" dirty="0">
                <a:latin typeface="Calibri" pitchFamily="34" charset="0"/>
              </a:rPr>
              <a:t>includes</a:t>
            </a:r>
            <a:r>
              <a:rPr lang="en-US" sz="2000" dirty="0">
                <a:latin typeface="Calibri" pitchFamily="34" charset="0"/>
              </a:rPr>
              <a:t> household purchase of new housing</a:t>
            </a:r>
          </a:p>
          <a:p>
            <a:pPr>
              <a:spcAft>
                <a:spcPts val="600"/>
              </a:spcAft>
              <a:buFont typeface="Arial" pitchFamily="34" charset="0"/>
              <a:buChar char="•"/>
            </a:pPr>
            <a:r>
              <a:rPr lang="en-US" sz="2400" dirty="0">
                <a:latin typeface="Calibri" pitchFamily="34" charset="0"/>
              </a:rPr>
              <a:t>Government Purchases (“G”)</a:t>
            </a:r>
          </a:p>
          <a:p>
            <a:pPr marL="1428750" lvl="4" indent="-514350">
              <a:spcAft>
                <a:spcPts val="600"/>
              </a:spcAft>
              <a:buFont typeface="Wingdings" pitchFamily="2" charset="2"/>
              <a:buChar char="Ø"/>
            </a:pPr>
            <a:r>
              <a:rPr lang="en-US" sz="2000" dirty="0">
                <a:latin typeface="Calibri" pitchFamily="34" charset="0"/>
              </a:rPr>
              <a:t>Spending on goods and services by all levels of government, </a:t>
            </a:r>
            <a:r>
              <a:rPr lang="en-US" sz="2000" i="1" dirty="0">
                <a:latin typeface="Calibri" pitchFamily="34" charset="0"/>
              </a:rPr>
              <a:t>includes</a:t>
            </a:r>
            <a:r>
              <a:rPr lang="en-US" sz="2000" dirty="0">
                <a:latin typeface="Calibri" pitchFamily="34" charset="0"/>
              </a:rPr>
              <a:t> wages of government workers but </a:t>
            </a:r>
            <a:r>
              <a:rPr lang="en-US" sz="2000" i="1" dirty="0">
                <a:latin typeface="Calibri" pitchFamily="34" charset="0"/>
              </a:rPr>
              <a:t>excludes</a:t>
            </a:r>
            <a:r>
              <a:rPr lang="en-US" sz="2000" dirty="0">
                <a:latin typeface="Calibri" pitchFamily="34" charset="0"/>
              </a:rPr>
              <a:t> transfer payments</a:t>
            </a:r>
            <a:endParaRPr lang="en-US" sz="2400" dirty="0">
              <a:latin typeface="Calibri" pitchFamily="34" charset="0"/>
            </a:endParaRPr>
          </a:p>
          <a:p>
            <a:pPr>
              <a:spcAft>
                <a:spcPts val="600"/>
              </a:spcAft>
              <a:buFont typeface="Arial" pitchFamily="34" charset="0"/>
              <a:buChar char="•"/>
            </a:pPr>
            <a:r>
              <a:rPr lang="en-US" sz="2400" dirty="0">
                <a:latin typeface="Calibri" pitchFamily="34" charset="0"/>
              </a:rPr>
              <a:t>Net Exports (“X” – “M” = “NX”)</a:t>
            </a:r>
          </a:p>
          <a:p>
            <a:pPr marL="1428750" lvl="2" indent="-514350">
              <a:spcAft>
                <a:spcPts val="600"/>
              </a:spcAft>
              <a:buFont typeface="Wingdings" pitchFamily="2" charset="2"/>
              <a:buChar char="Ø"/>
            </a:pPr>
            <a:r>
              <a:rPr lang="en-US" sz="2000" dirty="0">
                <a:latin typeface="Calibri" pitchFamily="34" charset="0"/>
              </a:rPr>
              <a:t>Spending on domestic goods by foreigners (X) </a:t>
            </a:r>
            <a:r>
              <a:rPr lang="en-US" sz="2000" i="1" dirty="0">
                <a:latin typeface="Calibri" pitchFamily="34" charset="0"/>
              </a:rPr>
              <a:t>minus</a:t>
            </a:r>
            <a:r>
              <a:rPr lang="en-US" sz="2000" dirty="0">
                <a:latin typeface="Calibri" pitchFamily="34" charset="0"/>
              </a:rPr>
              <a:t> spending on foreign goods by domestic residents (M)</a:t>
            </a:r>
          </a:p>
          <a:p>
            <a:r>
              <a:rPr lang="en-US" sz="2800" b="1" dirty="0" smtClean="0">
                <a:solidFill>
                  <a:srgbClr val="FF0000"/>
                </a:solidFill>
                <a:latin typeface="Calibri" pitchFamily="34" charset="0"/>
              </a:rPr>
              <a:t>		Therefore</a:t>
            </a:r>
            <a:r>
              <a:rPr lang="en-US" sz="2800" b="1" dirty="0">
                <a:solidFill>
                  <a:srgbClr val="FF0000"/>
                </a:solidFill>
                <a:latin typeface="Calibri" pitchFamily="34" charset="0"/>
              </a:rPr>
              <a:t>:  Y = C + I + G + (X –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300"/>
            <a:ext cx="9144000" cy="5724644"/>
          </a:xfrm>
          <a:prstGeom prst="rect">
            <a:avLst/>
          </a:prstGeom>
          <a:noFill/>
        </p:spPr>
        <p:txBody>
          <a:bodyPr wrap="square" rtlCol="0">
            <a:spAutoFit/>
          </a:bodyPr>
          <a:lstStyle/>
          <a:p>
            <a:r>
              <a:rPr lang="en-US" sz="2400" dirty="0" smtClean="0">
                <a:solidFill>
                  <a:srgbClr val="FF0000"/>
                </a:solidFill>
              </a:rPr>
              <a:t>Nominal GDP and Real GDP</a:t>
            </a:r>
          </a:p>
          <a:p>
            <a:pPr marL="0" lvl="1"/>
            <a:r>
              <a:rPr lang="en-US" dirty="0"/>
              <a:t>Nominal GDP measures the value of a nation’s output produced in a year, expressed in the value of the prices charged for that year. </a:t>
            </a:r>
            <a:endParaRPr lang="en-US" dirty="0" smtClean="0"/>
          </a:p>
          <a:p>
            <a:pPr marL="0" lvl="1"/>
            <a:endParaRPr lang="en-US" dirty="0" smtClean="0"/>
          </a:p>
          <a:p>
            <a:pPr marL="285750" lvl="1" indent="-285750">
              <a:buFont typeface="Arial" pitchFamily="34" charset="0"/>
              <a:buChar char="•"/>
            </a:pPr>
            <a:r>
              <a:rPr lang="en-US" dirty="0" smtClean="0"/>
              <a:t>But </a:t>
            </a:r>
            <a:r>
              <a:rPr lang="en-US" dirty="0"/>
              <a:t>if the average price level of a nation’s output increases in a year, the </a:t>
            </a:r>
            <a:r>
              <a:rPr lang="en-US" i="1" dirty="0"/>
              <a:t>nominal GDP </a:t>
            </a:r>
            <a:r>
              <a:rPr lang="en-US" dirty="0"/>
              <a:t>could increase even if the actual </a:t>
            </a:r>
            <a:r>
              <a:rPr lang="en-US" i="1" dirty="0"/>
              <a:t>amount</a:t>
            </a:r>
            <a:r>
              <a:rPr lang="en-US" dirty="0"/>
              <a:t> of output does not change, since everything will </a:t>
            </a:r>
            <a:r>
              <a:rPr lang="en-US" i="1" dirty="0"/>
              <a:t>appear</a:t>
            </a:r>
            <a:r>
              <a:rPr lang="en-US" dirty="0"/>
              <a:t> more expensive at higher prices</a:t>
            </a:r>
            <a:r>
              <a:rPr lang="en-US" dirty="0" smtClean="0"/>
              <a:t>.</a:t>
            </a:r>
          </a:p>
          <a:p>
            <a:pPr marL="285750" lvl="1" indent="-285750">
              <a:buFont typeface="Arial" pitchFamily="34" charset="0"/>
              <a:buChar char="•"/>
            </a:pPr>
            <a:endParaRPr lang="en-US" dirty="0" smtClean="0"/>
          </a:p>
          <a:p>
            <a:pPr marL="285750" lvl="1" indent="-285750">
              <a:buFont typeface="Arial" pitchFamily="34" charset="0"/>
              <a:buChar char="•"/>
            </a:pPr>
            <a:r>
              <a:rPr lang="en-US" dirty="0"/>
              <a:t>To determine the change in the </a:t>
            </a:r>
            <a:r>
              <a:rPr lang="en-US" i="1" dirty="0"/>
              <a:t>real GDP, </a:t>
            </a:r>
            <a:r>
              <a:rPr lang="en-US" dirty="0"/>
              <a:t>(the actual output of a nation adjusted for changes in the price level), economists must </a:t>
            </a:r>
            <a:r>
              <a:rPr lang="en-US" dirty="0" smtClean="0"/>
              <a:t>measure the value of a nation’s output in one year using the price level from a base year.</a:t>
            </a:r>
          </a:p>
          <a:p>
            <a:pPr marL="285750" lvl="1" indent="-285750">
              <a:buFont typeface="Arial" pitchFamily="34" charset="0"/>
              <a:buChar char="•"/>
            </a:pPr>
            <a:endParaRPr lang="en-US" dirty="0" smtClean="0"/>
          </a:p>
          <a:p>
            <a:pPr marL="742950" lvl="2" indent="-285750">
              <a:buFont typeface="Wingdings" pitchFamily="2" charset="2"/>
              <a:buChar char="Ø"/>
            </a:pPr>
            <a:r>
              <a:rPr lang="en-US" dirty="0" smtClean="0"/>
              <a:t>In </a:t>
            </a:r>
            <a:r>
              <a:rPr lang="en-US" dirty="0"/>
              <a:t>the case of the price level </a:t>
            </a:r>
            <a:r>
              <a:rPr lang="en-US" i="1" dirty="0"/>
              <a:t>increasing </a:t>
            </a:r>
            <a:r>
              <a:rPr lang="en-US" dirty="0"/>
              <a:t>(inflation): </a:t>
            </a:r>
            <a:r>
              <a:rPr lang="en-US" dirty="0" smtClean="0"/>
              <a:t>real GDP will be lower than the nominal GDP</a:t>
            </a:r>
          </a:p>
          <a:p>
            <a:pPr marL="742950" lvl="2" indent="-285750">
              <a:buFont typeface="Wingdings" pitchFamily="2" charset="2"/>
              <a:buChar char="Ø"/>
            </a:pPr>
            <a:r>
              <a:rPr lang="en-US" dirty="0" smtClean="0"/>
              <a:t>In </a:t>
            </a:r>
            <a:r>
              <a:rPr lang="en-US" dirty="0"/>
              <a:t>the case of the price level </a:t>
            </a:r>
            <a:r>
              <a:rPr lang="en-US" i="1" dirty="0"/>
              <a:t>decreasing </a:t>
            </a:r>
            <a:r>
              <a:rPr lang="en-US" dirty="0"/>
              <a:t>(deflation): </a:t>
            </a:r>
            <a:r>
              <a:rPr lang="en-US" dirty="0" smtClean="0"/>
              <a:t>real GDP will be higher than the nominal GDP</a:t>
            </a:r>
            <a:endParaRPr lang="en-US" sz="1400" dirty="0"/>
          </a:p>
          <a:p>
            <a:pPr marL="0" lvl="1"/>
            <a:endParaRPr lang="en-US" dirty="0" smtClean="0"/>
          </a:p>
          <a:p>
            <a:pPr marL="0" lvl="1"/>
            <a:r>
              <a:rPr lang="en-US" b="1" i="1" dirty="0" smtClean="0">
                <a:solidFill>
                  <a:srgbClr val="FF0000"/>
                </a:solidFill>
              </a:rPr>
              <a:t>Real GDP </a:t>
            </a:r>
            <a:r>
              <a:rPr lang="en-US" i="1" dirty="0" smtClean="0">
                <a:solidFill>
                  <a:srgbClr val="FF0000"/>
                </a:solidFill>
              </a:rPr>
              <a:t>= the value of a nation’s output in a particular year adjusted for changes in the price level from a base year. Offers a more accurate measure of actual quantity of goods and services a nation’s produces because it adjusts for price changes.</a:t>
            </a:r>
            <a:endParaRPr lang="en-US" i="1" dirty="0">
              <a:solidFill>
                <a:srgbClr val="FF0000"/>
              </a:solidFill>
            </a:endParaRPr>
          </a:p>
        </p:txBody>
      </p:sp>
    </p:spTree>
    <p:extLst>
      <p:ext uri="{BB962C8B-B14F-4D97-AF65-F5344CB8AC3E}">
        <p14:creationId xmlns:p14="http://schemas.microsoft.com/office/powerpoint/2010/main" xmlns="" val="80481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55650" y="216958"/>
            <a:ext cx="7772400" cy="952500"/>
          </a:xfrm>
        </p:spPr>
        <p:txBody>
          <a:bodyPr/>
          <a:lstStyle/>
          <a:p>
            <a:pPr eaLnBrk="1" hangingPunct="1"/>
            <a:r>
              <a:rPr lang="en-US" smtClean="0"/>
              <a:t>Circular Flow Diagram</a:t>
            </a:r>
          </a:p>
        </p:txBody>
      </p:sp>
      <p:sp>
        <p:nvSpPr>
          <p:cNvPr id="8" name="Oval 7"/>
          <p:cNvSpPr/>
          <p:nvPr/>
        </p:nvSpPr>
        <p:spPr>
          <a:xfrm>
            <a:off x="3431074" y="1149769"/>
            <a:ext cx="2255788" cy="1204164"/>
          </a:xfrm>
          <a:prstGeom prst="ellipse">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u="sng" dirty="0">
                <a:solidFill>
                  <a:schemeClr val="bg1"/>
                </a:solidFill>
              </a:rPr>
              <a:t>Product Market, for Goods &amp; </a:t>
            </a:r>
            <a:r>
              <a:rPr lang="en-US" sz="1400" u="sng" dirty="0" err="1">
                <a:solidFill>
                  <a:schemeClr val="bg1"/>
                </a:solidFill>
              </a:rPr>
              <a:t>Svcs</a:t>
            </a:r>
            <a:r>
              <a:rPr lang="en-US" sz="1400" u="sng" dirty="0">
                <a:solidFill>
                  <a:schemeClr val="bg1"/>
                </a:solidFill>
              </a:rPr>
              <a:t>.</a:t>
            </a:r>
          </a:p>
          <a:p>
            <a:pPr marL="285750" indent="-285750" fontAlgn="auto">
              <a:spcBef>
                <a:spcPts val="0"/>
              </a:spcBef>
              <a:spcAft>
                <a:spcPts val="0"/>
              </a:spcAft>
              <a:buFont typeface="Arial"/>
              <a:buChar char="•"/>
              <a:defRPr/>
            </a:pPr>
            <a:r>
              <a:rPr lang="en-US" sz="1400" dirty="0">
                <a:solidFill>
                  <a:schemeClr val="bg1"/>
                </a:solidFill>
              </a:rPr>
              <a:t>Firms sell</a:t>
            </a:r>
          </a:p>
          <a:p>
            <a:pPr marL="285750" indent="-285750" fontAlgn="auto">
              <a:spcBef>
                <a:spcPts val="0"/>
              </a:spcBef>
              <a:spcAft>
                <a:spcPts val="0"/>
              </a:spcAft>
              <a:buFont typeface="Arial"/>
              <a:buChar char="•"/>
              <a:defRPr/>
            </a:pPr>
            <a:r>
              <a:rPr lang="en-US" sz="1400" dirty="0">
                <a:solidFill>
                  <a:schemeClr val="bg1"/>
                </a:solidFill>
              </a:rPr>
              <a:t>HH buy</a:t>
            </a:r>
          </a:p>
        </p:txBody>
      </p:sp>
      <p:sp>
        <p:nvSpPr>
          <p:cNvPr id="9" name="Oval 8"/>
          <p:cNvSpPr/>
          <p:nvPr/>
        </p:nvSpPr>
        <p:spPr>
          <a:xfrm>
            <a:off x="3431074" y="4170727"/>
            <a:ext cx="2255788" cy="1201278"/>
          </a:xfrm>
          <a:prstGeom prst="ellipse">
            <a:avLst/>
          </a:prstGeom>
          <a:solidFill>
            <a:srgbClr val="953735"/>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400" u="sng" dirty="0">
                <a:solidFill>
                  <a:schemeClr val="bg1"/>
                </a:solidFill>
              </a:rPr>
              <a:t>Resource Market, for Factors Inputs</a:t>
            </a:r>
          </a:p>
          <a:p>
            <a:pPr marL="285750" indent="-285750" fontAlgn="auto">
              <a:spcBef>
                <a:spcPts val="0"/>
              </a:spcBef>
              <a:spcAft>
                <a:spcPts val="0"/>
              </a:spcAft>
              <a:buFont typeface="Arial"/>
              <a:buChar char="•"/>
              <a:defRPr/>
            </a:pPr>
            <a:r>
              <a:rPr lang="en-US" sz="1400" dirty="0">
                <a:solidFill>
                  <a:schemeClr val="bg1"/>
                </a:solidFill>
              </a:rPr>
              <a:t>HH sell</a:t>
            </a:r>
          </a:p>
          <a:p>
            <a:pPr marL="285750" indent="-285750" fontAlgn="auto">
              <a:spcBef>
                <a:spcPts val="0"/>
              </a:spcBef>
              <a:spcAft>
                <a:spcPts val="0"/>
              </a:spcAft>
              <a:buFont typeface="Arial"/>
              <a:buChar char="•"/>
              <a:defRPr/>
            </a:pPr>
            <a:r>
              <a:rPr lang="en-US" sz="1400" dirty="0">
                <a:solidFill>
                  <a:schemeClr val="bg1"/>
                </a:solidFill>
              </a:rPr>
              <a:t>Firms buy</a:t>
            </a:r>
          </a:p>
        </p:txBody>
      </p:sp>
      <p:sp>
        <p:nvSpPr>
          <p:cNvPr id="10" name="Rectangle 9"/>
          <p:cNvSpPr/>
          <p:nvPr/>
        </p:nvSpPr>
        <p:spPr>
          <a:xfrm>
            <a:off x="611560" y="2590904"/>
            <a:ext cx="2664296" cy="1358647"/>
          </a:xfrm>
          <a:prstGeom prst="rect">
            <a:avLst/>
          </a:prstGeo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u="sng" dirty="0"/>
              <a:t>Firms</a:t>
            </a:r>
          </a:p>
          <a:p>
            <a:pPr marL="285750" indent="-285750" fontAlgn="auto">
              <a:spcBef>
                <a:spcPts val="0"/>
              </a:spcBef>
              <a:spcAft>
                <a:spcPts val="0"/>
              </a:spcAft>
              <a:buFont typeface="Arial"/>
              <a:buChar char="•"/>
              <a:defRPr/>
            </a:pPr>
            <a:r>
              <a:rPr lang="en-US" dirty="0"/>
              <a:t>Produce and sell goods and services</a:t>
            </a:r>
          </a:p>
          <a:p>
            <a:pPr marL="285750" indent="-285750" fontAlgn="auto">
              <a:spcBef>
                <a:spcPts val="0"/>
              </a:spcBef>
              <a:spcAft>
                <a:spcPts val="0"/>
              </a:spcAft>
              <a:buFont typeface="Arial"/>
              <a:buChar char="•"/>
              <a:defRPr/>
            </a:pPr>
            <a:r>
              <a:rPr lang="en-US" dirty="0"/>
              <a:t>Hire factors of production</a:t>
            </a:r>
          </a:p>
        </p:txBody>
      </p:sp>
      <p:sp>
        <p:nvSpPr>
          <p:cNvPr id="11" name="Rectangle 10"/>
          <p:cNvSpPr/>
          <p:nvPr/>
        </p:nvSpPr>
        <p:spPr>
          <a:xfrm>
            <a:off x="6047781" y="2590904"/>
            <a:ext cx="2331613" cy="1358647"/>
          </a:xfrm>
          <a:prstGeom prst="rect">
            <a:avLst/>
          </a:prstGeom>
          <a:solidFill>
            <a:srgbClr val="604A7B"/>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u="sng" dirty="0"/>
              <a:t>Households</a:t>
            </a:r>
          </a:p>
          <a:p>
            <a:pPr marL="285750" indent="-285750" fontAlgn="auto">
              <a:spcBef>
                <a:spcPts val="0"/>
              </a:spcBef>
              <a:spcAft>
                <a:spcPts val="0"/>
              </a:spcAft>
              <a:buFont typeface="Arial"/>
              <a:buChar char="•"/>
              <a:defRPr/>
            </a:pPr>
            <a:r>
              <a:rPr lang="en-US" dirty="0"/>
              <a:t>Buy/consume goods and services</a:t>
            </a:r>
          </a:p>
          <a:p>
            <a:pPr marL="285750" indent="-285750" fontAlgn="auto">
              <a:spcBef>
                <a:spcPts val="0"/>
              </a:spcBef>
              <a:spcAft>
                <a:spcPts val="0"/>
              </a:spcAft>
              <a:buFont typeface="Arial"/>
              <a:buChar char="•"/>
              <a:defRPr/>
            </a:pPr>
            <a:r>
              <a:rPr lang="en-US" dirty="0"/>
              <a:t>Own/sell factors of production</a:t>
            </a:r>
          </a:p>
        </p:txBody>
      </p:sp>
      <p:sp>
        <p:nvSpPr>
          <p:cNvPr id="15" name="Bent-Up Arrow 14"/>
          <p:cNvSpPr/>
          <p:nvPr/>
        </p:nvSpPr>
        <p:spPr>
          <a:xfrm rot="10800000">
            <a:off x="1535113" y="1595437"/>
            <a:ext cx="1857375" cy="932657"/>
          </a:xfrm>
          <a:prstGeom prst="bentUpArrow">
            <a:avLst>
              <a:gd name="adj1" fmla="val 4268"/>
              <a:gd name="adj2" fmla="val 10642"/>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0" name="Bent-Up Arrow 19"/>
          <p:cNvSpPr/>
          <p:nvPr/>
        </p:nvSpPr>
        <p:spPr>
          <a:xfrm rot="5400000">
            <a:off x="2001971" y="3664347"/>
            <a:ext cx="1057011" cy="1724025"/>
          </a:xfrm>
          <a:prstGeom prst="bentUpArrow">
            <a:avLst>
              <a:gd name="adj1" fmla="val 4268"/>
              <a:gd name="adj2" fmla="val 10642"/>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1" name="Bent-Up Arrow 20"/>
          <p:cNvSpPr/>
          <p:nvPr/>
        </p:nvSpPr>
        <p:spPr>
          <a:xfrm>
            <a:off x="5743576" y="4013729"/>
            <a:ext cx="1895475" cy="883708"/>
          </a:xfrm>
          <a:prstGeom prst="bentUpArrow">
            <a:avLst>
              <a:gd name="adj1" fmla="val 4268"/>
              <a:gd name="adj2" fmla="val 10642"/>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2" name="Bent-Up Arrow 21"/>
          <p:cNvSpPr/>
          <p:nvPr/>
        </p:nvSpPr>
        <p:spPr>
          <a:xfrm rot="16200000">
            <a:off x="6168629" y="1122759"/>
            <a:ext cx="932657" cy="1782763"/>
          </a:xfrm>
          <a:prstGeom prst="bentUpArrow">
            <a:avLst>
              <a:gd name="adj1" fmla="val 4268"/>
              <a:gd name="adj2" fmla="val 10642"/>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3" name="TextBox 22"/>
          <p:cNvSpPr txBox="1">
            <a:spLocks noChangeArrowheads="1"/>
          </p:cNvSpPr>
          <p:nvPr/>
        </p:nvSpPr>
        <p:spPr bwMode="auto">
          <a:xfrm>
            <a:off x="5970588" y="1287198"/>
            <a:ext cx="3115918" cy="400110"/>
          </a:xfrm>
          <a:prstGeom prst="rect">
            <a:avLst/>
          </a:prstGeom>
          <a:noFill/>
          <a:ln w="9525">
            <a:noFill/>
            <a:miter lim="800000"/>
            <a:headEnd/>
            <a:tailEnd/>
          </a:ln>
        </p:spPr>
        <p:txBody>
          <a:bodyPr wrap="none">
            <a:spAutoFit/>
          </a:bodyPr>
          <a:lstStyle/>
          <a:p>
            <a:r>
              <a:rPr lang="en-US" sz="2000">
                <a:latin typeface="Calibri" pitchFamily="34" charset="0"/>
              </a:rPr>
              <a:t>Cons. Spending/Expeditures</a:t>
            </a:r>
          </a:p>
        </p:txBody>
      </p:sp>
      <p:sp>
        <p:nvSpPr>
          <p:cNvPr id="24" name="TextBox 23"/>
          <p:cNvSpPr txBox="1">
            <a:spLocks noChangeArrowheads="1"/>
          </p:cNvSpPr>
          <p:nvPr/>
        </p:nvSpPr>
        <p:spPr bwMode="auto">
          <a:xfrm>
            <a:off x="2028826" y="1272646"/>
            <a:ext cx="996363" cy="369332"/>
          </a:xfrm>
          <a:prstGeom prst="rect">
            <a:avLst/>
          </a:prstGeom>
          <a:noFill/>
          <a:ln w="9525">
            <a:noFill/>
            <a:miter lim="800000"/>
            <a:headEnd/>
            <a:tailEnd/>
          </a:ln>
        </p:spPr>
        <p:txBody>
          <a:bodyPr wrap="none">
            <a:spAutoFit/>
          </a:bodyPr>
          <a:lstStyle/>
          <a:p>
            <a:r>
              <a:rPr lang="en-US">
                <a:latin typeface="Calibri" pitchFamily="34" charset="0"/>
              </a:rPr>
              <a:t>Revenue</a:t>
            </a:r>
          </a:p>
        </p:txBody>
      </p:sp>
      <p:sp>
        <p:nvSpPr>
          <p:cNvPr id="25" name="TextBox 24"/>
          <p:cNvSpPr txBox="1">
            <a:spLocks noChangeArrowheads="1"/>
          </p:cNvSpPr>
          <p:nvPr/>
        </p:nvSpPr>
        <p:spPr bwMode="auto">
          <a:xfrm>
            <a:off x="5786438" y="5000625"/>
            <a:ext cx="1401762" cy="646331"/>
          </a:xfrm>
          <a:prstGeom prst="rect">
            <a:avLst/>
          </a:prstGeom>
          <a:noFill/>
          <a:ln w="9525">
            <a:noFill/>
            <a:miter lim="800000"/>
            <a:headEnd/>
            <a:tailEnd/>
          </a:ln>
        </p:spPr>
        <p:txBody>
          <a:bodyPr>
            <a:spAutoFit/>
          </a:bodyPr>
          <a:lstStyle/>
          <a:p>
            <a:r>
              <a:rPr lang="en-US">
                <a:latin typeface="Calibri" pitchFamily="34" charset="0"/>
              </a:rPr>
              <a:t>Wages, rent, &amp;  profits</a:t>
            </a:r>
          </a:p>
        </p:txBody>
      </p:sp>
      <p:sp>
        <p:nvSpPr>
          <p:cNvPr id="26" name="TextBox 25"/>
          <p:cNvSpPr txBox="1">
            <a:spLocks noChangeArrowheads="1"/>
          </p:cNvSpPr>
          <p:nvPr/>
        </p:nvSpPr>
        <p:spPr bwMode="auto">
          <a:xfrm>
            <a:off x="1214439" y="5023115"/>
            <a:ext cx="2357437" cy="369332"/>
          </a:xfrm>
          <a:prstGeom prst="rect">
            <a:avLst/>
          </a:prstGeom>
          <a:noFill/>
          <a:ln w="9525">
            <a:noFill/>
            <a:miter lim="800000"/>
            <a:headEnd/>
            <a:tailEnd/>
          </a:ln>
        </p:spPr>
        <p:txBody>
          <a:bodyPr>
            <a:spAutoFit/>
          </a:bodyPr>
          <a:lstStyle/>
          <a:p>
            <a:r>
              <a:rPr lang="en-US">
                <a:latin typeface="Calibri" pitchFamily="34" charset="0"/>
              </a:rPr>
              <a:t>Costs of Production</a:t>
            </a:r>
          </a:p>
        </p:txBody>
      </p:sp>
      <p:sp>
        <p:nvSpPr>
          <p:cNvPr id="27" name="Bent-Up Arrow 26"/>
          <p:cNvSpPr/>
          <p:nvPr/>
        </p:nvSpPr>
        <p:spPr>
          <a:xfrm rot="5400000" flipH="1">
            <a:off x="2161647" y="1359429"/>
            <a:ext cx="899583" cy="1562100"/>
          </a:xfrm>
          <a:prstGeom prst="bentUpArrow">
            <a:avLst>
              <a:gd name="adj1" fmla="val 5000"/>
              <a:gd name="adj2" fmla="val 11029"/>
              <a:gd name="adj3" fmla="val 25000"/>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Bent-Up Arrow 27"/>
          <p:cNvSpPr/>
          <p:nvPr/>
        </p:nvSpPr>
        <p:spPr>
          <a:xfrm rot="16200000" flipH="1">
            <a:off x="6149579" y="3625454"/>
            <a:ext cx="789781" cy="1563688"/>
          </a:xfrm>
          <a:prstGeom prst="bentUpArrow">
            <a:avLst>
              <a:gd name="adj1" fmla="val 8489"/>
              <a:gd name="adj2" fmla="val 11029"/>
              <a:gd name="adj3" fmla="val 25000"/>
            </a:avLst>
          </a:prstGeom>
          <a:solidFill>
            <a:srgbClr val="FF0000"/>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Bent-Up Arrow 28"/>
          <p:cNvSpPr/>
          <p:nvPr/>
        </p:nvSpPr>
        <p:spPr>
          <a:xfrm rot="10800000" flipH="1">
            <a:off x="5857875" y="1785938"/>
            <a:ext cx="1563688" cy="763323"/>
          </a:xfrm>
          <a:prstGeom prst="bentUpArrow">
            <a:avLst>
              <a:gd name="adj1" fmla="val 5008"/>
              <a:gd name="adj2" fmla="val 11029"/>
              <a:gd name="adj3" fmla="val 25000"/>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Bent-Up Arrow 29"/>
          <p:cNvSpPr/>
          <p:nvPr/>
        </p:nvSpPr>
        <p:spPr>
          <a:xfrm flipH="1">
            <a:off x="1830388" y="4012407"/>
            <a:ext cx="1562100" cy="762000"/>
          </a:xfrm>
          <a:prstGeom prst="bentUpArrow">
            <a:avLst>
              <a:gd name="adj1" fmla="val 6964"/>
              <a:gd name="adj2" fmla="val 11029"/>
              <a:gd name="adj3" fmla="val 25000"/>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TextBox 30"/>
          <p:cNvSpPr txBox="1">
            <a:spLocks noChangeArrowheads="1"/>
          </p:cNvSpPr>
          <p:nvPr/>
        </p:nvSpPr>
        <p:spPr bwMode="auto">
          <a:xfrm>
            <a:off x="2133600" y="1714500"/>
            <a:ext cx="1447800" cy="923330"/>
          </a:xfrm>
          <a:prstGeom prst="rect">
            <a:avLst/>
          </a:prstGeom>
          <a:noFill/>
          <a:ln w="9525">
            <a:noFill/>
            <a:miter lim="800000"/>
            <a:headEnd/>
            <a:tailEnd/>
          </a:ln>
        </p:spPr>
        <p:txBody>
          <a:bodyPr wrap="square">
            <a:spAutoFit/>
          </a:bodyPr>
          <a:lstStyle/>
          <a:p>
            <a:r>
              <a:rPr lang="en-US" dirty="0">
                <a:latin typeface="Calibri" pitchFamily="34" charset="0"/>
              </a:rPr>
              <a:t>Goods &amp; services sold/output</a:t>
            </a:r>
          </a:p>
        </p:txBody>
      </p:sp>
      <p:sp>
        <p:nvSpPr>
          <p:cNvPr id="32" name="TextBox 31"/>
          <p:cNvSpPr txBox="1">
            <a:spLocks noChangeArrowheads="1"/>
          </p:cNvSpPr>
          <p:nvPr/>
        </p:nvSpPr>
        <p:spPr bwMode="auto">
          <a:xfrm>
            <a:off x="5500688" y="1845469"/>
            <a:ext cx="1847850" cy="646331"/>
          </a:xfrm>
          <a:prstGeom prst="rect">
            <a:avLst/>
          </a:prstGeom>
          <a:noFill/>
          <a:ln w="9525">
            <a:noFill/>
            <a:miter lim="800000"/>
            <a:headEnd/>
            <a:tailEnd/>
          </a:ln>
        </p:spPr>
        <p:txBody>
          <a:bodyPr>
            <a:spAutoFit/>
          </a:bodyPr>
          <a:lstStyle/>
          <a:p>
            <a:r>
              <a:rPr lang="en-US">
                <a:latin typeface="Calibri" pitchFamily="34" charset="0"/>
              </a:rPr>
              <a:t>Goods &amp; svcs. bought</a:t>
            </a:r>
          </a:p>
        </p:txBody>
      </p:sp>
      <p:sp>
        <p:nvSpPr>
          <p:cNvPr id="33" name="TextBox 32"/>
          <p:cNvSpPr txBox="1">
            <a:spLocks noChangeArrowheads="1"/>
          </p:cNvSpPr>
          <p:nvPr/>
        </p:nvSpPr>
        <p:spPr bwMode="auto">
          <a:xfrm>
            <a:off x="5580064" y="4057386"/>
            <a:ext cx="2016125" cy="646331"/>
          </a:xfrm>
          <a:prstGeom prst="rect">
            <a:avLst/>
          </a:prstGeom>
          <a:noFill/>
          <a:ln w="9525">
            <a:noFill/>
            <a:miter lim="800000"/>
            <a:headEnd/>
            <a:tailEnd/>
          </a:ln>
        </p:spPr>
        <p:txBody>
          <a:bodyPr>
            <a:spAutoFit/>
          </a:bodyPr>
          <a:lstStyle/>
          <a:p>
            <a:r>
              <a:rPr lang="en-US">
                <a:latin typeface="Calibri" pitchFamily="34" charset="0"/>
              </a:rPr>
              <a:t>Land, labor, and capital</a:t>
            </a:r>
          </a:p>
        </p:txBody>
      </p:sp>
      <p:sp>
        <p:nvSpPr>
          <p:cNvPr id="34" name="TextBox 33"/>
          <p:cNvSpPr txBox="1">
            <a:spLocks noChangeArrowheads="1"/>
          </p:cNvSpPr>
          <p:nvPr/>
        </p:nvSpPr>
        <p:spPr bwMode="auto">
          <a:xfrm>
            <a:off x="1943100" y="4378854"/>
            <a:ext cx="1403350" cy="369332"/>
          </a:xfrm>
          <a:prstGeom prst="rect">
            <a:avLst/>
          </a:prstGeom>
          <a:noFill/>
          <a:ln w="9525">
            <a:noFill/>
            <a:miter lim="800000"/>
            <a:headEnd/>
            <a:tailEnd/>
          </a:ln>
        </p:spPr>
        <p:txBody>
          <a:bodyPr>
            <a:spAutoFit/>
          </a:bodyPr>
          <a:lstStyle/>
          <a:p>
            <a:r>
              <a:rPr lang="en-US">
                <a:latin typeface="Calibri" pitchFamily="34" charset="0"/>
              </a:rPr>
              <a:t>Factor inputs</a:t>
            </a:r>
          </a:p>
        </p:txBody>
      </p:sp>
      <p:sp>
        <p:nvSpPr>
          <p:cNvPr id="35" name="Right Arrow 34"/>
          <p:cNvSpPr/>
          <p:nvPr/>
        </p:nvSpPr>
        <p:spPr>
          <a:xfrm>
            <a:off x="6929439" y="5357813"/>
            <a:ext cx="484187" cy="79375"/>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36" name="Right Arrow 35"/>
          <p:cNvSpPr/>
          <p:nvPr/>
        </p:nvSpPr>
        <p:spPr>
          <a:xfrm>
            <a:off x="6858001" y="5536407"/>
            <a:ext cx="485775" cy="78052"/>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6177" name="TextBox 36"/>
          <p:cNvSpPr txBox="1">
            <a:spLocks noChangeArrowheads="1"/>
          </p:cNvSpPr>
          <p:nvPr/>
        </p:nvSpPr>
        <p:spPr bwMode="auto">
          <a:xfrm>
            <a:off x="7429501" y="5408083"/>
            <a:ext cx="1293175" cy="369332"/>
          </a:xfrm>
          <a:prstGeom prst="rect">
            <a:avLst/>
          </a:prstGeom>
          <a:noFill/>
          <a:ln w="9525">
            <a:noFill/>
            <a:miter lim="800000"/>
            <a:headEnd/>
            <a:tailEnd/>
          </a:ln>
        </p:spPr>
        <p:txBody>
          <a:bodyPr wrap="none">
            <a:spAutoFit/>
          </a:bodyPr>
          <a:lstStyle/>
          <a:p>
            <a:r>
              <a:rPr lang="en-US">
                <a:latin typeface="Calibri" pitchFamily="34" charset="0"/>
              </a:rPr>
              <a:t>money flow</a:t>
            </a:r>
          </a:p>
        </p:txBody>
      </p:sp>
      <p:sp>
        <p:nvSpPr>
          <p:cNvPr id="6178" name="TextBox 37"/>
          <p:cNvSpPr txBox="1">
            <a:spLocks noChangeArrowheads="1"/>
          </p:cNvSpPr>
          <p:nvPr/>
        </p:nvSpPr>
        <p:spPr bwMode="auto">
          <a:xfrm>
            <a:off x="7429500" y="5179219"/>
            <a:ext cx="1390509" cy="369332"/>
          </a:xfrm>
          <a:prstGeom prst="rect">
            <a:avLst/>
          </a:prstGeom>
          <a:noFill/>
          <a:ln w="9525">
            <a:noFill/>
            <a:miter lim="800000"/>
            <a:headEnd/>
            <a:tailEnd/>
          </a:ln>
        </p:spPr>
        <p:txBody>
          <a:bodyPr wrap="none">
            <a:spAutoFit/>
          </a:bodyPr>
          <a:lstStyle/>
          <a:p>
            <a:r>
              <a:rPr lang="en-US">
                <a:latin typeface="Calibri" pitchFamily="34" charset="0"/>
              </a:rPr>
              <a:t>physical 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31" grpId="0"/>
      <p:bldP spid="32" grpId="0"/>
      <p:bldP spid="33" grpId="0"/>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0" y="697260"/>
                <a:ext cx="4343400" cy="5093830"/>
              </a:xfrm>
              <a:prstGeom prst="rect">
                <a:avLst/>
              </a:prstGeom>
              <a:noFill/>
            </p:spPr>
            <p:txBody>
              <a:bodyPr wrap="square" rtlCol="0">
                <a:spAutoFit/>
              </a:bodyPr>
              <a:lstStyle/>
              <a:p>
                <a:r>
                  <a:rPr lang="en-US" sz="2400" dirty="0" smtClean="0">
                    <a:solidFill>
                      <a:srgbClr val="FF0000"/>
                    </a:solidFill>
                  </a:rPr>
                  <a:t>Nominal GDP and Real GDP</a:t>
                </a:r>
              </a:p>
              <a:p>
                <a:pPr marL="0" lvl="1"/>
                <a:r>
                  <a:rPr lang="en-US" dirty="0" smtClean="0"/>
                  <a:t>To adjust a nation’s nominal GDP in one year to its real GDP, we must measure the value of output using prices from a base year.</a:t>
                </a:r>
                <a:r>
                  <a:rPr lang="en-US" dirty="0"/>
                  <a:t> </a:t>
                </a:r>
                <a:endParaRPr lang="en-US" dirty="0" smtClean="0"/>
              </a:p>
              <a:p>
                <a:pPr marL="0" lvl="1"/>
                <a:endParaRPr lang="en-US" dirty="0" smtClean="0"/>
              </a:p>
              <a:p>
                <a:pPr marL="0" lvl="1"/>
                <a:r>
                  <a:rPr lang="en-US" sz="1600" i="1" dirty="0" smtClean="0"/>
                  <a:t>Consider the country seen here. If we want to know the 2010 real GDP with 2009 as a base year, we must find the value of 2010’s output in 2009 prices.</a:t>
                </a:r>
              </a:p>
              <a:p>
                <a:pPr marL="285750" lvl="1" indent="-285750">
                  <a:buFont typeface="Arial" pitchFamily="34" charset="0"/>
                  <a:buChar char="•"/>
                </a:pPr>
                <a:r>
                  <a:rPr lang="en-US" sz="1600" i="1" dirty="0" smtClean="0"/>
                  <a:t>12 cheeses at $2 = $24</a:t>
                </a:r>
              </a:p>
              <a:p>
                <a:pPr marL="285750" lvl="1" indent="-285750">
                  <a:buFont typeface="Arial" pitchFamily="34" charset="0"/>
                  <a:buChar char="•"/>
                </a:pPr>
                <a:r>
                  <a:rPr lang="en-US" sz="1600" i="1" dirty="0" smtClean="0"/>
                  <a:t>25 chocolates at $2 = $50</a:t>
                </a:r>
              </a:p>
              <a:p>
                <a:pPr marL="285750" lvl="1" indent="-285750">
                  <a:buFont typeface="Arial" pitchFamily="34" charset="0"/>
                  <a:buChar char="•"/>
                </a:pPr>
                <a:r>
                  <a:rPr lang="en-US" sz="1600" i="1" dirty="0" smtClean="0"/>
                  <a:t>5 watches at $10 = $50</a:t>
                </a:r>
              </a:p>
              <a:p>
                <a:pPr marL="285750" lvl="1" indent="-285750">
                  <a:buFont typeface="Arial" pitchFamily="34" charset="0"/>
                  <a:buChar char="•"/>
                </a:pPr>
                <a:r>
                  <a:rPr lang="en-US" sz="1600" b="1" i="1" dirty="0" smtClean="0">
                    <a:solidFill>
                      <a:srgbClr val="FF0000"/>
                    </a:solidFill>
                  </a:rPr>
                  <a:t>2010 real GDP = $124</a:t>
                </a:r>
              </a:p>
              <a:p>
                <a:pPr marL="0" lvl="1"/>
                <a14:m>
                  <m:oMathPara xmlns:m="http://schemas.openxmlformats.org/officeDocument/2006/math">
                    <m:oMathParaPr>
                      <m:jc m:val="centerGroup"/>
                    </m:oMathParaPr>
                    <m:oMath xmlns:m="http://schemas.openxmlformats.org/officeDocument/2006/math">
                      <m:r>
                        <a:rPr lang="en-US" sz="1600" b="0" i="1" smtClean="0">
                          <a:solidFill>
                            <a:srgbClr val="0000CC"/>
                          </a:solidFill>
                          <a:latin typeface="Cambria Math"/>
                        </a:rPr>
                        <m:t>𝑇h𝑒</m:t>
                      </m:r>
                      <m:r>
                        <a:rPr lang="en-US" sz="1600" b="0" i="1" smtClean="0">
                          <a:solidFill>
                            <a:srgbClr val="0000CC"/>
                          </a:solidFill>
                          <a:latin typeface="Cambria Math"/>
                        </a:rPr>
                        <m:t> </m:t>
                      </m:r>
                      <m:r>
                        <a:rPr lang="en-US" sz="1600" b="0" i="1" smtClean="0">
                          <a:solidFill>
                            <a:srgbClr val="0000CC"/>
                          </a:solidFill>
                          <a:latin typeface="Cambria Math"/>
                        </a:rPr>
                        <m:t>𝐺𝐷𝑃</m:t>
                      </m:r>
                      <m:r>
                        <a:rPr lang="en-US" sz="1600" b="0" i="1" smtClean="0">
                          <a:solidFill>
                            <a:srgbClr val="0000CC"/>
                          </a:solidFill>
                          <a:latin typeface="Cambria Math"/>
                        </a:rPr>
                        <m:t> </m:t>
                      </m:r>
                      <m:r>
                        <a:rPr lang="en-US" sz="1600" b="0" i="1" smtClean="0">
                          <a:solidFill>
                            <a:srgbClr val="0000CC"/>
                          </a:solidFill>
                          <a:latin typeface="Cambria Math"/>
                        </a:rPr>
                        <m:t>𝐷𝑒𝑓𝑙𝑎𝑡𝑜𝑟</m:t>
                      </m:r>
                      <m:r>
                        <a:rPr lang="en-US" sz="1600" b="0" i="1" smtClean="0">
                          <a:solidFill>
                            <a:srgbClr val="0000CC"/>
                          </a:solidFill>
                          <a:latin typeface="Cambria Math"/>
                        </a:rPr>
                        <m:t>= </m:t>
                      </m:r>
                      <m:f>
                        <m:fPr>
                          <m:ctrlPr>
                            <a:rPr lang="en-US" sz="1600" i="1" smtClean="0">
                              <a:solidFill>
                                <a:srgbClr val="0000CC"/>
                              </a:solidFill>
                              <a:latin typeface="Cambria Math"/>
                            </a:rPr>
                          </m:ctrlPr>
                        </m:fPr>
                        <m:num>
                          <m:r>
                            <a:rPr lang="en-US" sz="1600" b="0" i="1" smtClean="0">
                              <a:solidFill>
                                <a:srgbClr val="0000CC"/>
                              </a:solidFill>
                              <a:latin typeface="Cambria Math"/>
                            </a:rPr>
                            <m:t>𝑁𝑜𝑚𝑖𝑛𝑎𝑙</m:t>
                          </m:r>
                          <m:r>
                            <a:rPr lang="en-US" sz="1600" b="0" i="1" smtClean="0">
                              <a:solidFill>
                                <a:srgbClr val="0000CC"/>
                              </a:solidFill>
                              <a:latin typeface="Cambria Math"/>
                            </a:rPr>
                            <m:t> </m:t>
                          </m:r>
                          <m:r>
                            <a:rPr lang="en-US" sz="1600" b="0" i="1" smtClean="0">
                              <a:solidFill>
                                <a:srgbClr val="0000CC"/>
                              </a:solidFill>
                              <a:latin typeface="Cambria Math"/>
                            </a:rPr>
                            <m:t>𝐺𝐷𝑃</m:t>
                          </m:r>
                        </m:num>
                        <m:den>
                          <m:r>
                            <a:rPr lang="en-US" sz="1600" b="0" i="1" smtClean="0">
                              <a:solidFill>
                                <a:srgbClr val="0000CC"/>
                              </a:solidFill>
                              <a:latin typeface="Cambria Math"/>
                            </a:rPr>
                            <m:t>𝑅𝑒𝑎𝑙</m:t>
                          </m:r>
                          <m:r>
                            <a:rPr lang="en-US" sz="1600" b="0" i="1" smtClean="0">
                              <a:solidFill>
                                <a:srgbClr val="0000CC"/>
                              </a:solidFill>
                              <a:latin typeface="Cambria Math"/>
                            </a:rPr>
                            <m:t> </m:t>
                          </m:r>
                          <m:r>
                            <a:rPr lang="en-US" sz="1600" b="0" i="1" smtClean="0">
                              <a:solidFill>
                                <a:srgbClr val="0000CC"/>
                              </a:solidFill>
                              <a:latin typeface="Cambria Math"/>
                            </a:rPr>
                            <m:t>𝐺𝐷𝑃</m:t>
                          </m:r>
                        </m:den>
                      </m:f>
                    </m:oMath>
                  </m:oMathPara>
                </a14:m>
                <a:endParaRPr lang="en-US" sz="1600" i="1" dirty="0">
                  <a:solidFill>
                    <a:srgbClr val="0000CC"/>
                  </a:solidFill>
                </a:endParaRPr>
              </a:p>
              <a:p>
                <a:pPr marL="0" lvl="1"/>
                <a:endParaRPr lang="en-US" sz="1600" i="1" dirty="0" smtClean="0">
                  <a:solidFill>
                    <a:schemeClr val="tx1"/>
                  </a:solidFill>
                </a:endParaRPr>
              </a:p>
              <a:p>
                <a:pPr marL="285750" lvl="1" indent="-285750">
                  <a:buFont typeface="Arial" pitchFamily="34" charset="0"/>
                  <a:buChar char="•"/>
                </a:pPr>
                <a:r>
                  <a:rPr lang="en-US" sz="1600" i="1" dirty="0" smtClean="0">
                    <a:solidFill>
                      <a:schemeClr val="tx1"/>
                    </a:solidFill>
                  </a:rPr>
                  <a:t>For this country, the GDP deflator = </a:t>
                </a:r>
                <a14:m>
                  <m:oMath xmlns:m="http://schemas.openxmlformats.org/officeDocument/2006/math">
                    <m:f>
                      <m:fPr>
                        <m:ctrlPr>
                          <a:rPr lang="en-US" sz="1600" i="1" smtClean="0">
                            <a:solidFill>
                              <a:schemeClr val="tx1"/>
                            </a:solidFill>
                            <a:latin typeface="Cambria Math"/>
                          </a:rPr>
                        </m:ctrlPr>
                      </m:fPr>
                      <m:num>
                        <m:r>
                          <a:rPr lang="en-US" sz="1600" b="0" i="1" smtClean="0">
                            <a:solidFill>
                              <a:schemeClr val="tx1"/>
                            </a:solidFill>
                            <a:latin typeface="Cambria Math"/>
                          </a:rPr>
                          <m:t>160</m:t>
                        </m:r>
                      </m:num>
                      <m:den>
                        <m:r>
                          <a:rPr lang="en-US" sz="1600" b="0" i="1" smtClean="0">
                            <a:solidFill>
                              <a:schemeClr val="tx1"/>
                            </a:solidFill>
                            <a:latin typeface="Cambria Math"/>
                          </a:rPr>
                          <m:t>124</m:t>
                        </m:r>
                      </m:den>
                    </m:f>
                    <m:r>
                      <a:rPr lang="en-US" sz="1600" b="0" i="1" smtClean="0">
                        <a:solidFill>
                          <a:schemeClr val="tx1"/>
                        </a:solidFill>
                        <a:latin typeface="Cambria Math"/>
                      </a:rPr>
                      <m:t>=</m:t>
                    </m:r>
                    <m:r>
                      <a:rPr lang="en-US" sz="1600" b="0" i="1" smtClean="0">
                        <a:solidFill>
                          <a:srgbClr val="FF0000"/>
                        </a:solidFill>
                        <a:latin typeface="Cambria Math"/>
                      </a:rPr>
                      <m:t>1.29</m:t>
                    </m:r>
                  </m:oMath>
                </a14:m>
                <a:endParaRPr lang="en-US" sz="1600" i="1" dirty="0" smtClean="0">
                  <a:solidFill>
                    <a:srgbClr val="FF0000"/>
                  </a:solidFill>
                </a:endParaRPr>
              </a:p>
              <a:p>
                <a:pPr marL="285750" lvl="1" indent="-285750">
                  <a:buFont typeface="Arial" pitchFamily="34" charset="0"/>
                  <a:buChar char="•"/>
                </a:pPr>
                <a:r>
                  <a:rPr lang="en-US" sz="1600" dirty="0" smtClean="0"/>
                  <a:t>With this we know that prices rose by 29% between 2009 and 2010.</a:t>
                </a:r>
                <a:endParaRPr lang="en-US" sz="1600" dirty="0" smtClean="0">
                  <a:solidFill>
                    <a:schemeClr val="tx1"/>
                  </a:solidFill>
                </a:endParaRPr>
              </a:p>
            </p:txBody>
          </p:sp>
        </mc:Choice>
        <mc:Fallback>
          <p:sp>
            <p:nvSpPr>
              <p:cNvPr id="4" name="TextBox 3"/>
              <p:cNvSpPr txBox="1">
                <a:spLocks noRot="1" noChangeAspect="1" noMove="1" noResize="1" noEditPoints="1" noAdjustHandles="1" noChangeArrowheads="1" noChangeShapeType="1" noTextEdit="1"/>
              </p:cNvSpPr>
              <p:nvPr/>
            </p:nvSpPr>
            <p:spPr>
              <a:xfrm>
                <a:off x="0" y="697260"/>
                <a:ext cx="4343400" cy="5093830"/>
              </a:xfrm>
              <a:prstGeom prst="rect">
                <a:avLst/>
              </a:prstGeom>
              <a:blipFill rotWithShape="1">
                <a:blip r:embed="rId2" cstate="print"/>
                <a:stretch>
                  <a:fillRect l="-2104" t="-957" r="-1543" b="-598"/>
                </a:stretch>
              </a:blipFill>
            </p:spPr>
            <p:txBody>
              <a:bodyPr/>
              <a:lstStyle/>
              <a:p>
                <a:r>
                  <a:rPr lang="en-US">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xmlns="" val="2927965600"/>
              </p:ext>
            </p:extLst>
          </p:nvPr>
        </p:nvGraphicFramePr>
        <p:xfrm>
          <a:off x="4343399" y="190500"/>
          <a:ext cx="4800601" cy="2214880"/>
        </p:xfrm>
        <a:graphic>
          <a:graphicData uri="http://schemas.openxmlformats.org/drawingml/2006/table">
            <a:tbl>
              <a:tblPr>
                <a:tableStyleId>{284E427A-3D55-4303-BF80-6455036E1DE7}</a:tableStyleId>
              </a:tblPr>
              <a:tblGrid>
                <a:gridCol w="1066578"/>
                <a:gridCol w="965603"/>
                <a:gridCol w="826514"/>
                <a:gridCol w="1941906"/>
              </a:tblGrid>
              <a:tr h="0">
                <a:tc>
                  <a:txBody>
                    <a:bodyPr/>
                    <a:lstStyle/>
                    <a:p>
                      <a:pPr marL="0" marR="0" algn="ctr" fontAlgn="t">
                        <a:spcBef>
                          <a:spcPts val="0"/>
                        </a:spcBef>
                        <a:spcAft>
                          <a:spcPts val="0"/>
                        </a:spcAft>
                      </a:pPr>
                      <a:r>
                        <a:rPr lang="en-US" sz="1600" b="1" dirty="0" smtClean="0">
                          <a:effectLst/>
                        </a:rPr>
                        <a:t>Output</a:t>
                      </a:r>
                      <a:r>
                        <a:rPr lang="en-US" sz="1600" b="1" baseline="0" dirty="0" smtClean="0">
                          <a:effectLst/>
                        </a:rPr>
                        <a:t> </a:t>
                      </a:r>
                      <a:r>
                        <a:rPr lang="en-US" sz="1600" b="1" dirty="0" smtClean="0">
                          <a:effectLst/>
                        </a:rPr>
                        <a:t>in </a:t>
                      </a:r>
                      <a:r>
                        <a:rPr lang="en-US" sz="1600" b="1" dirty="0">
                          <a:effectLst/>
                        </a:rPr>
                        <a:t>2009</a:t>
                      </a:r>
                      <a:endParaRPr lang="en-US" sz="1600" b="1" dirty="0">
                        <a:solidFill>
                          <a:srgbClr val="17365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a:effectLst/>
                        </a:rPr>
                        <a:t>Quantity  produced in  2009</a:t>
                      </a:r>
                      <a:endParaRPr lang="en-US" sz="1600" b="1">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a:effectLst/>
                        </a:rPr>
                        <a:t>Price in 2009</a:t>
                      </a:r>
                      <a:endParaRPr lang="en-US" sz="1600" b="1" dirty="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a:effectLst/>
                        </a:rPr>
                        <a:t>Total value of  output 2009</a:t>
                      </a:r>
                      <a:endParaRPr lang="en-US" sz="1600" b="1" dirty="0">
                        <a:solidFill>
                          <a:srgbClr val="1F497D"/>
                        </a:solidFill>
                        <a:effectLst/>
                        <a:latin typeface="Calibri"/>
                      </a:endParaRPr>
                    </a:p>
                  </a:txBody>
                  <a:tcPr marL="50800" marR="50800" marT="50800" marB="50800" anchor="ctr"/>
                </a:tc>
              </a:tr>
              <a:tr h="0">
                <a:tc>
                  <a:txBody>
                    <a:bodyPr/>
                    <a:lstStyle/>
                    <a:p>
                      <a:pPr marL="0" marR="0" algn="ctr" fontAlgn="t">
                        <a:spcBef>
                          <a:spcPts val="0"/>
                        </a:spcBef>
                        <a:spcAft>
                          <a:spcPts val="0"/>
                        </a:spcAft>
                      </a:pPr>
                      <a:r>
                        <a:rPr lang="en-US" sz="1600">
                          <a:effectLst/>
                        </a:rPr>
                        <a:t>Cheese</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10</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2</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smtClean="0">
                          <a:effectLst/>
                        </a:rPr>
                        <a:t>20</a:t>
                      </a:r>
                      <a:r>
                        <a:rPr lang="en-US" sz="1600" dirty="0">
                          <a:effectLst/>
                        </a:rPr>
                        <a:t> </a:t>
                      </a:r>
                      <a:endParaRPr lang="en-US" sz="1600" dirty="0">
                        <a:solidFill>
                          <a:srgbClr val="1F497D"/>
                        </a:solidFill>
                        <a:effectLst/>
                        <a:latin typeface="Calibri"/>
                      </a:endParaRPr>
                    </a:p>
                  </a:txBody>
                  <a:tcPr marL="50800" marR="50800" marT="50800" marB="50800" anchor="ctr"/>
                </a:tc>
              </a:tr>
              <a:tr h="0">
                <a:tc>
                  <a:txBody>
                    <a:bodyPr/>
                    <a:lstStyle/>
                    <a:p>
                      <a:pPr marL="0" marR="0" algn="ctr" fontAlgn="t">
                        <a:spcBef>
                          <a:spcPts val="0"/>
                        </a:spcBef>
                        <a:spcAft>
                          <a:spcPts val="0"/>
                        </a:spcAft>
                      </a:pPr>
                      <a:r>
                        <a:rPr lang="en-US" sz="1600">
                          <a:effectLst/>
                        </a:rPr>
                        <a:t>Chocolate </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20</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2</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a:effectLst/>
                        </a:rPr>
                        <a:t> </a:t>
                      </a:r>
                      <a:r>
                        <a:rPr lang="en-US" sz="1600" dirty="0" smtClean="0">
                          <a:effectLst/>
                        </a:rPr>
                        <a:t>40</a:t>
                      </a:r>
                      <a:endParaRPr lang="en-US" sz="1600" dirty="0">
                        <a:solidFill>
                          <a:srgbClr val="1F497D"/>
                        </a:solidFill>
                        <a:effectLst/>
                        <a:latin typeface="Calibri"/>
                      </a:endParaRPr>
                    </a:p>
                  </a:txBody>
                  <a:tcPr marL="50800" marR="50800" marT="50800" marB="50800" anchor="ctr"/>
                </a:tc>
              </a:tr>
              <a:tr h="0">
                <a:tc>
                  <a:txBody>
                    <a:bodyPr/>
                    <a:lstStyle/>
                    <a:p>
                      <a:pPr marL="0" marR="0" algn="ctr" fontAlgn="t">
                        <a:spcBef>
                          <a:spcPts val="0"/>
                        </a:spcBef>
                        <a:spcAft>
                          <a:spcPts val="0"/>
                        </a:spcAft>
                      </a:pPr>
                      <a:r>
                        <a:rPr lang="en-US" sz="1600">
                          <a:effectLst/>
                        </a:rPr>
                        <a:t>Watches                             </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a:effectLst/>
                        </a:rPr>
                        <a:t>5</a:t>
                      </a:r>
                      <a:endParaRPr lang="en-US" sz="1600" dirty="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10</a:t>
                      </a:r>
                      <a:endParaRPr lang="en-US" sz="160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a:effectLst/>
                        </a:rPr>
                        <a:t> </a:t>
                      </a:r>
                      <a:r>
                        <a:rPr lang="en-US" sz="1600" dirty="0" smtClean="0">
                          <a:effectLst/>
                        </a:rPr>
                        <a:t>50</a:t>
                      </a:r>
                      <a:endParaRPr lang="en-US" sz="1600" dirty="0">
                        <a:solidFill>
                          <a:srgbClr val="1F497D"/>
                        </a:solidFill>
                        <a:effectLst/>
                        <a:latin typeface="Calibri"/>
                      </a:endParaRPr>
                    </a:p>
                  </a:txBody>
                  <a:tcPr marL="50800" marR="50800" marT="50800" marB="50800" anchor="ctr"/>
                </a:tc>
              </a:tr>
              <a:tr h="0">
                <a:tc gridSpan="3">
                  <a:txBody>
                    <a:bodyPr/>
                    <a:lstStyle/>
                    <a:p>
                      <a:pPr marL="0" marR="0" algn="r" fontAlgn="t">
                        <a:spcBef>
                          <a:spcPts val="0"/>
                        </a:spcBef>
                        <a:spcAft>
                          <a:spcPts val="0"/>
                        </a:spcAft>
                      </a:pPr>
                      <a:r>
                        <a:rPr lang="en-US" sz="1600" b="1" dirty="0" smtClean="0">
                          <a:solidFill>
                            <a:srgbClr val="1F497D"/>
                          </a:solidFill>
                          <a:effectLst/>
                          <a:latin typeface="Calibri"/>
                        </a:rPr>
                        <a:t>Nominal GDP: </a:t>
                      </a:r>
                      <a:endParaRPr lang="en-US" sz="1600" b="1" dirty="0">
                        <a:solidFill>
                          <a:srgbClr val="1F497D"/>
                        </a:solidFill>
                        <a:effectLst/>
                        <a:latin typeface="Calibri"/>
                      </a:endParaRPr>
                    </a:p>
                  </a:txBody>
                  <a:tcPr marL="50800" marR="50800" marT="50800" marB="50800" anchor="ctr"/>
                </a:tc>
                <a:tc hMerge="1">
                  <a:txBody>
                    <a:bodyPr/>
                    <a:lstStyle/>
                    <a:p>
                      <a:pPr marL="0" marR="0" algn="ctr" fontAlgn="t">
                        <a:spcBef>
                          <a:spcPts val="0"/>
                        </a:spcBef>
                        <a:spcAft>
                          <a:spcPts val="0"/>
                        </a:spcAft>
                      </a:pPr>
                      <a:endParaRPr lang="en-US" sz="1600" dirty="0">
                        <a:solidFill>
                          <a:srgbClr val="1F497D"/>
                        </a:solidFill>
                        <a:effectLst/>
                        <a:latin typeface="Calibri"/>
                      </a:endParaRPr>
                    </a:p>
                  </a:txBody>
                  <a:tcPr marL="50800" marR="50800" marT="50800" marB="50800" anchor="ctr"/>
                </a:tc>
                <a:tc hMerge="1">
                  <a:txBody>
                    <a:bodyPr/>
                    <a:lstStyle/>
                    <a:p>
                      <a:pPr marL="0" marR="0" algn="ctr" fontAlgn="t">
                        <a:spcBef>
                          <a:spcPts val="0"/>
                        </a:spcBef>
                        <a:spcAft>
                          <a:spcPts val="0"/>
                        </a:spcAft>
                      </a:pPr>
                      <a:endParaRPr lang="en-US" sz="1600" dirty="0">
                        <a:solidFill>
                          <a:srgbClr val="1F497D"/>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smtClean="0">
                          <a:solidFill>
                            <a:srgbClr val="1F497D"/>
                          </a:solidFill>
                          <a:effectLst/>
                          <a:latin typeface="Calibri"/>
                        </a:rPr>
                        <a:t>110</a:t>
                      </a:r>
                      <a:endParaRPr lang="en-US" sz="1600" b="1" dirty="0">
                        <a:solidFill>
                          <a:srgbClr val="1F497D"/>
                        </a:solidFill>
                        <a:effectLst/>
                        <a:latin typeface="Calibri"/>
                      </a:endParaRPr>
                    </a:p>
                  </a:txBody>
                  <a:tcPr marL="50800" marR="50800" marT="50800" marB="5080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3833740981"/>
              </p:ext>
            </p:extLst>
          </p:nvPr>
        </p:nvGraphicFramePr>
        <p:xfrm>
          <a:off x="4340351" y="3309620"/>
          <a:ext cx="4800601" cy="2214880"/>
        </p:xfrm>
        <a:graphic>
          <a:graphicData uri="http://schemas.openxmlformats.org/drawingml/2006/table">
            <a:tbl>
              <a:tblPr>
                <a:tableStyleId>{3C2FFA5D-87B4-456A-9821-1D502468CF0F}</a:tableStyleId>
              </a:tblPr>
              <a:tblGrid>
                <a:gridCol w="1066577"/>
                <a:gridCol w="965604"/>
                <a:gridCol w="826514"/>
                <a:gridCol w="1941906"/>
              </a:tblGrid>
              <a:tr h="0">
                <a:tc>
                  <a:txBody>
                    <a:bodyPr/>
                    <a:lstStyle/>
                    <a:p>
                      <a:pPr marL="0" marR="0" algn="ctr" fontAlgn="t">
                        <a:spcBef>
                          <a:spcPts val="0"/>
                        </a:spcBef>
                        <a:spcAft>
                          <a:spcPts val="0"/>
                        </a:spcAft>
                      </a:pPr>
                      <a:r>
                        <a:rPr lang="en-US" sz="1600" b="1" dirty="0" smtClean="0">
                          <a:effectLst/>
                        </a:rPr>
                        <a:t>Output in </a:t>
                      </a:r>
                      <a:r>
                        <a:rPr lang="en-US" sz="1600" b="1" dirty="0">
                          <a:effectLst/>
                        </a:rPr>
                        <a:t>2010</a:t>
                      </a:r>
                      <a:endParaRPr lang="en-US" sz="1600" b="1" dirty="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a:effectLst/>
                        </a:rPr>
                        <a:t>Quantity  produced in  2010</a:t>
                      </a:r>
                      <a:endParaRPr lang="en-US" sz="1600" b="1" dirty="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a:effectLst/>
                        </a:rPr>
                        <a:t>Price in 2010</a:t>
                      </a:r>
                      <a:endParaRPr lang="en-US" sz="1600" b="1" dirty="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a:effectLst/>
                        </a:rPr>
                        <a:t>Total value of  output 2010</a:t>
                      </a:r>
                      <a:endParaRPr lang="en-US" sz="1600" b="1" dirty="0">
                        <a:solidFill>
                          <a:srgbClr val="00B050"/>
                        </a:solidFill>
                        <a:effectLst/>
                        <a:latin typeface="Calibri"/>
                      </a:endParaRPr>
                    </a:p>
                  </a:txBody>
                  <a:tcPr marL="50800" marR="50800" marT="50800" marB="50800" anchor="ctr"/>
                </a:tc>
              </a:tr>
              <a:tr h="0">
                <a:tc>
                  <a:txBody>
                    <a:bodyPr/>
                    <a:lstStyle/>
                    <a:p>
                      <a:pPr marL="0" marR="0" algn="ctr" fontAlgn="t">
                        <a:spcBef>
                          <a:spcPts val="0"/>
                        </a:spcBef>
                        <a:spcAft>
                          <a:spcPts val="0"/>
                        </a:spcAft>
                      </a:pPr>
                      <a:r>
                        <a:rPr lang="en-US" sz="1600" dirty="0">
                          <a:effectLst/>
                        </a:rPr>
                        <a:t>Cheese</a:t>
                      </a:r>
                      <a:endParaRPr lang="en-US" sz="1600" dirty="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12</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2.50</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smtClean="0">
                          <a:solidFill>
                            <a:schemeClr val="dk1"/>
                          </a:solidFill>
                          <a:effectLst/>
                          <a:latin typeface="+mn-lt"/>
                        </a:rPr>
                        <a:t>30</a:t>
                      </a:r>
                      <a:endParaRPr lang="en-US" sz="1600" dirty="0">
                        <a:solidFill>
                          <a:srgbClr val="00B050"/>
                        </a:solidFill>
                        <a:effectLst/>
                        <a:latin typeface="Calibri"/>
                      </a:endParaRPr>
                    </a:p>
                  </a:txBody>
                  <a:tcPr marL="50800" marR="50800" marT="50800" marB="50800" anchor="ctr"/>
                </a:tc>
              </a:tr>
              <a:tr h="0">
                <a:tc>
                  <a:txBody>
                    <a:bodyPr/>
                    <a:lstStyle/>
                    <a:p>
                      <a:pPr marL="0" marR="0" algn="ctr" fontAlgn="t">
                        <a:spcBef>
                          <a:spcPts val="0"/>
                        </a:spcBef>
                        <a:spcAft>
                          <a:spcPts val="0"/>
                        </a:spcAft>
                      </a:pPr>
                      <a:r>
                        <a:rPr lang="en-US" sz="1600">
                          <a:effectLst/>
                        </a:rPr>
                        <a:t>Chocolate </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25</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3</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a:effectLst/>
                        </a:rPr>
                        <a:t> </a:t>
                      </a:r>
                      <a:r>
                        <a:rPr lang="en-US" sz="1600" dirty="0" smtClean="0">
                          <a:effectLst/>
                        </a:rPr>
                        <a:t>75</a:t>
                      </a:r>
                      <a:endParaRPr lang="en-US" sz="1600" dirty="0">
                        <a:solidFill>
                          <a:srgbClr val="00B050"/>
                        </a:solidFill>
                        <a:effectLst/>
                        <a:latin typeface="Calibri"/>
                      </a:endParaRPr>
                    </a:p>
                  </a:txBody>
                  <a:tcPr marL="50800" marR="50800" marT="50800" marB="50800" anchor="ctr"/>
                </a:tc>
              </a:tr>
              <a:tr h="0">
                <a:tc>
                  <a:txBody>
                    <a:bodyPr/>
                    <a:lstStyle/>
                    <a:p>
                      <a:pPr marL="0" marR="0" algn="ctr" fontAlgn="t">
                        <a:spcBef>
                          <a:spcPts val="0"/>
                        </a:spcBef>
                        <a:spcAft>
                          <a:spcPts val="0"/>
                        </a:spcAft>
                      </a:pPr>
                      <a:r>
                        <a:rPr lang="en-US" sz="1600">
                          <a:effectLst/>
                        </a:rPr>
                        <a:t>Watches                             </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a:effectLst/>
                        </a:rPr>
                        <a:t>5</a:t>
                      </a:r>
                      <a:endParaRPr lang="en-US" sz="1600" dirty="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a:effectLst/>
                        </a:rPr>
                        <a:t>11</a:t>
                      </a:r>
                      <a:endParaRPr lang="en-US" sz="160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dirty="0">
                          <a:effectLst/>
                        </a:rPr>
                        <a:t> </a:t>
                      </a:r>
                      <a:r>
                        <a:rPr lang="en-US" sz="1600" dirty="0" smtClean="0">
                          <a:effectLst/>
                        </a:rPr>
                        <a:t>55</a:t>
                      </a:r>
                      <a:endParaRPr lang="en-US" sz="1600" dirty="0">
                        <a:solidFill>
                          <a:srgbClr val="00B050"/>
                        </a:solidFill>
                        <a:effectLst/>
                        <a:latin typeface="Calibri"/>
                      </a:endParaRPr>
                    </a:p>
                  </a:txBody>
                  <a:tcPr marL="50800" marR="50800" marT="50800" marB="50800" anchor="ctr"/>
                </a:tc>
              </a:tr>
              <a:tr h="0">
                <a:tc gridSpan="3">
                  <a:txBody>
                    <a:bodyPr/>
                    <a:lstStyle/>
                    <a:p>
                      <a:pPr marL="0" marR="0" algn="r" fontAlgn="t">
                        <a:spcBef>
                          <a:spcPts val="0"/>
                        </a:spcBef>
                        <a:spcAft>
                          <a:spcPts val="0"/>
                        </a:spcAft>
                      </a:pPr>
                      <a:r>
                        <a:rPr lang="en-US" sz="1600" b="1" dirty="0" smtClean="0">
                          <a:solidFill>
                            <a:srgbClr val="FF0000"/>
                          </a:solidFill>
                          <a:effectLst/>
                          <a:latin typeface="Calibri"/>
                        </a:rPr>
                        <a:t>Nominal GDP:</a:t>
                      </a:r>
                      <a:endParaRPr lang="en-US" sz="1600" b="1" dirty="0">
                        <a:solidFill>
                          <a:srgbClr val="FF0000"/>
                        </a:solidFill>
                        <a:effectLst/>
                        <a:latin typeface="Calibri"/>
                      </a:endParaRPr>
                    </a:p>
                  </a:txBody>
                  <a:tcPr marL="50800" marR="50800" marT="50800" marB="50800" anchor="ctr"/>
                </a:tc>
                <a:tc hMerge="1">
                  <a:txBody>
                    <a:bodyPr/>
                    <a:lstStyle/>
                    <a:p>
                      <a:pPr marL="0" marR="0" algn="ctr" fontAlgn="t">
                        <a:spcBef>
                          <a:spcPts val="0"/>
                        </a:spcBef>
                        <a:spcAft>
                          <a:spcPts val="0"/>
                        </a:spcAft>
                      </a:pPr>
                      <a:endParaRPr lang="en-US" sz="1600" dirty="0">
                        <a:solidFill>
                          <a:srgbClr val="00B050"/>
                        </a:solidFill>
                        <a:effectLst/>
                        <a:latin typeface="Calibri"/>
                      </a:endParaRPr>
                    </a:p>
                  </a:txBody>
                  <a:tcPr marL="50800" marR="50800" marT="50800" marB="50800" anchor="ctr"/>
                </a:tc>
                <a:tc hMerge="1">
                  <a:txBody>
                    <a:bodyPr/>
                    <a:lstStyle/>
                    <a:p>
                      <a:pPr marL="0" marR="0" algn="ctr" fontAlgn="t">
                        <a:spcBef>
                          <a:spcPts val="0"/>
                        </a:spcBef>
                        <a:spcAft>
                          <a:spcPts val="0"/>
                        </a:spcAft>
                      </a:pPr>
                      <a:endParaRPr lang="en-US" sz="1600" dirty="0">
                        <a:solidFill>
                          <a:srgbClr val="00B050"/>
                        </a:solidFill>
                        <a:effectLst/>
                        <a:latin typeface="Calibri"/>
                      </a:endParaRPr>
                    </a:p>
                  </a:txBody>
                  <a:tcPr marL="50800" marR="50800" marT="50800" marB="50800" anchor="ctr"/>
                </a:tc>
                <a:tc>
                  <a:txBody>
                    <a:bodyPr/>
                    <a:lstStyle/>
                    <a:p>
                      <a:pPr marL="0" marR="0" algn="ctr" fontAlgn="t">
                        <a:spcBef>
                          <a:spcPts val="0"/>
                        </a:spcBef>
                        <a:spcAft>
                          <a:spcPts val="0"/>
                        </a:spcAft>
                      </a:pPr>
                      <a:r>
                        <a:rPr lang="en-US" sz="1600" b="1" dirty="0" smtClean="0">
                          <a:solidFill>
                            <a:srgbClr val="FF0000"/>
                          </a:solidFill>
                          <a:effectLst/>
                          <a:latin typeface="Calibri"/>
                        </a:rPr>
                        <a:t>160</a:t>
                      </a:r>
                      <a:endParaRPr lang="en-US" sz="1600" b="1" dirty="0">
                        <a:solidFill>
                          <a:srgbClr val="FF0000"/>
                        </a:solidFill>
                        <a:effectLst/>
                        <a:latin typeface="Calibri"/>
                      </a:endParaRPr>
                    </a:p>
                  </a:txBody>
                  <a:tcPr marL="50800" marR="50800" marT="50800" marB="50800" anchor="ctr"/>
                </a:tc>
              </a:tr>
            </a:tbl>
          </a:graphicData>
        </a:graphic>
      </p:graphicFrame>
    </p:spTree>
    <p:extLst>
      <p:ext uri="{BB962C8B-B14F-4D97-AF65-F5344CB8AC3E}">
        <p14:creationId xmlns:p14="http://schemas.microsoft.com/office/powerpoint/2010/main" xmlns="" val="3195141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139321"/>
          </a:xfrm>
          <a:prstGeom prst="rect">
            <a:avLst/>
          </a:prstGeom>
          <a:noFill/>
        </p:spPr>
        <p:txBody>
          <a:bodyPr wrap="square" rtlCol="0">
            <a:spAutoFit/>
          </a:bodyPr>
          <a:lstStyle/>
          <a:p>
            <a:r>
              <a:rPr lang="en-US" sz="2400" dirty="0" smtClean="0">
                <a:solidFill>
                  <a:srgbClr val="FF0000"/>
                </a:solidFill>
              </a:rPr>
              <a:t>Calculating real GDP using a GDP Deflator</a:t>
            </a:r>
          </a:p>
          <a:p>
            <a:pPr marL="0" lvl="1"/>
            <a:r>
              <a:rPr lang="en-US" dirty="0" smtClean="0"/>
              <a:t>The GDP deflator is a price index that can be used to adjust a nation’s nominal GDP for change sin the price level. The deflator is an indicator of how much prices have changed between two years. </a:t>
            </a:r>
          </a:p>
          <a:p>
            <a:pPr marL="0" lvl="1"/>
            <a:endParaRPr lang="en-US" dirty="0" smtClean="0"/>
          </a:p>
          <a:p>
            <a:pPr marL="285750" lvl="1" indent="-285750">
              <a:buFont typeface="Arial" pitchFamily="34" charset="0"/>
              <a:buChar char="•"/>
            </a:pPr>
            <a:r>
              <a:rPr lang="en-US" dirty="0" smtClean="0"/>
              <a:t>For a base year, the deflator always equals 100, since the real GDP = nominal GDP</a:t>
            </a:r>
          </a:p>
          <a:p>
            <a:pPr marL="285750" lvl="1" indent="-285750">
              <a:buFont typeface="Arial" pitchFamily="34" charset="0"/>
              <a:buChar char="•"/>
            </a:pPr>
            <a:endParaRPr lang="en-US" dirty="0" smtClean="0"/>
          </a:p>
          <a:p>
            <a:pPr marL="285750" lvl="1" indent="-285750">
              <a:buFont typeface="Arial" pitchFamily="34" charset="0"/>
              <a:buChar char="•"/>
            </a:pPr>
            <a:r>
              <a:rPr lang="en-US" dirty="0" smtClean="0"/>
              <a:t>If, in a later year, the index is 110, this means that prices have risen by 10% between those years. If it is 120, prices have risen by 20%. If it is 95, then price fell by 5%, and so on…</a:t>
            </a:r>
          </a:p>
          <a:p>
            <a:pPr marL="0" lvl="1"/>
            <a:endParaRPr lang="en-US" sz="1200" b="1" dirty="0" smtClean="0"/>
          </a:p>
          <a:p>
            <a:pPr marL="0" lvl="1"/>
            <a:r>
              <a:rPr lang="en-US" b="1" dirty="0" smtClean="0"/>
              <a:t>Consider the table below, showing nominal and real GDP data for the United States:</a:t>
            </a:r>
          </a:p>
        </p:txBody>
      </p:sp>
      <p:graphicFrame>
        <p:nvGraphicFramePr>
          <p:cNvPr id="8" name="Table 7"/>
          <p:cNvGraphicFramePr>
            <a:graphicFrameLocks noGrp="1"/>
          </p:cNvGraphicFramePr>
          <p:nvPr>
            <p:extLst>
              <p:ext uri="{D42A27DB-BD31-4B8C-83A1-F6EECF244321}">
                <p14:modId xmlns:p14="http://schemas.microsoft.com/office/powerpoint/2010/main" xmlns="" val="698610680"/>
              </p:ext>
            </p:extLst>
          </p:nvPr>
        </p:nvGraphicFramePr>
        <p:xfrm>
          <a:off x="0" y="3216175"/>
          <a:ext cx="5943600" cy="2498826"/>
        </p:xfrm>
        <a:graphic>
          <a:graphicData uri="http://schemas.openxmlformats.org/drawingml/2006/table">
            <a:tbl>
              <a:tblPr firstRow="1" bandRow="1">
                <a:tableStyleId>{5C22544A-7EE6-4342-B048-85BDC9FD1C3A}</a:tableStyleId>
              </a:tblPr>
              <a:tblGrid>
                <a:gridCol w="1485900"/>
                <a:gridCol w="1485900"/>
                <a:gridCol w="1485900"/>
                <a:gridCol w="1485900"/>
              </a:tblGrid>
              <a:tr h="416471">
                <a:tc>
                  <a:txBody>
                    <a:bodyPr/>
                    <a:lstStyle/>
                    <a:p>
                      <a:pPr algn="ctr" hangingPunct="0">
                        <a:lnSpc>
                          <a:spcPct val="115000"/>
                        </a:lnSpc>
                        <a:spcAft>
                          <a:spcPts val="0"/>
                        </a:spcAft>
                      </a:pPr>
                      <a:r>
                        <a:rPr lang="en-US" sz="1600" kern="150" dirty="0">
                          <a:effectLst/>
                        </a:rPr>
                        <a:t>Year</a:t>
                      </a:r>
                      <a:endParaRPr lang="en-US" sz="1200" kern="150" dirty="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Nominal GDP</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GDP Deflator</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Real GDP</a:t>
                      </a:r>
                      <a:endParaRPr lang="en-US" sz="1200" kern="150">
                        <a:solidFill>
                          <a:srgbClr val="000000"/>
                        </a:solidFill>
                        <a:effectLst/>
                        <a:latin typeface="Arial"/>
                        <a:ea typeface="Arial"/>
                      </a:endParaRPr>
                    </a:p>
                  </a:txBody>
                  <a:tcPr marL="63500" marR="63500" marT="63500" marB="63500" anchor="ctr"/>
                </a:tc>
              </a:tr>
              <a:tr h="416471">
                <a:tc>
                  <a:txBody>
                    <a:bodyPr/>
                    <a:lstStyle/>
                    <a:p>
                      <a:pPr algn="ctr" hangingPunct="0">
                        <a:lnSpc>
                          <a:spcPct val="115000"/>
                        </a:lnSpc>
                        <a:spcAft>
                          <a:spcPts val="0"/>
                        </a:spcAft>
                      </a:pPr>
                      <a:r>
                        <a:rPr lang="en-US" sz="1600" kern="150">
                          <a:effectLst/>
                        </a:rPr>
                        <a:t>2005</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12,638.4 </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100</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12,638.4</a:t>
                      </a:r>
                      <a:endParaRPr lang="en-US" sz="1200" kern="150">
                        <a:solidFill>
                          <a:srgbClr val="000000"/>
                        </a:solidFill>
                        <a:effectLst/>
                        <a:latin typeface="Arial"/>
                        <a:ea typeface="Arial"/>
                      </a:endParaRPr>
                    </a:p>
                  </a:txBody>
                  <a:tcPr marL="63500" marR="63500" marT="63500" marB="63500" anchor="ctr"/>
                </a:tc>
              </a:tr>
              <a:tr h="416471">
                <a:tc>
                  <a:txBody>
                    <a:bodyPr/>
                    <a:lstStyle/>
                    <a:p>
                      <a:pPr algn="ctr" hangingPunct="0">
                        <a:lnSpc>
                          <a:spcPct val="115000"/>
                        </a:lnSpc>
                        <a:spcAft>
                          <a:spcPts val="0"/>
                        </a:spcAft>
                      </a:pPr>
                      <a:r>
                        <a:rPr lang="en-US" sz="1600" kern="150">
                          <a:effectLst/>
                        </a:rPr>
                        <a:t>2006</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13,398.9 </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103.25</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dirty="0">
                          <a:effectLst/>
                        </a:rPr>
                        <a:t>12,976.2</a:t>
                      </a:r>
                      <a:endParaRPr lang="en-US" sz="1200" kern="150" dirty="0">
                        <a:solidFill>
                          <a:srgbClr val="000000"/>
                        </a:solidFill>
                        <a:effectLst/>
                        <a:latin typeface="Arial"/>
                        <a:ea typeface="Arial"/>
                      </a:endParaRPr>
                    </a:p>
                  </a:txBody>
                  <a:tcPr marL="63500" marR="63500" marT="63500" marB="63500" anchor="ctr"/>
                </a:tc>
              </a:tr>
              <a:tr h="416471">
                <a:tc>
                  <a:txBody>
                    <a:bodyPr/>
                    <a:lstStyle/>
                    <a:p>
                      <a:pPr algn="ctr" hangingPunct="0">
                        <a:lnSpc>
                          <a:spcPct val="115000"/>
                        </a:lnSpc>
                        <a:spcAft>
                          <a:spcPts val="0"/>
                        </a:spcAft>
                      </a:pPr>
                      <a:r>
                        <a:rPr lang="en-US" sz="1600" kern="150">
                          <a:effectLst/>
                        </a:rPr>
                        <a:t>2007</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14,061.8 </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106.29</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13,228.9</a:t>
                      </a:r>
                      <a:endParaRPr lang="en-US" sz="1200" kern="150">
                        <a:solidFill>
                          <a:srgbClr val="000000"/>
                        </a:solidFill>
                        <a:effectLst/>
                        <a:latin typeface="Arial"/>
                        <a:ea typeface="Arial"/>
                      </a:endParaRPr>
                    </a:p>
                  </a:txBody>
                  <a:tcPr marL="63500" marR="63500" marT="63500" marB="63500" anchor="ctr"/>
                </a:tc>
              </a:tr>
              <a:tr h="416471">
                <a:tc>
                  <a:txBody>
                    <a:bodyPr/>
                    <a:lstStyle/>
                    <a:p>
                      <a:pPr algn="ctr" hangingPunct="0">
                        <a:lnSpc>
                          <a:spcPct val="115000"/>
                        </a:lnSpc>
                        <a:spcAft>
                          <a:spcPts val="0"/>
                        </a:spcAft>
                      </a:pPr>
                      <a:r>
                        <a:rPr lang="en-US" sz="1600" kern="150">
                          <a:effectLst/>
                        </a:rPr>
                        <a:t>2008</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14,369.1 </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108.61</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13,228.8</a:t>
                      </a:r>
                      <a:endParaRPr lang="en-US" sz="1200" kern="150">
                        <a:solidFill>
                          <a:srgbClr val="000000"/>
                        </a:solidFill>
                        <a:effectLst/>
                        <a:latin typeface="Arial"/>
                        <a:ea typeface="Arial"/>
                      </a:endParaRPr>
                    </a:p>
                  </a:txBody>
                  <a:tcPr marL="63500" marR="63500" marT="63500" marB="63500" anchor="ctr"/>
                </a:tc>
              </a:tr>
              <a:tr h="416471">
                <a:tc>
                  <a:txBody>
                    <a:bodyPr/>
                    <a:lstStyle/>
                    <a:p>
                      <a:pPr algn="ctr" hangingPunct="0">
                        <a:lnSpc>
                          <a:spcPct val="115000"/>
                        </a:lnSpc>
                        <a:spcAft>
                          <a:spcPts val="0"/>
                        </a:spcAft>
                      </a:pPr>
                      <a:r>
                        <a:rPr lang="en-US" sz="1600" kern="150">
                          <a:effectLst/>
                        </a:rPr>
                        <a:t>2009</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14,119.0  </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a:effectLst/>
                        </a:rPr>
                        <a:t>109.61</a:t>
                      </a:r>
                      <a:endParaRPr lang="en-US" sz="1200" kern="150">
                        <a:solidFill>
                          <a:srgbClr val="000000"/>
                        </a:solidFill>
                        <a:effectLst/>
                        <a:latin typeface="Arial"/>
                        <a:ea typeface="Arial"/>
                      </a:endParaRPr>
                    </a:p>
                  </a:txBody>
                  <a:tcPr marL="63500" marR="63500" marT="63500" marB="63500" anchor="ctr"/>
                </a:tc>
                <a:tc>
                  <a:txBody>
                    <a:bodyPr/>
                    <a:lstStyle/>
                    <a:p>
                      <a:pPr algn="ctr" hangingPunct="0">
                        <a:lnSpc>
                          <a:spcPct val="115000"/>
                        </a:lnSpc>
                        <a:spcAft>
                          <a:spcPts val="0"/>
                        </a:spcAft>
                      </a:pPr>
                      <a:r>
                        <a:rPr lang="en-US" sz="1600" kern="150" dirty="0">
                          <a:effectLst/>
                        </a:rPr>
                        <a:t>12,880.6</a:t>
                      </a:r>
                      <a:endParaRPr lang="en-US" sz="1200" kern="150" dirty="0">
                        <a:solidFill>
                          <a:srgbClr val="000000"/>
                        </a:solidFill>
                        <a:effectLst/>
                        <a:latin typeface="Arial"/>
                        <a:ea typeface="Arial"/>
                      </a:endParaRPr>
                    </a:p>
                  </a:txBody>
                  <a:tcPr marL="63500" marR="63500" marT="63500" marB="63500" anchor="ctr"/>
                </a:tc>
              </a:tr>
            </a:tbl>
          </a:graphicData>
        </a:graphic>
      </p:graphicFrame>
      <p:sp>
        <p:nvSpPr>
          <p:cNvPr id="9" name="Right Brace 8"/>
          <p:cNvSpPr/>
          <p:nvPr/>
        </p:nvSpPr>
        <p:spPr>
          <a:xfrm>
            <a:off x="6019800" y="3216176"/>
            <a:ext cx="381000" cy="2498824"/>
          </a:xfrm>
          <a:prstGeom prst="righ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0" name="TextBox 9"/>
          <p:cNvSpPr txBox="1"/>
          <p:nvPr/>
        </p:nvSpPr>
        <p:spPr>
          <a:xfrm>
            <a:off x="6400800" y="3216176"/>
            <a:ext cx="2743200" cy="2308324"/>
          </a:xfrm>
          <a:prstGeom prst="rect">
            <a:avLst/>
          </a:prstGeom>
          <a:noFill/>
        </p:spPr>
        <p:txBody>
          <a:bodyPr wrap="square" rtlCol="0">
            <a:spAutoFit/>
          </a:bodyPr>
          <a:lstStyle/>
          <a:p>
            <a:r>
              <a:rPr lang="en-US" sz="1600" i="1" dirty="0" smtClean="0">
                <a:solidFill>
                  <a:srgbClr val="FF0000"/>
                </a:solidFill>
              </a:rPr>
              <a:t>Notice that for each of the years from 2007 on, real GDP was lower than nominal because the deflator increased each year, indicating that there was inflation; therefore, nominal GDP would have over-stated the changes in real output from year to year.</a:t>
            </a:r>
            <a:endParaRPr lang="en-US" sz="1600" i="1" dirty="0">
              <a:solidFill>
                <a:srgbClr val="FF0000"/>
              </a:solidFill>
            </a:endParaRPr>
          </a:p>
        </p:txBody>
      </p:sp>
    </p:spTree>
    <p:extLst>
      <p:ext uri="{BB962C8B-B14F-4D97-AF65-F5344CB8AC3E}">
        <p14:creationId xmlns:p14="http://schemas.microsoft.com/office/powerpoint/2010/main" xmlns="" val="512880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292662"/>
          </a:xfrm>
          <a:prstGeom prst="rect">
            <a:avLst/>
          </a:prstGeom>
          <a:noFill/>
        </p:spPr>
        <p:txBody>
          <a:bodyPr wrap="square" rtlCol="0">
            <a:spAutoFit/>
          </a:bodyPr>
          <a:lstStyle/>
          <a:p>
            <a:r>
              <a:rPr lang="en-US" sz="2400" dirty="0" smtClean="0">
                <a:solidFill>
                  <a:srgbClr val="FF0000"/>
                </a:solidFill>
              </a:rPr>
              <a:t>Real GDP and Real GDP per capita</a:t>
            </a:r>
          </a:p>
          <a:p>
            <a:pPr marL="0" lvl="1"/>
            <a:r>
              <a:rPr lang="en-US" dirty="0" smtClean="0"/>
              <a:t>A nation’s real GDP tells us the actual value of its output in a particular year, adjusted for any changes in the price level between that year and an earlier base year. However, real GDP does not tell us whether a nation is </a:t>
            </a:r>
            <a:r>
              <a:rPr lang="en-US" i="1" dirty="0" smtClean="0"/>
              <a:t>rich or poor</a:t>
            </a:r>
            <a:r>
              <a:rPr lang="en-US" dirty="0" smtClean="0"/>
              <a:t>. Consider the pie graph below:</a:t>
            </a:r>
            <a:endParaRPr lang="en-US" i="1" dirty="0">
              <a:solidFill>
                <a:srgbClr val="FF0000"/>
              </a:solidFill>
            </a:endParaRPr>
          </a:p>
        </p:txBody>
      </p:sp>
      <p:pic>
        <p:nvPicPr>
          <p:cNvPr id="5" name="Picture 7" descr="http://econographics.files.wordpress.com/2012/10/shares-of-world-gdp.jpg"/>
          <p:cNvPicPr>
            <a:picLocks noChangeAspect="1" noChangeArrowheads="1"/>
          </p:cNvPicPr>
          <p:nvPr/>
        </p:nvPicPr>
        <p:blipFill>
          <a:blip r:embed="rId2" cstate="print"/>
          <a:srcRect/>
          <a:stretch>
            <a:fillRect/>
          </a:stretch>
        </p:blipFill>
        <p:spPr bwMode="auto">
          <a:xfrm>
            <a:off x="609600" y="1866900"/>
            <a:ext cx="7260660" cy="3973195"/>
          </a:xfrm>
          <a:prstGeom prst="rect">
            <a:avLst/>
          </a:prstGeom>
          <a:noFill/>
        </p:spPr>
      </p:pic>
      <p:sp>
        <p:nvSpPr>
          <p:cNvPr id="6" name="Rectangle 5"/>
          <p:cNvSpPr/>
          <p:nvPr/>
        </p:nvSpPr>
        <p:spPr>
          <a:xfrm>
            <a:off x="2209800" y="1181100"/>
            <a:ext cx="4038600" cy="707886"/>
          </a:xfrm>
          <a:prstGeom prst="rect">
            <a:avLst/>
          </a:prstGeom>
        </p:spPr>
        <p:txBody>
          <a:bodyPr wrap="square">
            <a:spAutoFit/>
          </a:bodyPr>
          <a:lstStyle/>
          <a:p>
            <a:pPr algn="ctr"/>
            <a:r>
              <a:rPr lang="en-US" sz="2000" i="1" dirty="0" smtClean="0">
                <a:solidFill>
                  <a:srgbClr val="FF0000"/>
                </a:solidFill>
                <a:cs typeface="Arial" pitchFamily="34" charset="0"/>
              </a:rPr>
              <a:t>Real GDP is better indicator of output than nominal GDP</a:t>
            </a:r>
            <a:endParaRPr lang="en-US" sz="1200" i="1" dirty="0" smtClean="0">
              <a:solidFill>
                <a:srgbClr val="FF0000"/>
              </a:solidFill>
              <a:cs typeface="Arial" pitchFamily="34" charset="0"/>
            </a:endParaRPr>
          </a:p>
        </p:txBody>
      </p:sp>
    </p:spTree>
    <p:extLst>
      <p:ext uri="{BB962C8B-B14F-4D97-AF65-F5344CB8AC3E}">
        <p14:creationId xmlns:p14="http://schemas.microsoft.com/office/powerpoint/2010/main" xmlns="" val="178986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ttp://static.guim.co.uk/sys-images/Guardian/Pix/pictures/2011/1/6/1294335840193/GDP-projections-to-2050-g-008.jpg"/>
          <p:cNvPicPr>
            <a:picLocks noChangeAspect="1" noChangeArrowheads="1"/>
          </p:cNvPicPr>
          <p:nvPr/>
        </p:nvPicPr>
        <p:blipFill>
          <a:blip r:embed="rId2" cstate="print"/>
          <a:srcRect/>
          <a:stretch>
            <a:fillRect/>
          </a:stretch>
        </p:blipFill>
        <p:spPr bwMode="auto">
          <a:xfrm>
            <a:off x="0" y="0"/>
            <a:ext cx="9144000" cy="5715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229600" cy="952500"/>
          </a:xfrm>
        </p:spPr>
        <p:txBody>
          <a:bodyPr>
            <a:normAutofit fontScale="90000"/>
          </a:bodyPr>
          <a:lstStyle/>
          <a:p>
            <a:pPr algn="l" fontAlgn="base"/>
            <a:r>
              <a:rPr lang="en-GB" sz="3100" dirty="0"/>
              <a:t/>
            </a:r>
            <a:br>
              <a:rPr lang="en-GB" sz="3100" dirty="0"/>
            </a:br>
            <a:r>
              <a:rPr lang="en-GB" dirty="0"/>
              <a:t/>
            </a:r>
            <a:br>
              <a:rPr lang="en-GB" dirty="0"/>
            </a:br>
            <a:endParaRPr lang="en-GB" dirty="0"/>
          </a:p>
        </p:txBody>
      </p:sp>
      <p:graphicFrame>
        <p:nvGraphicFramePr>
          <p:cNvPr id="191" name="Table 190"/>
          <p:cNvGraphicFramePr>
            <a:graphicFrameLocks noGrp="1"/>
          </p:cNvGraphicFramePr>
          <p:nvPr/>
        </p:nvGraphicFramePr>
        <p:xfrm>
          <a:off x="1219200" y="1333500"/>
          <a:ext cx="5911552" cy="3657600"/>
        </p:xfrm>
        <a:graphic>
          <a:graphicData uri="http://schemas.openxmlformats.org/drawingml/2006/table">
            <a:tbl>
              <a:tblPr/>
              <a:tblGrid>
                <a:gridCol w="1477888"/>
                <a:gridCol w="1477888"/>
                <a:gridCol w="1477888"/>
                <a:gridCol w="1477888"/>
              </a:tblGrid>
              <a:tr h="169657">
                <a:tc>
                  <a:txBody>
                    <a:bodyPr/>
                    <a:lstStyle/>
                    <a:p>
                      <a:r>
                        <a:rPr lang="en-GB" dirty="0" smtClean="0"/>
                        <a:t>1</a:t>
                      </a:r>
                      <a:endParaRPr lang="en-GB" dirty="0"/>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dirty="0" smtClean="0"/>
                        <a:t>Qatar</a:t>
                      </a:r>
                      <a:endParaRPr lang="en-GB" dirty="0"/>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dirty="0"/>
                        <a:t>100,889</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dirty="0"/>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Luxembourg</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dirty="0"/>
                        <a:t>77,958</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3</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Singapore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60,799</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4</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Norway</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54,397</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dirty="0"/>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5</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Brunei</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54,114</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6</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United States</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51,704</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dirty="0"/>
                        <a:t>7</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i="1" dirty="0"/>
                        <a:t>Hong Kong</a:t>
                      </a:r>
                      <a:endParaRPr lang="en-GB" dirty="0"/>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50,936</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8</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Switzerland</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44,864</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a:t>9</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San </a:t>
                      </a:r>
                      <a:r>
                        <a:rPr lang="en-GB" dirty="0" smtClean="0"/>
                        <a:t>Marino</a:t>
                      </a:r>
                      <a:endParaRPr lang="en-GB" dirty="0"/>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42,724</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657">
                <a:tc>
                  <a:txBody>
                    <a:bodyPr/>
                    <a:lstStyle/>
                    <a:p>
                      <a:r>
                        <a:rPr lang="en-GB" dirty="0"/>
                        <a:t>10</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a:r>
                        <a:rPr lang="en-GB" dirty="0"/>
                        <a:t>Canada</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a:t>42,317</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GB" dirty="0"/>
                        <a:t>2012</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16" name="TextBox 15"/>
          <p:cNvSpPr txBox="1"/>
          <p:nvPr/>
        </p:nvSpPr>
        <p:spPr>
          <a:xfrm>
            <a:off x="0" y="0"/>
            <a:ext cx="9144000" cy="646331"/>
          </a:xfrm>
          <a:prstGeom prst="rect">
            <a:avLst/>
          </a:prstGeom>
          <a:noFill/>
        </p:spPr>
        <p:txBody>
          <a:bodyPr wrap="square" rtlCol="0">
            <a:spAutoFit/>
          </a:bodyPr>
          <a:lstStyle/>
          <a:p>
            <a:r>
              <a:rPr lang="en-US" b="1" dirty="0" smtClean="0">
                <a:solidFill>
                  <a:srgbClr val="0000CC"/>
                </a:solidFill>
              </a:rPr>
              <a:t>Per capita GDP: </a:t>
            </a:r>
            <a:r>
              <a:rPr lang="en-US" dirty="0" smtClean="0">
                <a:solidFill>
                  <a:srgbClr val="0000CC"/>
                </a:solidFill>
              </a:rPr>
              <a:t>Measures the total GDP of a nation divided by the total population. </a:t>
            </a:r>
          </a:p>
          <a:p>
            <a:endParaRPr lang="en-US" dirty="0" smtClean="0">
              <a:solidFill>
                <a:srgbClr val="0000CC"/>
              </a:solidFill>
            </a:endParaRPr>
          </a:p>
        </p:txBody>
      </p:sp>
      <p:sp>
        <p:nvSpPr>
          <p:cNvPr id="17" name="Rectangle 16"/>
          <p:cNvSpPr/>
          <p:nvPr/>
        </p:nvSpPr>
        <p:spPr>
          <a:xfrm>
            <a:off x="1905000" y="495300"/>
            <a:ext cx="4572000" cy="923330"/>
          </a:xfrm>
          <a:prstGeom prst="rect">
            <a:avLst/>
          </a:prstGeom>
        </p:spPr>
        <p:txBody>
          <a:bodyPr>
            <a:spAutoFit/>
          </a:bodyPr>
          <a:lstStyle/>
          <a:p>
            <a:pPr algn="ctr"/>
            <a:r>
              <a:rPr lang="en-US" i="1" dirty="0" smtClean="0">
                <a:solidFill>
                  <a:srgbClr val="0000CC"/>
                </a:solidFill>
                <a:cs typeface="Arial" pitchFamily="34" charset="0"/>
              </a:rPr>
              <a:t>GDP per capita is a better indicator of the well-being of a typical person in a nation than total GDP</a:t>
            </a:r>
            <a:endParaRPr lang="en-US" i="1" dirty="0">
              <a:solidFill>
                <a:srgbClr val="0000CC"/>
              </a:solidFill>
              <a:cs typeface="Arial" pitchFamily="34" charset="0"/>
            </a:endParaRPr>
          </a:p>
        </p:txBody>
      </p:sp>
      <p:sp>
        <p:nvSpPr>
          <p:cNvPr id="18" name="Rectangle 17"/>
          <p:cNvSpPr/>
          <p:nvPr/>
        </p:nvSpPr>
        <p:spPr>
          <a:xfrm>
            <a:off x="0" y="5143500"/>
            <a:ext cx="9144000" cy="369332"/>
          </a:xfrm>
          <a:prstGeom prst="rect">
            <a:avLst/>
          </a:prstGeom>
        </p:spPr>
        <p:txBody>
          <a:bodyPr wrap="square">
            <a:spAutoFit/>
          </a:bodyPr>
          <a:lstStyle/>
          <a:p>
            <a:pPr marL="285750" indent="-285750">
              <a:buFont typeface="Arial" pitchFamily="34" charset="0"/>
              <a:buChar char="•"/>
            </a:pPr>
            <a:r>
              <a:rPr lang="en-US" dirty="0" smtClean="0"/>
              <a:t>Notice that </a:t>
            </a:r>
            <a:r>
              <a:rPr lang="en-US" u="sng" dirty="0" smtClean="0"/>
              <a:t>only one </a:t>
            </a:r>
            <a:r>
              <a:rPr lang="en-US" dirty="0" smtClean="0"/>
              <a:t>of the </a:t>
            </a:r>
            <a:r>
              <a:rPr lang="en-US" i="1" dirty="0" smtClean="0"/>
              <a:t>richest nations</a:t>
            </a:r>
            <a:r>
              <a:rPr lang="en-US" dirty="0" smtClean="0"/>
              <a:t> (in the table) are even in the top 10 for </a:t>
            </a:r>
            <a:r>
              <a:rPr lang="en-US" b="1" dirty="0" smtClean="0"/>
              <a:t>total</a:t>
            </a:r>
            <a:r>
              <a:rPr lang="en-US" dirty="0" smtClean="0"/>
              <a:t> GDP </a:t>
            </a: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97260"/>
            <a:ext cx="8001000" cy="5170646"/>
          </a:xfrm>
          <a:prstGeom prst="rect">
            <a:avLst/>
          </a:prstGeom>
          <a:noFill/>
        </p:spPr>
        <p:txBody>
          <a:bodyPr wrap="square" rtlCol="0">
            <a:spAutoFit/>
          </a:bodyPr>
          <a:lstStyle/>
          <a:p>
            <a:r>
              <a:rPr lang="en-US" sz="2400" dirty="0" smtClean="0">
                <a:solidFill>
                  <a:srgbClr val="FF0000"/>
                </a:solidFill>
              </a:rPr>
              <a:t>Why is GDP important?</a:t>
            </a:r>
          </a:p>
          <a:p>
            <a:r>
              <a:rPr lang="en-US" dirty="0" smtClean="0">
                <a:cs typeface="Arial" pitchFamily="34" charset="0"/>
              </a:rPr>
              <a:t>GDP is considered by economists to be </a:t>
            </a:r>
          </a:p>
          <a:p>
            <a:r>
              <a:rPr lang="en-US" dirty="0" smtClean="0">
                <a:cs typeface="Arial" pitchFamily="34" charset="0"/>
              </a:rPr>
              <a:t>the most important measure of economic </a:t>
            </a:r>
          </a:p>
          <a:p>
            <a:r>
              <a:rPr lang="en-US" dirty="0" smtClean="0">
                <a:cs typeface="Arial" pitchFamily="34" charset="0"/>
              </a:rPr>
              <a:t>activity in nations for several reasons: </a:t>
            </a:r>
          </a:p>
          <a:p>
            <a:endParaRPr lang="en-US" dirty="0" smtClean="0">
              <a:cs typeface="Arial" pitchFamily="34" charset="0"/>
            </a:endParaRPr>
          </a:p>
          <a:p>
            <a:pPr marL="285750" indent="-285750">
              <a:buFont typeface="Arial" pitchFamily="34" charset="0"/>
              <a:buChar char="•"/>
            </a:pPr>
            <a:r>
              <a:rPr lang="en-US" dirty="0" smtClean="0">
                <a:cs typeface="Arial" pitchFamily="34" charset="0"/>
              </a:rPr>
              <a:t>It tells us something about the relative size of different countries' economies</a:t>
            </a:r>
          </a:p>
          <a:p>
            <a:pPr marL="285750" indent="-285750">
              <a:buFont typeface="Arial" pitchFamily="34" charset="0"/>
              <a:buChar char="•"/>
            </a:pPr>
            <a:endParaRPr lang="en-US" dirty="0" smtClean="0">
              <a:cs typeface="Arial" pitchFamily="34" charset="0"/>
            </a:endParaRPr>
          </a:p>
          <a:p>
            <a:pPr marL="285750" indent="-285750">
              <a:buFont typeface="Arial" pitchFamily="34" charset="0"/>
              <a:buChar char="•"/>
            </a:pPr>
            <a:r>
              <a:rPr lang="en-US" dirty="0">
                <a:cs typeface="Arial" pitchFamily="34" charset="0"/>
              </a:rPr>
              <a:t>I</a:t>
            </a:r>
            <a:r>
              <a:rPr lang="en-US" dirty="0" smtClean="0">
                <a:cs typeface="Arial" pitchFamily="34" charset="0"/>
              </a:rPr>
              <a:t>t </a:t>
            </a:r>
            <a:r>
              <a:rPr lang="en-US" dirty="0">
                <a:cs typeface="Arial" pitchFamily="34" charset="0"/>
              </a:rPr>
              <a:t>is a monetary measure, so it tells us </a:t>
            </a:r>
            <a:r>
              <a:rPr lang="en-US" i="1" dirty="0">
                <a:cs typeface="Arial" pitchFamily="34" charset="0"/>
              </a:rPr>
              <a:t>how much income</a:t>
            </a:r>
            <a:r>
              <a:rPr lang="en-US" dirty="0">
                <a:cs typeface="Arial" pitchFamily="34" charset="0"/>
              </a:rPr>
              <a:t> a country earns in a year   (assuming everything that is produced is sold</a:t>
            </a:r>
            <a:r>
              <a:rPr lang="en-US" dirty="0" smtClean="0">
                <a:cs typeface="Arial" pitchFamily="34" charset="0"/>
              </a:rPr>
              <a:t>).</a:t>
            </a:r>
          </a:p>
          <a:p>
            <a:pPr marL="285750" indent="-285750">
              <a:buFont typeface="Arial" pitchFamily="34" charset="0"/>
              <a:buChar char="•"/>
            </a:pPr>
            <a:endParaRPr lang="en-US" dirty="0" smtClean="0">
              <a:cs typeface="Arial" pitchFamily="34" charset="0"/>
            </a:endParaRPr>
          </a:p>
          <a:p>
            <a:pPr marL="285750" indent="-285750">
              <a:buFont typeface="Arial" pitchFamily="34" charset="0"/>
              <a:buChar char="•"/>
            </a:pPr>
            <a:r>
              <a:rPr lang="en-US" dirty="0" smtClean="0">
                <a:cs typeface="Arial" pitchFamily="34" charset="0"/>
              </a:rPr>
              <a:t>When </a:t>
            </a:r>
            <a:r>
              <a:rPr lang="en-US" dirty="0">
                <a:cs typeface="Arial" pitchFamily="34" charset="0"/>
              </a:rPr>
              <a:t>we divide GDP by the </a:t>
            </a:r>
            <a:r>
              <a:rPr lang="en-US" dirty="0" smtClean="0">
                <a:cs typeface="Arial" pitchFamily="34" charset="0"/>
              </a:rPr>
              <a:t>population, </a:t>
            </a:r>
            <a:r>
              <a:rPr lang="en-US" dirty="0">
                <a:cs typeface="Arial" pitchFamily="34" charset="0"/>
              </a:rPr>
              <a:t>we get GDP per capita, which tells us </a:t>
            </a:r>
            <a:r>
              <a:rPr lang="en-US" i="1" dirty="0">
                <a:cs typeface="Arial" pitchFamily="34" charset="0"/>
              </a:rPr>
              <a:t>how many goods and services</a:t>
            </a:r>
            <a:r>
              <a:rPr lang="en-US" dirty="0">
                <a:cs typeface="Arial" pitchFamily="34" charset="0"/>
              </a:rPr>
              <a:t> the </a:t>
            </a:r>
            <a:r>
              <a:rPr lang="en-US" b="1" i="1" dirty="0">
                <a:cs typeface="Arial" pitchFamily="34" charset="0"/>
              </a:rPr>
              <a:t>average person</a:t>
            </a:r>
            <a:r>
              <a:rPr lang="en-US" b="1" dirty="0">
                <a:cs typeface="Arial" pitchFamily="34" charset="0"/>
              </a:rPr>
              <a:t> </a:t>
            </a:r>
            <a:r>
              <a:rPr lang="en-US" dirty="0">
                <a:cs typeface="Arial" pitchFamily="34" charset="0"/>
              </a:rPr>
              <a:t>consumes in a </a:t>
            </a:r>
            <a:r>
              <a:rPr lang="en-US" dirty="0" smtClean="0">
                <a:cs typeface="Arial" pitchFamily="34" charset="0"/>
              </a:rPr>
              <a:t>country.</a:t>
            </a:r>
          </a:p>
          <a:p>
            <a:pPr marL="285750" indent="-285750">
              <a:buFont typeface="Arial" pitchFamily="34" charset="0"/>
              <a:buChar char="•"/>
            </a:pPr>
            <a:endParaRPr lang="en-US" dirty="0" smtClean="0">
              <a:cs typeface="Arial" pitchFamily="34" charset="0"/>
            </a:endParaRPr>
          </a:p>
          <a:p>
            <a:pPr marL="285750" indent="-285750">
              <a:buFont typeface="Arial" pitchFamily="34" charset="0"/>
              <a:buChar char="•"/>
            </a:pPr>
            <a:r>
              <a:rPr lang="en-US" dirty="0" smtClean="0">
                <a:cs typeface="Arial" pitchFamily="34" charset="0"/>
              </a:rPr>
              <a:t>When </a:t>
            </a:r>
            <a:r>
              <a:rPr lang="en-US" dirty="0">
                <a:cs typeface="Arial" pitchFamily="34" charset="0"/>
              </a:rPr>
              <a:t>real GDP grows more than the population, that tells us that people </a:t>
            </a:r>
            <a:r>
              <a:rPr lang="en-US" i="1" dirty="0">
                <a:cs typeface="Arial" pitchFamily="34" charset="0"/>
              </a:rPr>
              <a:t>on average, </a:t>
            </a:r>
            <a:r>
              <a:rPr lang="en-US" dirty="0">
                <a:cs typeface="Arial" pitchFamily="34" charset="0"/>
              </a:rPr>
              <a:t>have more stuff than they did </a:t>
            </a:r>
            <a:r>
              <a:rPr lang="en-US" dirty="0" smtClean="0">
                <a:cs typeface="Arial" pitchFamily="34" charset="0"/>
              </a:rPr>
              <a:t>before.</a:t>
            </a:r>
          </a:p>
          <a:p>
            <a:pPr marL="285750" indent="-285750">
              <a:buFont typeface="Arial" pitchFamily="34" charset="0"/>
              <a:buChar char="•"/>
            </a:pPr>
            <a:endParaRPr lang="en-US" dirty="0" smtClean="0">
              <a:cs typeface="Arial" pitchFamily="34" charset="0"/>
            </a:endParaRPr>
          </a:p>
          <a:p>
            <a:pPr marL="285750" indent="-285750">
              <a:buFont typeface="Arial" pitchFamily="34" charset="0"/>
              <a:buChar char="•"/>
            </a:pPr>
            <a:r>
              <a:rPr lang="en-US" dirty="0" smtClean="0">
                <a:cs typeface="Arial" pitchFamily="34" charset="0"/>
              </a:rPr>
              <a:t>If </a:t>
            </a:r>
            <a:r>
              <a:rPr lang="en-US" dirty="0">
                <a:cs typeface="Arial" pitchFamily="34" charset="0"/>
              </a:rPr>
              <a:t>you believe that </a:t>
            </a:r>
            <a:r>
              <a:rPr lang="en-US" i="1" dirty="0">
                <a:cs typeface="Arial" pitchFamily="34" charset="0"/>
              </a:rPr>
              <a:t>having more stuff</a:t>
            </a:r>
            <a:r>
              <a:rPr lang="en-US" dirty="0">
                <a:cs typeface="Arial" pitchFamily="34" charset="0"/>
              </a:rPr>
              <a:t> makes people better off, then GDP per capita tells us how well off people in society are</a:t>
            </a:r>
            <a:r>
              <a:rPr lang="en-US" dirty="0" smtClean="0">
                <a:cs typeface="Arial" pitchFamily="34" charset="0"/>
              </a:rPr>
              <a:t>.</a:t>
            </a:r>
            <a:endParaRPr lang="en-US" sz="2000" i="1" dirty="0">
              <a:solidFill>
                <a:srgbClr val="0000CC"/>
              </a:solidFill>
              <a:cs typeface="Arial" pitchFamily="34" charset="0"/>
            </a:endParaRPr>
          </a:p>
        </p:txBody>
      </p:sp>
      <p:pic>
        <p:nvPicPr>
          <p:cNvPr id="9218" name="Picture 2" descr="gdp interactive set"/>
          <p:cNvPicPr>
            <a:picLocks noChangeAspect="1" noChangeArrowheads="1"/>
          </p:cNvPicPr>
          <p:nvPr/>
        </p:nvPicPr>
        <p:blipFill>
          <a:blip r:embed="rId2" cstate="print"/>
          <a:srcRect/>
          <a:stretch>
            <a:fillRect/>
          </a:stretch>
        </p:blipFill>
        <p:spPr bwMode="auto">
          <a:xfrm>
            <a:off x="5181600" y="0"/>
            <a:ext cx="3962400" cy="2224057"/>
          </a:xfrm>
          <a:prstGeom prst="rect">
            <a:avLst/>
          </a:prstGeom>
          <a:noFill/>
        </p:spPr>
      </p:pic>
    </p:spTree>
    <p:extLst>
      <p:ext uri="{BB962C8B-B14F-4D97-AF65-F5344CB8AC3E}">
        <p14:creationId xmlns:p14="http://schemas.microsoft.com/office/powerpoint/2010/main" xmlns="" val="2332328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3"/>
          <p:cNvSpPr txBox="1">
            <a:spLocks noChangeArrowheads="1"/>
          </p:cNvSpPr>
          <p:nvPr/>
        </p:nvSpPr>
        <p:spPr bwMode="auto">
          <a:xfrm>
            <a:off x="0" y="0"/>
            <a:ext cx="7569200" cy="5503045"/>
          </a:xfrm>
          <a:prstGeom prst="rect">
            <a:avLst/>
          </a:prstGeom>
          <a:noFill/>
          <a:ln w="9525">
            <a:noFill/>
            <a:miter lim="800000"/>
            <a:headEnd/>
            <a:tailEnd/>
          </a:ln>
        </p:spPr>
        <p:txBody>
          <a:bodyPr>
            <a:spAutoFit/>
          </a:bodyPr>
          <a:lstStyle/>
          <a:p>
            <a:r>
              <a:rPr lang="en-US" sz="3200" dirty="0">
                <a:latin typeface="Calibri" pitchFamily="34" charset="0"/>
              </a:rPr>
              <a:t>Limitations of </a:t>
            </a:r>
            <a:r>
              <a:rPr lang="en-US" sz="3200" dirty="0" smtClean="0">
                <a:latin typeface="Calibri" pitchFamily="34" charset="0"/>
              </a:rPr>
              <a:t>GDP</a:t>
            </a:r>
            <a:endParaRPr lang="en-US" sz="3200" dirty="0">
              <a:latin typeface="Calibri" pitchFamily="34" charset="0"/>
            </a:endParaRPr>
          </a:p>
          <a:p>
            <a:pPr>
              <a:lnSpc>
                <a:spcPct val="110000"/>
              </a:lnSpc>
              <a:spcAft>
                <a:spcPts val="600"/>
              </a:spcAft>
              <a:buFont typeface="Arial" pitchFamily="34" charset="0"/>
              <a:buChar char="•"/>
            </a:pPr>
            <a:r>
              <a:rPr lang="en-US" sz="2400" dirty="0">
                <a:latin typeface="Calibri" pitchFamily="34" charset="0"/>
              </a:rPr>
              <a:t>Data inaccuracies</a:t>
            </a:r>
          </a:p>
          <a:p>
            <a:pPr>
              <a:lnSpc>
                <a:spcPct val="110000"/>
              </a:lnSpc>
              <a:spcAft>
                <a:spcPts val="600"/>
              </a:spcAft>
              <a:buFont typeface="Arial" pitchFamily="34" charset="0"/>
              <a:buChar char="•"/>
            </a:pPr>
            <a:r>
              <a:rPr lang="en-US" sz="2400" dirty="0">
                <a:latin typeface="Calibri" pitchFamily="34" charset="0"/>
              </a:rPr>
              <a:t>Unrecorded activities</a:t>
            </a:r>
          </a:p>
          <a:p>
            <a:pPr marL="1371600" lvl="2" indent="-457200">
              <a:lnSpc>
                <a:spcPct val="90000"/>
              </a:lnSpc>
              <a:spcAft>
                <a:spcPts val="600"/>
              </a:spcAft>
              <a:buFont typeface="Wingdings" pitchFamily="2" charset="2"/>
              <a:buChar char="Ø"/>
            </a:pPr>
            <a:r>
              <a:rPr lang="en-US" sz="2000" dirty="0">
                <a:latin typeface="Calibri" pitchFamily="34" charset="0"/>
              </a:rPr>
              <a:t>Informal transactions, e.g., volunteer work, parenting, etc.</a:t>
            </a:r>
          </a:p>
          <a:p>
            <a:pPr marL="1371600" lvl="2" indent="-457200">
              <a:lnSpc>
                <a:spcPct val="90000"/>
              </a:lnSpc>
              <a:spcAft>
                <a:spcPts val="600"/>
              </a:spcAft>
              <a:buFont typeface="Wingdings" pitchFamily="2" charset="2"/>
              <a:buChar char="Ø"/>
            </a:pPr>
            <a:r>
              <a:rPr lang="en-US" sz="2000" dirty="0">
                <a:latin typeface="Calibri" pitchFamily="34" charset="0"/>
              </a:rPr>
              <a:t>DIY work, e.g. subsistence farming, home repair, etc.</a:t>
            </a:r>
          </a:p>
          <a:p>
            <a:pPr marL="1371600" lvl="2" indent="-457200">
              <a:lnSpc>
                <a:spcPct val="90000"/>
              </a:lnSpc>
              <a:spcAft>
                <a:spcPts val="600"/>
              </a:spcAft>
              <a:buFont typeface="Wingdings" pitchFamily="2" charset="2"/>
              <a:buChar char="Ø"/>
            </a:pPr>
            <a:r>
              <a:rPr lang="en-US" sz="2000" dirty="0">
                <a:latin typeface="Calibri" pitchFamily="34" charset="0"/>
              </a:rPr>
              <a:t>Underground economies</a:t>
            </a:r>
          </a:p>
          <a:p>
            <a:pPr>
              <a:lnSpc>
                <a:spcPct val="110000"/>
              </a:lnSpc>
              <a:spcAft>
                <a:spcPts val="600"/>
              </a:spcAft>
              <a:buFont typeface="Arial" pitchFamily="34" charset="0"/>
              <a:buChar char="•"/>
            </a:pPr>
            <a:r>
              <a:rPr lang="en-US" sz="2400" dirty="0">
                <a:latin typeface="Calibri" pitchFamily="34" charset="0"/>
              </a:rPr>
              <a:t>External costs/benefits</a:t>
            </a:r>
          </a:p>
          <a:p>
            <a:pPr marL="1371600" lvl="2" indent="-457200">
              <a:lnSpc>
                <a:spcPct val="90000"/>
              </a:lnSpc>
              <a:spcAft>
                <a:spcPts val="600"/>
              </a:spcAft>
              <a:buFont typeface="Wingdings" pitchFamily="2" charset="2"/>
              <a:buChar char="Ø"/>
            </a:pPr>
            <a:r>
              <a:rPr lang="en-US" sz="2000" dirty="0">
                <a:latin typeface="Calibri" pitchFamily="34" charset="0"/>
              </a:rPr>
              <a:t>Resource depletion</a:t>
            </a:r>
          </a:p>
          <a:p>
            <a:pPr marL="1371600" lvl="2" indent="-457200">
              <a:lnSpc>
                <a:spcPct val="90000"/>
              </a:lnSpc>
              <a:spcAft>
                <a:spcPts val="600"/>
              </a:spcAft>
              <a:buFont typeface="Wingdings" pitchFamily="2" charset="2"/>
              <a:buChar char="Ø"/>
            </a:pPr>
            <a:r>
              <a:rPr lang="en-US" sz="2000" dirty="0">
                <a:latin typeface="Calibri" pitchFamily="34" charset="0"/>
              </a:rPr>
              <a:t>Pollution (or pollution clean up)</a:t>
            </a:r>
            <a:endParaRPr lang="en-US" sz="2400" dirty="0">
              <a:latin typeface="Calibri" pitchFamily="34" charset="0"/>
            </a:endParaRPr>
          </a:p>
          <a:p>
            <a:pPr>
              <a:lnSpc>
                <a:spcPct val="110000"/>
              </a:lnSpc>
              <a:spcAft>
                <a:spcPts val="600"/>
              </a:spcAft>
              <a:buFont typeface="Arial" pitchFamily="34" charset="0"/>
              <a:buChar char="•"/>
            </a:pPr>
            <a:r>
              <a:rPr lang="en-US" sz="2400" dirty="0" smtClean="0">
                <a:latin typeface="Calibri" pitchFamily="34" charset="0"/>
              </a:rPr>
              <a:t>Composition </a:t>
            </a:r>
            <a:r>
              <a:rPr lang="en-US" sz="2400" dirty="0">
                <a:latin typeface="Calibri" pitchFamily="34" charset="0"/>
              </a:rPr>
              <a:t>of output (“bad”)</a:t>
            </a:r>
          </a:p>
          <a:p>
            <a:pPr marL="1371600" lvl="2" indent="-457200">
              <a:lnSpc>
                <a:spcPct val="90000"/>
              </a:lnSpc>
              <a:spcAft>
                <a:spcPts val="600"/>
              </a:spcAft>
              <a:buFont typeface="Wingdings" pitchFamily="2" charset="2"/>
              <a:buChar char="Ø"/>
            </a:pPr>
            <a:r>
              <a:rPr lang="en-US" sz="2000" dirty="0">
                <a:latin typeface="Calibri" pitchFamily="34" charset="0"/>
              </a:rPr>
              <a:t>Semi-automatic rifle vs. jar of baby food</a:t>
            </a:r>
          </a:p>
          <a:p>
            <a:endParaRPr lang="en-US" sz="2400" dirty="0">
              <a:latin typeface="Calibri" pitchFamily="34" charset="0"/>
            </a:endParaRPr>
          </a:p>
          <a:p>
            <a:pPr>
              <a:buFont typeface="Arial" pitchFamily="34" charset="0"/>
              <a:buChar char="•"/>
            </a:pPr>
            <a:endParaRPr lang="en-US" sz="3200" dirty="0">
              <a:latin typeface="Calibri" pitchFamily="34" charset="0"/>
            </a:endParaRPr>
          </a:p>
        </p:txBody>
      </p:sp>
      <p:pic>
        <p:nvPicPr>
          <p:cNvPr id="32771" name="Picture 1" descr="negev_2.jpg"/>
          <p:cNvPicPr>
            <a:picLocks noChangeAspect="1"/>
          </p:cNvPicPr>
          <p:nvPr/>
        </p:nvPicPr>
        <p:blipFill>
          <a:blip r:embed="rId3" cstate="print"/>
          <a:srcRect/>
          <a:stretch>
            <a:fillRect/>
          </a:stretch>
        </p:blipFill>
        <p:spPr bwMode="auto">
          <a:xfrm>
            <a:off x="5886450" y="2641865"/>
            <a:ext cx="2935288" cy="1464468"/>
          </a:xfrm>
          <a:prstGeom prst="rect">
            <a:avLst/>
          </a:prstGeom>
          <a:noFill/>
          <a:ln w="9525">
            <a:noFill/>
            <a:miter lim="800000"/>
            <a:headEnd/>
            <a:tailEnd/>
          </a:ln>
        </p:spPr>
      </p:pic>
      <p:pic>
        <p:nvPicPr>
          <p:cNvPr id="32772" name="Picture 2" descr="can-i-give-my-dog-baby-food.jpg"/>
          <p:cNvPicPr>
            <a:picLocks noChangeAspect="1"/>
          </p:cNvPicPr>
          <p:nvPr/>
        </p:nvPicPr>
        <p:blipFill>
          <a:blip r:embed="rId4" cstate="print"/>
          <a:srcRect/>
          <a:stretch>
            <a:fillRect/>
          </a:stretch>
        </p:blipFill>
        <p:spPr bwMode="auto">
          <a:xfrm>
            <a:off x="7159626" y="4106333"/>
            <a:ext cx="1573213" cy="1309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3"/>
          <p:cNvSpPr txBox="1">
            <a:spLocks noChangeArrowheads="1"/>
          </p:cNvSpPr>
          <p:nvPr/>
        </p:nvSpPr>
        <p:spPr bwMode="auto">
          <a:xfrm>
            <a:off x="0" y="0"/>
            <a:ext cx="7569200" cy="7118872"/>
          </a:xfrm>
          <a:prstGeom prst="rect">
            <a:avLst/>
          </a:prstGeom>
          <a:noFill/>
          <a:ln w="9525">
            <a:noFill/>
            <a:miter lim="800000"/>
            <a:headEnd/>
            <a:tailEnd/>
          </a:ln>
        </p:spPr>
        <p:txBody>
          <a:bodyPr>
            <a:spAutoFit/>
          </a:bodyPr>
          <a:lstStyle/>
          <a:p>
            <a:r>
              <a:rPr lang="en-US" sz="3200" dirty="0">
                <a:latin typeface="Calibri" pitchFamily="34" charset="0"/>
              </a:rPr>
              <a:t>Limitations of </a:t>
            </a:r>
            <a:r>
              <a:rPr lang="en-US" sz="3200" dirty="0" smtClean="0">
                <a:latin typeface="Calibri" pitchFamily="34" charset="0"/>
              </a:rPr>
              <a:t>GDP</a:t>
            </a:r>
            <a:endParaRPr lang="en-US" sz="3200" dirty="0">
              <a:latin typeface="Calibri" pitchFamily="34" charset="0"/>
            </a:endParaRPr>
          </a:p>
          <a:p>
            <a:pPr>
              <a:lnSpc>
                <a:spcPct val="110000"/>
              </a:lnSpc>
              <a:spcAft>
                <a:spcPts val="600"/>
              </a:spcAft>
              <a:buFont typeface="Arial" pitchFamily="34" charset="0"/>
              <a:buChar char="•"/>
            </a:pPr>
            <a:r>
              <a:rPr lang="en-US" sz="2400" dirty="0" smtClean="0">
                <a:cs typeface="Arial" pitchFamily="34" charset="0"/>
              </a:rPr>
              <a:t>Does not reflect improved product quality</a:t>
            </a:r>
          </a:p>
          <a:p>
            <a:pPr marL="1371600" lvl="2" indent="-457200">
              <a:lnSpc>
                <a:spcPct val="90000"/>
              </a:lnSpc>
              <a:spcAft>
                <a:spcPts val="600"/>
              </a:spcAft>
              <a:buFont typeface="Wingdings" pitchFamily="2" charset="2"/>
              <a:buChar char="Ø"/>
            </a:pPr>
            <a:r>
              <a:rPr lang="en-US" sz="2000" dirty="0" smtClean="0">
                <a:latin typeface="Calibri" pitchFamily="34" charset="0"/>
              </a:rPr>
              <a:t>As quality of products improve they may be sold at equal or lower price. </a:t>
            </a:r>
            <a:endParaRPr lang="en-US" sz="2000" dirty="0">
              <a:latin typeface="Calibri" pitchFamily="34" charset="0"/>
            </a:endParaRPr>
          </a:p>
          <a:p>
            <a:pPr>
              <a:lnSpc>
                <a:spcPct val="110000"/>
              </a:lnSpc>
              <a:spcAft>
                <a:spcPts val="600"/>
              </a:spcAft>
              <a:buFont typeface="Arial" pitchFamily="34" charset="0"/>
              <a:buChar char="•"/>
            </a:pPr>
            <a:r>
              <a:rPr lang="en-US" sz="2400" dirty="0" smtClean="0">
                <a:cs typeface="Arial" pitchFamily="34" charset="0"/>
              </a:rPr>
              <a:t>Nor does it measure how GDP is distributed in among the population</a:t>
            </a:r>
            <a:endParaRPr lang="en-US" sz="2400" dirty="0">
              <a:latin typeface="Calibri" pitchFamily="34" charset="0"/>
            </a:endParaRPr>
          </a:p>
          <a:p>
            <a:pPr marL="1371600" lvl="2" indent="-457200">
              <a:lnSpc>
                <a:spcPct val="90000"/>
              </a:lnSpc>
              <a:spcAft>
                <a:spcPts val="600"/>
              </a:spcAft>
              <a:buFont typeface="Wingdings" pitchFamily="2" charset="2"/>
              <a:buChar char="Ø"/>
            </a:pPr>
            <a:r>
              <a:rPr lang="en-US" sz="2000" dirty="0" smtClean="0">
                <a:latin typeface="Calibri" pitchFamily="34" charset="0"/>
              </a:rPr>
              <a:t>Indicators such as </a:t>
            </a:r>
            <a:r>
              <a:rPr lang="en-US" sz="2000" dirty="0" err="1" smtClean="0">
                <a:latin typeface="Calibri" pitchFamily="34" charset="0"/>
              </a:rPr>
              <a:t>gini</a:t>
            </a:r>
            <a:r>
              <a:rPr lang="en-US" sz="2000" dirty="0" smtClean="0">
                <a:latin typeface="Calibri" pitchFamily="34" charset="0"/>
              </a:rPr>
              <a:t> coefficient are not considered. </a:t>
            </a:r>
          </a:p>
          <a:p>
            <a:pPr marL="1371600" lvl="2" indent="-457200">
              <a:lnSpc>
                <a:spcPct val="90000"/>
              </a:lnSpc>
              <a:spcAft>
                <a:spcPts val="600"/>
              </a:spcAft>
              <a:buFont typeface="Wingdings" pitchFamily="2" charset="2"/>
              <a:buChar char="Ø"/>
            </a:pPr>
            <a:r>
              <a:rPr lang="en-US" sz="2000" dirty="0" smtClean="0">
                <a:latin typeface="Calibri" pitchFamily="34" charset="0"/>
              </a:rPr>
              <a:t>Equity is not a priority</a:t>
            </a:r>
          </a:p>
          <a:p>
            <a:pPr marL="1371600" lvl="2" indent="-457200">
              <a:lnSpc>
                <a:spcPct val="90000"/>
              </a:lnSpc>
              <a:spcAft>
                <a:spcPts val="600"/>
              </a:spcAft>
              <a:buFont typeface="Wingdings" pitchFamily="2" charset="2"/>
              <a:buChar char="Ø"/>
            </a:pPr>
            <a:endParaRPr lang="en-US" sz="2000" dirty="0" smtClean="0">
              <a:latin typeface="Calibri" pitchFamily="34" charset="0"/>
            </a:endParaRPr>
          </a:p>
          <a:p>
            <a:pPr marL="1371600" lvl="2" indent="-457200">
              <a:lnSpc>
                <a:spcPct val="90000"/>
              </a:lnSpc>
              <a:spcAft>
                <a:spcPts val="600"/>
              </a:spcAft>
              <a:buFont typeface="Wingdings" pitchFamily="2" charset="2"/>
              <a:buChar char="Ø"/>
            </a:pPr>
            <a:endParaRPr lang="en-US" sz="2000" dirty="0" smtClean="0">
              <a:latin typeface="Calibri" pitchFamily="34" charset="0"/>
            </a:endParaRPr>
          </a:p>
          <a:p>
            <a:pPr marL="1371600" lvl="2" indent="-457200">
              <a:lnSpc>
                <a:spcPct val="90000"/>
              </a:lnSpc>
              <a:spcAft>
                <a:spcPts val="600"/>
              </a:spcAft>
              <a:buFont typeface="Wingdings" pitchFamily="2" charset="2"/>
              <a:buChar char="Ø"/>
            </a:pPr>
            <a:endParaRPr lang="en-US" sz="2000" dirty="0" smtClean="0">
              <a:latin typeface="Calibri" pitchFamily="34" charset="0"/>
            </a:endParaRPr>
          </a:p>
          <a:p>
            <a:pPr marL="1371600" lvl="2" indent="-457200">
              <a:lnSpc>
                <a:spcPct val="90000"/>
              </a:lnSpc>
              <a:spcAft>
                <a:spcPts val="600"/>
              </a:spcAft>
              <a:buFont typeface="Wingdings" pitchFamily="2" charset="2"/>
              <a:buChar char="Ø"/>
            </a:pPr>
            <a:endParaRPr lang="en-US" sz="2000" dirty="0" smtClean="0">
              <a:latin typeface="Calibri" pitchFamily="34" charset="0"/>
            </a:endParaRPr>
          </a:p>
          <a:p>
            <a:pPr>
              <a:lnSpc>
                <a:spcPct val="110000"/>
              </a:lnSpc>
              <a:spcAft>
                <a:spcPts val="600"/>
              </a:spcAft>
              <a:buFont typeface="Arial" pitchFamily="34" charset="0"/>
              <a:buChar char="•"/>
            </a:pPr>
            <a:r>
              <a:rPr lang="en-US" sz="2400" dirty="0" smtClean="0">
                <a:latin typeface="Calibri" pitchFamily="34" charset="0"/>
              </a:rPr>
              <a:t>Quality of life</a:t>
            </a:r>
          </a:p>
          <a:p>
            <a:pPr marL="1371600" lvl="2" indent="-457200">
              <a:lnSpc>
                <a:spcPct val="90000"/>
              </a:lnSpc>
              <a:spcAft>
                <a:spcPts val="600"/>
              </a:spcAft>
              <a:buFont typeface="Wingdings" pitchFamily="2" charset="2"/>
              <a:buChar char="Ø"/>
            </a:pPr>
            <a:r>
              <a:rPr lang="en-US" sz="2000" dirty="0" smtClean="0">
                <a:latin typeface="Calibri" pitchFamily="34" charset="0"/>
              </a:rPr>
              <a:t>Leisure time</a:t>
            </a:r>
          </a:p>
          <a:p>
            <a:pPr marL="1371600" lvl="2" indent="-457200">
              <a:lnSpc>
                <a:spcPct val="90000"/>
              </a:lnSpc>
              <a:spcAft>
                <a:spcPts val="600"/>
              </a:spcAft>
              <a:buFont typeface="Wingdings" pitchFamily="2" charset="2"/>
              <a:buChar char="Ø"/>
            </a:pPr>
            <a:r>
              <a:rPr lang="en-US" sz="2000" dirty="0" smtClean="0">
                <a:latin typeface="Calibri" pitchFamily="34" charset="0"/>
              </a:rPr>
              <a:t>Safety, quiet, stress, aesthetic aspects of life</a:t>
            </a:r>
          </a:p>
          <a:p>
            <a:pPr marL="1371600" lvl="2" indent="-457200">
              <a:lnSpc>
                <a:spcPct val="90000"/>
              </a:lnSpc>
              <a:spcAft>
                <a:spcPts val="600"/>
              </a:spcAft>
              <a:buFont typeface="Wingdings" pitchFamily="2" charset="2"/>
              <a:buChar char="Ø"/>
            </a:pPr>
            <a:endParaRPr lang="en-US" sz="2000" dirty="0" smtClean="0">
              <a:latin typeface="Calibri" pitchFamily="34" charset="0"/>
            </a:endParaRPr>
          </a:p>
          <a:p>
            <a:endParaRPr lang="en-US" sz="2400" dirty="0">
              <a:latin typeface="Calibri" pitchFamily="34" charset="0"/>
            </a:endParaRPr>
          </a:p>
          <a:p>
            <a:pPr>
              <a:buFont typeface="Arial" pitchFamily="34" charset="0"/>
              <a:buChar char="•"/>
            </a:pPr>
            <a:endParaRPr lang="en-US" sz="3200" dirty="0">
              <a:latin typeface="Calibri" pitchFamily="34" charset="0"/>
            </a:endParaRPr>
          </a:p>
        </p:txBody>
      </p:sp>
      <p:pic>
        <p:nvPicPr>
          <p:cNvPr id="8194" name="Picture 2" descr="http://3.bp.blogspot.com/-5LPGx1F8HH4/TroIn1GcA3I/AAAAAAAAAwE/1Yz6mwOOnqU/s1600/Income-inequality.jpg"/>
          <p:cNvPicPr>
            <a:picLocks noChangeAspect="1" noChangeArrowheads="1"/>
          </p:cNvPicPr>
          <p:nvPr/>
        </p:nvPicPr>
        <p:blipFill>
          <a:blip r:embed="rId3" cstate="print"/>
          <a:srcRect l="4145" t="13163" r="4663" b="12249"/>
          <a:stretch>
            <a:fillRect/>
          </a:stretch>
        </p:blipFill>
        <p:spPr bwMode="auto">
          <a:xfrm>
            <a:off x="4191000" y="2857500"/>
            <a:ext cx="4114800" cy="2384713"/>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940088"/>
          </a:xfrm>
          <a:prstGeom prst="rect">
            <a:avLst/>
          </a:prstGeom>
          <a:noFill/>
        </p:spPr>
        <p:txBody>
          <a:bodyPr wrap="square" rtlCol="0">
            <a:spAutoFit/>
          </a:bodyPr>
          <a:lstStyle/>
          <a:p>
            <a:r>
              <a:rPr lang="en-US" sz="2400" dirty="0" smtClean="0">
                <a:solidFill>
                  <a:srgbClr val="FF0000"/>
                </a:solidFill>
              </a:rPr>
              <a:t>Alternative Measures to GDP</a:t>
            </a:r>
          </a:p>
          <a:p>
            <a:pPr marL="0" lvl="1"/>
            <a:r>
              <a:rPr lang="en-US" dirty="0" smtClean="0"/>
              <a:t>While gross domestic product is the </a:t>
            </a:r>
            <a:r>
              <a:rPr lang="en-US" i="1" dirty="0" smtClean="0"/>
              <a:t>primary</a:t>
            </a:r>
            <a:r>
              <a:rPr lang="en-US" dirty="0" smtClean="0"/>
              <a:t> measure of a nation’s output in a particular year, economists have developed alternative measures of output which are sometimes referred to instead of GDP. These include:</a:t>
            </a:r>
          </a:p>
          <a:p>
            <a:pPr marL="0" lvl="1"/>
            <a:endParaRPr lang="en-US" b="1" i="1" dirty="0">
              <a:solidFill>
                <a:srgbClr val="0000CC"/>
              </a:solidFill>
            </a:endParaRPr>
          </a:p>
          <a:p>
            <a:pPr marL="0" lvl="1"/>
            <a:r>
              <a:rPr lang="en-US" b="1" dirty="0" smtClean="0">
                <a:solidFill>
                  <a:srgbClr val="0000CC"/>
                </a:solidFill>
              </a:rPr>
              <a:t>Gross National Product (GNP): </a:t>
            </a:r>
            <a:r>
              <a:rPr lang="en-US" dirty="0" smtClean="0"/>
              <a:t>Measures the total value of output produced in a year by the factors of production provided by a nation. </a:t>
            </a:r>
          </a:p>
          <a:p>
            <a:pPr marL="285750" lvl="1" indent="-285750">
              <a:buFont typeface="Arial" pitchFamily="34" charset="0"/>
              <a:buChar char="•"/>
            </a:pPr>
            <a:r>
              <a:rPr lang="en-US" sz="1600" dirty="0" smtClean="0"/>
              <a:t>Differs from GDP in that it includes output produced abroad by domestically owned factories, but subtracts output produced domestically by foreign owned factories. </a:t>
            </a:r>
          </a:p>
          <a:p>
            <a:pPr marL="285750" lvl="1" indent="-285750">
              <a:buFont typeface="Arial" pitchFamily="34" charset="0"/>
              <a:buChar char="•"/>
            </a:pPr>
            <a:r>
              <a:rPr lang="en-US" sz="1600" dirty="0" smtClean="0"/>
              <a:t>Does not offer as accurate a measure of the actual economic activity </a:t>
            </a:r>
            <a:r>
              <a:rPr lang="en-US" sz="1600" i="1" dirty="0" smtClean="0"/>
              <a:t>within</a:t>
            </a:r>
            <a:r>
              <a:rPr lang="en-US" sz="1600" dirty="0" smtClean="0"/>
              <a:t> a nation as GDP does, and is therefore not considered as useful as GDP for measuring output of a nation.</a:t>
            </a:r>
          </a:p>
          <a:p>
            <a:pPr marL="285750" lvl="1" indent="-285750">
              <a:buFont typeface="Arial" pitchFamily="34" charset="0"/>
              <a:buChar char="•"/>
            </a:pPr>
            <a:endParaRPr lang="en-US" sz="1600" dirty="0" smtClean="0"/>
          </a:p>
          <a:p>
            <a:pPr marL="285750" lvl="1" indent="-285750">
              <a:buFont typeface="Arial" pitchFamily="34" charset="0"/>
              <a:buChar char="•"/>
            </a:pPr>
            <a:endParaRPr lang="en-US" sz="1600" dirty="0" smtClean="0"/>
          </a:p>
          <a:p>
            <a:pPr marL="285750" lvl="1" indent="-285750">
              <a:buFont typeface="Arial" pitchFamily="34" charset="0"/>
              <a:buChar char="•"/>
            </a:pPr>
            <a:endParaRPr lang="en-US" sz="1600" dirty="0" smtClean="0"/>
          </a:p>
          <a:p>
            <a:pPr marL="285750" lvl="1" indent="-285750"/>
            <a:endParaRPr lang="en-US" sz="1600" dirty="0" smtClean="0"/>
          </a:p>
          <a:p>
            <a:pPr marL="0" lvl="1"/>
            <a:endParaRPr lang="en-US" dirty="0"/>
          </a:p>
          <a:p>
            <a:pPr marL="0" lvl="1"/>
            <a:r>
              <a:rPr lang="en-US" b="1" dirty="0" smtClean="0">
                <a:solidFill>
                  <a:srgbClr val="00B050"/>
                </a:solidFill>
              </a:rPr>
              <a:t>Green GDP: </a:t>
            </a:r>
            <a:r>
              <a:rPr lang="en-US" dirty="0" smtClean="0"/>
              <a:t>This is an under-used measure of economic activity which subtracts from real GDP the losses to the environment and biodiversity resulting from economic growth.</a:t>
            </a:r>
          </a:p>
          <a:p>
            <a:pPr marL="285750" lvl="1" indent="-285750">
              <a:buFont typeface="Arial" pitchFamily="34" charset="0"/>
              <a:buChar char="•"/>
            </a:pPr>
            <a:r>
              <a:rPr lang="en-US" sz="1600" dirty="0" smtClean="0"/>
              <a:t>Places a monetary value on environmental degradation and subtracts this from the nation’s GDP</a:t>
            </a:r>
          </a:p>
          <a:p>
            <a:pPr marL="285750" lvl="1" indent="-285750">
              <a:buFont typeface="Arial" pitchFamily="34" charset="0"/>
              <a:buChar char="•"/>
            </a:pPr>
            <a:r>
              <a:rPr lang="en-US" sz="1600" dirty="0" smtClean="0"/>
              <a:t>Is a measure preferred by environmentalists who believe that economic growth overstates increases in peoples’ well-being due to the fact that it ignores the externalities that accompany growth. </a:t>
            </a:r>
          </a:p>
          <a:p>
            <a:pPr marL="0" lvl="1"/>
            <a:endParaRPr lang="en-US" dirty="0"/>
          </a:p>
        </p:txBody>
      </p:sp>
      <p:pic>
        <p:nvPicPr>
          <p:cNvPr id="5122" name="Picture 2" descr="http://www.project-syndicate.org/default/library/96859054f07ee39650535a9c9f066579.jpg"/>
          <p:cNvPicPr>
            <a:picLocks noChangeAspect="1" noChangeArrowheads="1"/>
          </p:cNvPicPr>
          <p:nvPr/>
        </p:nvPicPr>
        <p:blipFill>
          <a:blip r:embed="rId2" cstate="print"/>
          <a:srcRect/>
          <a:stretch>
            <a:fillRect/>
          </a:stretch>
        </p:blipFill>
        <p:spPr bwMode="auto">
          <a:xfrm>
            <a:off x="2895600" y="3009900"/>
            <a:ext cx="2242159" cy="1363981"/>
          </a:xfrm>
          <a:prstGeom prst="rect">
            <a:avLst/>
          </a:prstGeom>
          <a:noFill/>
        </p:spPr>
      </p:pic>
    </p:spTree>
    <p:extLst>
      <p:ext uri="{BB962C8B-B14F-4D97-AF65-F5344CB8AC3E}">
        <p14:creationId xmlns:p14="http://schemas.microsoft.com/office/powerpoint/2010/main" xmlns="" val="4075281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cstate="print"/>
          <a:stretch>
            <a:fillRect/>
          </a:stretch>
        </p:blipFill>
        <p:spPr>
          <a:xfrm>
            <a:off x="3416808" y="1872615"/>
            <a:ext cx="5715000" cy="2889885"/>
          </a:xfrm>
          <a:prstGeom prst="rect">
            <a:avLst/>
          </a:prstGeom>
          <a:solidFill>
            <a:srgbClr val="FFFFFF"/>
          </a:solidFill>
          <a:ln>
            <a:noFill/>
            <a:prstDash/>
          </a:ln>
        </p:spPr>
      </p:pic>
      <p:sp>
        <p:nvSpPr>
          <p:cNvPr id="4" name="TextBox 3"/>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The Business Cycle</a:t>
            </a:r>
          </a:p>
          <a:p>
            <a:pPr marL="0" lvl="1"/>
            <a:r>
              <a:rPr lang="en-US" dirty="0" smtClean="0"/>
              <a:t>Changes in a nation’s GDP over time can be illustrated in a simple economic model known as the </a:t>
            </a:r>
            <a:r>
              <a:rPr lang="en-US" i="1" dirty="0" smtClean="0"/>
              <a:t>business cycle</a:t>
            </a:r>
            <a:r>
              <a:rPr lang="en-US" dirty="0" smtClean="0"/>
              <a:t>. There are four stages to a nation’s business cycle</a:t>
            </a:r>
            <a:endParaRPr lang="en-US" dirty="0"/>
          </a:p>
        </p:txBody>
      </p:sp>
      <p:sp>
        <p:nvSpPr>
          <p:cNvPr id="3" name="Rectangle 2"/>
          <p:cNvSpPr/>
          <p:nvPr/>
        </p:nvSpPr>
        <p:spPr>
          <a:xfrm>
            <a:off x="0" y="1333500"/>
            <a:ext cx="3416808" cy="2554545"/>
          </a:xfrm>
          <a:prstGeom prst="rect">
            <a:avLst/>
          </a:prstGeom>
        </p:spPr>
        <p:txBody>
          <a:bodyPr wrap="square">
            <a:spAutoFit/>
          </a:bodyPr>
          <a:lstStyle/>
          <a:p>
            <a:pPr marL="285750" indent="-285750">
              <a:buFont typeface="Arial" pitchFamily="34" charset="0"/>
              <a:buChar char="•"/>
            </a:pPr>
            <a:r>
              <a:rPr lang="en-US" sz="1600" dirty="0" smtClean="0">
                <a:cs typeface="Arial" pitchFamily="34" charset="0"/>
              </a:rPr>
              <a:t>A</a:t>
            </a:r>
            <a:r>
              <a:rPr lang="en-US" sz="1600" b="1" dirty="0" smtClean="0">
                <a:cs typeface="Arial" pitchFamily="34" charset="0"/>
              </a:rPr>
              <a:t> </a:t>
            </a:r>
            <a:r>
              <a:rPr lang="en-US" sz="1600" b="1" dirty="0">
                <a:solidFill>
                  <a:srgbClr val="0000CC"/>
                </a:solidFill>
                <a:cs typeface="Arial" pitchFamily="34" charset="0"/>
              </a:rPr>
              <a:t>recession</a:t>
            </a:r>
            <a:r>
              <a:rPr lang="en-US" sz="1600" dirty="0">
                <a:solidFill>
                  <a:srgbClr val="0000CC"/>
                </a:solidFill>
                <a:cs typeface="Arial" pitchFamily="34" charset="0"/>
              </a:rPr>
              <a:t> </a:t>
            </a:r>
            <a:r>
              <a:rPr lang="en-US" sz="1600" dirty="0">
                <a:cs typeface="Arial" pitchFamily="34" charset="0"/>
              </a:rPr>
              <a:t>is a decline in </a:t>
            </a:r>
            <a:r>
              <a:rPr lang="en-US" sz="1600" dirty="0" smtClean="0">
                <a:cs typeface="Arial" pitchFamily="34" charset="0"/>
              </a:rPr>
              <a:t>total </a:t>
            </a:r>
            <a:r>
              <a:rPr lang="en-US" sz="1600" dirty="0">
                <a:cs typeface="Arial" pitchFamily="34" charset="0"/>
              </a:rPr>
              <a:t>output, income, employment, and trade lasting six months or more. During recessions, unemployment increases and there is downward pressure on the price </a:t>
            </a:r>
            <a:r>
              <a:rPr lang="en-US" sz="1600" dirty="0" smtClean="0">
                <a:cs typeface="Arial" pitchFamily="34" charset="0"/>
              </a:rPr>
              <a:t>level</a:t>
            </a:r>
          </a:p>
          <a:p>
            <a:pPr marL="285750" indent="-285750">
              <a:buFont typeface="Arial" pitchFamily="34" charset="0"/>
              <a:buChar char="•"/>
            </a:pPr>
            <a:endParaRPr lang="en-US" sz="1600" dirty="0" smtClean="0">
              <a:cs typeface="Arial" pitchFamily="34" charset="0"/>
            </a:endParaRPr>
          </a:p>
          <a:p>
            <a:pPr marL="285750" indent="-285750">
              <a:buFont typeface="Arial" pitchFamily="34" charset="0"/>
              <a:buChar char="•"/>
            </a:pPr>
            <a:r>
              <a:rPr lang="en-US" sz="1600" dirty="0" smtClean="0">
                <a:cs typeface="Arial" pitchFamily="34" charset="0"/>
              </a:rPr>
              <a:t>A </a:t>
            </a:r>
            <a:r>
              <a:rPr lang="en-US" sz="1600" b="1" dirty="0" smtClean="0">
                <a:solidFill>
                  <a:srgbClr val="0000CC"/>
                </a:solidFill>
                <a:cs typeface="Arial" pitchFamily="34" charset="0"/>
              </a:rPr>
              <a:t>recovery</a:t>
            </a:r>
            <a:r>
              <a:rPr lang="en-US" sz="1600" dirty="0" smtClean="0">
                <a:cs typeface="Arial" pitchFamily="34" charset="0"/>
              </a:rPr>
              <a:t> is when a recession has ended and national output begins to increase again</a:t>
            </a:r>
            <a:endParaRPr lang="en-US" sz="1600" dirty="0">
              <a:cs typeface="Arial" pitchFamily="34" charset="0"/>
            </a:endParaRPr>
          </a:p>
        </p:txBody>
      </p:sp>
      <p:sp>
        <p:nvSpPr>
          <p:cNvPr id="10" name="Rectangle 9"/>
          <p:cNvSpPr/>
          <p:nvPr/>
        </p:nvSpPr>
        <p:spPr>
          <a:xfrm>
            <a:off x="14160" y="3924300"/>
            <a:ext cx="3643440" cy="830997"/>
          </a:xfrm>
          <a:prstGeom prst="rect">
            <a:avLst/>
          </a:prstGeom>
        </p:spPr>
        <p:txBody>
          <a:bodyPr wrap="square">
            <a:spAutoFit/>
          </a:bodyPr>
          <a:lstStyle/>
          <a:p>
            <a:pPr marL="285750" indent="-285750">
              <a:buFont typeface="Arial" pitchFamily="34" charset="0"/>
              <a:buChar char="•"/>
            </a:pPr>
            <a:r>
              <a:rPr lang="en-US" sz="1600" dirty="0" smtClean="0">
                <a:cs typeface="Arial" pitchFamily="34" charset="0"/>
              </a:rPr>
              <a:t>An </a:t>
            </a:r>
            <a:r>
              <a:rPr lang="en-US" sz="1600" b="1" dirty="0" smtClean="0">
                <a:solidFill>
                  <a:srgbClr val="0000CC"/>
                </a:solidFill>
                <a:cs typeface="Arial" pitchFamily="34" charset="0"/>
              </a:rPr>
              <a:t>expansion</a:t>
            </a:r>
            <a:r>
              <a:rPr lang="en-US" sz="1600" dirty="0" smtClean="0">
                <a:cs typeface="Arial" pitchFamily="34" charset="0"/>
              </a:rPr>
              <a:t> occurs when an economy is growing at a rate beyond its long-run growth trend.</a:t>
            </a:r>
            <a:endParaRPr lang="en-US" sz="1600" dirty="0">
              <a:solidFill>
                <a:srgbClr val="0000CC"/>
              </a:solidFill>
              <a:cs typeface="Arial" pitchFamily="34" charset="0"/>
            </a:endParaRPr>
          </a:p>
        </p:txBody>
      </p:sp>
      <p:sp>
        <p:nvSpPr>
          <p:cNvPr id="11" name="TextBox 10"/>
          <p:cNvSpPr txBox="1"/>
          <p:nvPr/>
        </p:nvSpPr>
        <p:spPr>
          <a:xfrm>
            <a:off x="14160" y="5068669"/>
            <a:ext cx="9129840" cy="646331"/>
          </a:xfrm>
          <a:prstGeom prst="rect">
            <a:avLst/>
          </a:prstGeom>
          <a:noFill/>
        </p:spPr>
        <p:txBody>
          <a:bodyPr wrap="square" rtlCol="0">
            <a:spAutoFit/>
          </a:bodyPr>
          <a:lstStyle/>
          <a:p>
            <a:pPr algn="ctr"/>
            <a:r>
              <a:rPr lang="en-US" b="1" i="1" dirty="0" smtClean="0">
                <a:solidFill>
                  <a:srgbClr val="FF0000"/>
                </a:solidFill>
              </a:rPr>
              <a:t>Long-run Growth Trend: </a:t>
            </a:r>
            <a:r>
              <a:rPr lang="en-US" i="1" dirty="0" smtClean="0">
                <a:solidFill>
                  <a:srgbClr val="FF0000"/>
                </a:solidFill>
              </a:rPr>
              <a:t>Notice that despite the short-term fluctuations, the economy tends to grow over time</a:t>
            </a:r>
            <a:endParaRPr lang="en-US" i="1" dirty="0">
              <a:solidFill>
                <a:srgbClr val="FF0000"/>
              </a:solidFill>
            </a:endParaRPr>
          </a:p>
        </p:txBody>
      </p:sp>
    </p:spTree>
    <p:extLst>
      <p:ext uri="{BB962C8B-B14F-4D97-AF65-F5344CB8AC3E}">
        <p14:creationId xmlns:p14="http://schemas.microsoft.com/office/powerpoint/2010/main" xmlns="" val="3440626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cstate="print"/>
          <a:stretch>
            <a:fillRect/>
          </a:stretch>
        </p:blipFill>
        <p:spPr>
          <a:xfrm>
            <a:off x="4644220" y="419100"/>
            <a:ext cx="4499780" cy="4648200"/>
          </a:xfrm>
          <a:prstGeom prst="rect">
            <a:avLst/>
          </a:prstGeom>
          <a:solidFill>
            <a:srgbClr val="FFFFFF"/>
          </a:solidFill>
          <a:ln>
            <a:noFill/>
            <a:prstDash/>
          </a:ln>
        </p:spPr>
      </p:pic>
      <p:sp>
        <p:nvSpPr>
          <p:cNvPr id="4" name="TextBox 3"/>
          <p:cNvSpPr txBox="1"/>
          <p:nvPr/>
        </p:nvSpPr>
        <p:spPr>
          <a:xfrm>
            <a:off x="0" y="0"/>
            <a:ext cx="4572000" cy="5816977"/>
          </a:xfrm>
          <a:prstGeom prst="rect">
            <a:avLst/>
          </a:prstGeom>
          <a:noFill/>
        </p:spPr>
        <p:txBody>
          <a:bodyPr wrap="square" rtlCol="0">
            <a:spAutoFit/>
          </a:bodyPr>
          <a:lstStyle/>
          <a:p>
            <a:r>
              <a:rPr lang="en-US" sz="2400" dirty="0" smtClean="0">
                <a:solidFill>
                  <a:srgbClr val="FF0000"/>
                </a:solidFill>
              </a:rPr>
              <a:t>The Macroeconomic Circular Flow</a:t>
            </a:r>
          </a:p>
          <a:p>
            <a:r>
              <a:rPr lang="en-US" dirty="0" smtClean="0"/>
              <a:t>In the introduction to economics unit of the course, you learned about the circular flow of income in a market economy. In macroeconomics we have added several features to this model, including:</a:t>
            </a:r>
          </a:p>
          <a:p>
            <a:endParaRPr lang="en-US" dirty="0" smtClean="0"/>
          </a:p>
          <a:p>
            <a:pPr marL="285750" indent="-285750">
              <a:buFont typeface="Arial" pitchFamily="34" charset="0"/>
              <a:buChar char="•"/>
            </a:pPr>
            <a:r>
              <a:rPr lang="en-US" sz="1600" dirty="0" smtClean="0"/>
              <a:t>A government sector: The government collects taxes from households and firms (these are a leakage from the circular flow) and contributes government expenditures on public goods (these are injections into the flow).</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A foreign sector: A nation spends money on foreign goods (imports, this is a leakage) and earns money by selling goods to foreigners (exports, an injection).</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The banking sector: Households and firms save money in the banking sector (a leakage) and banks provide households and firms with funds for investment (an injection)</a:t>
            </a:r>
          </a:p>
        </p:txBody>
      </p:sp>
    </p:spTree>
    <p:extLst>
      <p:ext uri="{BB962C8B-B14F-4D97-AF65-F5344CB8AC3E}">
        <p14:creationId xmlns:p14="http://schemas.microsoft.com/office/powerpoint/2010/main" xmlns="" val="668845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5"/>
          </a:xfrm>
          <a:prstGeom prst="rect">
            <a:avLst/>
          </a:prstGeom>
          <a:noFill/>
        </p:spPr>
        <p:txBody>
          <a:bodyPr wrap="square" rtlCol="0">
            <a:spAutoFit/>
          </a:bodyPr>
          <a:lstStyle/>
          <a:p>
            <a:r>
              <a:rPr lang="en-US" sz="2400" dirty="0" smtClean="0">
                <a:solidFill>
                  <a:srgbClr val="FF0000"/>
                </a:solidFill>
              </a:rPr>
              <a:t>The Business Cycle</a:t>
            </a:r>
          </a:p>
          <a:p>
            <a:pPr marL="0" lvl="1"/>
            <a:r>
              <a:rPr lang="en-US" dirty="0" smtClean="0"/>
              <a:t>Notice from the business cycle model that economic growth (an increase in GDP) occurs over time, but not always at a steady rate. Of course, each economy’s business cycle will look unique, but most economies will experience the types of fluctuations the model shows.</a:t>
            </a:r>
          </a:p>
          <a:p>
            <a:pPr marL="0" lvl="1"/>
            <a:endParaRPr lang="en-US" dirty="0" smtClean="0"/>
          </a:p>
          <a:p>
            <a:endParaRPr lang="en-US" sz="1600" b="1" dirty="0" smtClean="0">
              <a:solidFill>
                <a:srgbClr val="0000CC"/>
              </a:solidFill>
            </a:endParaRPr>
          </a:p>
          <a:p>
            <a:r>
              <a:rPr lang="en-US" b="1" dirty="0" smtClean="0">
                <a:solidFill>
                  <a:srgbClr val="0000CC"/>
                </a:solidFill>
              </a:rPr>
              <a:t>Possible </a:t>
            </a:r>
            <a:r>
              <a:rPr lang="en-US" b="1" dirty="0">
                <a:solidFill>
                  <a:srgbClr val="0000CC"/>
                </a:solidFill>
              </a:rPr>
              <a:t>causes of the business </a:t>
            </a:r>
            <a:r>
              <a:rPr lang="en-US" b="1" dirty="0" smtClean="0">
                <a:solidFill>
                  <a:srgbClr val="0000CC"/>
                </a:solidFill>
              </a:rPr>
              <a:t>cycle: </a:t>
            </a:r>
            <a:r>
              <a:rPr lang="en-US" dirty="0" smtClean="0">
                <a:solidFill>
                  <a:srgbClr val="0000CC"/>
                </a:solidFill>
              </a:rPr>
              <a:t>There are several theories regarding WHY countries grow at such volatile rates over time.</a:t>
            </a:r>
            <a:endParaRPr lang="en-US" b="1" dirty="0" smtClean="0">
              <a:solidFill>
                <a:srgbClr val="0000CC"/>
              </a:solidFill>
            </a:endParaRPr>
          </a:p>
          <a:p>
            <a:pPr marL="285750" indent="-285750">
              <a:buFont typeface="Arial" pitchFamily="34" charset="0"/>
              <a:buChar char="•"/>
            </a:pPr>
            <a:r>
              <a:rPr lang="en-US" sz="1600" dirty="0" smtClean="0">
                <a:cs typeface="Arial" pitchFamily="34" charset="0"/>
              </a:rPr>
              <a:t>Major </a:t>
            </a:r>
            <a:r>
              <a:rPr lang="en-US" sz="1600" dirty="0">
                <a:cs typeface="Arial" pitchFamily="34" charset="0"/>
              </a:rPr>
              <a:t>innovations may trigger new investment and/or consumption </a:t>
            </a:r>
            <a:r>
              <a:rPr lang="en-US" sz="1600" dirty="0" smtClean="0">
                <a:cs typeface="Arial" pitchFamily="34" charset="0"/>
              </a:rPr>
              <a:t>spending.</a:t>
            </a:r>
          </a:p>
          <a:p>
            <a:pPr marL="285750" indent="-285750">
              <a:buFont typeface="Arial" pitchFamily="34" charset="0"/>
              <a:buChar char="•"/>
            </a:pPr>
            <a:r>
              <a:rPr lang="en-US" sz="1600" dirty="0" smtClean="0">
                <a:cs typeface="Arial" pitchFamily="34" charset="0"/>
              </a:rPr>
              <a:t>Changes </a:t>
            </a:r>
            <a:r>
              <a:rPr lang="en-US" sz="1600" dirty="0">
                <a:cs typeface="Arial" pitchFamily="34" charset="0"/>
              </a:rPr>
              <a:t>in productivity may be a related </a:t>
            </a:r>
            <a:r>
              <a:rPr lang="en-US" sz="1600" dirty="0" smtClean="0">
                <a:cs typeface="Arial" pitchFamily="34" charset="0"/>
              </a:rPr>
              <a:t>cause.</a:t>
            </a:r>
          </a:p>
          <a:p>
            <a:pPr marL="285750" indent="-285750">
              <a:buFont typeface="Arial" pitchFamily="34" charset="0"/>
              <a:buChar char="•"/>
            </a:pPr>
            <a:r>
              <a:rPr lang="en-US" sz="1600" dirty="0" smtClean="0">
                <a:cs typeface="Arial" pitchFamily="34" charset="0"/>
              </a:rPr>
              <a:t>Most </a:t>
            </a:r>
            <a:r>
              <a:rPr lang="en-US" sz="1600" dirty="0">
                <a:cs typeface="Arial" pitchFamily="34" charset="0"/>
              </a:rPr>
              <a:t>agree that the level of aggregate spending is important, especially changes in the purchase of capital goods and consumer </a:t>
            </a:r>
            <a:r>
              <a:rPr lang="en-US" sz="1600" dirty="0" smtClean="0">
                <a:cs typeface="Arial" pitchFamily="34" charset="0"/>
              </a:rPr>
              <a:t>durables.</a:t>
            </a:r>
          </a:p>
          <a:p>
            <a:pPr marL="285750" indent="-285750">
              <a:buFont typeface="Arial" pitchFamily="34" charset="0"/>
              <a:buChar char="•"/>
            </a:pPr>
            <a:r>
              <a:rPr lang="en-US" sz="1600" dirty="0" smtClean="0">
                <a:cs typeface="Arial" pitchFamily="34" charset="0"/>
              </a:rPr>
              <a:t>Cyclical </a:t>
            </a:r>
            <a:r>
              <a:rPr lang="en-US" sz="1600" dirty="0">
                <a:cs typeface="Arial" pitchFamily="34" charset="0"/>
              </a:rPr>
              <a:t>fluctuations: Durable goods output is more unstable than non-durables and services because spending on latter usually can not be postponed</a:t>
            </a:r>
            <a:r>
              <a:rPr lang="en-US" sz="1600" dirty="0" smtClean="0">
                <a:cs typeface="Arial" pitchFamily="34" charset="0"/>
              </a:rPr>
              <a:t>.</a:t>
            </a:r>
          </a:p>
          <a:p>
            <a:pPr marL="285750" indent="-285750">
              <a:buFont typeface="Arial" pitchFamily="34" charset="0"/>
              <a:buChar char="•"/>
            </a:pPr>
            <a:endParaRPr lang="en-US" sz="1600" dirty="0" smtClean="0">
              <a:cs typeface="Arial" pitchFamily="34" charset="0"/>
            </a:endParaRPr>
          </a:p>
          <a:p>
            <a:endParaRPr lang="en-US" sz="1600" dirty="0">
              <a:cs typeface="Arial" pitchFamily="34" charset="0"/>
            </a:endParaRPr>
          </a:p>
          <a:p>
            <a:r>
              <a:rPr lang="en-US" sz="1600" b="1" dirty="0" smtClean="0">
                <a:solidFill>
                  <a:srgbClr val="0000CC"/>
                </a:solidFill>
                <a:cs typeface="Arial" pitchFamily="34" charset="0"/>
              </a:rPr>
              <a:t>Decrease in GDP versus a decrease in GDP growth rate: </a:t>
            </a:r>
          </a:p>
          <a:p>
            <a:pPr marL="285750" indent="-285750">
              <a:buFont typeface="Arial" pitchFamily="34" charset="0"/>
              <a:buChar char="•"/>
            </a:pPr>
            <a:r>
              <a:rPr lang="en-US" sz="1600" dirty="0" smtClean="0">
                <a:cs typeface="Arial" pitchFamily="34" charset="0"/>
              </a:rPr>
              <a:t>The growth </a:t>
            </a:r>
            <a:r>
              <a:rPr lang="en-US" sz="1600" dirty="0">
                <a:cs typeface="Arial" pitchFamily="34" charset="0"/>
              </a:rPr>
              <a:t>rate </a:t>
            </a:r>
            <a:r>
              <a:rPr lang="en-US" sz="1600" dirty="0" smtClean="0">
                <a:cs typeface="Arial" pitchFamily="34" charset="0"/>
              </a:rPr>
              <a:t>of an economy refers </a:t>
            </a:r>
            <a:r>
              <a:rPr lang="en-US" sz="1600" dirty="0">
                <a:cs typeface="Arial" pitchFamily="34" charset="0"/>
              </a:rPr>
              <a:t>to </a:t>
            </a:r>
            <a:r>
              <a:rPr lang="en-US" sz="1600" i="1" dirty="0">
                <a:cs typeface="Arial" pitchFamily="34" charset="0"/>
              </a:rPr>
              <a:t>the percentage change in GDP between two periods of time</a:t>
            </a:r>
            <a:r>
              <a:rPr lang="en-US" sz="1600" dirty="0">
                <a:cs typeface="Arial" pitchFamily="34" charset="0"/>
              </a:rPr>
              <a:t>. </a:t>
            </a:r>
            <a:r>
              <a:rPr lang="en-US" sz="1600" dirty="0" smtClean="0">
                <a:cs typeface="Arial" pitchFamily="34" charset="0"/>
              </a:rPr>
              <a:t>When an economy is approaching a peak in its business cycle, the </a:t>
            </a:r>
            <a:r>
              <a:rPr lang="en-US" sz="1600" i="1" dirty="0" smtClean="0">
                <a:cs typeface="Arial" pitchFamily="34" charset="0"/>
              </a:rPr>
              <a:t>rate of growth</a:t>
            </a:r>
            <a:r>
              <a:rPr lang="en-US" sz="1600" dirty="0">
                <a:cs typeface="Arial" pitchFamily="34" charset="0"/>
              </a:rPr>
              <a:t> </a:t>
            </a:r>
            <a:r>
              <a:rPr lang="en-US" sz="1600" dirty="0" smtClean="0">
                <a:cs typeface="Arial" pitchFamily="34" charset="0"/>
              </a:rPr>
              <a:t>has begun to fall. </a:t>
            </a:r>
          </a:p>
          <a:p>
            <a:pPr marL="285750" indent="-285750">
              <a:buFont typeface="Arial" pitchFamily="34" charset="0"/>
              <a:buChar char="•"/>
            </a:pPr>
            <a:r>
              <a:rPr lang="en-US" sz="1600" dirty="0" smtClean="0">
                <a:cs typeface="Arial" pitchFamily="34" charset="0"/>
              </a:rPr>
              <a:t>When a recession begins, the actual output of an economy decreases. This means the growth </a:t>
            </a:r>
            <a:r>
              <a:rPr lang="en-US" sz="1600" i="1" dirty="0" smtClean="0">
                <a:cs typeface="Arial" pitchFamily="34" charset="0"/>
              </a:rPr>
              <a:t>rate</a:t>
            </a:r>
            <a:r>
              <a:rPr lang="en-US" sz="1600" dirty="0" smtClean="0">
                <a:cs typeface="Arial" pitchFamily="34" charset="0"/>
              </a:rPr>
              <a:t> has become </a:t>
            </a:r>
            <a:r>
              <a:rPr lang="en-US" sz="1600" i="1" dirty="0" smtClean="0">
                <a:cs typeface="Arial" pitchFamily="34" charset="0"/>
              </a:rPr>
              <a:t>negative.</a:t>
            </a:r>
            <a:endParaRPr lang="en-US" sz="1600" b="1" dirty="0">
              <a:cs typeface="Arial" pitchFamily="34" charset="0"/>
            </a:endParaRPr>
          </a:p>
          <a:p>
            <a:pPr marL="0" lvl="1"/>
            <a:endParaRPr lang="en-US" dirty="0"/>
          </a:p>
        </p:txBody>
      </p:sp>
    </p:spTree>
    <p:extLst>
      <p:ext uri="{BB962C8B-B14F-4D97-AF65-F5344CB8AC3E}">
        <p14:creationId xmlns:p14="http://schemas.microsoft.com/office/powerpoint/2010/main" xmlns="" val="28454590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355312"/>
          </a:xfrm>
          <a:prstGeom prst="rect">
            <a:avLst/>
          </a:prstGeom>
          <a:noFill/>
        </p:spPr>
        <p:txBody>
          <a:bodyPr wrap="square" rtlCol="0">
            <a:spAutoFit/>
          </a:bodyPr>
          <a:lstStyle/>
          <a:p>
            <a:r>
              <a:rPr lang="en-US" sz="2400" dirty="0" smtClean="0">
                <a:solidFill>
                  <a:srgbClr val="FF0000"/>
                </a:solidFill>
              </a:rPr>
              <a:t>The Macroeconomic Objectives</a:t>
            </a:r>
          </a:p>
          <a:p>
            <a:pPr marL="0" lvl="1"/>
            <a:r>
              <a:rPr lang="en-US" dirty="0" smtClean="0"/>
              <a:t>In our study of macroeconomics, we will focus on how the tools of macro can help policymakers achieve several objectives, all meant to make the lives of a nation’s people better over time. </a:t>
            </a:r>
            <a:endParaRPr lang="en-US" dirty="0"/>
          </a:p>
          <a:p>
            <a:pPr marL="0" lvl="1"/>
            <a:endParaRPr lang="en-US" sz="1200" dirty="0" smtClean="0"/>
          </a:p>
          <a:p>
            <a:pPr marL="0" lvl="1"/>
            <a:r>
              <a:rPr lang="en-US" b="1" dirty="0" smtClean="0">
                <a:solidFill>
                  <a:srgbClr val="0000CC"/>
                </a:solidFill>
              </a:rPr>
              <a:t>The four Objectives of Macroeconomic Policy:</a:t>
            </a:r>
          </a:p>
          <a:p>
            <a:pPr marL="342900" lvl="1" indent="-342900">
              <a:buFont typeface="+mj-lt"/>
              <a:buAutoNum type="arabicPeriod"/>
            </a:pPr>
            <a:r>
              <a:rPr lang="en-US" dirty="0" smtClean="0"/>
              <a:t> </a:t>
            </a:r>
            <a:r>
              <a:rPr lang="en-US" b="1" dirty="0" smtClean="0">
                <a:solidFill>
                  <a:srgbClr val="0000CC"/>
                </a:solidFill>
              </a:rPr>
              <a:t>Full employment: </a:t>
            </a:r>
            <a:r>
              <a:rPr lang="en-US" dirty="0" smtClean="0"/>
              <a:t>This means most of the nation’s workers are able to find a job and that the nation’s resources are being put towards the production of goods and services</a:t>
            </a:r>
          </a:p>
          <a:p>
            <a:pPr marL="342900" lvl="1" indent="-342900">
              <a:buFont typeface="+mj-lt"/>
              <a:buAutoNum type="arabicPeriod"/>
            </a:pPr>
            <a:endParaRPr lang="en-US" dirty="0" smtClean="0"/>
          </a:p>
          <a:p>
            <a:pPr marL="342900" lvl="1" indent="-342900">
              <a:buFont typeface="+mj-lt"/>
              <a:buAutoNum type="arabicPeriod"/>
            </a:pPr>
            <a:r>
              <a:rPr lang="en-US" b="1" dirty="0" smtClean="0">
                <a:solidFill>
                  <a:srgbClr val="0000CC"/>
                </a:solidFill>
              </a:rPr>
              <a:t>Price-level stability: </a:t>
            </a:r>
            <a:r>
              <a:rPr lang="en-US" dirty="0" smtClean="0"/>
              <a:t>Inflation will be low, meaning households’ real incomes are high. Unstable prices lead to uncertainty and unstable livelihoods for the nation’s households</a:t>
            </a:r>
          </a:p>
          <a:p>
            <a:pPr marL="342900" lvl="1" indent="-342900">
              <a:buFont typeface="+mj-lt"/>
              <a:buAutoNum type="arabicPeriod"/>
            </a:pPr>
            <a:endParaRPr lang="en-US" dirty="0" smtClean="0"/>
          </a:p>
          <a:p>
            <a:pPr marL="342900" lvl="1" indent="-342900">
              <a:buFont typeface="+mj-lt"/>
              <a:buAutoNum type="arabicPeriod"/>
            </a:pPr>
            <a:r>
              <a:rPr lang="en-US" b="1" dirty="0" smtClean="0">
                <a:solidFill>
                  <a:srgbClr val="0000CC"/>
                </a:solidFill>
              </a:rPr>
              <a:t>Economic growth: </a:t>
            </a:r>
            <a:r>
              <a:rPr lang="en-US" dirty="0" smtClean="0"/>
              <a:t>This is defined simply as an increase in output and income over time. Economic growth is needed to sustain a growing population and assure that the average person enjoys a higher standard of living over time.</a:t>
            </a:r>
          </a:p>
          <a:p>
            <a:pPr marL="342900" lvl="1" indent="-342900">
              <a:buFont typeface="+mj-lt"/>
              <a:buAutoNum type="arabicPeriod"/>
            </a:pPr>
            <a:endParaRPr lang="en-US" dirty="0" smtClean="0"/>
          </a:p>
          <a:p>
            <a:pPr marL="342900" lvl="1" indent="-342900">
              <a:buFont typeface="+mj-lt"/>
              <a:buAutoNum type="arabicPeriod"/>
            </a:pPr>
            <a:r>
              <a:rPr lang="en-US" b="1" dirty="0" smtClean="0">
                <a:solidFill>
                  <a:srgbClr val="0000CC"/>
                </a:solidFill>
              </a:rPr>
              <a:t>Improved equality in the distribution of income : </a:t>
            </a:r>
            <a:r>
              <a:rPr lang="en-US" dirty="0" smtClean="0"/>
              <a:t>The free market tends to result in winners and losers. To some extent, the government must look after the losers in the market system, and implement policies that improve equality of income distribution so that there is less poverty in society.</a:t>
            </a:r>
          </a:p>
        </p:txBody>
      </p:sp>
    </p:spTree>
    <p:extLst>
      <p:ext uri="{BB962C8B-B14F-4D97-AF65-F5344CB8AC3E}">
        <p14:creationId xmlns:p14="http://schemas.microsoft.com/office/powerpoint/2010/main" xmlns="" val="111710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The Macroeconomic Objectives</a:t>
            </a:r>
          </a:p>
          <a:p>
            <a:pPr marL="0" lvl="1"/>
            <a:r>
              <a:rPr lang="en-US" dirty="0" smtClean="0"/>
              <a:t>Looking again at our business cycle model, we can see the effect of an economy which is successfully meeting its macroeconomic objectives. </a:t>
            </a:r>
          </a:p>
        </p:txBody>
      </p:sp>
      <p:pic>
        <p:nvPicPr>
          <p:cNvPr id="8" name="Picture 7"/>
          <p:cNvPicPr/>
          <p:nvPr/>
        </p:nvPicPr>
        <p:blipFill>
          <a:blip r:embed="rId2" cstate="print"/>
          <a:stretch>
            <a:fillRect/>
          </a:stretch>
        </p:blipFill>
        <p:spPr>
          <a:xfrm>
            <a:off x="2765574" y="1674823"/>
            <a:ext cx="6191250" cy="3276600"/>
          </a:xfrm>
          <a:prstGeom prst="rect">
            <a:avLst/>
          </a:prstGeom>
          <a:solidFill>
            <a:srgbClr val="FFFFFF"/>
          </a:solidFill>
          <a:ln>
            <a:noFill/>
            <a:prstDash/>
          </a:ln>
        </p:spPr>
      </p:pic>
      <p:sp>
        <p:nvSpPr>
          <p:cNvPr id="3" name="Rectangle 2"/>
          <p:cNvSpPr/>
          <p:nvPr/>
        </p:nvSpPr>
        <p:spPr>
          <a:xfrm>
            <a:off x="0" y="1104900"/>
            <a:ext cx="2590800" cy="3970318"/>
          </a:xfrm>
          <a:prstGeom prst="rect">
            <a:avLst/>
          </a:prstGeom>
        </p:spPr>
        <p:txBody>
          <a:bodyPr wrap="square">
            <a:spAutoFit/>
          </a:bodyPr>
          <a:lstStyle/>
          <a:p>
            <a:pPr marL="285750" lvl="1" indent="-285750">
              <a:buFont typeface="Arial" pitchFamily="34" charset="0"/>
              <a:buChar char="•"/>
            </a:pPr>
            <a:r>
              <a:rPr lang="en-US" dirty="0"/>
              <a:t>The blue line represents a more stable, steadily growing economy</a:t>
            </a:r>
            <a:r>
              <a:rPr lang="en-US" dirty="0" smtClean="0"/>
              <a:t>.</a:t>
            </a:r>
          </a:p>
          <a:p>
            <a:pPr marL="285750" lvl="1" indent="-285750">
              <a:buFont typeface="Arial" pitchFamily="34" charset="0"/>
              <a:buChar char="•"/>
            </a:pPr>
            <a:endParaRPr lang="en-US" dirty="0"/>
          </a:p>
          <a:p>
            <a:pPr marL="285750" lvl="1" indent="-285750">
              <a:buFont typeface="Arial" pitchFamily="34" charset="0"/>
              <a:buChar char="•"/>
            </a:pPr>
            <a:r>
              <a:rPr lang="en-US" dirty="0"/>
              <a:t>Recessions are less severe, peaks and troughs less </a:t>
            </a:r>
            <a:r>
              <a:rPr lang="en-US" dirty="0" smtClean="0"/>
              <a:t>extreme</a:t>
            </a:r>
          </a:p>
          <a:p>
            <a:pPr marL="285750" lvl="1" indent="-285750">
              <a:buFont typeface="Arial" pitchFamily="34" charset="0"/>
              <a:buChar char="•"/>
            </a:pPr>
            <a:endParaRPr lang="en-US" dirty="0"/>
          </a:p>
          <a:p>
            <a:pPr marL="285750" lvl="1" indent="-285750">
              <a:buFont typeface="Arial" pitchFamily="34" charset="0"/>
              <a:buChar char="•"/>
            </a:pPr>
            <a:r>
              <a:rPr lang="en-US" dirty="0" smtClean="0"/>
              <a:t>Unemployment rises by less during recessions, and inflation is lower during expansions.</a:t>
            </a:r>
          </a:p>
        </p:txBody>
      </p:sp>
      <p:sp>
        <p:nvSpPr>
          <p:cNvPr id="9" name="TextBox 8"/>
          <p:cNvSpPr txBox="1"/>
          <p:nvPr/>
        </p:nvSpPr>
        <p:spPr>
          <a:xfrm>
            <a:off x="0" y="5030569"/>
            <a:ext cx="9144000" cy="646331"/>
          </a:xfrm>
          <a:prstGeom prst="rect">
            <a:avLst/>
          </a:prstGeom>
          <a:noFill/>
        </p:spPr>
        <p:txBody>
          <a:bodyPr wrap="square" rtlCol="0">
            <a:spAutoFit/>
          </a:bodyPr>
          <a:lstStyle/>
          <a:p>
            <a:pPr algn="ctr"/>
            <a:r>
              <a:rPr lang="en-US" dirty="0" smtClean="0">
                <a:solidFill>
                  <a:srgbClr val="FF0000"/>
                </a:solidFill>
              </a:rPr>
              <a:t>An economy meeting its macroeconomic objectives will achieve growth that is closer to the long-run trend line. There will be less </a:t>
            </a:r>
            <a:r>
              <a:rPr lang="en-US" i="1" dirty="0" smtClean="0">
                <a:solidFill>
                  <a:srgbClr val="FF0000"/>
                </a:solidFill>
              </a:rPr>
              <a:t>volatility and uncertainty in the economy!</a:t>
            </a:r>
            <a:endParaRPr lang="en-US" dirty="0">
              <a:solidFill>
                <a:srgbClr val="FF0000"/>
              </a:solidFill>
            </a:endParaRPr>
          </a:p>
        </p:txBody>
      </p:sp>
    </p:spTree>
    <p:extLst>
      <p:ext uri="{BB962C8B-B14F-4D97-AF65-F5344CB8AC3E}">
        <p14:creationId xmlns:p14="http://schemas.microsoft.com/office/powerpoint/2010/main" xmlns="" val="18174498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76300"/>
            <a:ext cx="8382000" cy="1447800"/>
          </a:xfrm>
        </p:spPr>
        <p:txBody>
          <a:bodyPr>
            <a:normAutofit fontScale="90000"/>
          </a:bodyPr>
          <a:lstStyle/>
          <a:p>
            <a:r>
              <a:rPr lang="en-US" dirty="0" smtClean="0">
                <a:hlinkClick r:id="rId2"/>
              </a:rPr>
              <a:t/>
            </a:r>
            <a:br>
              <a:rPr lang="en-US" dirty="0" smtClean="0">
                <a:hlinkClick r:id="rId2"/>
              </a:rPr>
            </a:br>
            <a:r>
              <a:rPr lang="en-US" dirty="0" smtClean="0">
                <a:hlinkClick r:id="rId2"/>
              </a:rPr>
              <a:t> Cowen and </a:t>
            </a:r>
            <a:r>
              <a:rPr lang="en-US" dirty="0" err="1" smtClean="0">
                <a:hlinkClick r:id="rId2"/>
              </a:rPr>
              <a:t>Taborrak</a:t>
            </a:r>
            <a:r>
              <a:rPr lang="en-US" dirty="0" smtClean="0">
                <a:hlinkClick r:id="rId2"/>
              </a:rPr>
              <a:t> recording</a:t>
            </a:r>
            <a:r>
              <a:rPr lang="en-US" dirty="0" smtClean="0"/>
              <a:t>://www.youtube.com/watch?feature=player_embedded&amp;v=MLSIjW5cDes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03382" y="2148371"/>
            <a:ext cx="1769155" cy="1065593"/>
          </a:xfrm>
          <a:prstGeom prst="rect">
            <a:avLst/>
          </a:prstGeo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dirty="0"/>
              <a:t>Firms</a:t>
            </a:r>
          </a:p>
        </p:txBody>
      </p:sp>
      <p:sp>
        <p:nvSpPr>
          <p:cNvPr id="11" name="Rectangle 10"/>
          <p:cNvSpPr/>
          <p:nvPr/>
        </p:nvSpPr>
        <p:spPr>
          <a:xfrm>
            <a:off x="5655363" y="2114654"/>
            <a:ext cx="1743643" cy="1138997"/>
          </a:xfrm>
          <a:prstGeom prst="rect">
            <a:avLst/>
          </a:prstGeom>
          <a:solidFill>
            <a:srgbClr val="604A7B"/>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dirty="0"/>
              <a:t>Households</a:t>
            </a:r>
          </a:p>
        </p:txBody>
      </p:sp>
      <p:sp>
        <p:nvSpPr>
          <p:cNvPr id="15" name="Bent-Up Arrow 14"/>
          <p:cNvSpPr/>
          <p:nvPr/>
        </p:nvSpPr>
        <p:spPr>
          <a:xfrm rot="10800000">
            <a:off x="1825625" y="1402292"/>
            <a:ext cx="1857375" cy="728928"/>
          </a:xfrm>
          <a:prstGeom prst="bentUpArrow">
            <a:avLst>
              <a:gd name="adj1" fmla="val 4268"/>
              <a:gd name="adj2" fmla="val 10642"/>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0" name="Bent-Up Arrow 19"/>
          <p:cNvSpPr/>
          <p:nvPr/>
        </p:nvSpPr>
        <p:spPr>
          <a:xfrm rot="5400000">
            <a:off x="2255971" y="2910285"/>
            <a:ext cx="1057011" cy="1724025"/>
          </a:xfrm>
          <a:prstGeom prst="bentUpArrow">
            <a:avLst>
              <a:gd name="adj1" fmla="val 4268"/>
              <a:gd name="adj2" fmla="val 6890"/>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1" name="Bent-Up Arrow 20"/>
          <p:cNvSpPr/>
          <p:nvPr/>
        </p:nvSpPr>
        <p:spPr>
          <a:xfrm>
            <a:off x="5432425" y="3253053"/>
            <a:ext cx="1849438" cy="980281"/>
          </a:xfrm>
          <a:prstGeom prst="bentUpArrow">
            <a:avLst>
              <a:gd name="adj1" fmla="val 4268"/>
              <a:gd name="adj2" fmla="val 10642"/>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22" name="Bent-Up Arrow 21"/>
          <p:cNvSpPr/>
          <p:nvPr/>
        </p:nvSpPr>
        <p:spPr>
          <a:xfrm rot="16200000">
            <a:off x="5845573" y="823780"/>
            <a:ext cx="797718" cy="1782763"/>
          </a:xfrm>
          <a:prstGeom prst="bentUpArrow">
            <a:avLst>
              <a:gd name="adj1" fmla="val 4268"/>
              <a:gd name="adj2" fmla="val 7849"/>
              <a:gd name="adj3" fmla="val 19499"/>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accent3">
                  <a:lumMod val="50000"/>
                </a:schemeClr>
              </a:solidFill>
            </a:endParaRPr>
          </a:p>
        </p:txBody>
      </p:sp>
      <p:sp>
        <p:nvSpPr>
          <p:cNvPr id="10252" name="TextBox 22"/>
          <p:cNvSpPr txBox="1">
            <a:spLocks noChangeArrowheads="1"/>
          </p:cNvSpPr>
          <p:nvPr/>
        </p:nvSpPr>
        <p:spPr bwMode="auto">
          <a:xfrm>
            <a:off x="5622926" y="1086116"/>
            <a:ext cx="1469185" cy="338554"/>
          </a:xfrm>
          <a:prstGeom prst="rect">
            <a:avLst/>
          </a:prstGeom>
          <a:noFill/>
          <a:ln w="9525">
            <a:noFill/>
            <a:miter lim="800000"/>
            <a:headEnd/>
            <a:tailEnd/>
          </a:ln>
        </p:spPr>
        <p:txBody>
          <a:bodyPr wrap="none">
            <a:spAutoFit/>
          </a:bodyPr>
          <a:lstStyle/>
          <a:p>
            <a:r>
              <a:rPr lang="en-US" sz="1600">
                <a:latin typeface="Calibri" pitchFamily="34" charset="0"/>
              </a:rPr>
              <a:t>Expenditure (1)</a:t>
            </a:r>
          </a:p>
        </p:txBody>
      </p:sp>
      <p:sp>
        <p:nvSpPr>
          <p:cNvPr id="10253" name="TextBox 23"/>
          <p:cNvSpPr txBox="1">
            <a:spLocks noChangeArrowheads="1"/>
          </p:cNvSpPr>
          <p:nvPr/>
        </p:nvSpPr>
        <p:spPr bwMode="auto">
          <a:xfrm>
            <a:off x="2052639" y="1113896"/>
            <a:ext cx="1469185" cy="338554"/>
          </a:xfrm>
          <a:prstGeom prst="rect">
            <a:avLst/>
          </a:prstGeom>
          <a:noFill/>
          <a:ln w="9525">
            <a:noFill/>
            <a:miter lim="800000"/>
            <a:headEnd/>
            <a:tailEnd/>
          </a:ln>
        </p:spPr>
        <p:txBody>
          <a:bodyPr wrap="none">
            <a:spAutoFit/>
          </a:bodyPr>
          <a:lstStyle/>
          <a:p>
            <a:r>
              <a:rPr lang="en-US" sz="1600" dirty="0">
                <a:latin typeface="Calibri" pitchFamily="34" charset="0"/>
              </a:rPr>
              <a:t>Expenditure (1)</a:t>
            </a:r>
          </a:p>
        </p:txBody>
      </p:sp>
      <p:sp>
        <p:nvSpPr>
          <p:cNvPr id="27" name="Bent-Up Arrow 26"/>
          <p:cNvSpPr/>
          <p:nvPr/>
        </p:nvSpPr>
        <p:spPr>
          <a:xfrm rot="5400000" flipH="1">
            <a:off x="2554818" y="1135592"/>
            <a:ext cx="592667" cy="1438275"/>
          </a:xfrm>
          <a:prstGeom prst="bentUpArrow">
            <a:avLst>
              <a:gd name="adj1" fmla="val 5000"/>
              <a:gd name="adj2" fmla="val 11029"/>
              <a:gd name="adj3" fmla="val 25000"/>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Bent-Up Arrow 27"/>
          <p:cNvSpPr/>
          <p:nvPr/>
        </p:nvSpPr>
        <p:spPr>
          <a:xfrm rot="16200000" flipH="1">
            <a:off x="5800858" y="2884620"/>
            <a:ext cx="795073" cy="1531938"/>
          </a:xfrm>
          <a:prstGeom prst="bentUpArrow">
            <a:avLst>
              <a:gd name="adj1" fmla="val 8489"/>
              <a:gd name="adj2" fmla="val 12704"/>
              <a:gd name="adj3" fmla="val 25000"/>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Bent-Up Arrow 28"/>
          <p:cNvSpPr/>
          <p:nvPr/>
        </p:nvSpPr>
        <p:spPr>
          <a:xfrm rot="10800000" flipH="1">
            <a:off x="5400675" y="1584854"/>
            <a:ext cx="1563688" cy="535782"/>
          </a:xfrm>
          <a:prstGeom prst="bentUpArrow">
            <a:avLst>
              <a:gd name="adj1" fmla="val 5008"/>
              <a:gd name="adj2" fmla="val 11029"/>
              <a:gd name="adj3" fmla="val 25000"/>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Bent-Up Arrow 29"/>
          <p:cNvSpPr/>
          <p:nvPr/>
        </p:nvSpPr>
        <p:spPr>
          <a:xfrm flipH="1">
            <a:off x="2081214" y="3245115"/>
            <a:ext cx="1570037" cy="762000"/>
          </a:xfrm>
          <a:prstGeom prst="bentUpArrow">
            <a:avLst>
              <a:gd name="adj1" fmla="val 6964"/>
              <a:gd name="adj2" fmla="val 11029"/>
              <a:gd name="adj3" fmla="val 25000"/>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58" name="TextBox 30"/>
          <p:cNvSpPr txBox="1">
            <a:spLocks noChangeArrowheads="1"/>
          </p:cNvSpPr>
          <p:nvPr/>
        </p:nvSpPr>
        <p:spPr bwMode="auto">
          <a:xfrm>
            <a:off x="1798638" y="1682750"/>
            <a:ext cx="1852612" cy="486287"/>
          </a:xfrm>
          <a:prstGeom prst="rect">
            <a:avLst/>
          </a:prstGeom>
          <a:noFill/>
          <a:ln w="9525">
            <a:noFill/>
            <a:miter lim="800000"/>
            <a:headEnd/>
            <a:tailEnd/>
          </a:ln>
        </p:spPr>
        <p:txBody>
          <a:bodyPr>
            <a:spAutoFit/>
          </a:bodyPr>
          <a:lstStyle/>
          <a:p>
            <a:pPr algn="ctr">
              <a:lnSpc>
                <a:spcPct val="80000"/>
              </a:lnSpc>
            </a:pPr>
            <a:r>
              <a:rPr lang="en-US" sz="1600">
                <a:latin typeface="Calibri" pitchFamily="34" charset="0"/>
              </a:rPr>
              <a:t>Goods &amp;</a:t>
            </a:r>
          </a:p>
          <a:p>
            <a:pPr algn="ctr">
              <a:lnSpc>
                <a:spcPct val="80000"/>
              </a:lnSpc>
            </a:pPr>
            <a:r>
              <a:rPr lang="en-US" sz="1600">
                <a:latin typeface="Calibri" pitchFamily="34" charset="0"/>
              </a:rPr>
              <a:t> Services (3)</a:t>
            </a:r>
          </a:p>
        </p:txBody>
      </p:sp>
      <p:sp>
        <p:nvSpPr>
          <p:cNvPr id="10259" name="TextBox 32"/>
          <p:cNvSpPr txBox="1">
            <a:spLocks noChangeArrowheads="1"/>
          </p:cNvSpPr>
          <p:nvPr/>
        </p:nvSpPr>
        <p:spPr bwMode="auto">
          <a:xfrm>
            <a:off x="5543550" y="3411803"/>
            <a:ext cx="1682750" cy="584775"/>
          </a:xfrm>
          <a:prstGeom prst="rect">
            <a:avLst/>
          </a:prstGeom>
          <a:noFill/>
          <a:ln w="9525">
            <a:noFill/>
            <a:miter lim="800000"/>
            <a:headEnd/>
            <a:tailEnd/>
          </a:ln>
        </p:spPr>
        <p:txBody>
          <a:bodyPr>
            <a:spAutoFit/>
          </a:bodyPr>
          <a:lstStyle/>
          <a:p>
            <a:r>
              <a:rPr lang="en-US" sz="1600">
                <a:latin typeface="Calibri" pitchFamily="34" charset="0"/>
              </a:rPr>
              <a:t>Factors of</a:t>
            </a:r>
          </a:p>
          <a:p>
            <a:r>
              <a:rPr lang="en-US" sz="1600">
                <a:latin typeface="Calibri" pitchFamily="34" charset="0"/>
              </a:rPr>
              <a:t>Production (4)</a:t>
            </a:r>
          </a:p>
        </p:txBody>
      </p:sp>
      <p:sp>
        <p:nvSpPr>
          <p:cNvPr id="10260" name="TextBox 38"/>
          <p:cNvSpPr txBox="1">
            <a:spLocks noChangeArrowheads="1"/>
          </p:cNvSpPr>
          <p:nvPr/>
        </p:nvSpPr>
        <p:spPr bwMode="auto">
          <a:xfrm>
            <a:off x="5480051" y="4218782"/>
            <a:ext cx="2157413" cy="584775"/>
          </a:xfrm>
          <a:prstGeom prst="rect">
            <a:avLst/>
          </a:prstGeom>
          <a:noFill/>
          <a:ln w="9525">
            <a:noFill/>
            <a:miter lim="800000"/>
            <a:headEnd/>
            <a:tailEnd/>
          </a:ln>
        </p:spPr>
        <p:txBody>
          <a:bodyPr>
            <a:spAutoFit/>
          </a:bodyPr>
          <a:lstStyle/>
          <a:p>
            <a:r>
              <a:rPr lang="en-US" sz="1600">
                <a:latin typeface="Calibri" pitchFamily="34" charset="0"/>
              </a:rPr>
              <a:t>Income, i.e. wages, rent, &amp;  profits (2)</a:t>
            </a:r>
          </a:p>
        </p:txBody>
      </p:sp>
      <p:sp>
        <p:nvSpPr>
          <p:cNvPr id="10261" name="TextBox 39"/>
          <p:cNvSpPr txBox="1">
            <a:spLocks noChangeArrowheads="1"/>
          </p:cNvSpPr>
          <p:nvPr/>
        </p:nvSpPr>
        <p:spPr bwMode="auto">
          <a:xfrm>
            <a:off x="2205039" y="3460750"/>
            <a:ext cx="1677987" cy="584775"/>
          </a:xfrm>
          <a:prstGeom prst="rect">
            <a:avLst/>
          </a:prstGeom>
          <a:noFill/>
          <a:ln w="9525">
            <a:noFill/>
            <a:miter lim="800000"/>
            <a:headEnd/>
            <a:tailEnd/>
          </a:ln>
        </p:spPr>
        <p:txBody>
          <a:bodyPr>
            <a:spAutoFit/>
          </a:bodyPr>
          <a:lstStyle/>
          <a:p>
            <a:r>
              <a:rPr lang="en-US" sz="1600">
                <a:latin typeface="Calibri" pitchFamily="34" charset="0"/>
              </a:rPr>
              <a:t>Factors of</a:t>
            </a:r>
          </a:p>
          <a:p>
            <a:r>
              <a:rPr lang="en-US" sz="1600">
                <a:latin typeface="Calibri" pitchFamily="34" charset="0"/>
              </a:rPr>
              <a:t>Production (4)</a:t>
            </a:r>
          </a:p>
        </p:txBody>
      </p:sp>
      <p:sp>
        <p:nvSpPr>
          <p:cNvPr id="10262" name="TextBox 40"/>
          <p:cNvSpPr txBox="1">
            <a:spLocks noChangeArrowheads="1"/>
          </p:cNvSpPr>
          <p:nvPr/>
        </p:nvSpPr>
        <p:spPr bwMode="auto">
          <a:xfrm>
            <a:off x="1922463" y="4243917"/>
            <a:ext cx="2157412" cy="584775"/>
          </a:xfrm>
          <a:prstGeom prst="rect">
            <a:avLst/>
          </a:prstGeom>
          <a:noFill/>
          <a:ln w="9525">
            <a:noFill/>
            <a:miter lim="800000"/>
            <a:headEnd/>
            <a:tailEnd/>
          </a:ln>
        </p:spPr>
        <p:txBody>
          <a:bodyPr>
            <a:spAutoFit/>
          </a:bodyPr>
          <a:lstStyle/>
          <a:p>
            <a:r>
              <a:rPr lang="en-US" sz="1600">
                <a:latin typeface="Calibri" pitchFamily="34" charset="0"/>
              </a:rPr>
              <a:t>Income, i.e. wages, rent, &amp;  profits (2)</a:t>
            </a:r>
          </a:p>
        </p:txBody>
      </p:sp>
      <p:sp>
        <p:nvSpPr>
          <p:cNvPr id="10263" name="TextBox 41"/>
          <p:cNvSpPr txBox="1">
            <a:spLocks noChangeArrowheads="1"/>
          </p:cNvSpPr>
          <p:nvPr/>
        </p:nvSpPr>
        <p:spPr bwMode="auto">
          <a:xfrm>
            <a:off x="5310188" y="1656292"/>
            <a:ext cx="1852612" cy="486287"/>
          </a:xfrm>
          <a:prstGeom prst="rect">
            <a:avLst/>
          </a:prstGeom>
          <a:noFill/>
          <a:ln w="9525">
            <a:noFill/>
            <a:miter lim="800000"/>
            <a:headEnd/>
            <a:tailEnd/>
          </a:ln>
        </p:spPr>
        <p:txBody>
          <a:bodyPr>
            <a:spAutoFit/>
          </a:bodyPr>
          <a:lstStyle/>
          <a:p>
            <a:pPr algn="ctr">
              <a:lnSpc>
                <a:spcPct val="80000"/>
              </a:lnSpc>
            </a:pPr>
            <a:r>
              <a:rPr lang="en-US" sz="1600">
                <a:latin typeface="Calibri" pitchFamily="34" charset="0"/>
              </a:rPr>
              <a:t>Goods &amp;</a:t>
            </a:r>
          </a:p>
          <a:p>
            <a:pPr algn="ctr">
              <a:lnSpc>
                <a:spcPct val="80000"/>
              </a:lnSpc>
            </a:pPr>
            <a:r>
              <a:rPr lang="en-US" sz="1600">
                <a:latin typeface="Calibri" pitchFamily="34" charset="0"/>
              </a:rPr>
              <a:t> Services (3)</a:t>
            </a:r>
          </a:p>
        </p:txBody>
      </p:sp>
      <p:sp>
        <p:nvSpPr>
          <p:cNvPr id="2" name="Rounded Rectangle 1"/>
          <p:cNvSpPr/>
          <p:nvPr/>
        </p:nvSpPr>
        <p:spPr>
          <a:xfrm>
            <a:off x="1127125" y="238125"/>
            <a:ext cx="1968500" cy="502708"/>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Investment</a:t>
            </a:r>
          </a:p>
        </p:txBody>
      </p:sp>
      <p:sp>
        <p:nvSpPr>
          <p:cNvPr id="25" name="Rounded Rectangle 24"/>
          <p:cNvSpPr/>
          <p:nvPr/>
        </p:nvSpPr>
        <p:spPr>
          <a:xfrm>
            <a:off x="3627438" y="238125"/>
            <a:ext cx="1968500" cy="502708"/>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Exports</a:t>
            </a:r>
          </a:p>
        </p:txBody>
      </p:sp>
      <p:sp>
        <p:nvSpPr>
          <p:cNvPr id="26" name="Rounded Rectangle 25"/>
          <p:cNvSpPr/>
          <p:nvPr/>
        </p:nvSpPr>
        <p:spPr>
          <a:xfrm>
            <a:off x="6145213" y="238125"/>
            <a:ext cx="1968500" cy="502708"/>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Gov. Spending</a:t>
            </a:r>
          </a:p>
        </p:txBody>
      </p:sp>
      <p:sp>
        <p:nvSpPr>
          <p:cNvPr id="36" name="Rounded Rectangle 35"/>
          <p:cNvSpPr/>
          <p:nvPr/>
        </p:nvSpPr>
        <p:spPr>
          <a:xfrm>
            <a:off x="1063625" y="4955646"/>
            <a:ext cx="1968500" cy="502708"/>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Savings</a:t>
            </a:r>
          </a:p>
        </p:txBody>
      </p:sp>
      <p:sp>
        <p:nvSpPr>
          <p:cNvPr id="37" name="Rounded Rectangle 36"/>
          <p:cNvSpPr/>
          <p:nvPr/>
        </p:nvSpPr>
        <p:spPr>
          <a:xfrm>
            <a:off x="3563938" y="4955646"/>
            <a:ext cx="1968500" cy="502708"/>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Imports</a:t>
            </a:r>
          </a:p>
        </p:txBody>
      </p:sp>
      <p:sp>
        <p:nvSpPr>
          <p:cNvPr id="38" name="Rounded Rectangle 37"/>
          <p:cNvSpPr/>
          <p:nvPr/>
        </p:nvSpPr>
        <p:spPr>
          <a:xfrm>
            <a:off x="6081713" y="4955646"/>
            <a:ext cx="1968500" cy="502708"/>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Taxes</a:t>
            </a:r>
          </a:p>
        </p:txBody>
      </p:sp>
      <p:cxnSp>
        <p:nvCxnSpPr>
          <p:cNvPr id="6" name="Straight Arrow Connector 5"/>
          <p:cNvCxnSpPr/>
          <p:nvPr/>
        </p:nvCxnSpPr>
        <p:spPr>
          <a:xfrm>
            <a:off x="4540250" y="4488657"/>
            <a:ext cx="7938" cy="46698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548189" y="4488657"/>
            <a:ext cx="1533525" cy="46698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9" idx="4"/>
          </p:cNvCxnSpPr>
          <p:nvPr/>
        </p:nvCxnSpPr>
        <p:spPr>
          <a:xfrm flipH="1">
            <a:off x="3032125" y="4488657"/>
            <a:ext cx="1517650" cy="46698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rot="10800000">
            <a:off x="4565650" y="661459"/>
            <a:ext cx="7938" cy="468313"/>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rot="10800000">
            <a:off x="3032126" y="661459"/>
            <a:ext cx="1533525" cy="468313"/>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rot="10800000" flipH="1">
            <a:off x="4564063" y="661459"/>
            <a:ext cx="1517650" cy="468313"/>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653324" y="1089813"/>
            <a:ext cx="1749862" cy="991328"/>
          </a:xfrm>
          <a:prstGeom prst="ellipse">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rPr>
              <a:t>Goods &amp; Services</a:t>
            </a:r>
          </a:p>
          <a:p>
            <a:pPr algn="ctr" fontAlgn="auto">
              <a:spcBef>
                <a:spcPts val="0"/>
              </a:spcBef>
              <a:spcAft>
                <a:spcPts val="0"/>
              </a:spcAft>
              <a:defRPr/>
            </a:pPr>
            <a:r>
              <a:rPr lang="en-US" dirty="0">
                <a:solidFill>
                  <a:schemeClr val="bg1"/>
                </a:solidFill>
              </a:rPr>
              <a:t>Market</a:t>
            </a:r>
          </a:p>
        </p:txBody>
      </p:sp>
      <p:sp>
        <p:nvSpPr>
          <p:cNvPr id="9" name="Oval 8"/>
          <p:cNvSpPr/>
          <p:nvPr/>
        </p:nvSpPr>
        <p:spPr>
          <a:xfrm>
            <a:off x="3667125" y="3552804"/>
            <a:ext cx="1765737" cy="988648"/>
          </a:xfrm>
          <a:prstGeom prst="ellipse">
            <a:avLst/>
          </a:prstGeom>
          <a:solidFill>
            <a:srgbClr val="953735"/>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rPr>
              <a:t>Factor Market</a:t>
            </a:r>
          </a:p>
        </p:txBody>
      </p:sp>
      <p:sp>
        <p:nvSpPr>
          <p:cNvPr id="52" name="Rectangle 51"/>
          <p:cNvSpPr/>
          <p:nvPr/>
        </p:nvSpPr>
        <p:spPr>
          <a:xfrm rot="19805624">
            <a:off x="7246536" y="4174395"/>
            <a:ext cx="2076401"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rPr>
              <a:t>“Leakages”</a:t>
            </a:r>
          </a:p>
        </p:txBody>
      </p:sp>
      <p:sp>
        <p:nvSpPr>
          <p:cNvPr id="53" name="Rectangle 52"/>
          <p:cNvSpPr/>
          <p:nvPr/>
        </p:nvSpPr>
        <p:spPr>
          <a:xfrm rot="19805624">
            <a:off x="-156058" y="1109903"/>
            <a:ext cx="2199640"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rPr>
              <a:t>“Injections”</a:t>
            </a:r>
          </a:p>
        </p:txBody>
      </p:sp>
      <p:sp>
        <p:nvSpPr>
          <p:cNvPr id="39" name="TextBox 38"/>
          <p:cNvSpPr txBox="1"/>
          <p:nvPr/>
        </p:nvSpPr>
        <p:spPr>
          <a:xfrm>
            <a:off x="7391400" y="876300"/>
            <a:ext cx="1752600" cy="3416320"/>
          </a:xfrm>
          <a:prstGeom prst="rect">
            <a:avLst/>
          </a:prstGeom>
          <a:noFill/>
        </p:spPr>
        <p:txBody>
          <a:bodyPr wrap="square" rtlCol="0">
            <a:spAutoFit/>
          </a:bodyPr>
          <a:lstStyle/>
          <a:p>
            <a:r>
              <a:rPr lang="en-US" b="1" dirty="0" smtClean="0">
                <a:solidFill>
                  <a:srgbClr val="0000CC"/>
                </a:solidFill>
              </a:rPr>
              <a:t>Leakages: </a:t>
            </a:r>
            <a:r>
              <a:rPr lang="en-US" dirty="0" smtClean="0"/>
              <a:t>Taxes paid to the government, spending on imports from abroad, and money saved in banks are all considered leakages from the circular flow of income.</a:t>
            </a:r>
            <a:endParaRPr lang="en-US" dirty="0"/>
          </a:p>
        </p:txBody>
      </p:sp>
      <p:sp>
        <p:nvSpPr>
          <p:cNvPr id="41" name="TextBox 40"/>
          <p:cNvSpPr txBox="1"/>
          <p:nvPr/>
        </p:nvSpPr>
        <p:spPr>
          <a:xfrm>
            <a:off x="0" y="1943100"/>
            <a:ext cx="1828800" cy="2585323"/>
          </a:xfrm>
          <a:prstGeom prst="rect">
            <a:avLst/>
          </a:prstGeom>
          <a:noFill/>
        </p:spPr>
        <p:txBody>
          <a:bodyPr wrap="square" rtlCol="0">
            <a:spAutoFit/>
          </a:bodyPr>
          <a:lstStyle/>
          <a:p>
            <a:r>
              <a:rPr lang="en-US" b="1" dirty="0" smtClean="0">
                <a:solidFill>
                  <a:srgbClr val="0000CC"/>
                </a:solidFill>
              </a:rPr>
              <a:t>Injections: </a:t>
            </a:r>
            <a:r>
              <a:rPr lang="en-US" dirty="0" smtClean="0"/>
              <a:t>Government spending, export revenues and investments are all considered injections to the circular flow of income.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26" grpId="0" animBg="1"/>
      <p:bldP spid="36"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86199"/>
          </a:xfrm>
          <a:prstGeom prst="rect">
            <a:avLst/>
          </a:prstGeom>
          <a:noFill/>
        </p:spPr>
        <p:txBody>
          <a:bodyPr wrap="square" rtlCol="0">
            <a:spAutoFit/>
          </a:bodyPr>
          <a:lstStyle/>
          <a:p>
            <a:r>
              <a:rPr lang="en-US" sz="2400" dirty="0" smtClean="0">
                <a:solidFill>
                  <a:srgbClr val="FF0000"/>
                </a:solidFill>
              </a:rPr>
              <a:t>Three Approaches to Measuring Output </a:t>
            </a:r>
          </a:p>
          <a:p>
            <a:r>
              <a:rPr lang="en-US" dirty="0" smtClean="0"/>
              <a:t>Looking closely at the circular flow model, we can see that there is a relationship between the amount of income earned, the expenditures made and the total output. The economic activity of a nation can, in fact, be measures using any of these three methods:</a:t>
            </a:r>
          </a:p>
          <a:p>
            <a:endParaRPr lang="en-US" dirty="0" smtClean="0"/>
          </a:p>
          <a:p>
            <a:endParaRPr lang="en-US" sz="1200" b="1" dirty="0">
              <a:solidFill>
                <a:srgbClr val="0000CC"/>
              </a:solidFill>
            </a:endParaRPr>
          </a:p>
          <a:p>
            <a:r>
              <a:rPr lang="en-US" sz="1600" b="1" dirty="0" smtClean="0">
                <a:solidFill>
                  <a:srgbClr val="0000CC"/>
                </a:solidFill>
              </a:rPr>
              <a:t>The Income approach: </a:t>
            </a:r>
            <a:r>
              <a:rPr lang="en-US" sz="1400" dirty="0"/>
              <a:t>Measures GDP </a:t>
            </a:r>
            <a:r>
              <a:rPr lang="en-US" sz="1400" dirty="0" smtClean="0"/>
              <a:t>by recording </a:t>
            </a:r>
            <a:r>
              <a:rPr lang="en-US" sz="1400" dirty="0"/>
              <a:t>the income of household in the resource market side of the circular flow of </a:t>
            </a:r>
            <a:r>
              <a:rPr lang="en-US" sz="1400" dirty="0" smtClean="0"/>
              <a:t>income. Income </a:t>
            </a:r>
            <a:r>
              <a:rPr lang="en-US" sz="1400" dirty="0"/>
              <a:t>includes payments households receive in the resource market in exchange for providing firms with the factors of production, including the total sum of each of the following earned by a nation’s households in a year</a:t>
            </a:r>
            <a:r>
              <a:rPr lang="en-US" sz="1400" dirty="0" smtClean="0"/>
              <a:t>: </a:t>
            </a:r>
            <a:r>
              <a:rPr lang="en-US" sz="1400" i="1" dirty="0" smtClean="0"/>
              <a:t>Wages for labor, Interest for capital, Rent for land and Profits for entrepreneurship. </a:t>
            </a:r>
          </a:p>
          <a:p>
            <a:pPr algn="ctr"/>
            <a:r>
              <a:rPr lang="en-US" i="1" dirty="0" smtClean="0">
                <a:solidFill>
                  <a:srgbClr val="FF0000"/>
                </a:solidFill>
              </a:rPr>
              <a:t>National Income = W+I+R+P</a:t>
            </a:r>
            <a:endParaRPr lang="en-US" dirty="0">
              <a:solidFill>
                <a:srgbClr val="FF0000"/>
              </a:solidFill>
            </a:endParaRPr>
          </a:p>
          <a:p>
            <a:endParaRPr lang="en-US" sz="1400" b="1" dirty="0"/>
          </a:p>
          <a:p>
            <a:pPr marL="0" lvl="2"/>
            <a:r>
              <a:rPr lang="en-US" sz="1600" b="1" dirty="0" smtClean="0">
                <a:solidFill>
                  <a:srgbClr val="0000CC"/>
                </a:solidFill>
              </a:rPr>
              <a:t>The Output approach: </a:t>
            </a:r>
            <a:r>
              <a:rPr lang="en-US" sz="1400" dirty="0"/>
              <a:t>Measures </a:t>
            </a:r>
            <a:r>
              <a:rPr lang="en-US" sz="1400" dirty="0" smtClean="0"/>
              <a:t>the value </a:t>
            </a:r>
            <a:r>
              <a:rPr lang="en-US" sz="1400" dirty="0"/>
              <a:t>of the total output produced in </a:t>
            </a:r>
            <a:r>
              <a:rPr lang="en-US" sz="1400" dirty="0" smtClean="0"/>
              <a:t>the different </a:t>
            </a:r>
            <a:r>
              <a:rPr lang="en-US" sz="1400" dirty="0"/>
              <a:t>sectors of the economy. When the total output of </a:t>
            </a:r>
            <a:r>
              <a:rPr lang="en-US" sz="1400" dirty="0" smtClean="0"/>
              <a:t>every sector </a:t>
            </a:r>
            <a:r>
              <a:rPr lang="en-US" sz="1400" dirty="0"/>
              <a:t>of the nation’s economy is summed, total output is found</a:t>
            </a:r>
            <a:r>
              <a:rPr lang="en-US" sz="1400" dirty="0" smtClean="0"/>
              <a:t>. </a:t>
            </a:r>
          </a:p>
          <a:p>
            <a:pPr marL="0" lvl="2" algn="ctr"/>
            <a:r>
              <a:rPr lang="en-US" i="1" dirty="0" smtClean="0">
                <a:solidFill>
                  <a:srgbClr val="FF0000"/>
                </a:solidFill>
              </a:rPr>
              <a:t>National output = Outputs of the primary sector + the secondary sector the tertiary sector</a:t>
            </a:r>
          </a:p>
          <a:p>
            <a:pPr marL="0" lvl="2" algn="ctr"/>
            <a:endParaRPr lang="en-US" b="1" dirty="0" smtClean="0">
              <a:solidFill>
                <a:srgbClr val="FF0000"/>
              </a:solidFill>
            </a:endParaRPr>
          </a:p>
          <a:p>
            <a:endParaRPr lang="en-US" sz="1400" b="1" dirty="0" smtClean="0"/>
          </a:p>
          <a:p>
            <a:r>
              <a:rPr lang="en-US" sz="1600" b="1" dirty="0" smtClean="0">
                <a:solidFill>
                  <a:srgbClr val="0000CC"/>
                </a:solidFill>
              </a:rPr>
              <a:t>The Expenditure approach: </a:t>
            </a:r>
            <a:r>
              <a:rPr lang="en-US" sz="1400" dirty="0"/>
              <a:t>Counts the total spending on final new goods and services in a given year.  </a:t>
            </a:r>
            <a:r>
              <a:rPr lang="en-US" sz="1400" dirty="0" smtClean="0"/>
              <a:t>"</a:t>
            </a:r>
            <a:r>
              <a:rPr lang="en-US" sz="1400" dirty="0"/>
              <a:t>Final" goods are ready for consumption and do not includes goods that will be input goods or are raw materials for other production. </a:t>
            </a:r>
            <a:r>
              <a:rPr lang="en-US" sz="1400" dirty="0" smtClean="0"/>
              <a:t>This </a:t>
            </a:r>
            <a:r>
              <a:rPr lang="en-US" sz="1400" dirty="0"/>
              <a:t>approach distinguishes between four types of spending on a nation’s </a:t>
            </a:r>
            <a:r>
              <a:rPr lang="en-US" sz="1400" dirty="0" smtClean="0"/>
              <a:t>output. These include </a:t>
            </a:r>
            <a:r>
              <a:rPr lang="en-US" sz="1400" i="1" dirty="0" smtClean="0"/>
              <a:t>households consumption (C), investment in capital by firms (I), government spending (G) and net exports (</a:t>
            </a:r>
            <a:r>
              <a:rPr lang="en-US" sz="1400" i="1" dirty="0" err="1" smtClean="0"/>
              <a:t>Xn</a:t>
            </a:r>
            <a:r>
              <a:rPr lang="en-US" sz="1400" i="1" dirty="0" smtClean="0"/>
              <a:t>). </a:t>
            </a:r>
          </a:p>
          <a:p>
            <a:pPr algn="ctr"/>
            <a:r>
              <a:rPr lang="en-US" i="1" dirty="0" smtClean="0">
                <a:solidFill>
                  <a:srgbClr val="FF0000"/>
                </a:solidFill>
              </a:rPr>
              <a:t>Total expenditures equal </a:t>
            </a:r>
            <a:r>
              <a:rPr lang="en-US" i="1" dirty="0" err="1" smtClean="0">
                <a:solidFill>
                  <a:srgbClr val="FF0000"/>
                </a:solidFill>
              </a:rPr>
              <a:t>C+I+G+Xn</a:t>
            </a:r>
            <a:endParaRPr lang="en-US" dirty="0">
              <a:solidFill>
                <a:srgbClr val="FF0000"/>
              </a:solidFill>
            </a:endParaRPr>
          </a:p>
          <a:p>
            <a:endParaRPr lang="en-US" sz="1600" b="1" dirty="0" smtClean="0"/>
          </a:p>
        </p:txBody>
      </p:sp>
    </p:spTree>
    <p:extLst>
      <p:ext uri="{BB962C8B-B14F-4D97-AF65-F5344CB8AC3E}">
        <p14:creationId xmlns:p14="http://schemas.microsoft.com/office/powerpoint/2010/main" xmlns="" val="4231369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5067300"/>
            <a:ext cx="5410200" cy="646331"/>
          </a:xfrm>
          <a:prstGeom prst="rect">
            <a:avLst/>
          </a:prstGeom>
        </p:spPr>
        <p:txBody>
          <a:bodyPr wrap="square">
            <a:spAutoFit/>
          </a:bodyPr>
          <a:lstStyle/>
          <a:p>
            <a:pPr algn="ctr" fontAlgn="base"/>
            <a:r>
              <a:rPr lang="en-US" b="1" cap="all" dirty="0">
                <a:hlinkClick r:id="rId3" tooltip="The Income Approach and the Expenditure Approach to Measuring the GDP of a Nation"/>
              </a:rPr>
              <a:t>THE INCOME APPROACH AND THE EXPENDITURE APPROACH TO MEASURING THE GDP OF A NATION</a:t>
            </a:r>
            <a:endParaRPr lang="en-US" b="1" cap="all" dirty="0"/>
          </a:p>
        </p:txBody>
      </p:sp>
      <p:pic>
        <p:nvPicPr>
          <p:cNvPr id="8" name="ZdGnhusKnRU?version=3&amp;hl=en_US&amp;rel=0"/>
          <p:cNvPicPr>
            <a:picLocks noRot="1" noChangeAspect="1"/>
          </p:cNvPicPr>
          <p:nvPr>
            <a:videoFile r:link="rId1"/>
          </p:nvPr>
        </p:nvPicPr>
        <p:blipFill>
          <a:blip r:embed="rId4" cstate="print"/>
          <a:stretch>
            <a:fillRect/>
          </a:stretch>
        </p:blipFill>
        <p:spPr>
          <a:xfrm>
            <a:off x="0" y="717072"/>
            <a:ext cx="9144000" cy="4350228"/>
          </a:xfrm>
          <a:prstGeom prst="rect">
            <a:avLst/>
          </a:prstGeom>
        </p:spPr>
      </p:pic>
    </p:spTree>
    <p:extLst>
      <p:ext uri="{BB962C8B-B14F-4D97-AF65-F5344CB8AC3E}">
        <p14:creationId xmlns:p14="http://schemas.microsoft.com/office/powerpoint/2010/main" xmlns="" val="119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4-Point Star 1"/>
          <p:cNvSpPr/>
          <p:nvPr/>
        </p:nvSpPr>
        <p:spPr>
          <a:xfrm>
            <a:off x="423320" y="293957"/>
            <a:ext cx="8148904" cy="5026651"/>
          </a:xfrm>
          <a:prstGeom prst="star24">
            <a:avLst/>
          </a:prstGeom>
          <a:effectLst>
            <a:glow rad="101600">
              <a:schemeClr val="accent2">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12293" name="TextBox 2"/>
          <p:cNvSpPr txBox="1">
            <a:spLocks noChangeArrowheads="1"/>
          </p:cNvSpPr>
          <p:nvPr/>
        </p:nvSpPr>
        <p:spPr bwMode="auto">
          <a:xfrm>
            <a:off x="1047750" y="1150937"/>
            <a:ext cx="7016750" cy="3170099"/>
          </a:xfrm>
          <a:prstGeom prst="rect">
            <a:avLst/>
          </a:prstGeom>
          <a:noFill/>
          <a:ln w="9525">
            <a:noFill/>
            <a:miter lim="800000"/>
            <a:headEnd/>
            <a:tailEnd/>
          </a:ln>
        </p:spPr>
        <p:txBody>
          <a:bodyPr>
            <a:spAutoFit/>
          </a:bodyPr>
          <a:lstStyle/>
          <a:p>
            <a:pPr algn="ctr"/>
            <a:r>
              <a:rPr lang="en-US" sz="4000" i="1" dirty="0">
                <a:solidFill>
                  <a:srgbClr val="FF0000"/>
                </a:solidFill>
                <a:latin typeface="Calibri" pitchFamily="34" charset="0"/>
              </a:rPr>
              <a:t>GDP:</a:t>
            </a:r>
          </a:p>
          <a:p>
            <a:pPr algn="ctr"/>
            <a:r>
              <a:rPr lang="en-US" sz="4000" i="1" dirty="0">
                <a:solidFill>
                  <a:srgbClr val="FF0000"/>
                </a:solidFill>
                <a:latin typeface="Calibri" pitchFamily="34" charset="0"/>
              </a:rPr>
              <a:t>“The market </a:t>
            </a:r>
            <a:r>
              <a:rPr lang="en-US" sz="4000" i="1" dirty="0" smtClean="0">
                <a:solidFill>
                  <a:srgbClr val="FF0000"/>
                </a:solidFill>
                <a:latin typeface="Calibri" pitchFamily="34" charset="0"/>
              </a:rPr>
              <a:t>value of </a:t>
            </a:r>
            <a:r>
              <a:rPr lang="en-US" sz="4000" i="1" dirty="0">
                <a:solidFill>
                  <a:srgbClr val="FF0000"/>
                </a:solidFill>
                <a:latin typeface="Calibri" pitchFamily="34" charset="0"/>
              </a:rPr>
              <a:t>all final goods and services produced within a </a:t>
            </a:r>
            <a:r>
              <a:rPr lang="en-US" sz="4000" i="1" dirty="0" smtClean="0">
                <a:solidFill>
                  <a:srgbClr val="FF0000"/>
                </a:solidFill>
                <a:latin typeface="Calibri" pitchFamily="34" charset="0"/>
              </a:rPr>
              <a:t>country in </a:t>
            </a:r>
            <a:r>
              <a:rPr lang="en-US" sz="4000" i="1" dirty="0">
                <a:solidFill>
                  <a:srgbClr val="FF0000"/>
                </a:solidFill>
                <a:latin typeface="Calibri" pitchFamily="34" charset="0"/>
              </a:rPr>
              <a:t>a given time period”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8" name="Oval Callout 7"/>
          <p:cNvSpPr/>
          <p:nvPr/>
        </p:nvSpPr>
        <p:spPr>
          <a:xfrm>
            <a:off x="4986339" y="1352021"/>
            <a:ext cx="3997325" cy="2303198"/>
          </a:xfrm>
          <a:prstGeom prst="wedgeEllipseCallout">
            <a:avLst>
              <a:gd name="adj1" fmla="val -40832"/>
              <a:gd name="adj2" fmla="val -62181"/>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rgbClr val="FFFF00"/>
                </a:solidFill>
              </a:rPr>
              <a:t>GDP has to measure different products (“apples and oranges”)…it can only do that by calculating everything on the basis of its market value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984250" y="668073"/>
            <a:ext cx="7016750" cy="6395597"/>
          </a:xfrm>
          <a:prstGeom prst="rect">
            <a:avLst/>
          </a:prstGeom>
          <a:noFill/>
          <a:ln w="9525">
            <a:noFill/>
            <a:miter lim="800000"/>
            <a:headEnd/>
            <a:tailEnd/>
          </a:ln>
        </p:spPr>
        <p:txBody>
          <a:bodyPr>
            <a:spAutoFit/>
          </a:bodyPr>
          <a:lstStyle/>
          <a:p>
            <a:pPr>
              <a:lnSpc>
                <a:spcPct val="80000"/>
              </a:lnSpc>
            </a:pPr>
            <a:r>
              <a:rPr lang="en-US" sz="3200">
                <a:latin typeface="Calibri" pitchFamily="34" charset="0"/>
              </a:rPr>
              <a:t>GDP is the Market Value…</a:t>
            </a:r>
          </a:p>
          <a:p>
            <a:pPr>
              <a:lnSpc>
                <a:spcPct val="80000"/>
              </a:lnSpc>
            </a:pPr>
            <a:endParaRPr lang="en-US" sz="3200">
              <a:latin typeface="Calibri" pitchFamily="34" charset="0"/>
            </a:endParaRPr>
          </a:p>
          <a:p>
            <a:pPr>
              <a:lnSpc>
                <a:spcPct val="80000"/>
              </a:lnSpc>
            </a:pPr>
            <a:r>
              <a:rPr lang="en-US" sz="3200">
                <a:latin typeface="Calibri" pitchFamily="34" charset="0"/>
              </a:rPr>
              <a:t>Of All…</a:t>
            </a:r>
          </a:p>
          <a:p>
            <a:pPr>
              <a:lnSpc>
                <a:spcPct val="80000"/>
              </a:lnSpc>
            </a:pPr>
            <a:endParaRPr lang="en-US" sz="3200">
              <a:latin typeface="Calibri" pitchFamily="34" charset="0"/>
            </a:endParaRPr>
          </a:p>
          <a:p>
            <a:pPr>
              <a:lnSpc>
                <a:spcPct val="80000"/>
              </a:lnSpc>
            </a:pPr>
            <a:r>
              <a:rPr lang="en-US" sz="3200">
                <a:latin typeface="Calibri" pitchFamily="34" charset="0"/>
              </a:rPr>
              <a:t>Final…</a:t>
            </a:r>
          </a:p>
          <a:p>
            <a:pPr>
              <a:lnSpc>
                <a:spcPct val="80000"/>
              </a:lnSpc>
            </a:pPr>
            <a:endParaRPr lang="en-US" sz="3200">
              <a:latin typeface="Calibri" pitchFamily="34" charset="0"/>
            </a:endParaRPr>
          </a:p>
          <a:p>
            <a:pPr>
              <a:lnSpc>
                <a:spcPct val="80000"/>
              </a:lnSpc>
            </a:pPr>
            <a:r>
              <a:rPr lang="en-US" sz="3200">
                <a:latin typeface="Calibri" pitchFamily="34" charset="0"/>
              </a:rPr>
              <a:t>Goods and Services…</a:t>
            </a:r>
          </a:p>
          <a:p>
            <a:pPr>
              <a:lnSpc>
                <a:spcPct val="80000"/>
              </a:lnSpc>
            </a:pPr>
            <a:endParaRPr lang="en-US" sz="3200">
              <a:latin typeface="Calibri" pitchFamily="34" charset="0"/>
            </a:endParaRPr>
          </a:p>
          <a:p>
            <a:pPr>
              <a:lnSpc>
                <a:spcPct val="80000"/>
              </a:lnSpc>
            </a:pPr>
            <a:r>
              <a:rPr lang="en-US" sz="3200">
                <a:latin typeface="Calibri" pitchFamily="34" charset="0"/>
              </a:rPr>
              <a:t>Produced…</a:t>
            </a:r>
          </a:p>
          <a:p>
            <a:pPr>
              <a:lnSpc>
                <a:spcPct val="80000"/>
              </a:lnSpc>
            </a:pPr>
            <a:endParaRPr lang="en-US" sz="3200">
              <a:latin typeface="Calibri" pitchFamily="34" charset="0"/>
            </a:endParaRPr>
          </a:p>
          <a:p>
            <a:pPr>
              <a:lnSpc>
                <a:spcPct val="80000"/>
              </a:lnSpc>
            </a:pPr>
            <a:r>
              <a:rPr lang="en-US" sz="3200">
                <a:latin typeface="Calibri" pitchFamily="34" charset="0"/>
              </a:rPr>
              <a:t>Within a Country…</a:t>
            </a:r>
          </a:p>
          <a:p>
            <a:pPr>
              <a:lnSpc>
                <a:spcPct val="80000"/>
              </a:lnSpc>
            </a:pPr>
            <a:endParaRPr lang="en-US" sz="3200">
              <a:latin typeface="Calibri" pitchFamily="34" charset="0"/>
            </a:endParaRPr>
          </a:p>
          <a:p>
            <a:pPr>
              <a:lnSpc>
                <a:spcPct val="80000"/>
              </a:lnSpc>
            </a:pPr>
            <a:r>
              <a:rPr lang="en-US" sz="3200">
                <a:latin typeface="Calibri" pitchFamily="34" charset="0"/>
              </a:rPr>
              <a:t>In a Given Time Period</a:t>
            </a:r>
          </a:p>
          <a:p>
            <a:pPr>
              <a:lnSpc>
                <a:spcPct val="80000"/>
              </a:lnSpc>
            </a:pPr>
            <a:endParaRPr lang="en-US" sz="3200">
              <a:latin typeface="Calibri" pitchFamily="34" charset="0"/>
            </a:endParaRPr>
          </a:p>
          <a:p>
            <a:pPr>
              <a:lnSpc>
                <a:spcPct val="80000"/>
              </a:lnSpc>
            </a:pPr>
            <a:endParaRPr lang="en-US" sz="3200">
              <a:latin typeface="Calibri" pitchFamily="34" charset="0"/>
            </a:endParaRPr>
          </a:p>
          <a:p>
            <a:pPr>
              <a:lnSpc>
                <a:spcPct val="80000"/>
              </a:lnSpc>
            </a:pPr>
            <a:endParaRPr lang="en-US" sz="3200" b="1">
              <a:solidFill>
                <a:srgbClr val="FF0000"/>
              </a:solidFill>
              <a:latin typeface="Calibri" pitchFamily="34" charset="0"/>
            </a:endParaRPr>
          </a:p>
        </p:txBody>
      </p:sp>
      <p:sp>
        <p:nvSpPr>
          <p:cNvPr id="9" name="Oval Callout 8"/>
          <p:cNvSpPr/>
          <p:nvPr/>
        </p:nvSpPr>
        <p:spPr>
          <a:xfrm>
            <a:off x="4986339" y="1391708"/>
            <a:ext cx="3997325" cy="2361407"/>
          </a:xfrm>
          <a:prstGeom prst="wedgeEllipseCallout">
            <a:avLst>
              <a:gd name="adj1" fmla="val -110244"/>
              <a:gd name="adj2" fmla="val -43330"/>
            </a:avLst>
          </a:prstGeom>
          <a:solidFill>
            <a:srgbClr val="17375E"/>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ndParaRPr>
          </a:p>
        </p:txBody>
      </p:sp>
      <p:sp>
        <p:nvSpPr>
          <p:cNvPr id="14340" name="Rectangle 9"/>
          <p:cNvSpPr>
            <a:spLocks noChangeArrowheads="1"/>
          </p:cNvSpPr>
          <p:nvPr/>
        </p:nvSpPr>
        <p:spPr bwMode="auto">
          <a:xfrm>
            <a:off x="5573713" y="1772709"/>
            <a:ext cx="2940050" cy="1754326"/>
          </a:xfrm>
          <a:prstGeom prst="rect">
            <a:avLst/>
          </a:prstGeom>
          <a:noFill/>
          <a:ln w="9525">
            <a:noFill/>
            <a:miter lim="800000"/>
            <a:headEnd/>
            <a:tailEnd/>
          </a:ln>
        </p:spPr>
        <p:txBody>
          <a:bodyPr>
            <a:spAutoFit/>
          </a:bodyPr>
          <a:lstStyle/>
          <a:p>
            <a:pPr algn="ctr"/>
            <a:r>
              <a:rPr lang="en-US" b="1">
                <a:solidFill>
                  <a:srgbClr val="FFFF00"/>
                </a:solidFill>
                <a:latin typeface="Calibri" pitchFamily="34" charset="0"/>
              </a:rPr>
              <a:t>GDP tries to be as comprehensive as possible, but can’t measure everything.  Examples: domestic services, underground economy,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2746</TotalTime>
  <Words>3801</Words>
  <Application>Microsoft Office PowerPoint</Application>
  <PresentationFormat>On-screen Show (16:10)</PresentationFormat>
  <Paragraphs>527</Paragraphs>
  <Slides>33</Slides>
  <Notes>3</Notes>
  <HiddenSlides>0</HiddenSlides>
  <MMClips>1</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Circular Flow Diagram</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  </vt:lpstr>
      <vt:lpstr>Slide 25</vt:lpstr>
      <vt:lpstr>Slide 26</vt:lpstr>
      <vt:lpstr>Slide 27</vt:lpstr>
      <vt:lpstr>Slide 28</vt:lpstr>
      <vt:lpstr>Slide 29</vt:lpstr>
      <vt:lpstr>Slide 30</vt:lpstr>
      <vt:lpstr>Slide 31</vt:lpstr>
      <vt:lpstr>Slide 32</vt:lpstr>
      <vt:lpstr>  Cowen and Taborrak recording://www.youtube.com/watch?feature=player_embedded&amp;v=MLSIjW5cDes</vt:lpstr>
    </vt:vector>
  </TitlesOfParts>
  <Company>Zurich International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Welker</dc:creator>
  <cp:lastModifiedBy>khurley</cp:lastModifiedBy>
  <cp:revision>70</cp:revision>
  <dcterms:created xsi:type="dcterms:W3CDTF">2012-04-30T21:40:44Z</dcterms:created>
  <dcterms:modified xsi:type="dcterms:W3CDTF">2014-03-13T04:44:22Z</dcterms:modified>
</cp:coreProperties>
</file>