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78" r:id="rId4"/>
    <p:sldId id="258" r:id="rId5"/>
    <p:sldId id="280" r:id="rId6"/>
    <p:sldId id="281" r:id="rId7"/>
    <p:sldId id="282" r:id="rId8"/>
    <p:sldId id="283" r:id="rId9"/>
    <p:sldId id="284" r:id="rId10"/>
    <p:sldId id="297" r:id="rId11"/>
    <p:sldId id="285" r:id="rId12"/>
    <p:sldId id="286" r:id="rId13"/>
    <p:sldId id="302" r:id="rId14"/>
    <p:sldId id="287" r:id="rId15"/>
    <p:sldId id="288" r:id="rId16"/>
    <p:sldId id="289" r:id="rId17"/>
    <p:sldId id="291" r:id="rId18"/>
    <p:sldId id="290" r:id="rId19"/>
    <p:sldId id="301" r:id="rId20"/>
    <p:sldId id="300" r:id="rId21"/>
    <p:sldId id="298" r:id="rId22"/>
    <p:sldId id="295" r:id="rId23"/>
    <p:sldId id="296" r:id="rId24"/>
    <p:sldId id="292" r:id="rId25"/>
    <p:sldId id="293" r:id="rId26"/>
    <p:sldId id="294" r:id="rId27"/>
    <p:sldId id="299" r:id="rId28"/>
    <p:sldId id="276" r:id="rId2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5E53EB"/>
    <a:srgbClr val="F109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5" autoAdjust="0"/>
    <p:restoredTop sz="94660"/>
  </p:normalViewPr>
  <p:slideViewPr>
    <p:cSldViewPr>
      <p:cViewPr>
        <p:scale>
          <a:sx n="80" d="100"/>
          <a:sy n="80" d="100"/>
        </p:scale>
        <p:origin x="-168" y="-234"/>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E17DF-4707-43E3-92B0-F1D397ECADD6}"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90666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E17DF-4707-43E3-92B0-F1D397ECADD6}"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329234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E17DF-4707-43E3-92B0-F1D397ECADD6}"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292465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E17DF-4707-43E3-92B0-F1D397ECADD6}"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242142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E17DF-4707-43E3-92B0-F1D397ECADD6}"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2813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E17DF-4707-43E3-92B0-F1D397ECADD6}"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60127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E17DF-4707-43E3-92B0-F1D397ECADD6}"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134959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E17DF-4707-43E3-92B0-F1D397ECADD6}"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210691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E17DF-4707-43E3-92B0-F1D397ECADD6}"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1802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E17DF-4707-43E3-92B0-F1D397ECADD6}"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5216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E17DF-4707-43E3-92B0-F1D397ECADD6}"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27243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7FE17DF-4707-43E3-92B0-F1D397ECADD6}" type="datetimeFigureOut">
              <a:rPr lang="en-US" smtClean="0"/>
              <a:pPr/>
              <a:t>2/27/2014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7005408-A34B-4220-913B-EBEE21E43BCB}" type="slidenum">
              <a:rPr lang="en-US" smtClean="0"/>
              <a:pPr/>
              <a:t>‹#›</a:t>
            </a:fld>
            <a:endParaRPr lang="en-US"/>
          </a:p>
        </p:txBody>
      </p:sp>
    </p:spTree>
    <p:extLst>
      <p:ext uri="{BB962C8B-B14F-4D97-AF65-F5344CB8AC3E}">
        <p14:creationId xmlns:p14="http://schemas.microsoft.com/office/powerpoint/2010/main" xmlns="" val="70655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www.youtube.com/v/d57jftLwi4s?version=3&amp;hl=en_US&amp;rel=0" TargetMode="External"/><Relationship Id="rId5" Type="http://schemas.openxmlformats.org/officeDocument/2006/relationships/image" Target="../media/image2.png"/><Relationship Id="rId4" Type="http://schemas.openxmlformats.org/officeDocument/2006/relationships/hyperlink" Target="http://www.econclassroom.com/?p=312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John_Forbes_Nash,_Jr._by_Peter_Badge.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www.youtube.com/v/qlEBGYD7LUo?version=3&amp;hl=en_US&amp;rel=0" TargetMode="External"/><Relationship Id="rId5" Type="http://schemas.openxmlformats.org/officeDocument/2006/relationships/image" Target="../media/image2.png"/><Relationship Id="rId4" Type="http://schemas.openxmlformats.org/officeDocument/2006/relationships/hyperlink" Target="http://www.econclassroom.com/?p=313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www.youtube.com/v/gM1rbI64uec?version=3&amp;hl=en_US&amp;rel=0" TargetMode="External"/><Relationship Id="rId5" Type="http://schemas.openxmlformats.org/officeDocument/2006/relationships/image" Target="../media/image2.png"/><Relationship Id="rId4" Type="http://schemas.openxmlformats.org/officeDocument/2006/relationships/hyperlink" Target="http://www.econclassroom.com/?p=314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Introduction to Monopolistic Competition</a:t>
            </a:r>
          </a:p>
          <a:p>
            <a:r>
              <a:rPr lang="en-US" dirty="0" smtClean="0"/>
              <a:t>The third market structure we will study gets is name from sharing some characteristics with pure monopoly and some with perfect competition. Below are some of the key characteristics of this market structure:</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xmlns="" val="4195853647"/>
              </p:ext>
            </p:extLst>
          </p:nvPr>
        </p:nvGraphicFramePr>
        <p:xfrm>
          <a:off x="0" y="1638300"/>
          <a:ext cx="9144000" cy="3562526"/>
        </p:xfrm>
        <a:graphic>
          <a:graphicData uri="http://schemas.openxmlformats.org/drawingml/2006/table">
            <a:tbl>
              <a:tblPr firstRow="1" bandRow="1">
                <a:tableStyleId>{3C2FFA5D-87B4-456A-9821-1D502468CF0F}</a:tableStyleId>
              </a:tblPr>
              <a:tblGrid>
                <a:gridCol w="1752600"/>
                <a:gridCol w="7391400"/>
              </a:tblGrid>
              <a:tr h="258579">
                <a:tc>
                  <a:txBody>
                    <a:bodyPr/>
                    <a:lstStyle/>
                    <a:p>
                      <a:pPr algn="ctr"/>
                      <a:r>
                        <a:rPr lang="en-US" sz="1600" dirty="0" smtClean="0"/>
                        <a:t>Characteristic</a:t>
                      </a:r>
                      <a:endParaRPr lang="en-US" sz="1600" dirty="0">
                        <a:latin typeface="Gill Sans"/>
                      </a:endParaRPr>
                    </a:p>
                  </a:txBody>
                  <a:tcPr marT="38100" marB="381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Monopolistic Competition</a:t>
                      </a:r>
                      <a:endParaRPr lang="en-US" sz="1800" dirty="0">
                        <a:latin typeface="Gill Sans"/>
                      </a:endParaRPr>
                    </a:p>
                  </a:txBody>
                  <a:tcPr marT="38100" marB="38100" anchor="ctr"/>
                </a:tc>
              </a:tr>
              <a:tr h="225214">
                <a:tc>
                  <a:txBody>
                    <a:bodyPr/>
                    <a:lstStyle/>
                    <a:p>
                      <a:pPr algn="ctr"/>
                      <a:r>
                        <a:rPr lang="en-US" sz="1600" b="1" dirty="0" smtClean="0">
                          <a:solidFill>
                            <a:srgbClr val="FF0000"/>
                          </a:solidFill>
                        </a:rPr>
                        <a:t>Number of Firms</a:t>
                      </a:r>
                    </a:p>
                  </a:txBody>
                  <a:tcPr marT="38100" marB="38100" anchor="ctr"/>
                </a:tc>
                <a:tc>
                  <a:txBody>
                    <a:bodyPr/>
                    <a:lstStyle/>
                    <a:p>
                      <a:r>
                        <a:rPr lang="en-US" sz="1400" dirty="0" smtClean="0"/>
                        <a:t>Fairly large number of firms, each</a:t>
                      </a:r>
                      <a:r>
                        <a:rPr lang="en-US" sz="1400" baseline="0" dirty="0" smtClean="0"/>
                        <a:t> with a relatively small amount of market share</a:t>
                      </a:r>
                      <a:endParaRPr lang="en-US" sz="1400" dirty="0" smtClean="0"/>
                    </a:p>
                  </a:txBody>
                  <a:tcPr marT="38100" marB="38100" anchor="ctr"/>
                </a:tc>
              </a:tr>
              <a:tr h="500476">
                <a:tc>
                  <a:txBody>
                    <a:bodyPr/>
                    <a:lstStyle/>
                    <a:p>
                      <a:pPr algn="ctr"/>
                      <a:r>
                        <a:rPr lang="en-US" sz="1600" b="1" dirty="0" smtClean="0">
                          <a:solidFill>
                            <a:srgbClr val="FF0000"/>
                          </a:solidFill>
                        </a:rPr>
                        <a:t>Price making abilities of individual firms</a:t>
                      </a: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Firms are small relative to the industry, meaning changes in one firms output have only a slight impact on market price. While they are price-makers, demand will be relatively</a:t>
                      </a:r>
                      <a:r>
                        <a:rPr lang="en-US" sz="1400" baseline="0" dirty="0" smtClean="0"/>
                        <a:t> elastic compared to a pure monopolist</a:t>
                      </a:r>
                      <a:endParaRPr lang="en-US" sz="1400" dirty="0" smtClean="0"/>
                    </a:p>
                  </a:txBody>
                  <a:tcPr marT="38100" marB="38100" anchor="ctr"/>
                </a:tc>
              </a:tr>
              <a:tr h="683983">
                <a:tc>
                  <a:txBody>
                    <a:bodyPr/>
                    <a:lstStyle/>
                    <a:p>
                      <a:pPr algn="ctr"/>
                      <a:r>
                        <a:rPr lang="en-US" sz="1600" b="1" dirty="0" smtClean="0">
                          <a:solidFill>
                            <a:srgbClr val="FF0000"/>
                          </a:solidFill>
                        </a:rPr>
                        <a:t>Type of product</a:t>
                      </a: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Products are slightly differentiated. Firms will advertise to try and further differentiate product. Branding and advertising</a:t>
                      </a:r>
                      <a:r>
                        <a:rPr lang="en-US" sz="1400" baseline="0" dirty="0" smtClean="0"/>
                        <a:t> are used to attempt to increase demand for the firm’s product over competitors.</a:t>
                      </a:r>
                      <a:endParaRPr lang="en-US" sz="1400" dirty="0" smtClean="0"/>
                    </a:p>
                  </a:txBody>
                  <a:tcPr marT="38100" marB="38100" anchor="ctr"/>
                </a:tc>
              </a:tr>
              <a:tr h="683983">
                <a:tc>
                  <a:txBody>
                    <a:bodyPr/>
                    <a:lstStyle/>
                    <a:p>
                      <a:pPr algn="ctr"/>
                      <a:r>
                        <a:rPr lang="en-US" sz="1600" b="1" dirty="0" smtClean="0">
                          <a:solidFill>
                            <a:srgbClr val="FF0000"/>
                          </a:solidFill>
                        </a:rPr>
                        <a:t>Entry barriers</a:t>
                      </a: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Entry to</a:t>
                      </a:r>
                      <a:r>
                        <a:rPr lang="en-US" sz="1400" baseline="0" dirty="0" smtClean="0"/>
                        <a:t> and exit from the market is relatively easy. If profits exist, new firms will enter, if losses are earned, it can be expected that some firms will exit.</a:t>
                      </a:r>
                      <a:endParaRPr lang="en-US" sz="1400" dirty="0" smtClean="0"/>
                    </a:p>
                  </a:txBody>
                  <a:tcPr marT="38100" marB="38100" anchor="ctr"/>
                </a:tc>
              </a:tr>
              <a:tr h="683983">
                <a:tc>
                  <a:txBody>
                    <a:bodyPr/>
                    <a:lstStyle/>
                    <a:p>
                      <a:pPr algn="ctr"/>
                      <a:r>
                        <a:rPr lang="en-US" sz="1600" b="1" dirty="0" smtClean="0">
                          <a:solidFill>
                            <a:srgbClr val="FF0000"/>
                          </a:solidFill>
                        </a:rPr>
                        <a:t>Efficiency</a:t>
                      </a: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Because of their price-making power, firms</a:t>
                      </a:r>
                      <a:r>
                        <a:rPr lang="en-US" sz="1400" baseline="0" dirty="0" smtClean="0"/>
                        <a:t> will produce at a price that is higher than their marginal cost and higher then their minimum ATC, meaning the industry is not economically efficient.</a:t>
                      </a:r>
                      <a:endParaRPr lang="en-US" sz="1400" dirty="0" smtClean="0"/>
                    </a:p>
                  </a:txBody>
                  <a:tcPr marT="38100" marB="38100" anchor="ctr"/>
                </a:tc>
              </a:tr>
            </a:tbl>
          </a:graphicData>
        </a:graphic>
      </p:graphicFrame>
    </p:spTree>
    <p:extLst>
      <p:ext uri="{BB962C8B-B14F-4D97-AF65-F5344CB8AC3E}">
        <p14:creationId xmlns:p14="http://schemas.microsoft.com/office/powerpoint/2010/main" xmlns="" val="106574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9144000" cy="697260"/>
            <a:chOff x="0" y="0"/>
            <a:chExt cx="9144000" cy="836712"/>
          </a:xfrm>
        </p:grpSpPr>
        <p:sp>
          <p:nvSpPr>
            <p:cNvPr id="36" name="Rectangle 35"/>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20"/>
            <p:cNvSpPr txBox="1">
              <a:spLocks/>
            </p:cNvSpPr>
            <p:nvPr/>
          </p:nvSpPr>
          <p:spPr>
            <a:xfrm>
              <a:off x="35496" y="116632"/>
              <a:ext cx="7272808" cy="596527"/>
            </a:xfrm>
            <a:prstGeom prst="rect">
              <a:avLst/>
            </a:prstGeom>
          </p:spPr>
          <p:txBody>
            <a:bodyPr vert="horz"/>
            <a:lstStyle/>
            <a:p>
              <a:pPr lvl="0">
                <a:spcBef>
                  <a:spcPct val="0"/>
                </a:spcBef>
                <a:defRPr/>
              </a:pP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1.5.4</a:t>
              </a: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Monopolistic Competition </a:t>
              </a:r>
              <a:r>
                <a:rPr lang="en-US" sz="1400" noProof="0" dirty="0" smtClean="0">
                  <a:solidFill>
                    <a:schemeClr val="bg1">
                      <a:lumMod val="50000"/>
                    </a:schemeClr>
                  </a:solidFill>
                  <a:effectLst>
                    <a:outerShdw blurRad="50800" dist="38100" dir="2700000" algn="tl" rotWithShape="0">
                      <a:srgbClr val="000000">
                        <a:alpha val="43000"/>
                      </a:srgbClr>
                    </a:outerShdw>
                  </a:effectLst>
                  <a:latin typeface="Gill Sans"/>
                </a:rPr>
                <a:t>and</a:t>
              </a:r>
              <a:r>
                <a:rPr lang="en-US" sz="14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Oligopoly</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38" name="Content Placeholder 28" descr="WW badge.jpg"/>
            <p:cNvPicPr>
              <a:picLocks noChangeAspect="1"/>
            </p:cNvPicPr>
            <p:nvPr/>
          </p:nvPicPr>
          <p:blipFill>
            <a:blip r:embed="rId3" cstate="print"/>
            <a:stretch>
              <a:fillRect/>
            </a:stretch>
          </p:blipFill>
          <p:spPr>
            <a:xfrm>
              <a:off x="7740352" y="116632"/>
              <a:ext cx="1192088" cy="524519"/>
            </a:xfrm>
            <a:prstGeom prst="rect">
              <a:avLst/>
            </a:prstGeom>
          </p:spPr>
        </p:pic>
      </p:grpSp>
      <p:sp>
        <p:nvSpPr>
          <p:cNvPr id="4" name="Rectangle 3"/>
          <p:cNvSpPr/>
          <p:nvPr/>
        </p:nvSpPr>
        <p:spPr>
          <a:xfrm>
            <a:off x="3014875" y="5315025"/>
            <a:ext cx="3114250" cy="369332"/>
          </a:xfrm>
          <a:prstGeom prst="rect">
            <a:avLst/>
          </a:prstGeom>
        </p:spPr>
        <p:txBody>
          <a:bodyPr wrap="none">
            <a:spAutoFit/>
          </a:bodyPr>
          <a:lstStyle/>
          <a:p>
            <a:pPr fontAlgn="base"/>
            <a:r>
              <a:rPr lang="en-US" b="1" u="sng" cap="all" dirty="0">
                <a:hlinkClick r:id="rId4" tooltip="Monopolistic Competition"/>
              </a:rPr>
              <a:t>MONOPOLISTIC COMPETITION</a:t>
            </a:r>
            <a:endParaRPr lang="en-US" b="1" cap="all" dirty="0"/>
          </a:p>
        </p:txBody>
      </p:sp>
      <p:pic>
        <p:nvPicPr>
          <p:cNvPr id="5" name="d57jftLwi4s?version=3&amp;hl=en_US&amp;rel=0"/>
          <p:cNvPicPr>
            <a:picLocks noRot="1" noChangeAspect="1"/>
          </p:cNvPicPr>
          <p:nvPr>
            <a:videoFile r:link="rId1"/>
          </p:nvPr>
        </p:nvPicPr>
        <p:blipFill>
          <a:blip r:embed="rId5" cstate="print"/>
          <a:stretch>
            <a:fillRect/>
          </a:stretch>
        </p:blipFill>
        <p:spPr>
          <a:xfrm>
            <a:off x="0" y="697260"/>
            <a:ext cx="9144000" cy="4596844"/>
          </a:xfrm>
          <a:prstGeom prst="rect">
            <a:avLst/>
          </a:prstGeom>
        </p:spPr>
      </p:pic>
      <p:sp>
        <p:nvSpPr>
          <p:cNvPr id="11" name="TextBox 10"/>
          <p:cNvSpPr txBox="1"/>
          <p:nvPr/>
        </p:nvSpPr>
        <p:spPr>
          <a:xfrm>
            <a:off x="6248400" y="38100"/>
            <a:ext cx="1371600" cy="646331"/>
          </a:xfrm>
          <a:prstGeom prst="rect">
            <a:avLst/>
          </a:prstGeom>
          <a:noFill/>
        </p:spPr>
        <p:txBody>
          <a:bodyPr vert="horz" wrap="square" rtlCol="0">
            <a:spAutoFit/>
          </a:bodyPr>
          <a:lstStyle/>
          <a:p>
            <a:pPr algn="ctr"/>
            <a:r>
              <a:rPr lang="en-US" sz="1200" i="1" dirty="0" smtClean="0">
                <a:latin typeface="Lucida Sans - 18"/>
              </a:rPr>
              <a:t>Monopolistic Competition Video Lesson</a:t>
            </a:r>
            <a:endParaRPr lang="en-US" sz="1200" i="1" dirty="0">
              <a:latin typeface="Lucida Sans - 16"/>
            </a:endParaRPr>
          </a:p>
        </p:txBody>
      </p:sp>
    </p:spTree>
    <p:extLst>
      <p:ext uri="{BB962C8B-B14F-4D97-AF65-F5344CB8AC3E}">
        <p14:creationId xmlns:p14="http://schemas.microsoft.com/office/powerpoint/2010/main" xmlns="" val="28178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Introduction to Oligopoly</a:t>
            </a:r>
          </a:p>
          <a:p>
            <a:r>
              <a:rPr lang="en-US" dirty="0" smtClean="0"/>
              <a:t>The final market structure we will study lies between monopolistic competition and pure monopoly on the competitive spectrum. Oligopolies are industries with a few large sellers, each with a substantial share of the total market demand. </a:t>
            </a:r>
          </a:p>
        </p:txBody>
      </p:sp>
      <p:graphicFrame>
        <p:nvGraphicFramePr>
          <p:cNvPr id="9" name="Table 8"/>
          <p:cNvGraphicFramePr>
            <a:graphicFrameLocks noGrp="1"/>
          </p:cNvGraphicFramePr>
          <p:nvPr>
            <p:extLst>
              <p:ext uri="{D42A27DB-BD31-4B8C-83A1-F6EECF244321}">
                <p14:modId xmlns:p14="http://schemas.microsoft.com/office/powerpoint/2010/main" xmlns="" val="160666254"/>
              </p:ext>
            </p:extLst>
          </p:nvPr>
        </p:nvGraphicFramePr>
        <p:xfrm>
          <a:off x="0" y="1638300"/>
          <a:ext cx="9144000" cy="4076699"/>
        </p:xfrm>
        <a:graphic>
          <a:graphicData uri="http://schemas.openxmlformats.org/drawingml/2006/table">
            <a:tbl>
              <a:tblPr firstRow="1" bandRow="1">
                <a:tableStyleId>{3C2FFA5D-87B4-456A-9821-1D502468CF0F}</a:tableStyleId>
              </a:tblPr>
              <a:tblGrid>
                <a:gridCol w="2362200"/>
                <a:gridCol w="6781800"/>
              </a:tblGrid>
              <a:tr h="355231">
                <a:tc>
                  <a:txBody>
                    <a:bodyPr/>
                    <a:lstStyle/>
                    <a:p>
                      <a:pPr algn="ctr"/>
                      <a:r>
                        <a:rPr lang="en-US" sz="1600" dirty="0" smtClean="0"/>
                        <a:t>Characteristic</a:t>
                      </a:r>
                      <a:endParaRPr lang="en-US" sz="1600" dirty="0">
                        <a:latin typeface="+mn-lt"/>
                      </a:endParaRPr>
                    </a:p>
                  </a:txBody>
                  <a:tcPr marT="38100" marB="381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Oligopoly</a:t>
                      </a:r>
                      <a:endParaRPr lang="en-US" sz="1600" dirty="0" smtClean="0">
                        <a:latin typeface="+mn-lt"/>
                      </a:endParaRPr>
                    </a:p>
                  </a:txBody>
                  <a:tcPr marT="38100" marB="38100" anchor="ctr"/>
                </a:tc>
              </a:tr>
              <a:tr h="1302514">
                <a:tc>
                  <a:txBody>
                    <a:bodyPr/>
                    <a:lstStyle/>
                    <a:p>
                      <a:pPr algn="ctr"/>
                      <a:r>
                        <a:rPr lang="en-US" sz="1600" b="1" dirty="0" smtClean="0">
                          <a:solidFill>
                            <a:srgbClr val="FF0000"/>
                          </a:solidFill>
                        </a:rPr>
                        <a:t>Number of Firms</a:t>
                      </a:r>
                      <a:endParaRPr lang="en-US" sz="1600" b="1" dirty="0" smtClean="0">
                        <a:solidFill>
                          <a:srgbClr val="FF0000"/>
                        </a:solidFill>
                        <a:latin typeface="+mn-lt"/>
                      </a:endParaRPr>
                    </a:p>
                  </a:txBody>
                  <a:tcPr marT="38100" marB="38100" anchor="ctr"/>
                </a:tc>
                <a:tc>
                  <a:txBody>
                    <a:bodyPr/>
                    <a:lstStyle/>
                    <a:p>
                      <a:r>
                        <a:rPr lang="en-US" sz="1600" dirty="0" smtClean="0"/>
                        <a:t>A few large firms dominate the</a:t>
                      </a:r>
                      <a:r>
                        <a:rPr lang="en-US" sz="1600" baseline="0" dirty="0" smtClean="0"/>
                        <a:t> i</a:t>
                      </a:r>
                      <a:r>
                        <a:rPr lang="en-US" sz="1600" dirty="0" smtClean="0"/>
                        <a:t>ndustry, each with a substantial share of total</a:t>
                      </a:r>
                      <a:r>
                        <a:rPr lang="en-US" sz="1600" baseline="0" dirty="0" smtClean="0"/>
                        <a:t> demand. There are few enough firms that in some cases, collusion is possible (when firm coordinate price and output decisions). Collusion can be:</a:t>
                      </a:r>
                    </a:p>
                    <a:p>
                      <a:pPr marL="285750" indent="-285750">
                        <a:buFont typeface="Arial" pitchFamily="34" charset="0"/>
                        <a:buChar char="•"/>
                      </a:pPr>
                      <a:r>
                        <a:rPr lang="en-US" sz="1200" baseline="0" dirty="0" smtClean="0">
                          <a:latin typeface="+mn-lt"/>
                        </a:rPr>
                        <a:t>Open / formal</a:t>
                      </a:r>
                    </a:p>
                    <a:p>
                      <a:pPr marL="285750" indent="-285750">
                        <a:buFont typeface="Arial" pitchFamily="34" charset="0"/>
                        <a:buChar char="•"/>
                      </a:pPr>
                      <a:r>
                        <a:rPr lang="en-US" sz="1200" baseline="0" dirty="0" smtClean="0">
                          <a:latin typeface="+mn-lt"/>
                        </a:rPr>
                        <a:t>Tacit / informal</a:t>
                      </a:r>
                      <a:endParaRPr lang="en-US" sz="1200" dirty="0" smtClean="0">
                        <a:latin typeface="+mn-lt"/>
                      </a:endParaRPr>
                    </a:p>
                  </a:txBody>
                  <a:tcPr marT="38100" marB="38100" anchor="ctr"/>
                </a:tc>
              </a:tr>
              <a:tr h="625883">
                <a:tc>
                  <a:txBody>
                    <a:bodyPr/>
                    <a:lstStyle/>
                    <a:p>
                      <a:pPr algn="ctr"/>
                      <a:r>
                        <a:rPr lang="en-US" sz="1600" b="1" dirty="0" smtClean="0">
                          <a:solidFill>
                            <a:srgbClr val="FF0000"/>
                          </a:solidFill>
                        </a:rPr>
                        <a:t>Price making abilities of individual firms</a:t>
                      </a:r>
                      <a:endParaRPr lang="en-US" sz="1600" b="1" dirty="0" smtClean="0">
                        <a:solidFill>
                          <a:srgbClr val="FF0000"/>
                        </a:solidFill>
                        <a:latin typeface="+mn-lt"/>
                      </a:endParaRP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 change in one firm's output has significant impact on the market price, firms are price-makers. </a:t>
                      </a:r>
                      <a:endParaRPr lang="en-US" sz="1600" dirty="0" smtClean="0">
                        <a:latin typeface="+mn-lt"/>
                      </a:endParaRPr>
                    </a:p>
                  </a:txBody>
                  <a:tcPr marT="38100" marB="38100" anchor="ctr"/>
                </a:tc>
              </a:tr>
              <a:tr h="1167188">
                <a:tc>
                  <a:txBody>
                    <a:bodyPr/>
                    <a:lstStyle/>
                    <a:p>
                      <a:pPr algn="ctr"/>
                      <a:r>
                        <a:rPr lang="en-US" sz="1600" b="1" dirty="0" smtClean="0">
                          <a:solidFill>
                            <a:srgbClr val="FF0000"/>
                          </a:solidFill>
                        </a:rPr>
                        <a:t>Type of product</a:t>
                      </a:r>
                      <a:endParaRPr lang="en-US" sz="1600" b="1" dirty="0" smtClean="0">
                        <a:solidFill>
                          <a:srgbClr val="FF0000"/>
                        </a:solidFill>
                        <a:latin typeface="+mn-lt"/>
                      </a:endParaRP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Products can be identical (such as oil) or differentiated (such as Apple</a:t>
                      </a:r>
                      <a:r>
                        <a:rPr lang="en-US" sz="1600" baseline="0" dirty="0" smtClean="0"/>
                        <a:t> computers </a:t>
                      </a:r>
                      <a:r>
                        <a:rPr lang="en-US" sz="1600" dirty="0" smtClean="0"/>
                        <a:t>and PCs)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Firms will likely use advertising to try and differentiate their products from competitors'</a:t>
                      </a:r>
                      <a:endParaRPr lang="en-US" sz="1600" dirty="0" smtClean="0">
                        <a:latin typeface="+mn-lt"/>
                      </a:endParaRPr>
                    </a:p>
                  </a:txBody>
                  <a:tcPr marT="38100" marB="38100" anchor="ctr"/>
                </a:tc>
              </a:tr>
              <a:tr h="625883">
                <a:tc>
                  <a:txBody>
                    <a:bodyPr/>
                    <a:lstStyle/>
                    <a:p>
                      <a:pPr algn="ctr"/>
                      <a:r>
                        <a:rPr lang="en-US" sz="1600" b="1" dirty="0" smtClean="0">
                          <a:solidFill>
                            <a:srgbClr val="FF0000"/>
                          </a:solidFill>
                        </a:rPr>
                        <a:t>Entry barriers</a:t>
                      </a:r>
                      <a:endParaRPr lang="en-US" sz="1600" b="1" dirty="0" smtClean="0">
                        <a:solidFill>
                          <a:srgbClr val="FF0000"/>
                        </a:solidFill>
                        <a:latin typeface="+mn-lt"/>
                      </a:endParaRP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There are significant barriers to entry,</a:t>
                      </a:r>
                      <a:r>
                        <a:rPr lang="en-US" sz="1600" baseline="0" dirty="0" smtClean="0"/>
                        <a:t> such as </a:t>
                      </a:r>
                      <a:r>
                        <a:rPr lang="en-US" sz="1600" dirty="0" smtClean="0"/>
                        <a:t>economies of scale, legal barriers, ownership of resources, etc…</a:t>
                      </a:r>
                      <a:endParaRPr lang="en-US" sz="1600" dirty="0" smtClean="0">
                        <a:latin typeface="+mn-lt"/>
                      </a:endParaRPr>
                    </a:p>
                  </a:txBody>
                  <a:tcPr marT="38100" marB="38100" anchor="ctr"/>
                </a:tc>
              </a:tr>
            </a:tbl>
          </a:graphicData>
        </a:graphic>
      </p:graphicFrame>
    </p:spTree>
    <p:extLst>
      <p:ext uri="{BB962C8B-B14F-4D97-AF65-F5344CB8AC3E}">
        <p14:creationId xmlns:p14="http://schemas.microsoft.com/office/powerpoint/2010/main" xmlns="" val="119237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5447645"/>
          </a:xfrm>
          <a:prstGeom prst="rect">
            <a:avLst/>
          </a:prstGeom>
          <a:noFill/>
        </p:spPr>
        <p:txBody>
          <a:bodyPr wrap="square" rtlCol="0">
            <a:spAutoFit/>
          </a:bodyPr>
          <a:lstStyle/>
          <a:p>
            <a:r>
              <a:rPr lang="en-US" sz="2400" dirty="0" smtClean="0">
                <a:solidFill>
                  <a:srgbClr val="FF0000"/>
                </a:solidFill>
              </a:rPr>
              <a:t>Examples of Oligopolistic Markets</a:t>
            </a:r>
          </a:p>
          <a:p>
            <a:r>
              <a:rPr lang="en-US" dirty="0" smtClean="0"/>
              <a:t>Oligopoly is a relatively common form of market structure. Many of the consumer goods and services we demand are provided by oligopolistic firms, including:</a:t>
            </a:r>
          </a:p>
          <a:p>
            <a:endParaRPr lang="en-US" sz="1600" dirty="0"/>
          </a:p>
          <a:p>
            <a:pPr marL="285750" indent="-285750">
              <a:buFont typeface="Arial" pitchFamily="34" charset="0"/>
              <a:buChar char="•"/>
            </a:pPr>
            <a:r>
              <a:rPr lang="en-US" sz="1600" b="1" dirty="0" smtClean="0">
                <a:solidFill>
                  <a:srgbClr val="0000CC"/>
                </a:solidFill>
              </a:rPr>
              <a:t>Cell phone service providers:  </a:t>
            </a:r>
            <a:r>
              <a:rPr lang="en-US" sz="1600" dirty="0" smtClean="0"/>
              <a:t>In most countries, consumers will have only a few choices for who to buy their cell plan from. The providers all differentiate through options such as text messaging, data plans, call time, etc…</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0000CC"/>
                </a:solidFill>
              </a:rPr>
              <a:t>Airplane manufactures: </a:t>
            </a:r>
            <a:r>
              <a:rPr lang="en-US" sz="1600" dirty="0" smtClean="0"/>
              <a:t>Boeing and Airbus are the two dominant firms in the market for jumbo-jets. The firm differentiate through fuel efficiency of their craft, number of seats, and so on.</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0000CC"/>
                </a:solidFill>
              </a:rPr>
              <a:t>Movie studios:</a:t>
            </a:r>
            <a:r>
              <a:rPr lang="en-US" sz="1600" dirty="0" smtClean="0">
                <a:solidFill>
                  <a:srgbClr val="0000CC"/>
                </a:solidFill>
              </a:rPr>
              <a:t> </a:t>
            </a:r>
            <a:r>
              <a:rPr lang="en-US" sz="1600" dirty="0" smtClean="0"/>
              <a:t>Only six big Hollywood studios make over 90% of the movies that make it to the big screen. </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0000CC"/>
                </a:solidFill>
              </a:rPr>
              <a:t>Beer in the United States: </a:t>
            </a:r>
            <a:r>
              <a:rPr lang="en-US" sz="1600" dirty="0" smtClean="0"/>
              <a:t>Despite the fact that there are thousands of independent breweries in the US,  only two large corporations produce 80% of the total beer supply. Both firms offer dozens, perhaps hundreds of varieties to try to differentiate their product from the competition</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solidFill>
                  <a:srgbClr val="0000CC"/>
                </a:solidFill>
              </a:rPr>
              <a:t>Petrol for cars: </a:t>
            </a:r>
            <a:r>
              <a:rPr lang="en-US" sz="1600" dirty="0" smtClean="0"/>
              <a:t>Automobile fuel is a product often sold by a handful (a dozen or so) of large firms. Fuels, unlike the other products above, is a homogeneous product, so firms differentiate through location, primarily.</a:t>
            </a:r>
            <a:endParaRPr lang="en-US" sz="1600" b="1" dirty="0" smtClean="0"/>
          </a:p>
        </p:txBody>
      </p:sp>
    </p:spTree>
    <p:extLst>
      <p:ext uri="{BB962C8B-B14F-4D97-AF65-F5344CB8AC3E}">
        <p14:creationId xmlns:p14="http://schemas.microsoft.com/office/powerpoint/2010/main" xmlns="" val="201590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571500"/>
            <a:ext cx="3124200" cy="1714236"/>
          </a:xfrm>
        </p:spPr>
        <p:txBody>
          <a:bodyPr/>
          <a:lstStyle/>
          <a:p>
            <a:r>
              <a:rPr lang="en-GB" dirty="0" smtClean="0"/>
              <a:t>John Nash</a:t>
            </a:r>
            <a:endParaRPr lang="en-GB" dirty="0"/>
          </a:p>
        </p:txBody>
      </p:sp>
      <p:sp>
        <p:nvSpPr>
          <p:cNvPr id="3" name="Content Placeholder 2"/>
          <p:cNvSpPr>
            <a:spLocks noGrp="1"/>
          </p:cNvSpPr>
          <p:nvPr>
            <p:ph idx="1"/>
          </p:nvPr>
        </p:nvSpPr>
        <p:spPr>
          <a:xfrm>
            <a:off x="0" y="0"/>
            <a:ext cx="6324600" cy="5715000"/>
          </a:xfrm>
        </p:spPr>
        <p:txBody>
          <a:bodyPr>
            <a:normAutofit fontScale="77500" lnSpcReduction="20000"/>
          </a:bodyPr>
          <a:lstStyle/>
          <a:p>
            <a:r>
              <a:rPr lang="en-GB" dirty="0" smtClean="0"/>
              <a:t>A set of strategies is a Nash equilibrium if no player can do better by unilaterally changing his or her strategy. </a:t>
            </a:r>
          </a:p>
          <a:p>
            <a:endParaRPr lang="en-GB" dirty="0" smtClean="0"/>
          </a:p>
          <a:p>
            <a:r>
              <a:rPr lang="en-GB" dirty="0" smtClean="0"/>
              <a:t>Suppose then that each player asks himself or herself: "Knowing the strategies of the other players, and treating the strategies of the other players as set in stone, can I benefit by changing my strategy?“</a:t>
            </a:r>
          </a:p>
          <a:p>
            <a:endParaRPr lang="en-GB" dirty="0" smtClean="0"/>
          </a:p>
          <a:p>
            <a:r>
              <a:rPr lang="en-GB" dirty="0" smtClean="0"/>
              <a:t>If any player would answer "Yes", then that set of strategies is not a Nash equilibrium. But if every player prefers not to switch (or is indifferent between switching and not) then the set of strategies is a Nash equilibrium. </a:t>
            </a:r>
          </a:p>
          <a:p>
            <a:endParaRPr lang="en-GB" dirty="0"/>
          </a:p>
        </p:txBody>
      </p:sp>
      <p:pic>
        <p:nvPicPr>
          <p:cNvPr id="1026" name="Picture 2" descr="John Forbes Nash, Jr. by Peter Badge.jpg">
            <a:hlinkClick r:id="rId2"/>
          </p:cNvPr>
          <p:cNvPicPr>
            <a:picLocks noChangeAspect="1" noChangeArrowheads="1"/>
          </p:cNvPicPr>
          <p:nvPr/>
        </p:nvPicPr>
        <p:blipFill>
          <a:blip r:embed="rId3" cstate="print"/>
          <a:srcRect/>
          <a:stretch>
            <a:fillRect/>
          </a:stretch>
        </p:blipFill>
        <p:spPr bwMode="auto">
          <a:xfrm>
            <a:off x="6762750" y="1943100"/>
            <a:ext cx="2381250" cy="35909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4970591"/>
          </a:xfrm>
          <a:prstGeom prst="rect">
            <a:avLst/>
          </a:prstGeom>
          <a:noFill/>
        </p:spPr>
        <p:txBody>
          <a:bodyPr wrap="square" rtlCol="0">
            <a:spAutoFit/>
          </a:bodyPr>
          <a:lstStyle/>
          <a:p>
            <a:r>
              <a:rPr lang="en-US" sz="2400" dirty="0" smtClean="0">
                <a:solidFill>
                  <a:srgbClr val="FF0000"/>
                </a:solidFill>
              </a:rPr>
              <a:t>Collusion in Oligopolistic Markets – the Game Theory Model</a:t>
            </a:r>
          </a:p>
          <a:p>
            <a:r>
              <a:rPr lang="en-US" dirty="0" smtClean="0"/>
              <a:t>Because there are only a few large firms in oligopolistic markets, they often have a strong incentive to cooperate, rather than compete, with one another on output and pricing decisions. </a:t>
            </a:r>
            <a:endParaRPr lang="en-US" dirty="0"/>
          </a:p>
          <a:p>
            <a:r>
              <a:rPr lang="en-US" sz="1600" i="1" dirty="0" smtClean="0">
                <a:solidFill>
                  <a:schemeClr val="tx1">
                    <a:lumMod val="65000"/>
                    <a:lumOff val="35000"/>
                  </a:schemeClr>
                </a:solidFill>
              </a:rPr>
              <a:t>To understand why collusion is so attractive to oligopolistic firms, it is useful to think of competition between them as a sort of game. For this, we will use a model of oligopoly behavior known as game theory.</a:t>
            </a:r>
          </a:p>
          <a:p>
            <a:endParaRPr lang="en-US" sz="1600" dirty="0" smtClean="0"/>
          </a:p>
          <a:p>
            <a:r>
              <a:rPr lang="en-US" b="1" i="1" dirty="0" smtClean="0">
                <a:solidFill>
                  <a:srgbClr val="0000CC"/>
                </a:solidFill>
              </a:rPr>
              <a:t>Game Theory: </a:t>
            </a:r>
            <a:r>
              <a:rPr lang="en-US" i="1" dirty="0" smtClean="0">
                <a:solidFill>
                  <a:srgbClr val="0000CC"/>
                </a:solidFill>
              </a:rPr>
              <a:t>The study of strategic decision making through the use of games</a:t>
            </a:r>
          </a:p>
          <a:p>
            <a:endParaRPr lang="en-US" b="1" i="1" dirty="0">
              <a:solidFill>
                <a:srgbClr val="0000CC"/>
              </a:solidFill>
            </a:endParaRPr>
          </a:p>
          <a:p>
            <a:r>
              <a:rPr lang="en-US" sz="1600" b="1" dirty="0" smtClean="0">
                <a:solidFill>
                  <a:srgbClr val="0000CC"/>
                </a:solidFill>
              </a:rPr>
              <a:t>Consider the following example: </a:t>
            </a:r>
            <a:r>
              <a:rPr lang="en-US" sz="1600" dirty="0" smtClean="0"/>
              <a:t>Two firms, </a:t>
            </a:r>
            <a:r>
              <a:rPr lang="en-US" sz="1600" dirty="0" err="1" smtClean="0"/>
              <a:t>Celcom</a:t>
            </a:r>
            <a:r>
              <a:rPr lang="en-US" sz="1600" dirty="0" smtClean="0"/>
              <a:t> and Maxi, provide cell phone service to consumers in Malaysia. These firm are trying to decide on the following:</a:t>
            </a:r>
          </a:p>
          <a:p>
            <a:pPr marL="285750" indent="-285750">
              <a:buFont typeface="Arial" pitchFamily="34" charset="0"/>
              <a:buChar char="•"/>
            </a:pPr>
            <a:r>
              <a:rPr lang="en-US" dirty="0" smtClean="0">
                <a:solidFill>
                  <a:schemeClr val="tx1">
                    <a:lumMod val="65000"/>
                    <a:lumOff val="35000"/>
                  </a:schemeClr>
                </a:solidFill>
              </a:rPr>
              <a:t>Whether to offer unlimited data to their customers (we will refer to this option as </a:t>
            </a:r>
            <a:r>
              <a:rPr lang="en-US" dirty="0" smtClean="0">
                <a:solidFill>
                  <a:srgbClr val="FF0000"/>
                </a:solidFill>
              </a:rPr>
              <a:t>FREE</a:t>
            </a:r>
            <a:r>
              <a:rPr lang="en-US" dirty="0" smtClean="0">
                <a:solidFill>
                  <a:schemeClr val="tx1">
                    <a:lumMod val="65000"/>
                    <a:lumOff val="35000"/>
                  </a:schemeClr>
                </a:solidFill>
              </a:rPr>
              <a:t>), or</a:t>
            </a:r>
          </a:p>
          <a:p>
            <a:pPr marL="285750" indent="-285750">
              <a:buFont typeface="Arial" pitchFamily="34" charset="0"/>
              <a:buChar char="•"/>
            </a:pPr>
            <a:r>
              <a:rPr lang="en-US" dirty="0" smtClean="0">
                <a:solidFill>
                  <a:schemeClr val="tx1">
                    <a:lumMod val="65000"/>
                    <a:lumOff val="35000"/>
                  </a:schemeClr>
                </a:solidFill>
              </a:rPr>
              <a:t>Whether to charge customers based on data usage (we will refer to this option as </a:t>
            </a:r>
            <a:r>
              <a:rPr lang="en-US" dirty="0" smtClean="0">
                <a:solidFill>
                  <a:srgbClr val="FF0000"/>
                </a:solidFill>
              </a:rPr>
              <a:t>PAY</a:t>
            </a:r>
            <a:r>
              <a:rPr lang="en-US" dirty="0" smtClean="0">
                <a:solidFill>
                  <a:schemeClr val="tx1">
                    <a:lumMod val="65000"/>
                    <a:lumOff val="35000"/>
                  </a:schemeClr>
                </a:solidFill>
              </a:rPr>
              <a:t>)</a:t>
            </a:r>
          </a:p>
          <a:p>
            <a:endParaRPr lang="en-US" dirty="0">
              <a:solidFill>
                <a:srgbClr val="FF0000"/>
              </a:solidFill>
            </a:endParaRPr>
          </a:p>
          <a:p>
            <a:pPr algn="ctr"/>
            <a:r>
              <a:rPr lang="en-US" sz="2000" i="1" dirty="0" smtClean="0">
                <a:solidFill>
                  <a:srgbClr val="FF0000"/>
                </a:solidFill>
              </a:rPr>
              <a:t>The profits of each firm depends not only on whether IT offers free data, but also on whether its competitor offers free data. In this regard, the firms are highly </a:t>
            </a:r>
            <a:r>
              <a:rPr lang="en-US" sz="2000" b="1" i="1" dirty="0" smtClean="0">
                <a:solidFill>
                  <a:srgbClr val="FF0000"/>
                </a:solidFill>
              </a:rPr>
              <a:t>interdependent </a:t>
            </a:r>
            <a:r>
              <a:rPr lang="en-US" sz="2000" i="1" dirty="0" smtClean="0">
                <a:solidFill>
                  <a:srgbClr val="FF0000"/>
                </a:solidFill>
              </a:rPr>
              <a:t>on one another*</a:t>
            </a:r>
          </a:p>
          <a:p>
            <a:pPr algn="ctr"/>
            <a:endParaRPr lang="en-US" sz="1100" i="1" dirty="0" smtClean="0">
              <a:solidFill>
                <a:srgbClr val="FF0000"/>
              </a:solidFill>
            </a:endParaRPr>
          </a:p>
          <a:p>
            <a:r>
              <a:rPr lang="en-US" sz="1600" dirty="0" smtClean="0"/>
              <a:t>*Assume the firms are not able to communicate on the decision due to Malaysian government regulations …</a:t>
            </a:r>
            <a:endParaRPr lang="en-US" sz="1600" dirty="0"/>
          </a:p>
        </p:txBody>
      </p:sp>
      <p:sp>
        <p:nvSpPr>
          <p:cNvPr id="13314" name="AutoShape 2" descr="data:image/jpeg;base64,/9j/4AAQSkZJRgABAQAAAQABAAD/2wCEAAkGBhIQEBQUEBIUFBUVEBMUFBYUFBAXGBQUFxQXFRYQGRQXHyceFx0jGhcYIC8gIycpLCwsFR4xNTwqNycrLCkBCQoKDgwOGg8PGiwkHyQqLCoqLCksKTQpKSwsKSwsLCwsLCwsLCwsKSksKSwsLCwpKSwsLCwsLCwsLCwpKSwpLP/AABEIAJABXgMBIgACEQEDEQH/xAAcAAEAAwEBAQEBAAAAAAAAAAAABgcIBQEEAwL/xABMEAABAwIDBAQHCgwGAgMAAAABAAIDBBEFITEGBxJBEyJRYTI1VHF0gbMUF0JSYpGSk6HSCBgjJDNTcnOytNHTFRYlNLHBQ/BEY4L/xAAaAQEAAwEBAQAAAAAAAAAAAAAAAgMEBQEG/8QALxEAAgIBAwIEBAYDAQAAAAAAAAECAxEEEjETITJBUXEUIjNhQlKBsdHwI5GhBf/aAAwDAQACEQMRAD8AvFERAEREAREQBERAEREAREQBERAEREAREQBERAEREAREQBERAEREAREQHi/Goq2Ri73NYM83FrRkLnMpUVscZaHyMaXZNDnNBdpkAddRp2ribQbHU1ceKTiD7WEjHdmmRu028yexXOUsPZ3Z/dZtTQPBidVR9dvCeGW2TgRlI09U99xZRWr3awVN5KOr4r3PWcJhfPLpGm40tc3OXNcXGt2tVAC6K07ACTwdV4AvrGTnl8Uk9yisUz4ncTHOY4HVpLXAjLlmOaplLykjiajUvO3UV/33Ozi+ylXQ9dzSG/rYnO4bX5uFi3lrZfrhO31ZT2HSdK0ZcMt3ZdzvCHz2XX2d3lyMtHWDpWHLjsONoOXWGjx9vn0Xz7W7KRCP3XQO44HEl7W2IivY3A1Dc82nNuXLTz7xKdmI9TTSfblea/knWy+3UFbZn6ObnG4621LHfCyz7R9qkoWcY5XNcHNJa5pBaWmxBGYIPIq7diNpPdtNxPsJGEMkA5m2T+4OGfnBU4Tz2Z0dDret8k+f3JEiIrDqBERAEREAREQBERAEREAREQBERAEREAREQBERAEREAREQBERAEREAREQBERAEReFAcPa/ZptfBwXDXtPFG8i/CeYPcRkfUeSqvEsCrsNPES9jdBJC93BmdCRa2fJwF+9T7avbSagna0wMfE9t2u43BxsOs3QgEEg88iF5h28yjnHDOHQkixDwHMN9RxN5ftAKuSTZydTHT2zw5bZIimD7z6qKwnAnbcXJs14FuThke3Mf85SSuwqjxmEy07gycDUjhcCAOrKweENBxZ25E6Lm7Wbv2OYaigsQRxGJhDg4Z3dER/D83YoDSVskLw+J7mOGjmkg+bzdxUG2u0jHO2yh9O9bov8AvZn6YphklNK6KVvC9pz5gg6OB5gjQr6MEx+SleS2zmOykidmyVpFiHN0vbn/ANXB7Nbj8eJQhlSGx1LAeimFg2T/AOl2fUJOhPVB7Lm8UcCCQciDYg8u5QfbujDPFUt1T7eX8M+mvEfGTFfgdm1pILmdsZ8xuAeYse1SjdfixirDET1ZmEcvDYC5p+biHrHqhq6WzchbWU5GR90xD53tB+wlIv5siixxuU16l/herwL1aj7AIiIAiIgCIiAIiIAiIgCIiAIiIAiIgCIiAIiIAiIgCIiAIiIAiIgCIiAIiIAvCvV4QgPgxjB4quIxTN4mn1Fp5OaeRVP7W7GyUDgb8cTjZr7WseTHjkbc9D9i7W9Z0rKqI8Tgww2bYuGYeeK5vYnNvzhRKHFqjgdG2SRzC08TCXPbw3uSWm4A0zVM2m8HA111c5uuUXleaP3wHaeoonXhf1Sbujdmx3nHI94scl+20lXT1LvdEAMb3m80R+C+/wCka7RzXc+YPLPLhoq89sHM60tmx91+x6vCURRKAp1guyHTe4qqltw9LH07Cf0bonjje25JIPD4Oo4hyybCHREWuCLgOFwcwdHDtGR+ZWxumcTRPub2qXgZ6Do4zl6yT61ZBZeDo6CuM7Nkl9/9E2C9Xi9Wg+oCIiAIiIAiIgCIiAIiIAiIgCIiAIiIAiIgCIiAIiIAiIgCIiAIiIAiIgCIiAIiIDi7VbOsroDG7J4uYnfEfawPeORHZ6lXGyUrsNxDo6pnB0gMVzoLuHDI12jmlwtcdvcVcK5uM4DDVs4J2Bw5HRzT2tcMx/3bO6i45eTHfpt8lZDtJf8AfcjW1+79lSHS0zQybNxAybLqSCNA4/G7de0VSWujfmLOY7MOGjmnNpB7xYhaCw+kMUTWF7pOEcIc63EQPBvbU2sL87XUW2t3etq5WyxFsby4CY59dvxwAPDH289FGcM90ZNZod/z1rD80crbXd6OEzUTLWF3xN0I1L2Dkfkjlp2GtlpAtUHrt2kb65sg4RAevJGObwb8IGnC6+YytY21y8nDPBDWf+fukpVLnn+T46rYo1GF05a21RHCC0ZAva4l/Qkm1jY3F9DftJUw2XwYUlLHFqQLvPa92bj5r6dwC6kbLCwFgOQ5dy/pWKKR0q9PCEty5xgIiL00BERAEREARZ7/ABgMS/VUn1U/91PxgMS/VUn1U/8AdWv4O0r6kTQiKq9129KrxStfBUMga1tM+UGJkodxNfG0C7nuFrPPLsUn223j02FttIekmLQWQsIDiDez3E5Mblqb9wKplVKMtmO5JSTWSWcScSzTj2+XEqlzujlFMw5BkIANu+V13X7wR6lxG7e4kDf3fVZG/wCnlP2E2K0LRWNd8EHYjWN16s6bPb8q+B35zw1TDqHBsbxnq17Bb1Fp05K79lNr6fEoRLTvvkONhtxxON+q9oOWhsdDbJUWUTr8RNSTO4vLr8qurZEx0kjmsYxpc5ziAGtGZcSdAqb2s3+HiLMNjBGY6aYOz72RZEed/rb2xrrlY8RR62lyXTxJxLK9dvOxSY9atmbmSBGWxAX5fkwCR3G68od5mKQm7a2Z2bSRIRKDblaQGw7bWv8AMtPwM8cor6qNUr1Ujslv9fxNZiUbS02HTQtILflPiz4s+bbW7CropapsrGvjc17HNDmuaQQ5pFw4EaiyzWVSreJIsUk+D9kXhKpHFfwhpbubT0bG2LgHSyOfz6ruBgb6xxetK6pWeFBtLku7iS6zdXb78UkJ4XxRAttaOFuWvWBkLjf12yXIq95uKygB1dMLG/ULIz2ZmMNJ8xWlaKx84K+qjVHEvOJZO/z3iXl9V9fL/VfTS7zMViBDa6Y3N+uWyH1GQOI8wXvwM/VDqo1TderOuE798RiP5YQztyvxM4HWAtk5lh35tPqVlbJb5qOue2J4dTSuNmtkILHG2jZRYX7nBt+SpnprId2iammWAi8ByUG3nbUYhh0TZ6RkEkI6s3SMlc5jieq/qvaOA3t3G3blTGO54R63gnSLPf4wGI/qqT6qf+6n4wGJfqqT6qf+6tPwdpDqRNCIoNuy3jjFYnNlDGVEeb2tuGuYT1ZGNJJsMmnM2NvjBTlZpRcXhk08hF5dQveZvEGFQtEYa+ok/RMcHFoaD1pXcNshoBcXJ7ikYuTwg3gmqLPf4wGI/qqT6qf+6n4wGJfqqT6qf+6tPwdpDqRNBpdVNhu2mJ1uEV9VMIoI200gp3wtmY90jcnSNeZDZrbEaZnn1SqmO3eJeX1X18v9UhpZTysrsHNI1ldeLJ3+e8S8vqvr5f6qVbrdra6fF6WOarqJGOdLxMfLI5rrQSuF2k2OYB9SlPRyjFyyux4rE2aJRfBjWOQ0cLpqmQRxtAuTfU6NAGbieQAJVQbQ/hBvLi2gp2ho+HUcRJ7xGwgN9bis9dU7PCibklyXZxJxLMU+97Fnm/ustytZkVOB5/BOa5f+e8S8vqvr5f6rStDN8tEOqjWPEvbrKdLvHxSMktrqg3Fuu/pB80lwD36rq0W+fFY7XnZKA65EkURv8klgabeYgrx6KxcNDqo0wiozC/whp25VNJG/vie+Pn8V3Hy7/mVyYDi7aumiqGNLWyxtkaHWuA4XANsrrPZTOvxImpJ8GPkRF3zIdrZHaR2H1PuhjQ57YZWsB8HjewtaXC+YBN/UubX18lRK+WZ7pJHuLnucbkn/ANysMgAAMgvnV3budzEXRNnxJnG97bsgJIaxrhkZLZl5Gdr2b3nTPbOFXzvknFOXYpFFrCfYHDXsLTQUtjbwYImnI38JoDh86obetsIzC6lnQcXQzNc6MOzLC0gPi4r3cBxNIJzs6xuRcwp1UbJbcYPZV4WSELu7HbWzYbVNmiJLbgSx3sJY75sOovzBtkfWuEi0yipLDIJ4J/vR3luxGQw07iKRjsrcTTO4f+R4IBDQfBaey5ztaAWX34DgktbUx08Au+RwAJvZo1dI63wWi5PmWi9nN0mHUjAHQNqJLWdJO1r7nmRG67GjsAF+86rLKyGnSiixRc+5mVFp/aLdXh9XEWCnigfY8EkEbIy13aWssHjud6rarNeLYY+mnlhk8OKV8buwlpIuO46juKsp1EbeyIyg4nyK39w+2Ba91DK7quBkp78njOSIecdcD5Lu1VAursliBgr6WVpsWVMWdyBwl4a4E9haSD3EqV9anBoQeGa5P9FjSfwnftH/AJWzCFXWA7jqCC7qniqnlxPXuxg1yETTnr8InPsXL010astl047jO8URcbNBccsgCTnoLBdin2KxCQkMoqkkC5vBK37XALVdBhUNO3hghjiHZGxjBrfRoHMk+tfUrnrn5Ij0kZJqNi8QjNn0VSCRfKCV2XnaCFyJIy02cCD2EEHs0Petmrl4/s5T10To6mJsjSLXIHE0/GY/VpFzmF7HXPPzIdJeRkRF3dtdl3YbWyU5dxhvC6N5FuONwu0kduoPe0rhLoxaksrzKWsMvjcnt+6pYaOpeXSxt4oXONzJELAxk8yzLU3IPySVaVXSNlY5kjQ5j2OY5p0c1ws5p7iDZZL2Txg0ldTzggdHOwuuQBwE8LwSQbDhLs+XqWuGlcjVV7J5XmaISyjLu8fYd2F1RaLmCQl0Dzfwb5xEnVzbgHtFjzsImta7XbLQ4jSvgmAzF2Ptd0T7Hhlb3jsvmLg6rLOO4LLR1EkE7eF8brHsIObXjuIsR51t0t/UW18oqnHHc/vZ3H5aGpjngNnMde1zZ7fhRusc2kLVezm0MVfTRzwG7XtBIyux3wo3Dk5pyP8AQhZCU93TbfHDqnopnWpp3APvpE/Rs2ZsByd3AH4K81VO9blyj2uWOzNAbQ4/FQ00k85syMXNtSTk1gHaSQB51lbaXaKWvqZKic9Z5yGVmMHgxCwGTRz55nmVKt7W3v8AiNT0UDr00J6hGksliHTaXtY8I7rn4WUBTS0bFulyxZLPZBSjd9sQ/FKoMzbCzhdO8EAtYb2Y2/wncJAy5E8lxMGwiWrnjggbxSSODWjOw7XOI0aBck8gFqbY7ZSLDaVkEWdutI8gXkkPhPP/AAByAA5KWqv6awuWeQjnufDt1RshwSrjiaGMZRSNa1oADWhuQACy0VqzeR4orfRJf4VlMqvQ+F+5K3yCmG6Hx1SftTfy0qh6ke7ypMWIRyNtxMgrHtvmOJtFO4XHZcLXd4H7MqjyffvQ2zfiFa9oefc8L3MhboOr1XTW7XEHXMCwyzUMQaDzBer2EFGKSEnlgBdil2Or5T+To6l3V4v0MoBGWd3AA6j51cO4jZunFGaosY+d8z2hxF3RNZYBguOqT4RLdQ5ueVha1lht1jjJxii2NeV3MiTbLVrOLjpKlobfiJgnsANSTw2sLarmObY2OR7Dr8y2dZfHX4PBUC08MUoyykjY/TMeEDooLXvzR70kY8Gq1bu58UUPokP8IUbxzcZh89zBx0zrZdGeJl7ZExvv3aEfbdTTZnCDR0cFOXB/QxNj4gLcXCLcVrm3muoai+NsVglCDizISIi65mJJu6wdtXilLE8cTOl43iwILYwZCD3HhAPnWqwFmrcoP9Zh/dz+yctLLka1/wCTH2NNXAVTfhC0XFSU0th1KksJ52kjJsO68Yv5grZVZb//ABZH6bF7KZUUfVj7kp8Mz4iIu8ZC5fwesGBNTUnUcEDMtAfyjzpz6mh5G/JXUFWe4Ef6Y/02X2cKs1cLUPNsjVDwoLMu+WINxmosLXbC497jE25WmSs076vHM/7uD2TVbovqfoeW+EgyBEC68uDOjZ4K+XEsUipo3STyMjY3Vz3Bo81zqe7Urjbc7YR4ZSOmeOJ5PBCw3/KSG5DbgZAAEk9g7bLMuPbR1FdKZKqV0jrkgEnhYD8FjNGDzfauLTp3b34RplPaXtiu/bDoXcMQmqLGxMbA1vO5DpC2+nIWN8io7N+EWeE8FAA62RdUXF+8CME/OqZQroLR1LnuU9SRbX4xFT5HD9ZL/RPxiKnyOH6yT+iqdsTjo0kdwK96B3xXfRK9+Hp9BvkdzbbbGTFals8sbIy2FsQawuIs1z3XJdqbvP2LgL17CNQR514tEIqKxHgg3k8PPzFbKopmvja5hBa5jXNI0LSLgj1FY1ctfbL/AOypvRYPZNXP134f1LqvM6RCgG9jd9/iNP0kLfzmFpLNB0rMi6Em1yciW9hJ+MVYC8doufGTi9yLWsmMHNsbHIjI3ysey3JeKb73paN2JyGj8L/5Dg4Fjp79YtHI/GzsTfne8JXfrlvipGWSwwvWsJIABJJsAASSewAarxTDdPPSsxSE1gy0hJza2oLm9G5wt23APJxaeSTlti2eRWWW9ul3ejD4Omnb+dTMHFr+SjdZwgz53ALu8AfBubCX8sX9LgTk5vczWljsRveR4orfRJf4VlMrVm8jxRW+iS/wrKZXT0PhfuU2+QUs3Uwh+L0zHAFrhUNcCLgh1LMCCOYsVE1Md0A/1qk/am/lpVru+nL2ZXHkildROglfFILPjkfG4fKY4td9oK/BXxvY3Uuq3GroRebLpYrgdKBkJGE5B4AFx8K3b4VG1VK+J5ZIxzHjVr2ua4XzF2uzChTdGyP3PZRaZ29kduqvC3udTObwv8OOQFzHECwdwgggjtBHr0ViUP4RLr/l6IW4hnFMQQ3n1XNzPrHq1VNok9PXN5aCm0aCo9/2Hvt0kdRFd1s2MeAMuuS11+3IAnJSjDN5GG1FujrYbm1myO6J1ybAWktc35arKq8VEtDB8NklazZ7HggEEEEXBGhHaDzX9LJmzO29Zhzr00xDb3MbuvG7zxnIGw1bY960dsNtrFilN0sY4XtPDLGTcxvsDkebTqHc+4ggYbtPKrvyi2M1IyoiIu4ZSy9wHjST0GX2sC0IFnvcB40k9Bl9rAtCBcbWfVNNfhPVWW//AMWR+mxeymVmqst//iyP02L2Uyqo+pH3JT4ZnxERd4yGhNwPiuT02X2cKswKs9wPiuT02X2cKswLg3/Vl7muPCPCs076vHM/7uD2TVpYrNO+rxzP+7g9k1XaL6n6EbfCQZAiBdeXBnRZ2/zGTJXxwAnhghDiM/0kpLie/qCPPvKrFT3ffC5uMSEggOhhc3vAZwXH/wCmuHqUCVOnSVawSnyeLRe7ndVT0sEctVE2Wpe1r3dK1rhCfCEbGkWBGV3a3HJZ1Wudl8fjrqWKeIgh7AXAHwH268Z7C05WWfWykkkuCdWMnUjjDQAAAALADIDuAC/ohLri7V7VwYdTumneBZrujZxAOleNI2DUm9rm1gDc2C5STbwi8o7ftWCTFeEf+KliYcwcy58nqykGSrtfbjeLyVdRLPKevLIXnXK+jB3AANHcAviX0FUdkEjJJ5Z45a+2X/2VN6LB7JqyC5a92Y/2VN6LB7Jqw678JZUdMlV3vb3h/wCHw9BAfzmZhsbkGGM3b02XwrghueoJztYyfbPayLDaR88mZHVjZzkkIPCzzcyeQBKyzjGLS1U8k87uKSR5c452F9GgHRoFgByAA5KjS09R7nwTnLCPjJXi9U+3S7A/4jU9LM382gILgRcSyZFsGeRFs3d1hlxXHVsmq47mUJZZAUVgb2t3/wDh8/TQNtTTO6oAyhk1MOpyNi5vdcfBVfr2E1ZHKPGsM0Jud3he7Yfc1Q784hYOFx1miAADrk3c9ujvODzKstY6wvFJaaZk0DyySN3ExwtkdNDqCCQQdQStSbEbYxYnStmZZrh1ZY73Mcg1bfmCMweYPntytVRse5cM0Qlk/neR4orfRJf4VlMrVm8jxRW+iS/wrKZWnQ+F+5C3yCmO6Dx1SftTfy0qhymG6Dx1SftTfy8q13fTl7P9iuPJp9c/GNn6arbw1MEco+WxpI8ztW6nQjUqM4Rvdw6d7o3ze53te5pE/Cxp4SQSJLllsuZBU0jma4XaQQdCDcH1hcFqUeexq7MrzEdxGGyfo+mgNvgSlw1ve0odyy1suDVfg6sJPRVzwLZB8LXG9ubmvbz+T86uPiRWLUWLiR5sXoZzx3cbiFOwvi6OpAFy2IuEmmZEbhn5gSTyCr2SMtJa4EEEgggggg2IIOhBGi2aSsn7e18U+J1UkFujdOS0i9nWADpM/jOBPrW/S3ysbUiqcEu6OCpVu721OF1EknWLZISwtA4ruD2ua4tLmjIcWfyj2lRVCts4qUcMqTwwilvvT4v5E/6dP99PenxfyJ/06f76j1q/zI92v0O9uA8aSegy+1gWhAqX3ObD11DiD5KqndEw0kjA4uiN3GSIhtmuJ0afmV0rkaqSlZlGitYiFWW//wAWR+mxeymVmqBb5MAqK2gZFSxGV4qo3loLB1RHKC67iBq4fOq6WlYm/U9lwzNiKW+9Pi/kT/p0/wB9PenxfyJ/06f767fWr/MjNtfoWvuB8Vyemy+zhVmBQPc5s/UUVA+KqiMTzVSPDSWHqmOIB12kjVp+ZTxcS5p2Nr1NMeEeFZp31eOZ/wB3B7Jq0uqJ3pbv8Qq8UlmpqV0kbmQhrg+EAlsbQcnOB1B5K7SSUbMt+RGxZRUqBS33psX8if8ATp/vp70+L+RP+nT/AH103dXjxIoUWWJv62VfLHHWRi/Qh0cwAFxGXXbJ2kBxIOtuO+ViVRy2ZJEHNLXAEEEEEAgg5EEHUEKkdutx0jXulwyz2OJJpyQ1zNMo3ONnN1yJBGQz5YdLqFFbJFs4Z7oqBdbAtqauhcXUk74r+EBYtdla5jcC0nvIuF8uJYPPTO4aiGSJ3ZIxzb+a4z1GnaF8i6XyyXqinuieTb7sVc0tEsTdOs2FnEPpXH2c1EMRxWorJeOeSSaR1mguJcdcmtHLPQDtX24FsXW1rgKemkcDY8ZaWxgH4RkdZv2q793m6GPD3Cepc2aoA6tgejhPaziF3O+UQO4DVZJ2VU+FLJYlKXJR+0+y0uHuhZPlJJTNmczL8nxSSNEZIJubMBPYXEclxlc2+DYbEK2vbJTQGaMUsbAWmJvCQ+Qlh43guPWve2jgOSg3vT4v5E/6dP8AfVlV8XFOTWSMoPPYiJWtcHr2QYbBJK4MYyjhc5ziAABE25us7ndNi/kT/rKf76sDb7CsXqqamo6akk6GOng6YiSAdLK2NnUILgeFjh63Z8gVn1Lja4pNE4ZjkrveDtu/FaoyZthZdsEZtdrTbicbfCcQCdbZDO11F1LfemxfyJ/06f76e9Pi/kT/AKdP99aoTqhHCaINSbOPsvs5LiFVHTwjrON3OytHGPDlOYyA5czYc1qjZ3AoqKmjp4RZkbLXOrjq5573OJJ7yo1us2DGG0vFKPzmYB02d+AatgFiR1bm5GpJ7ApwuZqbupLC4RdCOEc7HsEiraeSCdpcyRtjbIjmHNPJwNiD3LLG1ezEuHVT6ebMtsWOAIbJGfBkbftzB7CHDktbqGbzdg24pTHgAFREC6F3VHFlnA5x+C77CAe2/mmu6csPhns45RmNSPYXbOXC6psrLujdZs0d7CRnbb4zb3B9WhK+r3p8W8if9On++nvTYv5E/wCnT/fXUlOqSw2ihKSZe222IR1GB1UsLg+OSie9jhfNpbcGx08yy4VbezWA4zT0FZQy0Uhingl6Lr05MczgMv0mTHc8sjnzcoj70+L+RP8Ap0/31n0zhXuTkuSc8ywRJTHdB46pP2pv5aVfn70+L+RP+nT/AH1Jt2u7vEaXFaaaopXRxsdKXOL4SBeCRoya4nVwGnNXW2wcGsrghGLyVtin+4m/fy+0cv7w3GqimN6eeWE5fo3vaDa9rgGx1OvaVY+P7h67pJHwSwShz3vAJfG7rPJDbEFuh+MNFDsR3c4nT36SimIAceKNvSNs3U3j4retextqksZQcZJn20O9zFYuEe6i8C+UscL73vq4t4zr8bkOWS6Hv54r8aD6kfeUFqaGWK3Sxvjve3Gx7b21txAX5fOvxUujVLvhHm6SJFjm8PEa1pZPVPLDe7GBsbSCb8JEYHEP2rqOr+oonPIaxpc4mwDQSSewAZld3CtgsRqj+Ro5iPjPYY26geFJYc9NdexS+SteSHdnAVu7kNh+l6SrqGXiLDDEDxDjPE1z5Ra3VHCGg53PF2L6NkdwjuJsmJSN4RY9BESeLnwvlysORDdeTgrnp4GxtaxjQ1rQGta0ABrQLBoAyAA5LBqNSmtsC2EPN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013039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723900"/>
            <a:ext cx="9144000" cy="1292662"/>
          </a:xfrm>
          <a:prstGeom prst="rect">
            <a:avLst/>
          </a:prstGeom>
          <a:noFill/>
        </p:spPr>
        <p:txBody>
          <a:bodyPr wrap="square" rtlCol="0">
            <a:spAutoFit/>
          </a:bodyPr>
          <a:lstStyle/>
          <a:p>
            <a:r>
              <a:rPr lang="en-US" sz="2400" dirty="0" smtClean="0">
                <a:solidFill>
                  <a:srgbClr val="FF0000"/>
                </a:solidFill>
              </a:rPr>
              <a:t>Collusion in Oligopolistic Markets</a:t>
            </a:r>
            <a:r>
              <a:rPr lang="en-US" sz="2400" dirty="0">
                <a:solidFill>
                  <a:srgbClr val="FF0000"/>
                </a:solidFill>
              </a:rPr>
              <a:t> – the Game Theory Model</a:t>
            </a:r>
            <a:endParaRPr lang="en-US" sz="2400" dirty="0" smtClean="0">
              <a:solidFill>
                <a:srgbClr val="FF0000"/>
              </a:solidFill>
            </a:endParaRPr>
          </a:p>
          <a:p>
            <a:r>
              <a:rPr lang="en-US" dirty="0" smtClean="0"/>
              <a:t>The possible levels of profit Maxis and </a:t>
            </a:r>
            <a:r>
              <a:rPr lang="en-US" dirty="0" err="1" smtClean="0"/>
              <a:t>Celcom</a:t>
            </a:r>
            <a:r>
              <a:rPr lang="en-US" dirty="0" smtClean="0"/>
              <a:t> can earn depending on their decision regarding data plans AND based on the competition’s decision can be plotted in a table called a </a:t>
            </a:r>
            <a:r>
              <a:rPr lang="en-US" b="1" dirty="0" smtClean="0"/>
              <a:t>payoff matrix. </a:t>
            </a:r>
            <a:r>
              <a:rPr lang="en-US" dirty="0" smtClean="0"/>
              <a:t>Study the payoff matrix below:</a:t>
            </a:r>
          </a:p>
        </p:txBody>
      </p:sp>
      <p:graphicFrame>
        <p:nvGraphicFramePr>
          <p:cNvPr id="2" name="Table 1"/>
          <p:cNvGraphicFramePr>
            <a:graphicFrameLocks noGrp="1"/>
          </p:cNvGraphicFramePr>
          <p:nvPr>
            <p:extLst>
              <p:ext uri="{D42A27DB-BD31-4B8C-83A1-F6EECF244321}">
                <p14:modId xmlns:p14="http://schemas.microsoft.com/office/powerpoint/2010/main" xmlns="" val="1908904703"/>
              </p:ext>
            </p:extLst>
          </p:nvPr>
        </p:nvGraphicFramePr>
        <p:xfrm>
          <a:off x="4052900" y="2247900"/>
          <a:ext cx="5091100" cy="2372360"/>
        </p:xfrm>
        <a:graphic>
          <a:graphicData uri="http://schemas.openxmlformats.org/drawingml/2006/table">
            <a:tbl>
              <a:tblPr firstRow="1" bandRow="1">
                <a:tableStyleId>{8A107856-5554-42FB-B03E-39F5DBC370BA}</a:tableStyleId>
              </a:tblPr>
              <a:tblGrid>
                <a:gridCol w="1052500"/>
                <a:gridCol w="990600"/>
                <a:gridCol w="1600200"/>
                <a:gridCol w="1447800"/>
              </a:tblGrid>
              <a:tr h="381000">
                <a:tc rowSpan="2" gridSpan="2">
                  <a:txBody>
                    <a:bodyPr/>
                    <a:lstStyle/>
                    <a:p>
                      <a:pPr algn="ctr"/>
                      <a:r>
                        <a:rPr lang="en-US" dirty="0" smtClean="0"/>
                        <a:t>Payoff Matrix</a:t>
                      </a:r>
                      <a:endParaRPr lang="en-US" dirty="0"/>
                    </a:p>
                  </a:txBody>
                  <a:tcPr anchor="ctr"/>
                </a:tc>
                <a:tc rowSpan="2" hMerge="1">
                  <a:txBody>
                    <a:bodyPr/>
                    <a:lstStyle/>
                    <a:p>
                      <a:pPr algn="ctr"/>
                      <a:endParaRPr lang="en-US" dirty="0"/>
                    </a:p>
                  </a:txBody>
                  <a:tcPr anchor="ctr"/>
                </a:tc>
                <a:tc gridSpan="2">
                  <a:txBody>
                    <a:bodyPr/>
                    <a:lstStyle/>
                    <a:p>
                      <a:pPr algn="ctr"/>
                      <a:r>
                        <a:rPr lang="en-US" dirty="0" err="1" smtClean="0">
                          <a:solidFill>
                            <a:srgbClr val="0000CC"/>
                          </a:solidFill>
                        </a:rPr>
                        <a:t>Celcom</a:t>
                      </a:r>
                      <a:endParaRPr lang="en-US" dirty="0">
                        <a:solidFill>
                          <a:srgbClr val="0000CC"/>
                        </a:solidFill>
                      </a:endParaRPr>
                    </a:p>
                  </a:txBody>
                  <a:tcPr anchor="ctr"/>
                </a:tc>
                <a:tc hMerge="1">
                  <a:txBody>
                    <a:bodyPr/>
                    <a:lstStyle/>
                    <a:p>
                      <a:endParaRPr lang="en-US" dirty="0"/>
                    </a:p>
                  </a:txBody>
                  <a:tcPr/>
                </a:tc>
              </a:tr>
              <a:tr h="228600">
                <a:tc gridSpan="2" vMerge="1">
                  <a:txBody>
                    <a:bodyPr/>
                    <a:lstStyle/>
                    <a:p>
                      <a:pPr algn="ctr"/>
                      <a:endParaRPr lang="en-US" b="1" dirty="0"/>
                    </a:p>
                  </a:txBody>
                  <a:tcPr anchor="ctr"/>
                </a:tc>
                <a:tc hMerge="1" vMerge="1">
                  <a:txBody>
                    <a:bodyPr/>
                    <a:lstStyle/>
                    <a:p>
                      <a:pPr algn="ctr"/>
                      <a:endParaRPr lang="en-US" dirty="0"/>
                    </a:p>
                  </a:txBody>
                  <a:tcPr anchor="ctr"/>
                </a:tc>
                <a:tc>
                  <a:txBody>
                    <a:bodyPr/>
                    <a:lstStyle/>
                    <a:p>
                      <a:pPr algn="ctr"/>
                      <a:r>
                        <a:rPr lang="en-US" dirty="0" smtClean="0"/>
                        <a:t>PAY</a:t>
                      </a:r>
                      <a:endParaRPr lang="en-US" dirty="0"/>
                    </a:p>
                  </a:txBody>
                  <a:tcPr anchor="ctr"/>
                </a:tc>
                <a:tc>
                  <a:txBody>
                    <a:bodyPr/>
                    <a:lstStyle/>
                    <a:p>
                      <a:pPr algn="ctr"/>
                      <a:r>
                        <a:rPr lang="en-US" smtClean="0"/>
                        <a:t>FREE</a:t>
                      </a:r>
                      <a:endParaRPr lang="en-US" dirty="0"/>
                    </a:p>
                  </a:txBody>
                  <a:tcPr anchor="ctr"/>
                </a:tc>
              </a:tr>
              <a:tr h="812800">
                <a:tc rowSpan="2">
                  <a:txBody>
                    <a:bodyPr/>
                    <a:lstStyle/>
                    <a:p>
                      <a:pPr algn="ctr"/>
                      <a:r>
                        <a:rPr lang="en-US" b="1" dirty="0" smtClean="0">
                          <a:solidFill>
                            <a:srgbClr val="FF0000"/>
                          </a:solidFill>
                        </a:rPr>
                        <a:t>Maxis</a:t>
                      </a:r>
                      <a:endParaRPr lang="en-US" b="1" dirty="0">
                        <a:solidFill>
                          <a:srgbClr val="FF0000"/>
                        </a:solidFill>
                      </a:endParaRPr>
                    </a:p>
                  </a:txBody>
                  <a:tcPr anchor="ctr"/>
                </a:tc>
                <a:tc>
                  <a:txBody>
                    <a:bodyPr/>
                    <a:lstStyle/>
                    <a:p>
                      <a:pPr algn="ctr"/>
                      <a:r>
                        <a:rPr lang="en-US" dirty="0" smtClean="0"/>
                        <a:t>PAY</a:t>
                      </a:r>
                      <a:endParaRPr lang="en-US" dirty="0"/>
                    </a:p>
                  </a:txBody>
                  <a:tcPr anchor="ctr"/>
                </a:tc>
                <a:tc>
                  <a:txBody>
                    <a:bodyPr/>
                    <a:lstStyle/>
                    <a:p>
                      <a:pPr algn="ctr"/>
                      <a:r>
                        <a:rPr lang="en-US" sz="2800" dirty="0" smtClean="0">
                          <a:solidFill>
                            <a:srgbClr val="FF0000"/>
                          </a:solidFill>
                        </a:rPr>
                        <a:t>10</a:t>
                      </a:r>
                      <a:r>
                        <a:rPr lang="en-US" sz="2800" dirty="0" smtClean="0"/>
                        <a:t> </a:t>
                      </a:r>
                      <a:r>
                        <a:rPr lang="en-US" sz="2800" baseline="0" dirty="0" smtClean="0"/>
                        <a:t>,</a:t>
                      </a:r>
                      <a:r>
                        <a:rPr lang="en-US" sz="2800" dirty="0" smtClean="0"/>
                        <a:t> </a:t>
                      </a:r>
                      <a:r>
                        <a:rPr lang="en-US" sz="2800" dirty="0" smtClean="0">
                          <a:solidFill>
                            <a:srgbClr val="0000CC"/>
                          </a:solidFill>
                        </a:rPr>
                        <a:t>10</a:t>
                      </a:r>
                      <a:endParaRPr lang="en-US" sz="2800" dirty="0">
                        <a:solidFill>
                          <a:srgbClr val="0000CC"/>
                        </a:solidFill>
                      </a:endParaRPr>
                    </a:p>
                  </a:txBody>
                  <a:tcPr anchor="ctr"/>
                </a:tc>
                <a:tc>
                  <a:txBody>
                    <a:bodyPr/>
                    <a:lstStyle/>
                    <a:p>
                      <a:pPr algn="ctr"/>
                      <a:r>
                        <a:rPr lang="en-US" sz="2800" dirty="0" smtClean="0">
                          <a:solidFill>
                            <a:srgbClr val="FF0000"/>
                          </a:solidFill>
                        </a:rPr>
                        <a:t>5</a:t>
                      </a:r>
                      <a:r>
                        <a:rPr lang="en-US" sz="2800" dirty="0" smtClean="0"/>
                        <a:t> </a:t>
                      </a:r>
                      <a:r>
                        <a:rPr lang="en-US" sz="2800" baseline="0" dirty="0" smtClean="0"/>
                        <a:t>, </a:t>
                      </a:r>
                      <a:r>
                        <a:rPr lang="en-US" sz="2800" dirty="0" smtClean="0">
                          <a:solidFill>
                            <a:srgbClr val="0000CC"/>
                          </a:solidFill>
                        </a:rPr>
                        <a:t>20</a:t>
                      </a:r>
                      <a:endParaRPr lang="en-US" sz="2800" dirty="0">
                        <a:solidFill>
                          <a:srgbClr val="0000CC"/>
                        </a:solidFill>
                      </a:endParaRPr>
                    </a:p>
                  </a:txBody>
                  <a:tcPr anchor="ctr"/>
                </a:tc>
              </a:tr>
              <a:tr h="812800">
                <a:tc vMerge="1">
                  <a:txBody>
                    <a:bodyPr/>
                    <a:lstStyle/>
                    <a:p>
                      <a:pPr algn="ctr"/>
                      <a:endParaRPr lang="en-US" dirty="0"/>
                    </a:p>
                  </a:txBody>
                  <a:tcPr anchor="ctr"/>
                </a:tc>
                <a:tc>
                  <a:txBody>
                    <a:bodyPr/>
                    <a:lstStyle/>
                    <a:p>
                      <a:pPr algn="ctr"/>
                      <a:r>
                        <a:rPr lang="en-US" dirty="0" smtClean="0"/>
                        <a:t>FREE</a:t>
                      </a:r>
                      <a:endParaRPr lang="en-US" dirty="0"/>
                    </a:p>
                  </a:txBody>
                  <a:tcPr anchor="ctr"/>
                </a:tc>
                <a:tc>
                  <a:txBody>
                    <a:bodyPr/>
                    <a:lstStyle/>
                    <a:p>
                      <a:pPr algn="ctr"/>
                      <a:r>
                        <a:rPr lang="en-US" sz="2800" dirty="0" smtClean="0">
                          <a:solidFill>
                            <a:srgbClr val="FF0000"/>
                          </a:solidFill>
                        </a:rPr>
                        <a:t>20</a:t>
                      </a:r>
                      <a:r>
                        <a:rPr lang="en-US" sz="2800" dirty="0" smtClean="0"/>
                        <a:t> </a:t>
                      </a:r>
                      <a:r>
                        <a:rPr lang="en-US" sz="2800" baseline="0" dirty="0" smtClean="0"/>
                        <a:t>, </a:t>
                      </a:r>
                      <a:r>
                        <a:rPr lang="en-US" sz="2800" dirty="0" smtClean="0">
                          <a:solidFill>
                            <a:srgbClr val="0000CC"/>
                          </a:solidFill>
                        </a:rPr>
                        <a:t>5</a:t>
                      </a:r>
                      <a:endParaRPr lang="en-US" sz="2800" dirty="0">
                        <a:solidFill>
                          <a:srgbClr val="0000CC"/>
                        </a:solidFill>
                      </a:endParaRPr>
                    </a:p>
                  </a:txBody>
                  <a:tcPr anchor="ctr"/>
                </a:tc>
                <a:tc>
                  <a:txBody>
                    <a:bodyPr/>
                    <a:lstStyle/>
                    <a:p>
                      <a:pPr algn="ctr"/>
                      <a:r>
                        <a:rPr lang="en-US" sz="2800" dirty="0" smtClean="0">
                          <a:solidFill>
                            <a:srgbClr val="FF0000"/>
                          </a:solidFill>
                        </a:rPr>
                        <a:t>7</a:t>
                      </a:r>
                      <a:r>
                        <a:rPr lang="en-US" sz="2800" baseline="0" dirty="0" smtClean="0"/>
                        <a:t> ,</a:t>
                      </a:r>
                      <a:r>
                        <a:rPr lang="en-US" sz="2800" dirty="0" smtClean="0"/>
                        <a:t> </a:t>
                      </a:r>
                      <a:r>
                        <a:rPr lang="en-US" sz="2800" dirty="0" smtClean="0">
                          <a:solidFill>
                            <a:srgbClr val="0000CC"/>
                          </a:solidFill>
                        </a:rPr>
                        <a:t>7</a:t>
                      </a:r>
                      <a:endParaRPr lang="en-US" sz="2800" dirty="0">
                        <a:solidFill>
                          <a:srgbClr val="0000CC"/>
                        </a:solidFill>
                      </a:endParaRPr>
                    </a:p>
                  </a:txBody>
                  <a:tcPr anchor="ctr"/>
                </a:tc>
              </a:tr>
            </a:tbl>
          </a:graphicData>
        </a:graphic>
      </p:graphicFrame>
      <p:sp>
        <p:nvSpPr>
          <p:cNvPr id="3" name="TextBox 2"/>
          <p:cNvSpPr txBox="1"/>
          <p:nvPr/>
        </p:nvSpPr>
        <p:spPr>
          <a:xfrm>
            <a:off x="0" y="2083356"/>
            <a:ext cx="4038600" cy="2831544"/>
          </a:xfrm>
          <a:prstGeom prst="rect">
            <a:avLst/>
          </a:prstGeom>
          <a:noFill/>
        </p:spPr>
        <p:txBody>
          <a:bodyPr wrap="square" rtlCol="0">
            <a:spAutoFit/>
          </a:bodyPr>
          <a:lstStyle/>
          <a:p>
            <a:r>
              <a:rPr lang="en-US" b="1" dirty="0" smtClean="0">
                <a:solidFill>
                  <a:srgbClr val="0000CC"/>
                </a:solidFill>
              </a:rPr>
              <a:t>In this “game”: </a:t>
            </a:r>
            <a:endParaRPr lang="en-US" dirty="0" smtClean="0">
              <a:solidFill>
                <a:srgbClr val="0000CC"/>
              </a:solidFill>
            </a:endParaRPr>
          </a:p>
          <a:p>
            <a:pPr marL="285750" indent="-285750">
              <a:buFont typeface="Arial" pitchFamily="34" charset="0"/>
              <a:buChar char="•"/>
            </a:pPr>
            <a:r>
              <a:rPr lang="en-US" sz="1600" dirty="0" smtClean="0"/>
              <a:t>Each firm can either choose “PAY” or “FREE”</a:t>
            </a:r>
          </a:p>
          <a:p>
            <a:pPr marL="285750" indent="-285750">
              <a:buFont typeface="Arial" pitchFamily="34" charset="0"/>
              <a:buChar char="•"/>
            </a:pPr>
            <a:r>
              <a:rPr lang="en-US" sz="1600" dirty="0" smtClean="0"/>
              <a:t>The red number in each box is the possible level of economic profit (in millions of MYR) enjoyed by Maxis.</a:t>
            </a:r>
          </a:p>
          <a:p>
            <a:pPr marL="285750" indent="-285750">
              <a:buFont typeface="Arial" pitchFamily="34" charset="0"/>
              <a:buChar char="•"/>
            </a:pPr>
            <a:r>
              <a:rPr lang="en-US" sz="1600" dirty="0" smtClean="0"/>
              <a:t>The blue number is the possible profit earned by </a:t>
            </a:r>
            <a:r>
              <a:rPr lang="en-US" sz="1600" dirty="0" err="1" smtClean="0"/>
              <a:t>Celcom</a:t>
            </a:r>
            <a:r>
              <a:rPr lang="en-US" sz="1600" dirty="0" smtClean="0"/>
              <a:t>.</a:t>
            </a:r>
          </a:p>
          <a:p>
            <a:pPr marL="285750" indent="-285750">
              <a:buFont typeface="Arial" pitchFamily="34" charset="0"/>
              <a:buChar char="•"/>
            </a:pPr>
            <a:r>
              <a:rPr lang="en-US" sz="1600" dirty="0" smtClean="0"/>
              <a:t>Notice that each firm’s profit depends largely on what the competition chooses to do.</a:t>
            </a:r>
            <a:endParaRPr lang="en-US" sz="1600" dirty="0"/>
          </a:p>
        </p:txBody>
      </p:sp>
      <p:sp>
        <p:nvSpPr>
          <p:cNvPr id="4" name="TextBox 3"/>
          <p:cNvSpPr txBox="1"/>
          <p:nvPr/>
        </p:nvSpPr>
        <p:spPr>
          <a:xfrm>
            <a:off x="0" y="4878169"/>
            <a:ext cx="9144000" cy="646331"/>
          </a:xfrm>
          <a:prstGeom prst="rect">
            <a:avLst/>
          </a:prstGeom>
          <a:noFill/>
        </p:spPr>
        <p:txBody>
          <a:bodyPr wrap="square" rtlCol="0">
            <a:spAutoFit/>
          </a:bodyPr>
          <a:lstStyle/>
          <a:p>
            <a:pPr algn="ctr"/>
            <a:r>
              <a:rPr lang="en-US" b="1" i="1" dirty="0" smtClean="0">
                <a:solidFill>
                  <a:srgbClr val="FF0000"/>
                </a:solidFill>
              </a:rPr>
              <a:t>Determining the likely outcome of the game: </a:t>
            </a:r>
            <a:r>
              <a:rPr lang="en-US" i="1" dirty="0" smtClean="0">
                <a:solidFill>
                  <a:srgbClr val="FF0000"/>
                </a:solidFill>
              </a:rPr>
              <a:t>Assume the firms do not collude. What will each firm most likely do?</a:t>
            </a:r>
          </a:p>
        </p:txBody>
      </p:sp>
      <p:pic>
        <p:nvPicPr>
          <p:cNvPr id="11" name="Picture 5" descr="C:\Users\Admin\Downloads\download.jpg"/>
          <p:cNvPicPr>
            <a:picLocks noChangeAspect="1" noChangeArrowheads="1"/>
          </p:cNvPicPr>
          <p:nvPr/>
        </p:nvPicPr>
        <p:blipFill>
          <a:blip r:embed="rId2" cstate="print"/>
          <a:srcRect/>
          <a:stretch>
            <a:fillRect/>
          </a:stretch>
        </p:blipFill>
        <p:spPr bwMode="auto">
          <a:xfrm>
            <a:off x="7239000" y="1790700"/>
            <a:ext cx="968829" cy="847725"/>
          </a:xfrm>
          <a:prstGeom prst="rect">
            <a:avLst/>
          </a:prstGeom>
          <a:noFill/>
        </p:spPr>
      </p:pic>
      <p:pic>
        <p:nvPicPr>
          <p:cNvPr id="12" name="Picture 4" descr="C:\Users\Admin\Downloads\download (1).jpg"/>
          <p:cNvPicPr>
            <a:picLocks noChangeAspect="1" noChangeArrowheads="1"/>
          </p:cNvPicPr>
          <p:nvPr/>
        </p:nvPicPr>
        <p:blipFill>
          <a:blip r:embed="rId3" cstate="print"/>
          <a:srcRect/>
          <a:stretch>
            <a:fillRect/>
          </a:stretch>
        </p:blipFill>
        <p:spPr bwMode="auto">
          <a:xfrm>
            <a:off x="3962400" y="3314700"/>
            <a:ext cx="1088571" cy="952500"/>
          </a:xfrm>
          <a:prstGeom prst="rect">
            <a:avLst/>
          </a:prstGeom>
          <a:noFill/>
        </p:spPr>
      </p:pic>
    </p:spTree>
    <p:extLst>
      <p:ext uri="{BB962C8B-B14F-4D97-AF65-F5344CB8AC3E}">
        <p14:creationId xmlns:p14="http://schemas.microsoft.com/office/powerpoint/2010/main" xmlns="" val="100759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Collusion in Oligopolistic Markets</a:t>
            </a:r>
            <a:r>
              <a:rPr lang="en-US" sz="2400" dirty="0">
                <a:solidFill>
                  <a:srgbClr val="FF0000"/>
                </a:solidFill>
              </a:rPr>
              <a:t> – the Game Theory Model</a:t>
            </a:r>
            <a:endParaRPr lang="en-US" sz="2400" dirty="0" smtClean="0">
              <a:solidFill>
                <a:srgbClr val="FF0000"/>
              </a:solidFill>
            </a:endParaRPr>
          </a:p>
          <a:p>
            <a:r>
              <a:rPr lang="en-US" dirty="0" smtClean="0"/>
              <a:t>To determine the most likely outcome in the game below, consider the possible payoffs the firms face.</a:t>
            </a:r>
          </a:p>
        </p:txBody>
      </p:sp>
      <p:graphicFrame>
        <p:nvGraphicFramePr>
          <p:cNvPr id="2" name="Table 1"/>
          <p:cNvGraphicFramePr>
            <a:graphicFrameLocks noGrp="1"/>
          </p:cNvGraphicFramePr>
          <p:nvPr>
            <p:extLst>
              <p:ext uri="{D42A27DB-BD31-4B8C-83A1-F6EECF244321}">
                <p14:modId xmlns:p14="http://schemas.microsoft.com/office/powerpoint/2010/main" xmlns="" val="2055530376"/>
              </p:ext>
            </p:extLst>
          </p:nvPr>
        </p:nvGraphicFramePr>
        <p:xfrm>
          <a:off x="0" y="1754626"/>
          <a:ext cx="5091100" cy="2372360"/>
        </p:xfrm>
        <a:graphic>
          <a:graphicData uri="http://schemas.openxmlformats.org/drawingml/2006/table">
            <a:tbl>
              <a:tblPr firstRow="1" bandRow="1">
                <a:tableStyleId>{8A107856-5554-42FB-B03E-39F5DBC370BA}</a:tableStyleId>
              </a:tblPr>
              <a:tblGrid>
                <a:gridCol w="1052500"/>
                <a:gridCol w="990600"/>
                <a:gridCol w="1600200"/>
                <a:gridCol w="1447800"/>
              </a:tblGrid>
              <a:tr h="381000">
                <a:tc rowSpan="2" gridSpan="2">
                  <a:txBody>
                    <a:bodyPr/>
                    <a:lstStyle/>
                    <a:p>
                      <a:pPr algn="ctr"/>
                      <a:r>
                        <a:rPr lang="en-US" dirty="0" smtClean="0"/>
                        <a:t>Payoff Matrix</a:t>
                      </a:r>
                      <a:endParaRPr lang="en-US" dirty="0"/>
                    </a:p>
                  </a:txBody>
                  <a:tcPr anchor="ctr"/>
                </a:tc>
                <a:tc rowSpan="2" hMerge="1">
                  <a:txBody>
                    <a:bodyPr/>
                    <a:lstStyle/>
                    <a:p>
                      <a:pPr algn="ctr"/>
                      <a:endParaRPr lang="en-US" dirty="0"/>
                    </a:p>
                  </a:txBody>
                  <a:tcPr anchor="ctr"/>
                </a:tc>
                <a:tc gridSpan="2">
                  <a:txBody>
                    <a:bodyPr/>
                    <a:lstStyle/>
                    <a:p>
                      <a:pPr algn="ctr"/>
                      <a:r>
                        <a:rPr lang="en-US" dirty="0" err="1" smtClean="0">
                          <a:solidFill>
                            <a:srgbClr val="0000CC"/>
                          </a:solidFill>
                        </a:rPr>
                        <a:t>Celcom</a:t>
                      </a:r>
                      <a:endParaRPr lang="en-US" dirty="0">
                        <a:solidFill>
                          <a:srgbClr val="0000CC"/>
                        </a:solidFill>
                      </a:endParaRPr>
                    </a:p>
                  </a:txBody>
                  <a:tcPr anchor="ctr"/>
                </a:tc>
                <a:tc hMerge="1">
                  <a:txBody>
                    <a:bodyPr/>
                    <a:lstStyle/>
                    <a:p>
                      <a:endParaRPr lang="en-US" dirty="0"/>
                    </a:p>
                  </a:txBody>
                  <a:tcPr/>
                </a:tc>
              </a:tr>
              <a:tr h="228600">
                <a:tc gridSpan="2" vMerge="1">
                  <a:txBody>
                    <a:bodyPr/>
                    <a:lstStyle/>
                    <a:p>
                      <a:pPr algn="ctr"/>
                      <a:endParaRPr lang="en-US" b="1" dirty="0"/>
                    </a:p>
                  </a:txBody>
                  <a:tcPr anchor="ctr"/>
                </a:tc>
                <a:tc hMerge="1" vMerge="1">
                  <a:txBody>
                    <a:bodyPr/>
                    <a:lstStyle/>
                    <a:p>
                      <a:pPr algn="ctr"/>
                      <a:endParaRPr lang="en-US" dirty="0"/>
                    </a:p>
                  </a:txBody>
                  <a:tcPr anchor="ctr"/>
                </a:tc>
                <a:tc>
                  <a:txBody>
                    <a:bodyPr/>
                    <a:lstStyle/>
                    <a:p>
                      <a:pPr algn="ctr"/>
                      <a:r>
                        <a:rPr lang="en-US" dirty="0" smtClean="0"/>
                        <a:t>PAY</a:t>
                      </a:r>
                      <a:endParaRPr lang="en-US" dirty="0"/>
                    </a:p>
                  </a:txBody>
                  <a:tcPr anchor="ctr"/>
                </a:tc>
                <a:tc>
                  <a:txBody>
                    <a:bodyPr/>
                    <a:lstStyle/>
                    <a:p>
                      <a:pPr algn="ctr"/>
                      <a:r>
                        <a:rPr lang="en-US" smtClean="0"/>
                        <a:t>FREE</a:t>
                      </a:r>
                      <a:endParaRPr lang="en-US" dirty="0"/>
                    </a:p>
                  </a:txBody>
                  <a:tcPr anchor="ctr"/>
                </a:tc>
              </a:tr>
              <a:tr h="812800">
                <a:tc rowSpan="2">
                  <a:txBody>
                    <a:bodyPr/>
                    <a:lstStyle/>
                    <a:p>
                      <a:pPr algn="ctr"/>
                      <a:r>
                        <a:rPr lang="en-US" b="1" dirty="0" smtClean="0">
                          <a:solidFill>
                            <a:srgbClr val="FF0000"/>
                          </a:solidFill>
                        </a:rPr>
                        <a:t>Maxis</a:t>
                      </a:r>
                      <a:endParaRPr lang="en-US" b="1" dirty="0">
                        <a:solidFill>
                          <a:srgbClr val="FF0000"/>
                        </a:solidFill>
                      </a:endParaRPr>
                    </a:p>
                  </a:txBody>
                  <a:tcPr anchor="ctr"/>
                </a:tc>
                <a:tc>
                  <a:txBody>
                    <a:bodyPr/>
                    <a:lstStyle/>
                    <a:p>
                      <a:pPr algn="ctr"/>
                      <a:r>
                        <a:rPr lang="en-US" dirty="0" smtClean="0"/>
                        <a:t>PAY</a:t>
                      </a:r>
                      <a:endParaRPr lang="en-US" dirty="0"/>
                    </a:p>
                  </a:txBody>
                  <a:tcPr anchor="ctr"/>
                </a:tc>
                <a:tc>
                  <a:txBody>
                    <a:bodyPr/>
                    <a:lstStyle/>
                    <a:p>
                      <a:pPr algn="ctr"/>
                      <a:r>
                        <a:rPr lang="en-US" sz="2800" dirty="0" smtClean="0">
                          <a:solidFill>
                            <a:srgbClr val="FF0000"/>
                          </a:solidFill>
                        </a:rPr>
                        <a:t>10</a:t>
                      </a:r>
                      <a:r>
                        <a:rPr lang="en-US" sz="2800" dirty="0" smtClean="0"/>
                        <a:t> </a:t>
                      </a:r>
                      <a:r>
                        <a:rPr lang="en-US" sz="2800" baseline="0" dirty="0" smtClean="0"/>
                        <a:t>,</a:t>
                      </a:r>
                      <a:r>
                        <a:rPr lang="en-US" sz="2800" dirty="0" smtClean="0"/>
                        <a:t> </a:t>
                      </a:r>
                      <a:r>
                        <a:rPr lang="en-US" sz="2800" dirty="0" smtClean="0">
                          <a:solidFill>
                            <a:srgbClr val="0000CC"/>
                          </a:solidFill>
                        </a:rPr>
                        <a:t>10</a:t>
                      </a:r>
                      <a:endParaRPr lang="en-US" sz="2800" dirty="0">
                        <a:solidFill>
                          <a:srgbClr val="0000CC"/>
                        </a:solidFill>
                      </a:endParaRPr>
                    </a:p>
                  </a:txBody>
                  <a:tcPr anchor="ctr"/>
                </a:tc>
                <a:tc>
                  <a:txBody>
                    <a:bodyPr/>
                    <a:lstStyle/>
                    <a:p>
                      <a:pPr algn="ctr"/>
                      <a:r>
                        <a:rPr lang="en-US" sz="2800" dirty="0" smtClean="0">
                          <a:solidFill>
                            <a:srgbClr val="FF0000"/>
                          </a:solidFill>
                        </a:rPr>
                        <a:t>5</a:t>
                      </a:r>
                      <a:r>
                        <a:rPr lang="en-US" sz="2800" dirty="0" smtClean="0"/>
                        <a:t> </a:t>
                      </a:r>
                      <a:r>
                        <a:rPr lang="en-US" sz="2800" baseline="0" dirty="0" smtClean="0"/>
                        <a:t>, </a:t>
                      </a:r>
                      <a:r>
                        <a:rPr lang="en-US" sz="2800" dirty="0" smtClean="0">
                          <a:solidFill>
                            <a:srgbClr val="0000CC"/>
                          </a:solidFill>
                        </a:rPr>
                        <a:t>20</a:t>
                      </a:r>
                      <a:endParaRPr lang="en-US" sz="2800" dirty="0">
                        <a:solidFill>
                          <a:srgbClr val="0000CC"/>
                        </a:solidFill>
                      </a:endParaRPr>
                    </a:p>
                  </a:txBody>
                  <a:tcPr anchor="ctr"/>
                </a:tc>
              </a:tr>
              <a:tr h="812800">
                <a:tc vMerge="1">
                  <a:txBody>
                    <a:bodyPr/>
                    <a:lstStyle/>
                    <a:p>
                      <a:pPr algn="ctr"/>
                      <a:endParaRPr lang="en-US" dirty="0"/>
                    </a:p>
                  </a:txBody>
                  <a:tcPr anchor="ctr"/>
                </a:tc>
                <a:tc>
                  <a:txBody>
                    <a:bodyPr/>
                    <a:lstStyle/>
                    <a:p>
                      <a:pPr algn="ctr"/>
                      <a:r>
                        <a:rPr lang="en-US" dirty="0" smtClean="0"/>
                        <a:t>FREE</a:t>
                      </a:r>
                      <a:endParaRPr lang="en-US" dirty="0"/>
                    </a:p>
                  </a:txBody>
                  <a:tcPr anchor="ctr"/>
                </a:tc>
                <a:tc>
                  <a:txBody>
                    <a:bodyPr/>
                    <a:lstStyle/>
                    <a:p>
                      <a:pPr algn="ctr"/>
                      <a:r>
                        <a:rPr lang="en-US" sz="2800" dirty="0" smtClean="0">
                          <a:solidFill>
                            <a:srgbClr val="FF0000"/>
                          </a:solidFill>
                        </a:rPr>
                        <a:t>20</a:t>
                      </a:r>
                      <a:r>
                        <a:rPr lang="en-US" sz="2800" dirty="0" smtClean="0"/>
                        <a:t> </a:t>
                      </a:r>
                      <a:r>
                        <a:rPr lang="en-US" sz="2800" baseline="0" dirty="0" smtClean="0"/>
                        <a:t>, </a:t>
                      </a:r>
                      <a:r>
                        <a:rPr lang="en-US" sz="2800" dirty="0" smtClean="0">
                          <a:solidFill>
                            <a:srgbClr val="0000CC"/>
                          </a:solidFill>
                        </a:rPr>
                        <a:t>5</a:t>
                      </a:r>
                      <a:endParaRPr lang="en-US" sz="2800" dirty="0">
                        <a:solidFill>
                          <a:srgbClr val="0000CC"/>
                        </a:solidFill>
                      </a:endParaRPr>
                    </a:p>
                  </a:txBody>
                  <a:tcPr anchor="ctr"/>
                </a:tc>
                <a:tc>
                  <a:txBody>
                    <a:bodyPr/>
                    <a:lstStyle/>
                    <a:p>
                      <a:pPr algn="ctr"/>
                      <a:r>
                        <a:rPr lang="en-US" sz="2800" dirty="0" smtClean="0">
                          <a:solidFill>
                            <a:srgbClr val="FF0000"/>
                          </a:solidFill>
                        </a:rPr>
                        <a:t>7</a:t>
                      </a:r>
                      <a:r>
                        <a:rPr lang="en-US" sz="2800" baseline="0" dirty="0" smtClean="0"/>
                        <a:t> ,</a:t>
                      </a:r>
                      <a:r>
                        <a:rPr lang="en-US" sz="2800" dirty="0" smtClean="0"/>
                        <a:t> </a:t>
                      </a:r>
                      <a:r>
                        <a:rPr lang="en-US" sz="2800" dirty="0" smtClean="0">
                          <a:solidFill>
                            <a:srgbClr val="0000CC"/>
                          </a:solidFill>
                        </a:rPr>
                        <a:t>7</a:t>
                      </a:r>
                      <a:endParaRPr lang="en-US" sz="2800" dirty="0">
                        <a:solidFill>
                          <a:srgbClr val="0000CC"/>
                        </a:solidFill>
                      </a:endParaRPr>
                    </a:p>
                  </a:txBody>
                  <a:tcPr anchor="ctr"/>
                </a:tc>
              </a:tr>
            </a:tbl>
          </a:graphicData>
        </a:graphic>
      </p:graphicFrame>
      <p:sp>
        <p:nvSpPr>
          <p:cNvPr id="5" name="TextBox 4"/>
          <p:cNvSpPr txBox="1"/>
          <p:nvPr/>
        </p:nvSpPr>
        <p:spPr>
          <a:xfrm>
            <a:off x="5181600" y="952500"/>
            <a:ext cx="3962400" cy="3416320"/>
          </a:xfrm>
          <a:prstGeom prst="rect">
            <a:avLst/>
          </a:prstGeom>
          <a:noFill/>
        </p:spPr>
        <p:txBody>
          <a:bodyPr wrap="square" rtlCol="0">
            <a:spAutoFit/>
          </a:bodyPr>
          <a:lstStyle/>
          <a:p>
            <a:r>
              <a:rPr lang="en-US" b="1" dirty="0" smtClean="0">
                <a:solidFill>
                  <a:srgbClr val="0000CC"/>
                </a:solidFill>
              </a:rPr>
              <a:t>If Maxis chooses “PAY”</a:t>
            </a:r>
          </a:p>
          <a:p>
            <a:pPr marL="285750" indent="-285750">
              <a:buFont typeface="Arial" pitchFamily="34" charset="0"/>
              <a:buChar char="•"/>
            </a:pPr>
            <a:r>
              <a:rPr lang="en-US" dirty="0" smtClean="0"/>
              <a:t>And </a:t>
            </a:r>
            <a:r>
              <a:rPr lang="en-US" dirty="0" err="1" smtClean="0"/>
              <a:t>Celcom</a:t>
            </a:r>
            <a:r>
              <a:rPr lang="en-US" dirty="0" smtClean="0"/>
              <a:t> also chooses PAY, Maxis will earn profits of 10 million</a:t>
            </a:r>
          </a:p>
          <a:p>
            <a:pPr marL="285750" indent="-285750">
              <a:buFont typeface="Arial" pitchFamily="34" charset="0"/>
              <a:buChar char="•"/>
            </a:pPr>
            <a:r>
              <a:rPr lang="en-US" dirty="0" smtClean="0"/>
              <a:t>But if </a:t>
            </a:r>
            <a:r>
              <a:rPr lang="en-US" dirty="0" err="1" smtClean="0"/>
              <a:t>Celcom</a:t>
            </a:r>
            <a:r>
              <a:rPr lang="en-US" dirty="0" smtClean="0"/>
              <a:t> chooses FREE, </a:t>
            </a:r>
            <a:r>
              <a:rPr lang="en-US" dirty="0" err="1" smtClean="0"/>
              <a:t>Maxis’s</a:t>
            </a:r>
            <a:r>
              <a:rPr lang="en-US" dirty="0" smtClean="0"/>
              <a:t> profits will fall to 5 million</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r>
              <a:rPr lang="en-US" b="1" dirty="0" smtClean="0">
                <a:solidFill>
                  <a:srgbClr val="0000CC"/>
                </a:solidFill>
              </a:rPr>
              <a:t>If Maxis chooses “FREE”</a:t>
            </a:r>
          </a:p>
          <a:p>
            <a:pPr marL="285750" indent="-285750">
              <a:buFont typeface="Arial" pitchFamily="34" charset="0"/>
              <a:buChar char="•"/>
            </a:pPr>
            <a:r>
              <a:rPr lang="en-US" dirty="0" smtClean="0"/>
              <a:t>And </a:t>
            </a:r>
            <a:r>
              <a:rPr lang="en-US" dirty="0" err="1" smtClean="0"/>
              <a:t>Celcom</a:t>
            </a:r>
            <a:r>
              <a:rPr lang="en-US" dirty="0" smtClean="0"/>
              <a:t> chooses PAY, Maxis will earn profits of 20 million</a:t>
            </a:r>
          </a:p>
          <a:p>
            <a:pPr marL="285750" indent="-285750">
              <a:buFont typeface="Arial" pitchFamily="34" charset="0"/>
              <a:buChar char="•"/>
            </a:pPr>
            <a:r>
              <a:rPr lang="en-US" dirty="0" smtClean="0"/>
              <a:t>But if </a:t>
            </a:r>
            <a:r>
              <a:rPr lang="en-US" dirty="0" err="1" smtClean="0"/>
              <a:t>Celcom</a:t>
            </a:r>
            <a:r>
              <a:rPr lang="en-US" dirty="0" smtClean="0"/>
              <a:t> also chooses FREE, </a:t>
            </a:r>
            <a:r>
              <a:rPr lang="en-US" dirty="0" err="1" smtClean="0"/>
              <a:t>Maxis’s</a:t>
            </a:r>
            <a:r>
              <a:rPr lang="en-US" dirty="0" smtClean="0"/>
              <a:t> profits will be 7 million.</a:t>
            </a:r>
            <a:endParaRPr lang="en-US" dirty="0"/>
          </a:p>
        </p:txBody>
      </p:sp>
      <p:sp>
        <p:nvSpPr>
          <p:cNvPr id="6" name="TextBox 5"/>
          <p:cNvSpPr txBox="1"/>
          <p:nvPr/>
        </p:nvSpPr>
        <p:spPr>
          <a:xfrm>
            <a:off x="0" y="4319707"/>
            <a:ext cx="9144000" cy="1661993"/>
          </a:xfrm>
          <a:prstGeom prst="rect">
            <a:avLst/>
          </a:prstGeom>
          <a:noFill/>
        </p:spPr>
        <p:txBody>
          <a:bodyPr wrap="square" rtlCol="0">
            <a:spAutoFit/>
          </a:bodyPr>
          <a:lstStyle/>
          <a:p>
            <a:r>
              <a:rPr lang="en-US" b="1" dirty="0" smtClean="0"/>
              <a:t>Determining a dominant strategy: </a:t>
            </a:r>
            <a:r>
              <a:rPr lang="en-US" sz="1600" dirty="0" smtClean="0"/>
              <a:t>A strategy is dominant if it results in a higher payoff regardless of what strategy the opponent  chooses. </a:t>
            </a:r>
          </a:p>
          <a:p>
            <a:pPr marL="285750" indent="-285750">
              <a:buFont typeface="Arial" pitchFamily="34" charset="0"/>
              <a:buChar char="•"/>
            </a:pPr>
            <a:r>
              <a:rPr lang="en-US" sz="1600" i="1" dirty="0" smtClean="0"/>
              <a:t>In this game, both firms have a dominant strategy of choosing </a:t>
            </a:r>
            <a:r>
              <a:rPr lang="en-US" sz="1600" b="1" i="1" dirty="0" smtClean="0"/>
              <a:t>FREE</a:t>
            </a:r>
            <a:r>
              <a:rPr lang="en-US" sz="1600" i="1" dirty="0" smtClean="0"/>
              <a:t>. </a:t>
            </a:r>
          </a:p>
          <a:p>
            <a:pPr marL="285750" indent="-285750">
              <a:buFont typeface="Arial" pitchFamily="34" charset="0"/>
              <a:buChar char="•"/>
            </a:pPr>
            <a:r>
              <a:rPr lang="en-US" sz="1600" dirty="0" smtClean="0"/>
              <a:t>If </a:t>
            </a:r>
            <a:r>
              <a:rPr lang="en-US" sz="1600" dirty="0" err="1" smtClean="0"/>
              <a:t>Celcom</a:t>
            </a:r>
            <a:r>
              <a:rPr lang="en-US" sz="1600" dirty="0" smtClean="0"/>
              <a:t> chooses PAY, Maxis can do better by choosing FREE.</a:t>
            </a:r>
          </a:p>
          <a:p>
            <a:pPr marL="285750" indent="-285750">
              <a:buFont typeface="Arial" pitchFamily="34" charset="0"/>
              <a:buChar char="•"/>
            </a:pPr>
            <a:r>
              <a:rPr lang="en-US" sz="1600" dirty="0" smtClean="0"/>
              <a:t>If </a:t>
            </a:r>
            <a:r>
              <a:rPr lang="en-US" sz="1600" dirty="0" err="1" smtClean="0"/>
              <a:t>Celcom</a:t>
            </a:r>
            <a:r>
              <a:rPr lang="en-US" sz="1600" dirty="0" smtClean="0"/>
              <a:t> chooses FREE, Maxis can do better by choosing FREE.</a:t>
            </a:r>
          </a:p>
          <a:p>
            <a:endParaRPr lang="en-US" dirty="0"/>
          </a:p>
        </p:txBody>
      </p:sp>
      <p:sp>
        <p:nvSpPr>
          <p:cNvPr id="7" name="Right Brace 6"/>
          <p:cNvSpPr/>
          <p:nvPr/>
        </p:nvSpPr>
        <p:spPr>
          <a:xfrm>
            <a:off x="5943600" y="4838700"/>
            <a:ext cx="304800" cy="762000"/>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p:cNvSpPr txBox="1"/>
          <p:nvPr/>
        </p:nvSpPr>
        <p:spPr>
          <a:xfrm>
            <a:off x="6400800" y="4718566"/>
            <a:ext cx="2743200" cy="923330"/>
          </a:xfrm>
          <a:prstGeom prst="rect">
            <a:avLst/>
          </a:prstGeom>
          <a:noFill/>
        </p:spPr>
        <p:txBody>
          <a:bodyPr wrap="square" rtlCol="0">
            <a:spAutoFit/>
          </a:bodyPr>
          <a:lstStyle/>
          <a:p>
            <a:r>
              <a:rPr lang="en-US" i="1" dirty="0" smtClean="0">
                <a:solidFill>
                  <a:srgbClr val="FF0000"/>
                </a:solidFill>
              </a:rPr>
              <a:t>Both firms can always do better by choosing to offer FREE data! </a:t>
            </a:r>
            <a:endParaRPr lang="en-US" i="1" dirty="0">
              <a:solidFill>
                <a:srgbClr val="FF0000"/>
              </a:solidFill>
            </a:endParaRPr>
          </a:p>
        </p:txBody>
      </p:sp>
      <p:sp>
        <p:nvSpPr>
          <p:cNvPr id="9" name="Oval 8"/>
          <p:cNvSpPr/>
          <p:nvPr/>
        </p:nvSpPr>
        <p:spPr>
          <a:xfrm>
            <a:off x="3581400" y="3238500"/>
            <a:ext cx="1600200" cy="990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Admin\Downloads\download (1).jpg"/>
          <p:cNvPicPr>
            <a:picLocks noChangeAspect="1" noChangeArrowheads="1"/>
          </p:cNvPicPr>
          <p:nvPr/>
        </p:nvPicPr>
        <p:blipFill>
          <a:blip r:embed="rId2" cstate="print"/>
          <a:srcRect/>
          <a:stretch>
            <a:fillRect/>
          </a:stretch>
        </p:blipFill>
        <p:spPr bwMode="auto">
          <a:xfrm>
            <a:off x="0" y="2914650"/>
            <a:ext cx="1066800" cy="933450"/>
          </a:xfrm>
          <a:prstGeom prst="rect">
            <a:avLst/>
          </a:prstGeom>
          <a:noFill/>
        </p:spPr>
      </p:pic>
      <p:pic>
        <p:nvPicPr>
          <p:cNvPr id="16" name="Picture 5" descr="C:\Users\Admin\Downloads\download.jpg"/>
          <p:cNvPicPr>
            <a:picLocks noChangeAspect="1" noChangeArrowheads="1"/>
          </p:cNvPicPr>
          <p:nvPr/>
        </p:nvPicPr>
        <p:blipFill>
          <a:blip r:embed="rId3" cstate="print"/>
          <a:srcRect/>
          <a:stretch>
            <a:fillRect/>
          </a:stretch>
        </p:blipFill>
        <p:spPr bwMode="auto">
          <a:xfrm>
            <a:off x="3200400" y="1390650"/>
            <a:ext cx="816429" cy="714375"/>
          </a:xfrm>
          <a:prstGeom prst="rect">
            <a:avLst/>
          </a:prstGeom>
          <a:noFill/>
        </p:spPr>
      </p:pic>
    </p:spTree>
    <p:extLst>
      <p:ext uri="{BB962C8B-B14F-4D97-AF65-F5344CB8AC3E}">
        <p14:creationId xmlns:p14="http://schemas.microsoft.com/office/powerpoint/2010/main" xmlns="" val="1233504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266700"/>
            <a:ext cx="9144000" cy="4955203"/>
          </a:xfrm>
          <a:prstGeom prst="rect">
            <a:avLst/>
          </a:prstGeom>
          <a:noFill/>
        </p:spPr>
        <p:txBody>
          <a:bodyPr wrap="square" rtlCol="0">
            <a:spAutoFit/>
          </a:bodyPr>
          <a:lstStyle/>
          <a:p>
            <a:r>
              <a:rPr lang="en-US" sz="2400" dirty="0" smtClean="0">
                <a:solidFill>
                  <a:srgbClr val="FF0000"/>
                </a:solidFill>
              </a:rPr>
              <a:t>Collusion in Oligopolistic Markets</a:t>
            </a:r>
            <a:r>
              <a:rPr lang="en-US" sz="2400" dirty="0">
                <a:solidFill>
                  <a:srgbClr val="FF0000"/>
                </a:solidFill>
              </a:rPr>
              <a:t> – the Game Theory Model</a:t>
            </a:r>
            <a:endParaRPr lang="en-US" sz="2400" dirty="0" smtClean="0">
              <a:solidFill>
                <a:srgbClr val="FF0000"/>
              </a:solidFill>
            </a:endParaRPr>
          </a:p>
          <a:p>
            <a:r>
              <a:rPr lang="en-US" dirty="0" smtClean="0"/>
              <a:t>Game theory teaches us that in oligopolistic markets:</a:t>
            </a:r>
          </a:p>
          <a:p>
            <a:pPr marL="285750" indent="-285750">
              <a:buFont typeface="Arial" pitchFamily="34" charset="0"/>
              <a:buChar char="•"/>
            </a:pPr>
            <a:r>
              <a:rPr lang="en-US" dirty="0" smtClean="0">
                <a:solidFill>
                  <a:schemeClr val="tx1">
                    <a:lumMod val="65000"/>
                    <a:lumOff val="35000"/>
                  </a:schemeClr>
                </a:solidFill>
              </a:rPr>
              <a:t>Firms are highly interdependent on one another, and that…</a:t>
            </a:r>
          </a:p>
          <a:p>
            <a:pPr marL="285750" indent="-285750">
              <a:buFont typeface="Arial" pitchFamily="34" charset="0"/>
              <a:buChar char="•"/>
            </a:pPr>
            <a:r>
              <a:rPr lang="en-US" dirty="0" smtClean="0">
                <a:solidFill>
                  <a:schemeClr val="tx1">
                    <a:lumMod val="65000"/>
                    <a:lumOff val="35000"/>
                  </a:schemeClr>
                </a:solidFill>
              </a:rPr>
              <a:t>There is a good reason for firms to collude with one another, because</a:t>
            </a:r>
          </a:p>
          <a:p>
            <a:pPr marL="285750" indent="-285750">
              <a:buFont typeface="Arial" pitchFamily="34" charset="0"/>
              <a:buChar char="•"/>
            </a:pPr>
            <a:r>
              <a:rPr lang="en-US" dirty="0" smtClean="0">
                <a:solidFill>
                  <a:schemeClr val="tx1">
                    <a:lumMod val="65000"/>
                    <a:lumOff val="35000"/>
                  </a:schemeClr>
                </a:solidFill>
              </a:rPr>
              <a:t>Through collusion, firms can choose a strategy that maximizes total profits between them, however…</a:t>
            </a:r>
          </a:p>
          <a:p>
            <a:pPr marL="285750" indent="-285750">
              <a:buFont typeface="Arial" pitchFamily="34" charset="0"/>
              <a:buChar char="•"/>
            </a:pPr>
            <a:r>
              <a:rPr lang="en-US" dirty="0" smtClean="0">
                <a:solidFill>
                  <a:schemeClr val="tx1">
                    <a:lumMod val="65000"/>
                    <a:lumOff val="35000"/>
                  </a:schemeClr>
                </a:solidFill>
              </a:rPr>
              <a:t>Such an outcome (both firms choosing PAY in our game) is highly </a:t>
            </a:r>
            <a:r>
              <a:rPr lang="en-US" i="1" dirty="0" smtClean="0">
                <a:solidFill>
                  <a:schemeClr val="tx1">
                    <a:lumMod val="65000"/>
                    <a:lumOff val="35000"/>
                  </a:schemeClr>
                </a:solidFill>
              </a:rPr>
              <a:t>unstable, </a:t>
            </a:r>
            <a:r>
              <a:rPr lang="en-US" dirty="0" smtClean="0">
                <a:solidFill>
                  <a:schemeClr val="tx1">
                    <a:lumMod val="65000"/>
                    <a:lumOff val="35000"/>
                  </a:schemeClr>
                </a:solidFill>
              </a:rPr>
              <a:t>because both firms have a strong incentive to cheat. </a:t>
            </a:r>
          </a:p>
          <a:p>
            <a:endParaRPr lang="en-US" sz="1400" dirty="0">
              <a:solidFill>
                <a:schemeClr val="tx1">
                  <a:lumMod val="65000"/>
                  <a:lumOff val="35000"/>
                </a:schemeClr>
              </a:solidFill>
            </a:endParaRPr>
          </a:p>
          <a:p>
            <a:r>
              <a:rPr lang="en-US" b="1" dirty="0" smtClean="0">
                <a:solidFill>
                  <a:srgbClr val="0000CC"/>
                </a:solidFill>
              </a:rPr>
              <a:t>Game theory in the real world: </a:t>
            </a:r>
            <a:r>
              <a:rPr lang="en-US" dirty="0" smtClean="0">
                <a:solidFill>
                  <a:srgbClr val="0000CC"/>
                </a:solidFill>
              </a:rPr>
              <a:t>This model of oligopoly behavior can be used to analyze the behavior of firms in oligopolistic markets on several levels, including:</a:t>
            </a:r>
          </a:p>
          <a:p>
            <a:pPr marL="285750" indent="-285750">
              <a:buFont typeface="Arial" pitchFamily="34" charset="0"/>
              <a:buChar char="•"/>
            </a:pPr>
            <a:r>
              <a:rPr lang="en-US" sz="1600" dirty="0" smtClean="0">
                <a:solidFill>
                  <a:schemeClr val="tx1">
                    <a:lumMod val="65000"/>
                    <a:lumOff val="35000"/>
                  </a:schemeClr>
                </a:solidFill>
              </a:rPr>
              <a:t>Whether to set a high price or a low price,</a:t>
            </a:r>
          </a:p>
          <a:p>
            <a:pPr marL="285750" indent="-285750">
              <a:buFont typeface="Arial" pitchFamily="34" charset="0"/>
              <a:buChar char="•"/>
            </a:pPr>
            <a:r>
              <a:rPr lang="en-US" sz="1600" dirty="0" smtClean="0">
                <a:solidFill>
                  <a:schemeClr val="tx1">
                    <a:lumMod val="65000"/>
                    <a:lumOff val="35000"/>
                  </a:schemeClr>
                </a:solidFill>
              </a:rPr>
              <a:t>Whether to advertise or not,</a:t>
            </a:r>
          </a:p>
          <a:p>
            <a:pPr marL="285750" indent="-285750">
              <a:buFont typeface="Arial" pitchFamily="34" charset="0"/>
              <a:buChar char="•"/>
            </a:pPr>
            <a:r>
              <a:rPr lang="en-US" sz="1600" dirty="0" smtClean="0">
                <a:solidFill>
                  <a:schemeClr val="tx1">
                    <a:lumMod val="65000"/>
                    <a:lumOff val="35000"/>
                  </a:schemeClr>
                </a:solidFill>
              </a:rPr>
              <a:t>Whether to offer free customer service</a:t>
            </a:r>
          </a:p>
          <a:p>
            <a:pPr marL="285750" indent="-285750">
              <a:buFont typeface="Arial" pitchFamily="34" charset="0"/>
              <a:buChar char="•"/>
            </a:pPr>
            <a:r>
              <a:rPr lang="en-US" sz="1600" dirty="0" smtClean="0">
                <a:solidFill>
                  <a:schemeClr val="tx1">
                    <a:lumMod val="65000"/>
                    <a:lumOff val="35000"/>
                  </a:schemeClr>
                </a:solidFill>
              </a:rPr>
              <a:t>Whether to offer a 1 year warranty or a three year warranty,</a:t>
            </a:r>
          </a:p>
          <a:p>
            <a:pPr marL="285750" indent="-285750">
              <a:buFont typeface="Arial" pitchFamily="34" charset="0"/>
              <a:buChar char="•"/>
            </a:pPr>
            <a:r>
              <a:rPr lang="en-US" sz="1600" dirty="0" smtClean="0">
                <a:solidFill>
                  <a:schemeClr val="tx1">
                    <a:lumMod val="65000"/>
                    <a:lumOff val="35000"/>
                  </a:schemeClr>
                </a:solidFill>
              </a:rPr>
              <a:t>Whether to open a store in a certain location or not… and so on…</a:t>
            </a:r>
          </a:p>
          <a:p>
            <a:pPr algn="ctr"/>
            <a:r>
              <a:rPr lang="en-US" i="1" dirty="0" smtClean="0">
                <a:solidFill>
                  <a:srgbClr val="FF0000"/>
                </a:solidFill>
              </a:rPr>
              <a:t>In each of these scenarios, the decision one oligopolist makes will impact not only its own level of profits, but also those of its close competitors.</a:t>
            </a:r>
          </a:p>
        </p:txBody>
      </p:sp>
    </p:spTree>
    <p:extLst>
      <p:ext uri="{BB962C8B-B14F-4D97-AF65-F5344CB8AC3E}">
        <p14:creationId xmlns:p14="http://schemas.microsoft.com/office/powerpoint/2010/main" xmlns="" val="3252732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723900"/>
            <a:ext cx="9144000" cy="4985980"/>
          </a:xfrm>
          <a:prstGeom prst="rect">
            <a:avLst/>
          </a:prstGeom>
          <a:noFill/>
        </p:spPr>
        <p:txBody>
          <a:bodyPr wrap="square" rtlCol="0">
            <a:spAutoFit/>
          </a:bodyPr>
          <a:lstStyle/>
          <a:p>
            <a:r>
              <a:rPr lang="en-US" sz="2400" dirty="0" smtClean="0">
                <a:solidFill>
                  <a:srgbClr val="FF0000"/>
                </a:solidFill>
              </a:rPr>
              <a:t>Collusion in Oligopolistic Markets</a:t>
            </a:r>
            <a:r>
              <a:rPr lang="en-US" sz="2400" dirty="0">
                <a:solidFill>
                  <a:srgbClr val="FF0000"/>
                </a:solidFill>
              </a:rPr>
              <a:t> – the Game Theory Model</a:t>
            </a:r>
            <a:endParaRPr lang="en-US" sz="2400" dirty="0" smtClean="0">
              <a:solidFill>
                <a:srgbClr val="FF0000"/>
              </a:solidFill>
            </a:endParaRPr>
          </a:p>
          <a:p>
            <a:r>
              <a:rPr lang="en-US" dirty="0" smtClean="0"/>
              <a:t>The game on the previous slide is known as the </a:t>
            </a:r>
            <a:r>
              <a:rPr lang="en-US" i="1" dirty="0" smtClean="0"/>
              <a:t>Prisoner’s Dilemma</a:t>
            </a:r>
            <a:r>
              <a:rPr lang="en-US" dirty="0" smtClean="0"/>
              <a:t>. The firms in the game face a dilemma because:</a:t>
            </a:r>
          </a:p>
          <a:p>
            <a:pPr marL="285750" indent="-285750">
              <a:buFont typeface="Arial" pitchFamily="34" charset="0"/>
              <a:buChar char="•"/>
            </a:pPr>
            <a:r>
              <a:rPr lang="en-US" dirty="0" smtClean="0"/>
              <a:t>Both firms want to maximize their own profits, but…</a:t>
            </a:r>
          </a:p>
          <a:p>
            <a:pPr marL="285750" indent="-285750">
              <a:buFont typeface="Arial" pitchFamily="34" charset="0"/>
              <a:buChar char="•"/>
            </a:pPr>
            <a:r>
              <a:rPr lang="en-US" dirty="0" smtClean="0"/>
              <a:t>The rational thing to do is to offer </a:t>
            </a:r>
            <a:r>
              <a:rPr lang="en-US" dirty="0" smtClean="0">
                <a:solidFill>
                  <a:srgbClr val="0000CC"/>
                </a:solidFill>
              </a:rPr>
              <a:t>FREE data</a:t>
            </a:r>
            <a:r>
              <a:rPr lang="en-US" dirty="0" smtClean="0"/>
              <a:t>, because the potential profits are so great!</a:t>
            </a:r>
          </a:p>
          <a:p>
            <a:pPr marL="742950" lvl="1" indent="-285750">
              <a:buFont typeface="Wingdings" pitchFamily="2" charset="2"/>
              <a:buChar char="Ø"/>
            </a:pPr>
            <a:r>
              <a:rPr lang="en-US" sz="1600" dirty="0" smtClean="0">
                <a:solidFill>
                  <a:schemeClr val="tx1">
                    <a:lumMod val="65000"/>
                    <a:lumOff val="35000"/>
                  </a:schemeClr>
                </a:solidFill>
              </a:rPr>
              <a:t>20 million ringgit if the competitor chooses PAY, and </a:t>
            </a:r>
          </a:p>
          <a:p>
            <a:pPr marL="742950" lvl="1" indent="-285750">
              <a:buFont typeface="Wingdings" pitchFamily="2" charset="2"/>
              <a:buChar char="Ø"/>
            </a:pPr>
            <a:r>
              <a:rPr lang="en-US" sz="1600" dirty="0" smtClean="0">
                <a:solidFill>
                  <a:schemeClr val="tx1">
                    <a:lumMod val="65000"/>
                    <a:lumOff val="35000"/>
                  </a:schemeClr>
                </a:solidFill>
              </a:rPr>
              <a:t>7 million ringgit if the competitor chooses FREE, </a:t>
            </a:r>
          </a:p>
          <a:p>
            <a:pPr marL="742950" lvl="1" indent="-285750">
              <a:buFont typeface="Wingdings" pitchFamily="2" charset="2"/>
              <a:buChar char="Ø"/>
            </a:pPr>
            <a:r>
              <a:rPr lang="en-US" sz="1600" dirty="0" smtClean="0">
                <a:solidFill>
                  <a:schemeClr val="tx1">
                    <a:lumMod val="65000"/>
                    <a:lumOff val="35000"/>
                  </a:schemeClr>
                </a:solidFill>
              </a:rPr>
              <a:t>For a total possible payoff of 27 million ringgit</a:t>
            </a:r>
          </a:p>
          <a:p>
            <a:pPr marL="285750" indent="-285750">
              <a:buFont typeface="Arial" pitchFamily="34" charset="0"/>
              <a:buChar char="•"/>
            </a:pPr>
            <a:r>
              <a:rPr lang="en-US" dirty="0" smtClean="0"/>
              <a:t>The possible payoffs for offering PAY are lower</a:t>
            </a:r>
          </a:p>
          <a:p>
            <a:pPr marL="742950" lvl="1" indent="-285750">
              <a:buFont typeface="Wingdings" pitchFamily="2" charset="2"/>
              <a:buChar char="Ø"/>
            </a:pPr>
            <a:r>
              <a:rPr lang="en-US" sz="1600" dirty="0" smtClean="0">
                <a:solidFill>
                  <a:schemeClr val="tx1">
                    <a:lumMod val="65000"/>
                    <a:lumOff val="35000"/>
                  </a:schemeClr>
                </a:solidFill>
              </a:rPr>
              <a:t>10 million ringgit if the competitor offer PAY, and </a:t>
            </a:r>
          </a:p>
          <a:p>
            <a:pPr marL="742950" lvl="1" indent="-285750">
              <a:buFont typeface="Wingdings" pitchFamily="2" charset="2"/>
              <a:buChar char="Ø"/>
            </a:pPr>
            <a:r>
              <a:rPr lang="en-US" sz="1600" dirty="0" smtClean="0">
                <a:solidFill>
                  <a:schemeClr val="tx1">
                    <a:lumMod val="65000"/>
                    <a:lumOff val="35000"/>
                  </a:schemeClr>
                </a:solidFill>
              </a:rPr>
              <a:t>5 million ringgit if the competitor offers FREE,</a:t>
            </a:r>
          </a:p>
          <a:p>
            <a:pPr marL="742950" lvl="1" indent="-285750">
              <a:buFont typeface="Wingdings" pitchFamily="2" charset="2"/>
              <a:buChar char="Ø"/>
            </a:pPr>
            <a:r>
              <a:rPr lang="en-US" sz="1600" dirty="0" smtClean="0">
                <a:solidFill>
                  <a:schemeClr val="tx1">
                    <a:lumMod val="65000"/>
                    <a:lumOff val="35000"/>
                  </a:schemeClr>
                </a:solidFill>
              </a:rPr>
              <a:t>For a total possible payoff of 15 million ringgit</a:t>
            </a:r>
          </a:p>
          <a:p>
            <a:pPr marL="285750" indent="-285750">
              <a:buFont typeface="Arial" pitchFamily="34" charset="0"/>
              <a:buChar char="•"/>
            </a:pPr>
            <a:r>
              <a:rPr lang="en-US" dirty="0" smtClean="0"/>
              <a:t>When they act in their own rational </a:t>
            </a:r>
            <a:r>
              <a:rPr lang="en-US" i="1" dirty="0" smtClean="0"/>
              <a:t>self-interest</a:t>
            </a:r>
            <a:r>
              <a:rPr lang="en-US" dirty="0" smtClean="0"/>
              <a:t>, both firms end up earning </a:t>
            </a:r>
            <a:r>
              <a:rPr lang="en-US" i="1" dirty="0" smtClean="0">
                <a:solidFill>
                  <a:srgbClr val="0000CC"/>
                </a:solidFill>
              </a:rPr>
              <a:t>less profits</a:t>
            </a:r>
            <a:r>
              <a:rPr lang="en-US" dirty="0" smtClean="0">
                <a:solidFill>
                  <a:srgbClr val="0000CC"/>
                </a:solidFill>
              </a:rPr>
              <a:t> </a:t>
            </a:r>
            <a:r>
              <a:rPr lang="en-US" dirty="0" smtClean="0"/>
              <a:t>than if they had instead acted irrationally.</a:t>
            </a:r>
          </a:p>
          <a:p>
            <a:pPr marL="285750" indent="-285750">
              <a:buFont typeface="Arial" pitchFamily="34" charset="0"/>
              <a:buChar char="•"/>
            </a:pPr>
            <a:r>
              <a:rPr lang="en-US" dirty="0" smtClean="0">
                <a:solidFill>
                  <a:srgbClr val="0000CC"/>
                </a:solidFill>
              </a:rPr>
              <a:t>The dilemma is that, ultimately, the firms are likely to earn LESS total profits between them by offering FREE data than they would have earned if they had only chosen PAY data. This is because </a:t>
            </a:r>
            <a:r>
              <a:rPr lang="en-US" i="1" dirty="0" smtClean="0">
                <a:solidFill>
                  <a:srgbClr val="0000CC"/>
                </a:solidFill>
              </a:rPr>
              <a:t>collusion was not possible. </a:t>
            </a:r>
          </a:p>
          <a:p>
            <a:pPr algn="ctr"/>
            <a:r>
              <a:rPr lang="en-US" i="1" dirty="0" smtClean="0">
                <a:solidFill>
                  <a:srgbClr val="FF0000"/>
                </a:solidFill>
              </a:rPr>
              <a:t>BUT WHAT IF THE FIRMS WERE ABLE TO COLLUDE? </a:t>
            </a:r>
            <a:endParaRPr lang="en-US" dirty="0" smtClean="0">
              <a:solidFill>
                <a:srgbClr val="FF0000"/>
              </a:solidFill>
            </a:endParaRPr>
          </a:p>
        </p:txBody>
      </p:sp>
    </p:spTree>
    <p:extLst>
      <p:ext uri="{BB962C8B-B14F-4D97-AF65-F5344CB8AC3E}">
        <p14:creationId xmlns:p14="http://schemas.microsoft.com/office/powerpoint/2010/main" xmlns="" val="315865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2071688" y="1829657"/>
          <a:ext cx="6071072" cy="2997027"/>
        </p:xfrm>
        <a:graphic>
          <a:graphicData uri="http://schemas.openxmlformats.org/drawingml/2006/table">
            <a:tbl>
              <a:tblPr/>
              <a:tblGrid>
                <a:gridCol w="2023691"/>
                <a:gridCol w="2023690"/>
                <a:gridCol w="2023691"/>
              </a:tblGrid>
              <a:tr h="99900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Deny</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Confess</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99900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Deny</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99009">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Confess</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7172" name="Rectangle 35"/>
          <p:cNvSpPr>
            <a:spLocks/>
          </p:cNvSpPr>
          <p:nvPr/>
        </p:nvSpPr>
        <p:spPr bwMode="auto">
          <a:xfrm>
            <a:off x="5261818" y="1234439"/>
            <a:ext cx="958596" cy="276999"/>
          </a:xfrm>
          <a:prstGeom prst="rect">
            <a:avLst/>
          </a:prstGeom>
          <a:noFill/>
          <a:ln w="12700">
            <a:noFill/>
            <a:miter lim="800000"/>
            <a:headEnd/>
            <a:tailEnd/>
          </a:ln>
        </p:spPr>
        <p:txBody>
          <a:bodyPr wrap="none" lIns="0" tIns="0" rIns="0" bIns="0" anchor="ctr">
            <a:spAutoFit/>
          </a:bodyPr>
          <a:lstStyle/>
          <a:p>
            <a:r>
              <a:rPr lang="en-US">
                <a:solidFill>
                  <a:schemeClr val="tx1"/>
                </a:solidFill>
              </a:rPr>
              <a:t>Prisoner B</a:t>
            </a:r>
          </a:p>
        </p:txBody>
      </p:sp>
      <p:sp>
        <p:nvSpPr>
          <p:cNvPr id="177173" name="Rectangle 36"/>
          <p:cNvSpPr>
            <a:spLocks/>
          </p:cNvSpPr>
          <p:nvPr/>
        </p:nvSpPr>
        <p:spPr bwMode="auto">
          <a:xfrm>
            <a:off x="295796" y="3623131"/>
            <a:ext cx="966611" cy="276999"/>
          </a:xfrm>
          <a:prstGeom prst="rect">
            <a:avLst/>
          </a:prstGeom>
          <a:noFill/>
          <a:ln w="12700">
            <a:noFill/>
            <a:miter lim="800000"/>
            <a:headEnd/>
            <a:tailEnd/>
          </a:ln>
        </p:spPr>
        <p:txBody>
          <a:bodyPr wrap="none" lIns="0" tIns="0" rIns="0" bIns="0" anchor="ctr">
            <a:spAutoFit/>
          </a:bodyPr>
          <a:lstStyle/>
          <a:p>
            <a:r>
              <a:rPr lang="en-US">
                <a:solidFill>
                  <a:schemeClr val="tx1"/>
                </a:solidFill>
              </a:rPr>
              <a:t>Prisoner A</a:t>
            </a:r>
          </a:p>
        </p:txBody>
      </p:sp>
      <p:sp>
        <p:nvSpPr>
          <p:cNvPr id="177174" name="Line 37"/>
          <p:cNvSpPr>
            <a:spLocks noChangeShapeType="1"/>
          </p:cNvSpPr>
          <p:nvPr/>
        </p:nvSpPr>
        <p:spPr bwMode="auto">
          <a:xfrm>
            <a:off x="4099843" y="2828665"/>
            <a:ext cx="4045148" cy="1986855"/>
          </a:xfrm>
          <a:prstGeom prst="line">
            <a:avLst/>
          </a:prstGeom>
          <a:noFill/>
          <a:ln w="38100">
            <a:solidFill>
              <a:schemeClr val="tx1"/>
            </a:solidFill>
            <a:miter lim="800000"/>
            <a:headEnd/>
            <a:tailEnd/>
          </a:ln>
        </p:spPr>
        <p:txBody>
          <a:bodyPr lIns="0" tIns="0" rIns="0" bIns="0"/>
          <a:lstStyle/>
          <a:p>
            <a:endParaRPr lang="en-GB"/>
          </a:p>
        </p:txBody>
      </p:sp>
      <p:sp>
        <p:nvSpPr>
          <p:cNvPr id="177175" name="Line 38"/>
          <p:cNvSpPr>
            <a:spLocks noChangeShapeType="1"/>
          </p:cNvSpPr>
          <p:nvPr/>
        </p:nvSpPr>
        <p:spPr bwMode="auto">
          <a:xfrm>
            <a:off x="6098977" y="2820293"/>
            <a:ext cx="2056061" cy="997148"/>
          </a:xfrm>
          <a:prstGeom prst="line">
            <a:avLst/>
          </a:prstGeom>
          <a:noFill/>
          <a:ln w="38100">
            <a:solidFill>
              <a:schemeClr val="tx1"/>
            </a:solidFill>
            <a:miter lim="800000"/>
            <a:headEnd/>
            <a:tailEnd/>
          </a:ln>
        </p:spPr>
        <p:txBody>
          <a:bodyPr lIns="0" tIns="0" rIns="0" bIns="0"/>
          <a:lstStyle/>
          <a:p>
            <a:endParaRPr lang="en-GB"/>
          </a:p>
        </p:txBody>
      </p:sp>
      <p:sp>
        <p:nvSpPr>
          <p:cNvPr id="177176" name="Line 39"/>
          <p:cNvSpPr>
            <a:spLocks noChangeShapeType="1"/>
          </p:cNvSpPr>
          <p:nvPr/>
        </p:nvSpPr>
        <p:spPr bwMode="auto">
          <a:xfrm>
            <a:off x="4107656" y="3833255"/>
            <a:ext cx="2000250" cy="977614"/>
          </a:xfrm>
          <a:prstGeom prst="line">
            <a:avLst/>
          </a:prstGeom>
          <a:noFill/>
          <a:ln w="38100">
            <a:solidFill>
              <a:schemeClr val="tx1"/>
            </a:solidFill>
            <a:miter lim="800000"/>
            <a:headEnd/>
            <a:tailEnd/>
          </a:ln>
        </p:spPr>
        <p:txBody>
          <a:bodyPr lIns="0" tIns="0" rIns="0" bIns="0"/>
          <a:lstStyle/>
          <a:p>
            <a:endParaRPr lang="en-GB"/>
          </a:p>
        </p:txBody>
      </p:sp>
      <p:sp>
        <p:nvSpPr>
          <p:cNvPr id="177177" name="Rectangle 40"/>
          <p:cNvSpPr>
            <a:spLocks/>
          </p:cNvSpPr>
          <p:nvPr/>
        </p:nvSpPr>
        <p:spPr bwMode="auto">
          <a:xfrm>
            <a:off x="4224859" y="3370123"/>
            <a:ext cx="354264" cy="276999"/>
          </a:xfrm>
          <a:prstGeom prst="rect">
            <a:avLst/>
          </a:prstGeom>
          <a:noFill/>
          <a:ln w="12700">
            <a:noFill/>
            <a:miter lim="800000"/>
            <a:headEnd/>
            <a:tailEnd/>
          </a:ln>
        </p:spPr>
        <p:txBody>
          <a:bodyPr wrap="none" lIns="0" tIns="0" rIns="0" bIns="0" anchor="ctr">
            <a:spAutoFit/>
          </a:bodyPr>
          <a:lstStyle/>
          <a:p>
            <a:r>
              <a:rPr lang="en-US">
                <a:solidFill>
                  <a:schemeClr val="tx1"/>
                </a:solidFill>
              </a:rPr>
              <a:t>1 yr</a:t>
            </a:r>
          </a:p>
        </p:txBody>
      </p:sp>
      <p:sp>
        <p:nvSpPr>
          <p:cNvPr id="177178" name="Rectangle 41"/>
          <p:cNvSpPr>
            <a:spLocks/>
          </p:cNvSpPr>
          <p:nvPr/>
        </p:nvSpPr>
        <p:spPr bwMode="auto">
          <a:xfrm>
            <a:off x="5278562" y="2968287"/>
            <a:ext cx="354264" cy="276999"/>
          </a:xfrm>
          <a:prstGeom prst="rect">
            <a:avLst/>
          </a:prstGeom>
          <a:noFill/>
          <a:ln w="12700">
            <a:noFill/>
            <a:miter lim="800000"/>
            <a:headEnd/>
            <a:tailEnd/>
          </a:ln>
        </p:spPr>
        <p:txBody>
          <a:bodyPr wrap="none" lIns="0" tIns="0" rIns="0" bIns="0" anchor="ctr">
            <a:spAutoFit/>
          </a:bodyPr>
          <a:lstStyle/>
          <a:p>
            <a:r>
              <a:rPr lang="en-US">
                <a:solidFill>
                  <a:schemeClr val="tx1"/>
                </a:solidFill>
              </a:rPr>
              <a:t>1 yr</a:t>
            </a:r>
          </a:p>
        </p:txBody>
      </p:sp>
      <p:sp>
        <p:nvSpPr>
          <p:cNvPr id="177179" name="Rectangle 42"/>
          <p:cNvSpPr>
            <a:spLocks/>
          </p:cNvSpPr>
          <p:nvPr/>
        </p:nvSpPr>
        <p:spPr bwMode="auto">
          <a:xfrm>
            <a:off x="6162601" y="3370123"/>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3 yrs</a:t>
            </a:r>
          </a:p>
        </p:txBody>
      </p:sp>
      <p:sp>
        <p:nvSpPr>
          <p:cNvPr id="177180" name="Rectangle 43"/>
          <p:cNvSpPr>
            <a:spLocks/>
          </p:cNvSpPr>
          <p:nvPr/>
        </p:nvSpPr>
        <p:spPr bwMode="auto">
          <a:xfrm>
            <a:off x="7260953" y="2968287"/>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0 yrs</a:t>
            </a:r>
          </a:p>
        </p:txBody>
      </p:sp>
      <p:sp>
        <p:nvSpPr>
          <p:cNvPr id="177181" name="Rectangle 44"/>
          <p:cNvSpPr>
            <a:spLocks/>
          </p:cNvSpPr>
          <p:nvPr/>
        </p:nvSpPr>
        <p:spPr bwMode="auto">
          <a:xfrm>
            <a:off x="4153421" y="4367271"/>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0 yrs</a:t>
            </a:r>
          </a:p>
        </p:txBody>
      </p:sp>
      <p:sp>
        <p:nvSpPr>
          <p:cNvPr id="177182" name="Rectangle 45"/>
          <p:cNvSpPr>
            <a:spLocks/>
          </p:cNvSpPr>
          <p:nvPr/>
        </p:nvSpPr>
        <p:spPr bwMode="auto">
          <a:xfrm>
            <a:off x="5207125" y="3972877"/>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3 yrs</a:t>
            </a:r>
          </a:p>
        </p:txBody>
      </p:sp>
      <p:sp>
        <p:nvSpPr>
          <p:cNvPr id="177183" name="Rectangle 46"/>
          <p:cNvSpPr>
            <a:spLocks/>
          </p:cNvSpPr>
          <p:nvPr/>
        </p:nvSpPr>
        <p:spPr bwMode="auto">
          <a:xfrm>
            <a:off x="6162601" y="4367271"/>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2 yrs</a:t>
            </a:r>
          </a:p>
        </p:txBody>
      </p:sp>
      <p:sp>
        <p:nvSpPr>
          <p:cNvPr id="177184" name="Rectangle 47"/>
          <p:cNvSpPr>
            <a:spLocks/>
          </p:cNvSpPr>
          <p:nvPr/>
        </p:nvSpPr>
        <p:spPr bwMode="auto">
          <a:xfrm>
            <a:off x="7260953" y="3972877"/>
            <a:ext cx="440057" cy="276999"/>
          </a:xfrm>
          <a:prstGeom prst="rect">
            <a:avLst/>
          </a:prstGeom>
          <a:noFill/>
          <a:ln w="12700">
            <a:noFill/>
            <a:miter lim="800000"/>
            <a:headEnd/>
            <a:tailEnd/>
          </a:ln>
        </p:spPr>
        <p:txBody>
          <a:bodyPr wrap="none" lIns="0" tIns="0" rIns="0" bIns="0" anchor="ctr">
            <a:spAutoFit/>
          </a:bodyPr>
          <a:lstStyle/>
          <a:p>
            <a:r>
              <a:rPr lang="en-US">
                <a:solidFill>
                  <a:schemeClr val="tx1"/>
                </a:solidFill>
              </a:rPr>
              <a:t>2 yrs</a:t>
            </a:r>
          </a:p>
        </p:txBody>
      </p:sp>
      <p:sp>
        <p:nvSpPr>
          <p:cNvPr id="177185" name="Rectangle 48"/>
          <p:cNvSpPr>
            <a:spLocks noGrp="1" noChangeArrowheads="1"/>
          </p:cNvSpPr>
          <p:nvPr>
            <p:ph type="title"/>
          </p:nvPr>
        </p:nvSpPr>
        <p:spPr>
          <a:xfrm>
            <a:off x="892969" y="-111621"/>
            <a:ext cx="7358063" cy="1428750"/>
          </a:xfrm>
        </p:spPr>
        <p:txBody>
          <a:bodyPr/>
          <a:lstStyle/>
          <a:p>
            <a:pPr eaLnBrk="1" hangingPunct="1"/>
            <a:r>
              <a:rPr lang="en-US" smtClean="0"/>
              <a:t>Prisoners’ Dilemma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24370"/>
          </a:xfrm>
          <a:prstGeom prst="rect">
            <a:avLst/>
          </a:prstGeom>
          <a:noFill/>
        </p:spPr>
        <p:txBody>
          <a:bodyPr wrap="square" rtlCol="0">
            <a:spAutoFit/>
          </a:bodyPr>
          <a:lstStyle/>
          <a:p>
            <a:r>
              <a:rPr lang="en-US" sz="2400" dirty="0" smtClean="0">
                <a:solidFill>
                  <a:srgbClr val="FF0000"/>
                </a:solidFill>
              </a:rPr>
              <a:t>Examples of Monopolistically Competitive Markets</a:t>
            </a:r>
          </a:p>
          <a:p>
            <a:r>
              <a:rPr lang="en-US" dirty="0" smtClean="0"/>
              <a:t>Examples include:</a:t>
            </a:r>
          </a:p>
          <a:p>
            <a:endParaRPr lang="en-US" dirty="0" smtClean="0"/>
          </a:p>
          <a:p>
            <a:endParaRPr lang="en-US" sz="1100" dirty="0" smtClean="0"/>
          </a:p>
          <a:p>
            <a:pPr marL="285750" indent="-285750">
              <a:buFont typeface="Arial" pitchFamily="34" charset="0"/>
              <a:buChar char="•"/>
            </a:pPr>
            <a:r>
              <a:rPr lang="en-US" b="1" dirty="0" smtClean="0">
                <a:solidFill>
                  <a:srgbClr val="0000CC"/>
                </a:solidFill>
              </a:rPr>
              <a:t>Restaurants in a major city: </a:t>
            </a:r>
            <a:r>
              <a:rPr lang="en-US" sz="1600" dirty="0" smtClean="0"/>
              <a:t>There are hundreds of restaurants in a city of any reasonable size. They all sell a similar product (food), which is differentiated from one seller to the other (Chinese, Mexican, French, Barbecue, etc…) Each restaurant can set its own prices, but only to an extent (have you ever seen a $100 hamburger?)</a:t>
            </a:r>
          </a:p>
          <a:p>
            <a:endParaRPr lang="en-US" sz="1600" dirty="0" smtClean="0"/>
          </a:p>
          <a:p>
            <a:pPr marL="285750" indent="-285750">
              <a:buFont typeface="Arial" pitchFamily="34" charset="0"/>
              <a:buChar char="•"/>
            </a:pPr>
            <a:r>
              <a:rPr lang="en-US" b="1" dirty="0" smtClean="0">
                <a:solidFill>
                  <a:srgbClr val="0000CC"/>
                </a:solidFill>
              </a:rPr>
              <a:t>Apparel: </a:t>
            </a:r>
            <a:r>
              <a:rPr lang="en-US" sz="1600" dirty="0" smtClean="0"/>
              <a:t>The market for clothing is highly competitive, and like restaurants, the hundreds (or thousands) of clothing manufactures are competing for our business by differentiating their products from the competition. Again, firms have some price-making power, but consumers can always switch brands if prices rise too much, so demand is relatively elastic.</a:t>
            </a:r>
          </a:p>
          <a:p>
            <a:endParaRPr lang="en-US" sz="1600" dirty="0" smtClean="0"/>
          </a:p>
          <a:p>
            <a:pPr marL="285750" indent="-285750">
              <a:buFont typeface="Arial" pitchFamily="34" charset="0"/>
              <a:buChar char="•"/>
            </a:pPr>
            <a:r>
              <a:rPr lang="en-US" b="1" dirty="0" smtClean="0">
                <a:solidFill>
                  <a:srgbClr val="0000CC"/>
                </a:solidFill>
              </a:rPr>
              <a:t>Automobiles: </a:t>
            </a:r>
            <a:r>
              <a:rPr lang="en-US" sz="1600" dirty="0" smtClean="0"/>
              <a:t>Even the car market shows some characteristics of monopolistic competition, although due to the relatively substantial economies of scale, it could be considered oligopolistic in some markets. Each car is a close substitute for all other cars, but is differentiated to try to make demand for it less elastic.</a:t>
            </a:r>
            <a:endParaRPr lang="en-US" sz="1600" dirty="0"/>
          </a:p>
        </p:txBody>
      </p:sp>
    </p:spTree>
    <p:extLst>
      <p:ext uri="{BB962C8B-B14F-4D97-AF65-F5344CB8AC3E}">
        <p14:creationId xmlns:p14="http://schemas.microsoft.com/office/powerpoint/2010/main" xmlns="" val="2221619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Group 1"/>
          <p:cNvGraphicFramePr>
            <a:graphicFrameLocks noGrp="1"/>
          </p:cNvGraphicFramePr>
          <p:nvPr/>
        </p:nvGraphicFramePr>
        <p:xfrm>
          <a:off x="1524000" y="1714500"/>
          <a:ext cx="6847361" cy="3264585"/>
        </p:xfrm>
        <a:graphic>
          <a:graphicData uri="http://schemas.openxmlformats.org/drawingml/2006/table">
            <a:tbl>
              <a:tblPr/>
              <a:tblGrid>
                <a:gridCol w="2282454"/>
                <a:gridCol w="2282453"/>
                <a:gridCol w="2282454"/>
              </a:tblGrid>
              <a:tr h="108819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300" b="0" i="0" u="none" strike="noStrike" cap="none" normalizeH="0" baseline="0" dirty="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War</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Peace</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108819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War</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8819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300" b="0" i="0" u="none" strike="noStrike" cap="none" normalizeH="0" baseline="0">
                          <a:ln>
                            <a:noFill/>
                          </a:ln>
                          <a:solidFill>
                            <a:srgbClr val="FFFFFF"/>
                          </a:solidFill>
                          <a:effectLst>
                            <a:outerShdw blurRad="38100" dist="38100" dir="2700000" algn="tl">
                              <a:srgbClr val="DDDDDD"/>
                            </a:outerShdw>
                          </a:effectLst>
                          <a:latin typeface="Gill Sans" pitchFamily="-65" charset="0"/>
                          <a:ea typeface="ヒラギノ角ゴ ProN W3" pitchFamily="-65" charset="-128"/>
                          <a:cs typeface="ヒラギノ角ゴ ProN W3" pitchFamily="-65" charset="-128"/>
                          <a:sym typeface="Gill Sans" pitchFamily="-65" charset="0"/>
                        </a:rPr>
                        <a:t>Peace</a:t>
                      </a: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endParaRPr kumimoji="0" lang="en-US" sz="21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endParaRPr>
                    </a:p>
                  </a:txBody>
                  <a:tcPr marL="35719" marR="35719" marT="29766" marB="29766"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2292" name="Rectangle 35"/>
          <p:cNvSpPr>
            <a:spLocks/>
          </p:cNvSpPr>
          <p:nvPr/>
        </p:nvSpPr>
        <p:spPr bwMode="auto">
          <a:xfrm>
            <a:off x="5269632" y="1234439"/>
            <a:ext cx="919162" cy="276999"/>
          </a:xfrm>
          <a:prstGeom prst="rect">
            <a:avLst/>
          </a:prstGeom>
          <a:noFill/>
          <a:ln w="12700">
            <a:noFill/>
            <a:miter lim="800000"/>
            <a:headEnd/>
            <a:tailEnd/>
          </a:ln>
        </p:spPr>
        <p:txBody>
          <a:bodyPr wrap="none" lIns="0" tIns="0" rIns="0" bIns="0" anchor="ctr">
            <a:spAutoFit/>
          </a:bodyPr>
          <a:lstStyle/>
          <a:p>
            <a:r>
              <a:rPr lang="en-US">
                <a:solidFill>
                  <a:schemeClr val="tx1"/>
                </a:solidFill>
              </a:rPr>
              <a:t>Country 2</a:t>
            </a:r>
          </a:p>
        </p:txBody>
      </p:sp>
      <p:sp>
        <p:nvSpPr>
          <p:cNvPr id="182293" name="Rectangle 36"/>
          <p:cNvSpPr>
            <a:spLocks/>
          </p:cNvSpPr>
          <p:nvPr/>
        </p:nvSpPr>
        <p:spPr bwMode="auto">
          <a:xfrm>
            <a:off x="304726" y="3623131"/>
            <a:ext cx="919162" cy="276999"/>
          </a:xfrm>
          <a:prstGeom prst="rect">
            <a:avLst/>
          </a:prstGeom>
          <a:noFill/>
          <a:ln w="12700">
            <a:noFill/>
            <a:miter lim="800000"/>
            <a:headEnd/>
            <a:tailEnd/>
          </a:ln>
        </p:spPr>
        <p:txBody>
          <a:bodyPr wrap="none" lIns="0" tIns="0" rIns="0" bIns="0" anchor="ctr">
            <a:spAutoFit/>
          </a:bodyPr>
          <a:lstStyle/>
          <a:p>
            <a:r>
              <a:rPr lang="en-US">
                <a:solidFill>
                  <a:schemeClr val="tx1"/>
                </a:solidFill>
              </a:rPr>
              <a:t>Country 1</a:t>
            </a:r>
          </a:p>
        </p:txBody>
      </p:sp>
      <p:sp>
        <p:nvSpPr>
          <p:cNvPr id="182294" name="Line 37"/>
          <p:cNvSpPr>
            <a:spLocks noChangeShapeType="1"/>
          </p:cNvSpPr>
          <p:nvPr/>
        </p:nvSpPr>
        <p:spPr bwMode="auto">
          <a:xfrm>
            <a:off x="4099843" y="2828665"/>
            <a:ext cx="4045148" cy="1986855"/>
          </a:xfrm>
          <a:prstGeom prst="line">
            <a:avLst/>
          </a:prstGeom>
          <a:noFill/>
          <a:ln w="38100">
            <a:solidFill>
              <a:schemeClr val="tx1"/>
            </a:solidFill>
            <a:miter lim="800000"/>
            <a:headEnd/>
            <a:tailEnd/>
          </a:ln>
        </p:spPr>
        <p:txBody>
          <a:bodyPr lIns="0" tIns="0" rIns="0" bIns="0"/>
          <a:lstStyle/>
          <a:p>
            <a:endParaRPr lang="en-GB"/>
          </a:p>
        </p:txBody>
      </p:sp>
      <p:sp>
        <p:nvSpPr>
          <p:cNvPr id="182295" name="Line 38"/>
          <p:cNvSpPr>
            <a:spLocks noChangeShapeType="1"/>
          </p:cNvSpPr>
          <p:nvPr/>
        </p:nvSpPr>
        <p:spPr bwMode="auto">
          <a:xfrm>
            <a:off x="6098977" y="2820293"/>
            <a:ext cx="2056061" cy="997148"/>
          </a:xfrm>
          <a:prstGeom prst="line">
            <a:avLst/>
          </a:prstGeom>
          <a:noFill/>
          <a:ln w="38100">
            <a:solidFill>
              <a:schemeClr val="tx1"/>
            </a:solidFill>
            <a:miter lim="800000"/>
            <a:headEnd/>
            <a:tailEnd/>
          </a:ln>
        </p:spPr>
        <p:txBody>
          <a:bodyPr lIns="0" tIns="0" rIns="0" bIns="0"/>
          <a:lstStyle/>
          <a:p>
            <a:endParaRPr lang="en-GB"/>
          </a:p>
        </p:txBody>
      </p:sp>
      <p:sp>
        <p:nvSpPr>
          <p:cNvPr id="182296" name="Line 39"/>
          <p:cNvSpPr>
            <a:spLocks noChangeShapeType="1"/>
          </p:cNvSpPr>
          <p:nvPr/>
        </p:nvSpPr>
        <p:spPr bwMode="auto">
          <a:xfrm>
            <a:off x="4107656" y="3833255"/>
            <a:ext cx="2000250" cy="977614"/>
          </a:xfrm>
          <a:prstGeom prst="line">
            <a:avLst/>
          </a:prstGeom>
          <a:noFill/>
          <a:ln w="38100">
            <a:solidFill>
              <a:schemeClr val="tx1"/>
            </a:solidFill>
            <a:miter lim="800000"/>
            <a:headEnd/>
            <a:tailEnd/>
          </a:ln>
        </p:spPr>
        <p:txBody>
          <a:bodyPr lIns="0" tIns="0" rIns="0" bIns="0"/>
          <a:lstStyle/>
          <a:p>
            <a:endParaRPr lang="en-GB"/>
          </a:p>
        </p:txBody>
      </p:sp>
      <p:sp>
        <p:nvSpPr>
          <p:cNvPr id="182297" name="Rectangle 40"/>
          <p:cNvSpPr>
            <a:spLocks/>
          </p:cNvSpPr>
          <p:nvPr/>
        </p:nvSpPr>
        <p:spPr bwMode="auto">
          <a:xfrm>
            <a:off x="4433590" y="3370123"/>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1</a:t>
            </a:r>
          </a:p>
        </p:txBody>
      </p:sp>
      <p:sp>
        <p:nvSpPr>
          <p:cNvPr id="182298" name="Rectangle 41"/>
          <p:cNvSpPr>
            <a:spLocks/>
          </p:cNvSpPr>
          <p:nvPr/>
        </p:nvSpPr>
        <p:spPr bwMode="auto">
          <a:xfrm>
            <a:off x="5487293" y="2968287"/>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1</a:t>
            </a:r>
          </a:p>
        </p:txBody>
      </p:sp>
      <p:sp>
        <p:nvSpPr>
          <p:cNvPr id="182299" name="Rectangle 42"/>
          <p:cNvSpPr>
            <a:spLocks/>
          </p:cNvSpPr>
          <p:nvPr/>
        </p:nvSpPr>
        <p:spPr bwMode="auto">
          <a:xfrm>
            <a:off x="6442769" y="3370123"/>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3</a:t>
            </a:r>
          </a:p>
        </p:txBody>
      </p:sp>
      <p:sp>
        <p:nvSpPr>
          <p:cNvPr id="182300" name="Rectangle 43"/>
          <p:cNvSpPr>
            <a:spLocks/>
          </p:cNvSpPr>
          <p:nvPr/>
        </p:nvSpPr>
        <p:spPr bwMode="auto">
          <a:xfrm>
            <a:off x="7541121" y="2968287"/>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0</a:t>
            </a:r>
          </a:p>
        </p:txBody>
      </p:sp>
      <p:sp>
        <p:nvSpPr>
          <p:cNvPr id="182301" name="Rectangle 44"/>
          <p:cNvSpPr>
            <a:spLocks/>
          </p:cNvSpPr>
          <p:nvPr/>
        </p:nvSpPr>
        <p:spPr bwMode="auto">
          <a:xfrm>
            <a:off x="4433590" y="4367271"/>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0</a:t>
            </a:r>
          </a:p>
        </p:txBody>
      </p:sp>
      <p:sp>
        <p:nvSpPr>
          <p:cNvPr id="182302" name="Rectangle 45"/>
          <p:cNvSpPr>
            <a:spLocks/>
          </p:cNvSpPr>
          <p:nvPr/>
        </p:nvSpPr>
        <p:spPr bwMode="auto">
          <a:xfrm>
            <a:off x="5487293" y="3972877"/>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3</a:t>
            </a:r>
          </a:p>
        </p:txBody>
      </p:sp>
      <p:sp>
        <p:nvSpPr>
          <p:cNvPr id="182303" name="Rectangle 46"/>
          <p:cNvSpPr>
            <a:spLocks/>
          </p:cNvSpPr>
          <p:nvPr/>
        </p:nvSpPr>
        <p:spPr bwMode="auto">
          <a:xfrm>
            <a:off x="6442769" y="4367271"/>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2</a:t>
            </a:r>
          </a:p>
        </p:txBody>
      </p:sp>
      <p:sp>
        <p:nvSpPr>
          <p:cNvPr id="182304" name="Rectangle 47"/>
          <p:cNvSpPr>
            <a:spLocks/>
          </p:cNvSpPr>
          <p:nvPr/>
        </p:nvSpPr>
        <p:spPr bwMode="auto">
          <a:xfrm>
            <a:off x="7541121" y="3972877"/>
            <a:ext cx="117020" cy="276999"/>
          </a:xfrm>
          <a:prstGeom prst="rect">
            <a:avLst/>
          </a:prstGeom>
          <a:noFill/>
          <a:ln w="12700">
            <a:noFill/>
            <a:miter lim="800000"/>
            <a:headEnd/>
            <a:tailEnd/>
          </a:ln>
        </p:spPr>
        <p:txBody>
          <a:bodyPr wrap="none" lIns="0" tIns="0" rIns="0" bIns="0" anchor="ctr">
            <a:spAutoFit/>
          </a:bodyPr>
          <a:lstStyle/>
          <a:p>
            <a:r>
              <a:rPr lang="en-US">
                <a:solidFill>
                  <a:schemeClr val="tx1"/>
                </a:solidFill>
              </a:rPr>
              <a:t>2</a:t>
            </a:r>
          </a:p>
        </p:txBody>
      </p:sp>
      <p:sp>
        <p:nvSpPr>
          <p:cNvPr id="182305" name="Rectangle 48"/>
          <p:cNvSpPr>
            <a:spLocks noGrp="1" noChangeArrowheads="1"/>
          </p:cNvSpPr>
          <p:nvPr>
            <p:ph type="title"/>
          </p:nvPr>
        </p:nvSpPr>
        <p:spPr>
          <a:xfrm>
            <a:off x="892969" y="-74414"/>
            <a:ext cx="7358063" cy="1428750"/>
          </a:xfrm>
        </p:spPr>
        <p:txBody>
          <a:bodyPr/>
          <a:lstStyle/>
          <a:p>
            <a:pPr eaLnBrk="1" hangingPunct="1"/>
            <a:r>
              <a:rPr lang="en-US" smtClean="0"/>
              <a:t>War or peace?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9144000" cy="697260"/>
            <a:chOff x="0" y="0"/>
            <a:chExt cx="9144000" cy="836712"/>
          </a:xfrm>
        </p:grpSpPr>
        <p:sp>
          <p:nvSpPr>
            <p:cNvPr id="36" name="Rectangle 35"/>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20"/>
            <p:cNvSpPr txBox="1">
              <a:spLocks/>
            </p:cNvSpPr>
            <p:nvPr/>
          </p:nvSpPr>
          <p:spPr>
            <a:xfrm>
              <a:off x="35496" y="116632"/>
              <a:ext cx="7272808" cy="596527"/>
            </a:xfrm>
            <a:prstGeom prst="rect">
              <a:avLst/>
            </a:prstGeom>
          </p:spPr>
          <p:txBody>
            <a:bodyPr vert="horz"/>
            <a:lstStyle/>
            <a:p>
              <a:pPr lvl="0">
                <a:spcBef>
                  <a:spcPct val="0"/>
                </a:spcBef>
                <a:defRPr/>
              </a:pP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1.5.4</a:t>
              </a: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Monopolistic Competition </a:t>
              </a:r>
              <a:r>
                <a:rPr lang="en-US" sz="1400" noProof="0" dirty="0" smtClean="0">
                  <a:solidFill>
                    <a:schemeClr val="bg1">
                      <a:lumMod val="50000"/>
                    </a:schemeClr>
                  </a:solidFill>
                  <a:effectLst>
                    <a:outerShdw blurRad="50800" dist="38100" dir="2700000" algn="tl" rotWithShape="0">
                      <a:srgbClr val="000000">
                        <a:alpha val="43000"/>
                      </a:srgbClr>
                    </a:outerShdw>
                  </a:effectLst>
                  <a:latin typeface="Gill Sans"/>
                </a:rPr>
                <a:t>and</a:t>
              </a:r>
              <a:r>
                <a:rPr lang="en-US" sz="14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Oligopoly</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38" name="Content Placeholder 28" descr="WW badge.jpg"/>
            <p:cNvPicPr>
              <a:picLocks noChangeAspect="1"/>
            </p:cNvPicPr>
            <p:nvPr/>
          </p:nvPicPr>
          <p:blipFill>
            <a:blip r:embed="rId3" cstate="print"/>
            <a:stretch>
              <a:fillRect/>
            </a:stretch>
          </p:blipFill>
          <p:spPr>
            <a:xfrm>
              <a:off x="7740352" y="116632"/>
              <a:ext cx="1192088" cy="524519"/>
            </a:xfrm>
            <a:prstGeom prst="rect">
              <a:avLst/>
            </a:prstGeom>
          </p:spPr>
        </p:pic>
      </p:grpSp>
      <p:sp>
        <p:nvSpPr>
          <p:cNvPr id="2" name="Rectangle 1"/>
          <p:cNvSpPr/>
          <p:nvPr/>
        </p:nvSpPr>
        <p:spPr>
          <a:xfrm>
            <a:off x="2019300" y="5030569"/>
            <a:ext cx="5105400" cy="646331"/>
          </a:xfrm>
          <a:prstGeom prst="rect">
            <a:avLst/>
          </a:prstGeom>
        </p:spPr>
        <p:txBody>
          <a:bodyPr wrap="square">
            <a:spAutoFit/>
          </a:bodyPr>
          <a:lstStyle/>
          <a:p>
            <a:pPr algn="ctr" fontAlgn="base"/>
            <a:r>
              <a:rPr lang="en-US" b="1" cap="all" dirty="0">
                <a:hlinkClick r:id="rId4" tooltip="Intro to Game Theory – The Prisoner’s Dilemma as a Model for Oligopoly Behavior"/>
              </a:rPr>
              <a:t>INTRO TO GAME THEORY – THE PRISONER’S DILEMMA AS A MODEL FOR OLIGOPOLY BEHAVIOR</a:t>
            </a:r>
            <a:endParaRPr lang="en-US" b="1" cap="all" dirty="0"/>
          </a:p>
        </p:txBody>
      </p:sp>
      <p:pic>
        <p:nvPicPr>
          <p:cNvPr id="3" name="qlEBGYD7LUo?version=3&amp;hl=en_US&amp;rel=0"/>
          <p:cNvPicPr>
            <a:picLocks noRot="1" noChangeAspect="1"/>
          </p:cNvPicPr>
          <p:nvPr>
            <a:videoFile r:link="rId1"/>
          </p:nvPr>
        </p:nvPicPr>
        <p:blipFill>
          <a:blip r:embed="rId5" cstate="print"/>
          <a:stretch>
            <a:fillRect/>
          </a:stretch>
        </p:blipFill>
        <p:spPr>
          <a:xfrm>
            <a:off x="-3544" y="697260"/>
            <a:ext cx="9147544" cy="4288908"/>
          </a:xfrm>
          <a:prstGeom prst="rect">
            <a:avLst/>
          </a:prstGeom>
        </p:spPr>
      </p:pic>
      <p:sp>
        <p:nvSpPr>
          <p:cNvPr id="9" name="TextBox 8"/>
          <p:cNvSpPr txBox="1"/>
          <p:nvPr/>
        </p:nvSpPr>
        <p:spPr>
          <a:xfrm>
            <a:off x="6096000" y="114300"/>
            <a:ext cx="1600200" cy="523220"/>
          </a:xfrm>
          <a:prstGeom prst="rect">
            <a:avLst/>
          </a:prstGeom>
          <a:noFill/>
        </p:spPr>
        <p:txBody>
          <a:bodyPr vert="horz" wrap="square" rtlCol="0">
            <a:spAutoFit/>
          </a:bodyPr>
          <a:lstStyle/>
          <a:p>
            <a:pPr algn="ctr"/>
            <a:r>
              <a:rPr lang="en-US" sz="1400" i="1" dirty="0" smtClean="0">
                <a:latin typeface="Lucida Sans - 18"/>
              </a:rPr>
              <a:t>Game Theory Video Lesson</a:t>
            </a:r>
            <a:endParaRPr lang="en-US" sz="1400" i="1" dirty="0">
              <a:latin typeface="Lucida Sans - 16"/>
            </a:endParaRPr>
          </a:p>
        </p:txBody>
      </p:sp>
    </p:spTree>
    <p:extLst>
      <p:ext uri="{BB962C8B-B14F-4D97-AF65-F5344CB8AC3E}">
        <p14:creationId xmlns:p14="http://schemas.microsoft.com/office/powerpoint/2010/main" xmlns="" val="37953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5755422"/>
          </a:xfrm>
          <a:prstGeom prst="rect">
            <a:avLst/>
          </a:prstGeom>
          <a:noFill/>
        </p:spPr>
        <p:txBody>
          <a:bodyPr wrap="square" rtlCol="0">
            <a:spAutoFit/>
          </a:bodyPr>
          <a:lstStyle/>
          <a:p>
            <a:r>
              <a:rPr lang="en-US" sz="2400" dirty="0" smtClean="0">
                <a:solidFill>
                  <a:srgbClr val="FF0000"/>
                </a:solidFill>
              </a:rPr>
              <a:t>Collusion in Oligopolistic Markets</a:t>
            </a:r>
            <a:r>
              <a:rPr lang="en-US" sz="2400" dirty="0">
                <a:solidFill>
                  <a:srgbClr val="FF0000"/>
                </a:solidFill>
              </a:rPr>
              <a:t> – </a:t>
            </a:r>
            <a:r>
              <a:rPr lang="en-US" sz="2400" dirty="0" smtClean="0">
                <a:solidFill>
                  <a:srgbClr val="FF0000"/>
                </a:solidFill>
              </a:rPr>
              <a:t>Forms of Collusion</a:t>
            </a:r>
          </a:p>
          <a:p>
            <a:r>
              <a:rPr lang="en-US" dirty="0" smtClean="0"/>
              <a:t>Collusion in oligopolistic markets can take several forms:</a:t>
            </a:r>
          </a:p>
          <a:p>
            <a:endParaRPr lang="en-US" sz="1200" dirty="0"/>
          </a:p>
          <a:p>
            <a:r>
              <a:rPr lang="en-US" b="1" dirty="0" smtClean="0">
                <a:solidFill>
                  <a:srgbClr val="0000CC"/>
                </a:solidFill>
              </a:rPr>
              <a:t>Open / Formal Collusion: </a:t>
            </a:r>
            <a:r>
              <a:rPr lang="en-US" dirty="0" smtClean="0"/>
              <a:t>The firms in a particular industry may form an official organization through which price and output decisions are agreed upon. This is called a </a:t>
            </a:r>
            <a:r>
              <a:rPr lang="en-US" b="1" dirty="0" smtClean="0">
                <a:solidFill>
                  <a:srgbClr val="FF0000"/>
                </a:solidFill>
              </a:rPr>
              <a:t>CARTEL</a:t>
            </a:r>
            <a:r>
              <a:rPr lang="en-US" b="1" dirty="0" smtClean="0"/>
              <a:t>.</a:t>
            </a:r>
            <a:r>
              <a:rPr lang="en-US" dirty="0" smtClean="0"/>
              <a:t> </a:t>
            </a:r>
            <a:endParaRPr lang="en-US" dirty="0" smtClean="0"/>
          </a:p>
          <a:p>
            <a:endParaRPr lang="en-US" dirty="0" smtClean="0"/>
          </a:p>
          <a:p>
            <a:pPr marL="285750" indent="-285750">
              <a:buFont typeface="Arial" pitchFamily="34" charset="0"/>
              <a:buChar char="•"/>
            </a:pPr>
            <a:r>
              <a:rPr lang="en-US" sz="1600" dirty="0" smtClean="0"/>
              <a:t>Cartels are illegal in most industries in most countries, due to their anti-competitive </a:t>
            </a:r>
            <a:r>
              <a:rPr lang="en-US" sz="1600" dirty="0" smtClean="0"/>
              <a:t>nature</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firms in a cartel will choose an output and price that a monopolist would </a:t>
            </a:r>
            <a:r>
              <a:rPr lang="en-US" sz="1600" dirty="0" smtClean="0"/>
              <a:t>choose</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The price consumers pay will be higher, the output lower (consumer surplus lower</a:t>
            </a:r>
            <a:r>
              <a:rPr lang="en-US" sz="1600" dirty="0" smtClean="0"/>
              <a:t>)</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Cartels tend to stifle innovation among firms and reduce both productive and allocative efficiency. </a:t>
            </a:r>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Due to the </a:t>
            </a:r>
            <a:r>
              <a:rPr lang="en-US" sz="1600" i="1" dirty="0" smtClean="0"/>
              <a:t>prisoner’s dilemma</a:t>
            </a:r>
            <a:r>
              <a:rPr lang="en-US" sz="1600" dirty="0" smtClean="0"/>
              <a:t> explained on previous slides (there is always an incentive to cheat in a collusive oligopoly), cartel arrangements are often unstable and difficult to maintain. Once the majority of firms have agreed to a high price and reduced output, each individual firm has a strong incentive to increase its output to take advantage of the higher price in the market. If all firms do this, the market price will fall and the cartel will fail</a:t>
            </a:r>
          </a:p>
          <a:p>
            <a:pPr marL="285750" indent="-285750">
              <a:buFont typeface="Arial" pitchFamily="34" charset="0"/>
              <a:buChar char="•"/>
            </a:pPr>
            <a:endParaRPr lang="en-US" sz="1600" dirty="0" smtClean="0"/>
          </a:p>
          <a:p>
            <a:r>
              <a:rPr lang="en-US" b="1" dirty="0" smtClean="0">
                <a:solidFill>
                  <a:srgbClr val="FF0000"/>
                </a:solidFill>
              </a:rPr>
              <a:t>Examples of cartels: </a:t>
            </a:r>
            <a:r>
              <a:rPr lang="en-US" dirty="0" smtClean="0"/>
              <a:t>OPEC (Organization of Petroleum Exporting Countries), International sugar producers, international coffee growers, drug cartels of Latin America.</a:t>
            </a:r>
            <a:endParaRPr lang="en-US" b="1" dirty="0" smtClean="0"/>
          </a:p>
        </p:txBody>
      </p:sp>
    </p:spTree>
    <p:extLst>
      <p:ext uri="{BB962C8B-B14F-4D97-AF65-F5344CB8AC3E}">
        <p14:creationId xmlns:p14="http://schemas.microsoft.com/office/powerpoint/2010/main" xmlns="" val="313062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88450" cy="5416868"/>
          </a:xfrm>
          <a:prstGeom prst="rect">
            <a:avLst/>
          </a:prstGeom>
        </p:spPr>
        <p:txBody>
          <a:bodyPr wrap="square">
            <a:spAutoFit/>
          </a:bodyPr>
          <a:lstStyle/>
          <a:p>
            <a:r>
              <a:rPr lang="en-US" sz="2400" dirty="0">
                <a:solidFill>
                  <a:srgbClr val="FF0000"/>
                </a:solidFill>
              </a:rPr>
              <a:t>Collusion in Oligopolistic Markets – Forms of Collusion</a:t>
            </a:r>
          </a:p>
          <a:p>
            <a:r>
              <a:rPr lang="en-US" dirty="0"/>
              <a:t>Collusion in oligopolistic markets can take several forms:</a:t>
            </a:r>
          </a:p>
          <a:p>
            <a:endParaRPr lang="en-US" sz="1600" b="1" dirty="0" smtClean="0">
              <a:solidFill>
                <a:srgbClr val="0000CC"/>
              </a:solidFill>
            </a:endParaRPr>
          </a:p>
          <a:p>
            <a:r>
              <a:rPr lang="en-US" sz="1600" b="1" dirty="0" smtClean="0">
                <a:solidFill>
                  <a:srgbClr val="0000CC"/>
                </a:solidFill>
              </a:rPr>
              <a:t>Tacit </a:t>
            </a:r>
            <a:r>
              <a:rPr lang="en-US" sz="1600" b="1" dirty="0">
                <a:solidFill>
                  <a:srgbClr val="0000CC"/>
                </a:solidFill>
              </a:rPr>
              <a:t>/ Informal Collusion: </a:t>
            </a:r>
            <a:r>
              <a:rPr lang="en-US" sz="1600" dirty="0"/>
              <a:t>Since formal collusion is illegal in many countries, oligopolistic firms have devised way to collude informally. The most common form of tacit collusion is Price Leadership</a:t>
            </a:r>
            <a:r>
              <a:rPr lang="en-US" sz="1600" dirty="0" smtClean="0"/>
              <a:t>:</a:t>
            </a:r>
          </a:p>
          <a:p>
            <a:endParaRPr lang="en-US" sz="1600" dirty="0"/>
          </a:p>
          <a:p>
            <a:pPr marL="285750" indent="-285750">
              <a:buFont typeface="Arial" pitchFamily="34" charset="0"/>
              <a:buChar char="•"/>
            </a:pPr>
            <a:r>
              <a:rPr lang="en-US" sz="1600" b="1" dirty="0">
                <a:solidFill>
                  <a:srgbClr val="FF0000"/>
                </a:solidFill>
              </a:rPr>
              <a:t>Price leadership: </a:t>
            </a:r>
            <a:r>
              <a:rPr lang="en-US" sz="1600" dirty="0"/>
              <a:t>This is when the biggest firm in an industry sets a price and the smaller firms follow suit. If the price leader raises its price, the competitors will too. If it lowers price, smaller firms will </a:t>
            </a:r>
            <a:r>
              <a:rPr lang="en-US" sz="1600" dirty="0" smtClean="0"/>
              <a:t>follow.</a:t>
            </a:r>
          </a:p>
          <a:p>
            <a:pPr marL="285750" indent="-285750">
              <a:buFont typeface="Arial" pitchFamily="34" charset="0"/>
              <a:buChar char="•"/>
            </a:pPr>
            <a:r>
              <a:rPr lang="en-US" sz="1600" dirty="0" smtClean="0">
                <a:cs typeface="Arial" pitchFamily="34" charset="0"/>
              </a:rPr>
              <a:t>Usually </a:t>
            </a:r>
            <a:r>
              <a:rPr lang="en-US" sz="1600" dirty="0">
                <a:cs typeface="Arial" pitchFamily="34" charset="0"/>
              </a:rPr>
              <a:t>a </a:t>
            </a:r>
            <a:r>
              <a:rPr lang="en-US" sz="1600" i="1" dirty="0">
                <a:cs typeface="Arial" pitchFamily="34" charset="0"/>
              </a:rPr>
              <a:t>"dominant firm" </a:t>
            </a:r>
            <a:r>
              <a:rPr lang="en-US" sz="1600" dirty="0">
                <a:cs typeface="Arial" pitchFamily="34" charset="0"/>
              </a:rPr>
              <a:t>(typically the largest in the industry) establish the price and smaller firms follow. </a:t>
            </a:r>
            <a:endParaRPr lang="en-US" sz="1600" dirty="0" smtClean="0">
              <a:cs typeface="Arial" pitchFamily="34" charset="0"/>
            </a:endParaRPr>
          </a:p>
          <a:p>
            <a:pPr marL="285750" indent="-285750">
              <a:buFont typeface="Arial" pitchFamily="34" charset="0"/>
              <a:buChar char="•"/>
            </a:pPr>
            <a:r>
              <a:rPr lang="en-US" sz="1600" dirty="0" smtClean="0">
                <a:cs typeface="Arial" pitchFamily="34" charset="0"/>
              </a:rPr>
              <a:t>Prices </a:t>
            </a:r>
            <a:r>
              <a:rPr lang="en-US" sz="1600" dirty="0">
                <a:cs typeface="Arial" pitchFamily="34" charset="0"/>
              </a:rPr>
              <a:t>tend to be </a:t>
            </a:r>
            <a:r>
              <a:rPr lang="en-US" sz="1600" i="1" dirty="0">
                <a:cs typeface="Arial" pitchFamily="34" charset="0"/>
              </a:rPr>
              <a:t>"sticky" </a:t>
            </a:r>
            <a:r>
              <a:rPr lang="en-US" sz="1600" dirty="0">
                <a:cs typeface="Arial" pitchFamily="34" charset="0"/>
              </a:rPr>
              <a:t>upwards, since firms are hesitant to raise </a:t>
            </a:r>
            <a:r>
              <a:rPr lang="en-US" sz="1600" dirty="0" smtClean="0">
                <a:cs typeface="Arial" pitchFamily="34" charset="0"/>
              </a:rPr>
              <a:t>prices </a:t>
            </a:r>
            <a:r>
              <a:rPr lang="en-US" sz="1600" dirty="0">
                <a:cs typeface="Arial" pitchFamily="34" charset="0"/>
              </a:rPr>
              <a:t>and lose market share to rivals. </a:t>
            </a:r>
            <a:endParaRPr lang="en-US" sz="1600" dirty="0" smtClean="0">
              <a:cs typeface="Arial" pitchFamily="34" charset="0"/>
            </a:endParaRPr>
          </a:p>
          <a:p>
            <a:pPr marL="285750" indent="-285750">
              <a:buFont typeface="Arial" pitchFamily="34" charset="0"/>
              <a:buChar char="•"/>
            </a:pPr>
            <a:r>
              <a:rPr lang="en-US" sz="1600" dirty="0" smtClean="0">
                <a:cs typeface="Arial" pitchFamily="34" charset="0"/>
              </a:rPr>
              <a:t>However</a:t>
            </a:r>
            <a:r>
              <a:rPr lang="en-US" sz="1600" dirty="0">
                <a:cs typeface="Arial" pitchFamily="34" charset="0"/>
              </a:rPr>
              <a:t>, prices are </a:t>
            </a:r>
            <a:r>
              <a:rPr lang="en-US" sz="1600" i="1" dirty="0">
                <a:cs typeface="Arial" pitchFamily="34" charset="0"/>
              </a:rPr>
              <a:t>"slippery"</a:t>
            </a:r>
            <a:r>
              <a:rPr lang="en-US" sz="1600" dirty="0">
                <a:cs typeface="Arial" pitchFamily="34" charset="0"/>
              </a:rPr>
              <a:t> downwards, which means if one firm lowers its prices, others will follow suit so they don't lose all their business</a:t>
            </a:r>
            <a:r>
              <a:rPr lang="en-US" sz="1600" dirty="0" smtClean="0">
                <a:cs typeface="Arial" pitchFamily="34" charset="0"/>
              </a:rPr>
              <a:t>.</a:t>
            </a:r>
          </a:p>
          <a:p>
            <a:endParaRPr lang="en-US" sz="1600" b="1" dirty="0" smtClean="0">
              <a:solidFill>
                <a:srgbClr val="FF0000"/>
              </a:solidFill>
            </a:endParaRPr>
          </a:p>
          <a:p>
            <a:r>
              <a:rPr lang="en-US" sz="1600" b="1" dirty="0" smtClean="0">
                <a:solidFill>
                  <a:srgbClr val="FF0000"/>
                </a:solidFill>
              </a:rPr>
              <a:t>Price </a:t>
            </a:r>
            <a:r>
              <a:rPr lang="en-US" sz="1600" b="1" dirty="0">
                <a:solidFill>
                  <a:srgbClr val="FF0000"/>
                </a:solidFill>
              </a:rPr>
              <a:t>Wars: </a:t>
            </a:r>
            <a:r>
              <a:rPr lang="en-US" sz="1600" dirty="0">
                <a:solidFill>
                  <a:srgbClr val="000000"/>
                </a:solidFill>
                <a:cs typeface="Arial" pitchFamily="34" charset="0"/>
              </a:rPr>
              <a:t>When </a:t>
            </a:r>
            <a:r>
              <a:rPr lang="en-US" sz="1600" dirty="0" smtClean="0">
                <a:solidFill>
                  <a:srgbClr val="000000"/>
                </a:solidFill>
                <a:cs typeface="Arial" pitchFamily="34" charset="0"/>
              </a:rPr>
              <a:t>tacit agreements </a:t>
            </a:r>
            <a:r>
              <a:rPr lang="en-US" sz="1600" dirty="0">
                <a:solidFill>
                  <a:srgbClr val="000000"/>
                </a:solidFill>
                <a:cs typeface="Arial" pitchFamily="34" charset="0"/>
              </a:rPr>
              <a:t>break down, firms may engage in price wars, in which they continually lower their prices and increase output in order to try and attract more customers than their </a:t>
            </a:r>
            <a:r>
              <a:rPr lang="en-US" sz="1600" dirty="0" smtClean="0">
                <a:solidFill>
                  <a:srgbClr val="000000"/>
                </a:solidFill>
                <a:cs typeface="Arial" pitchFamily="34" charset="0"/>
              </a:rPr>
              <a:t>rivals</a:t>
            </a:r>
            <a:r>
              <a:rPr lang="en-US" sz="1600" dirty="0" smtClean="0">
                <a:solidFill>
                  <a:srgbClr val="000000"/>
                </a:solidFill>
                <a:cs typeface="Arial" pitchFamily="34" charset="0"/>
              </a:rPr>
              <a:t>.</a:t>
            </a:r>
          </a:p>
          <a:p>
            <a:endParaRPr lang="en-US" sz="1600" dirty="0" smtClean="0">
              <a:solidFill>
                <a:srgbClr val="000000"/>
              </a:solidFill>
              <a:cs typeface="Arial" pitchFamily="34" charset="0"/>
            </a:endParaRPr>
          </a:p>
          <a:p>
            <a:pPr marL="285750" indent="-285750">
              <a:buFont typeface="Arial" pitchFamily="34" charset="0"/>
              <a:buChar char="•"/>
            </a:pPr>
            <a:r>
              <a:rPr lang="en-US" sz="1600" dirty="0" smtClean="0">
                <a:cs typeface="Arial" pitchFamily="34" charset="0"/>
              </a:rPr>
              <a:t>This </a:t>
            </a:r>
            <a:r>
              <a:rPr lang="en-US" sz="1600" dirty="0">
                <a:cs typeface="Arial" pitchFamily="34" charset="0"/>
              </a:rPr>
              <a:t>can cause sudden increases in output and decreases in price,</a:t>
            </a:r>
            <a:r>
              <a:rPr lang="en-US" sz="1600" i="1" dirty="0">
                <a:cs typeface="Arial" pitchFamily="34" charset="0"/>
              </a:rPr>
              <a:t> temporarily approaching an efficient </a:t>
            </a:r>
            <a:r>
              <a:rPr lang="en-US" sz="1600" i="1" dirty="0" smtClean="0">
                <a:cs typeface="Arial" pitchFamily="34" charset="0"/>
              </a:rPr>
              <a:t>level.</a:t>
            </a:r>
          </a:p>
          <a:p>
            <a:pPr marL="285750" indent="-285750">
              <a:buFont typeface="Arial" pitchFamily="34" charset="0"/>
              <a:buChar char="•"/>
            </a:pPr>
            <a:r>
              <a:rPr lang="en-US" sz="1600" dirty="0" smtClean="0">
                <a:cs typeface="Arial" pitchFamily="34" charset="0"/>
              </a:rPr>
              <a:t>Once </a:t>
            </a:r>
            <a:r>
              <a:rPr lang="en-US" sz="1600" dirty="0">
                <a:cs typeface="Arial" pitchFamily="34" charset="0"/>
              </a:rPr>
              <a:t>firms realize low prices hurt everyone, price leadership is usually restored, and prices rise once more</a:t>
            </a:r>
            <a:r>
              <a:rPr lang="en-US" sz="1600" dirty="0" smtClean="0">
                <a:cs typeface="Arial" pitchFamily="34" charset="0"/>
              </a:rPr>
              <a:t>.</a:t>
            </a:r>
            <a:endParaRPr lang="en-US" sz="1600" dirty="0">
              <a:cs typeface="Arial" pitchFamily="34" charset="0"/>
            </a:endParaRPr>
          </a:p>
        </p:txBody>
      </p:sp>
    </p:spTree>
    <p:extLst>
      <p:ext uri="{BB962C8B-B14F-4D97-AF65-F5344CB8AC3E}">
        <p14:creationId xmlns:p14="http://schemas.microsoft.com/office/powerpoint/2010/main" xmlns="" val="431977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Non-Collusive Oligopolies – the Kinked Demand Curve Model</a:t>
            </a:r>
          </a:p>
          <a:p>
            <a:r>
              <a:rPr lang="en-US" dirty="0" smtClean="0"/>
              <a:t>What if collusion is not possible? Price and output decisions in oligopolies can be analyzed using a more traditional model of firm behavior, the demand curve.</a:t>
            </a:r>
            <a:endParaRPr lang="en-US" i="1" dirty="0" smtClean="0">
              <a:solidFill>
                <a:srgbClr val="FF0000"/>
              </a:solidFill>
            </a:endParaRPr>
          </a:p>
        </p:txBody>
      </p:sp>
      <p:grpSp>
        <p:nvGrpSpPr>
          <p:cNvPr id="7" name="Group 6"/>
          <p:cNvGrpSpPr>
            <a:grpSpLocks noChangeAspect="1"/>
          </p:cNvGrpSpPr>
          <p:nvPr/>
        </p:nvGrpSpPr>
        <p:grpSpPr>
          <a:xfrm>
            <a:off x="4876800" y="1584192"/>
            <a:ext cx="4419600" cy="3193445"/>
            <a:chOff x="5206999" y="1693833"/>
            <a:chExt cx="5164668" cy="4478162"/>
          </a:xfrm>
        </p:grpSpPr>
        <p:cxnSp>
          <p:nvCxnSpPr>
            <p:cNvPr id="8" name="Straight Connector 7"/>
            <p:cNvCxnSpPr/>
            <p:nvPr/>
          </p:nvCxnSpPr>
          <p:spPr>
            <a:xfrm>
              <a:off x="5656326" y="1918080"/>
              <a:ext cx="0" cy="346659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3720" y="5384672"/>
              <a:ext cx="430123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1866900"/>
              <a:ext cx="482600" cy="431595"/>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1" name="TextBox 10"/>
            <p:cNvSpPr txBox="1"/>
            <p:nvPr/>
          </p:nvSpPr>
          <p:spPr>
            <a:xfrm>
              <a:off x="9550400" y="5448300"/>
              <a:ext cx="533400" cy="431595"/>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871971" y="2711069"/>
              <a:ext cx="4028948" cy="1336802"/>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36667" y="4014609"/>
              <a:ext cx="635000" cy="431595"/>
            </a:xfrm>
            <a:prstGeom prst="rect">
              <a:avLst/>
            </a:prstGeom>
            <a:noFill/>
          </p:spPr>
          <p:txBody>
            <a:bodyPr vert="horz" rtlCol="0">
              <a:spAutoFit/>
            </a:bodyPr>
            <a:lstStyle/>
            <a:p>
              <a:r>
                <a:rPr lang="en-US" sz="1400" smtClean="0">
                  <a:solidFill>
                    <a:srgbClr val="0000FF"/>
                  </a:solidFill>
                </a:rPr>
                <a:t>D</a:t>
              </a:r>
              <a:r>
                <a:rPr lang="en-US" sz="1400" baseline="-25000" smtClean="0">
                  <a:solidFill>
                    <a:srgbClr val="0000FF"/>
                  </a:solidFill>
                </a:rPr>
                <a:t>1</a:t>
              </a:r>
              <a:endParaRPr lang="en-US" sz="1400" baseline="-25000">
                <a:solidFill>
                  <a:srgbClr val="0000FF"/>
                </a:solidFill>
              </a:endParaRPr>
            </a:p>
          </p:txBody>
        </p:sp>
        <p:cxnSp>
          <p:nvCxnSpPr>
            <p:cNvPr id="14" name="Straight Connector 13"/>
            <p:cNvCxnSpPr/>
            <p:nvPr/>
          </p:nvCxnSpPr>
          <p:spPr>
            <a:xfrm>
              <a:off x="5826633" y="2801747"/>
              <a:ext cx="3461385" cy="2435732"/>
            </a:xfrm>
            <a:prstGeom prst="line">
              <a:avLst/>
            </a:prstGeom>
            <a:ln w="38100" cap="flat" cmpd="sng" algn="ctr">
              <a:solidFill>
                <a:srgbClr val="0000FF">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45600" y="4929008"/>
              <a:ext cx="787400" cy="431595"/>
            </a:xfrm>
            <a:prstGeom prst="rect">
              <a:avLst/>
            </a:prstGeom>
            <a:noFill/>
          </p:spPr>
          <p:txBody>
            <a:bodyPr vert="horz" rtlCol="0">
              <a:spAutoFit/>
            </a:bodyPr>
            <a:lstStyle/>
            <a:p>
              <a:r>
                <a:rPr lang="en-US" sz="1400" dirty="0" smtClean="0">
                  <a:solidFill>
                    <a:srgbClr val="0000FF"/>
                  </a:solidFill>
                </a:rPr>
                <a:t>MR</a:t>
              </a:r>
              <a:r>
                <a:rPr lang="en-US" sz="1400" baseline="-25000" dirty="0" smtClean="0">
                  <a:solidFill>
                    <a:srgbClr val="0000FF"/>
                  </a:solidFill>
                </a:rPr>
                <a:t>1</a:t>
              </a:r>
              <a:endParaRPr lang="en-US" sz="1400" baseline="-25000" dirty="0">
                <a:solidFill>
                  <a:srgbClr val="0000FF"/>
                </a:solidFill>
              </a:endParaRPr>
            </a:p>
          </p:txBody>
        </p:sp>
        <p:cxnSp>
          <p:nvCxnSpPr>
            <p:cNvPr id="16" name="Straight Connector 15"/>
            <p:cNvCxnSpPr/>
            <p:nvPr/>
          </p:nvCxnSpPr>
          <p:spPr>
            <a:xfrm>
              <a:off x="6802628" y="2178685"/>
              <a:ext cx="1846072" cy="293941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11822" y="2269235"/>
              <a:ext cx="1263778" cy="3610865"/>
            </a:xfrm>
            <a:prstGeom prst="line">
              <a:avLst/>
            </a:prstGeom>
            <a:ln w="38100" cap="flat" cmpd="sng" algn="ctr">
              <a:solidFill>
                <a:srgbClr val="FF0000">
                  <a:alpha val="4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48701" y="4929008"/>
              <a:ext cx="609601" cy="431595"/>
            </a:xfrm>
            <a:prstGeom prst="rect">
              <a:avLst/>
            </a:prstGeom>
            <a:noFill/>
          </p:spPr>
          <p:txBody>
            <a:bodyPr vert="horz" rtlCol="0">
              <a:spAutoFit/>
            </a:bodyPr>
            <a:lstStyle/>
            <a:p>
              <a:r>
                <a:rPr lang="en-US" sz="1400" dirty="0" smtClean="0">
                  <a:solidFill>
                    <a:srgbClr val="FF0000"/>
                  </a:solidFill>
                </a:rPr>
                <a:t>D</a:t>
              </a:r>
              <a:r>
                <a:rPr lang="en-US" sz="1400" baseline="-25000" dirty="0" smtClean="0">
                  <a:solidFill>
                    <a:srgbClr val="FF0000"/>
                  </a:solidFill>
                </a:rPr>
                <a:t>2</a:t>
              </a:r>
              <a:endParaRPr lang="en-US" sz="1400" baseline="-25000" dirty="0">
                <a:solidFill>
                  <a:srgbClr val="FF0000"/>
                </a:solidFill>
              </a:endParaRPr>
            </a:p>
          </p:txBody>
        </p:sp>
        <p:sp>
          <p:nvSpPr>
            <p:cNvPr id="19" name="TextBox 18"/>
            <p:cNvSpPr txBox="1"/>
            <p:nvPr/>
          </p:nvSpPr>
          <p:spPr>
            <a:xfrm>
              <a:off x="7975599" y="5740400"/>
              <a:ext cx="787400" cy="431595"/>
            </a:xfrm>
            <a:prstGeom prst="rect">
              <a:avLst/>
            </a:prstGeom>
            <a:noFill/>
          </p:spPr>
          <p:txBody>
            <a:bodyPr vert="horz" rtlCol="0">
              <a:spAutoFit/>
            </a:bodyPr>
            <a:lstStyle/>
            <a:p>
              <a:r>
                <a:rPr lang="en-US" sz="1400" smtClean="0">
                  <a:solidFill>
                    <a:srgbClr val="FF0000"/>
                  </a:solidFill>
                </a:rPr>
                <a:t>MR</a:t>
              </a:r>
              <a:r>
                <a:rPr lang="en-US" sz="1400" baseline="-25000" smtClean="0">
                  <a:solidFill>
                    <a:srgbClr val="FF0000"/>
                  </a:solidFill>
                </a:rPr>
                <a:t>2</a:t>
              </a:r>
              <a:endParaRPr lang="en-US" sz="1400" baseline="-25000">
                <a:solidFill>
                  <a:srgbClr val="FF0000"/>
                </a:solidFill>
              </a:endParaRPr>
            </a:p>
          </p:txBody>
        </p:sp>
        <p:sp>
          <p:nvSpPr>
            <p:cNvPr id="20" name="TextBox 19"/>
            <p:cNvSpPr txBox="1"/>
            <p:nvPr/>
          </p:nvSpPr>
          <p:spPr>
            <a:xfrm>
              <a:off x="6326374" y="1693833"/>
              <a:ext cx="2692399" cy="431595"/>
            </a:xfrm>
            <a:prstGeom prst="rect">
              <a:avLst/>
            </a:prstGeom>
            <a:noFill/>
          </p:spPr>
          <p:txBody>
            <a:bodyPr vert="horz" rtlCol="0">
              <a:spAutoFit/>
            </a:bodyPr>
            <a:lstStyle/>
            <a:p>
              <a:r>
                <a:rPr lang="en-US" sz="1400" b="1" dirty="0" smtClean="0">
                  <a:solidFill>
                    <a:srgbClr val="FF6820"/>
                  </a:solidFill>
                </a:rPr>
                <a:t>Demand for Big Macs</a:t>
              </a:r>
              <a:endParaRPr lang="en-US" sz="1400" b="1" dirty="0">
                <a:solidFill>
                  <a:srgbClr val="FF6820"/>
                </a:solidFill>
              </a:endParaRPr>
            </a:p>
          </p:txBody>
        </p:sp>
        <p:cxnSp>
          <p:nvCxnSpPr>
            <p:cNvPr id="21" name="Straight Connector 20"/>
            <p:cNvCxnSpPr/>
            <p:nvPr/>
          </p:nvCxnSpPr>
          <p:spPr>
            <a:xfrm flipH="1">
              <a:off x="5676900" y="3225800"/>
              <a:ext cx="1778000"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06999" y="3014632"/>
              <a:ext cx="609601" cy="431595"/>
            </a:xfrm>
            <a:prstGeom prst="rect">
              <a:avLst/>
            </a:prstGeom>
            <a:noFill/>
          </p:spPr>
          <p:txBody>
            <a:bodyPr vert="horz" rtlCol="0">
              <a:spAutoFit/>
            </a:bodyPr>
            <a:lstStyle/>
            <a:p>
              <a:r>
                <a:rPr lang="en-US" sz="1400" dirty="0" smtClean="0">
                  <a:solidFill>
                    <a:srgbClr val="000000"/>
                  </a:solidFill>
                </a:rPr>
                <a:t>$5</a:t>
              </a:r>
              <a:endParaRPr lang="en-US" sz="1400" baseline="-25000" dirty="0">
                <a:solidFill>
                  <a:srgbClr val="000000"/>
                </a:solidFill>
              </a:endParaRPr>
            </a:p>
          </p:txBody>
        </p:sp>
        <p:cxnSp>
          <p:nvCxnSpPr>
            <p:cNvPr id="23" name="Straight Connector 22"/>
            <p:cNvCxnSpPr/>
            <p:nvPr/>
          </p:nvCxnSpPr>
          <p:spPr>
            <a:xfrm>
              <a:off x="7442200" y="3225800"/>
              <a:ext cx="127000" cy="21463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16801" y="5422900"/>
              <a:ext cx="558800" cy="431595"/>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grpSp>
      <p:sp>
        <p:nvSpPr>
          <p:cNvPr id="2" name="TextBox 1"/>
          <p:cNvSpPr txBox="1"/>
          <p:nvPr/>
        </p:nvSpPr>
        <p:spPr>
          <a:xfrm>
            <a:off x="0" y="1257300"/>
            <a:ext cx="5131072" cy="3293209"/>
          </a:xfrm>
          <a:prstGeom prst="rect">
            <a:avLst/>
          </a:prstGeom>
          <a:noFill/>
        </p:spPr>
        <p:txBody>
          <a:bodyPr wrap="square" rtlCol="0">
            <a:spAutoFit/>
          </a:bodyPr>
          <a:lstStyle/>
          <a:p>
            <a:r>
              <a:rPr lang="en-US" sz="1600" b="1" dirty="0" smtClean="0">
                <a:solidFill>
                  <a:srgbClr val="0000CC"/>
                </a:solidFill>
              </a:rPr>
              <a:t>Consider the market for hamburgers: </a:t>
            </a:r>
            <a:r>
              <a:rPr lang="en-US" sz="1600" dirty="0" smtClean="0"/>
              <a:t>Assume there are only two firms selling hamburgers, McDonald’s (the Big Mac) and Burger King (the Whopper). What does demand for </a:t>
            </a:r>
            <a:r>
              <a:rPr lang="en-US" sz="1600" dirty="0" err="1" smtClean="0"/>
              <a:t>McD’s</a:t>
            </a:r>
            <a:r>
              <a:rPr lang="en-US" sz="1600" dirty="0" smtClean="0"/>
              <a:t> Big Mac look like to </a:t>
            </a:r>
            <a:r>
              <a:rPr lang="en-US" sz="1600" dirty="0" err="1" smtClean="0"/>
              <a:t>McD’s</a:t>
            </a:r>
            <a:r>
              <a:rPr lang="en-US" sz="1600" dirty="0" smtClean="0"/>
              <a:t>? </a:t>
            </a:r>
            <a:r>
              <a:rPr lang="en-US" sz="1600" dirty="0"/>
              <a:t>T</a:t>
            </a:r>
            <a:r>
              <a:rPr lang="en-US" sz="1600" dirty="0" smtClean="0"/>
              <a:t>he current price of both Big Macs and Whoppers is $5. </a:t>
            </a:r>
            <a:r>
              <a:rPr lang="en-US" sz="1600" i="1" dirty="0" err="1" smtClean="0">
                <a:solidFill>
                  <a:srgbClr val="FF0000"/>
                </a:solidFill>
              </a:rPr>
              <a:t>McD’s</a:t>
            </a:r>
            <a:r>
              <a:rPr lang="en-US" sz="1600" i="1" dirty="0" smtClean="0">
                <a:solidFill>
                  <a:srgbClr val="FF0000"/>
                </a:solidFill>
              </a:rPr>
              <a:t> is considering changing its price. </a:t>
            </a:r>
            <a:endParaRPr lang="en-US" sz="1600" i="1" dirty="0" smtClean="0">
              <a:solidFill>
                <a:srgbClr val="FF0000"/>
              </a:solidFill>
            </a:endParaRPr>
          </a:p>
          <a:p>
            <a:endParaRPr lang="en-US" sz="1600" i="1" dirty="0" smtClean="0">
              <a:solidFill>
                <a:srgbClr val="FF0000"/>
              </a:solidFill>
            </a:endParaRPr>
          </a:p>
          <a:p>
            <a:pPr marL="285750" indent="-285750">
              <a:buFont typeface="Arial" pitchFamily="34" charset="0"/>
              <a:buChar char="•"/>
            </a:pPr>
            <a:r>
              <a:rPr lang="en-US" sz="1600" dirty="0" smtClean="0"/>
              <a:t>If </a:t>
            </a:r>
            <a:r>
              <a:rPr lang="en-US" sz="1600" dirty="0" err="1" smtClean="0"/>
              <a:t>McD’s</a:t>
            </a:r>
            <a:r>
              <a:rPr lang="en-US" sz="1600" dirty="0" smtClean="0"/>
              <a:t> lowers its price, it should assume that BK will also lower its price, because if they do not, they will lose many consumers to </a:t>
            </a:r>
            <a:r>
              <a:rPr lang="en-US" sz="1600" dirty="0" err="1" smtClean="0"/>
              <a:t>McD’s</a:t>
            </a:r>
            <a:r>
              <a:rPr lang="en-US" sz="1600" dirty="0" smtClean="0"/>
              <a:t>.</a:t>
            </a:r>
          </a:p>
          <a:p>
            <a:pPr marL="285750" indent="-285750">
              <a:buFont typeface="Arial" pitchFamily="34" charset="0"/>
              <a:buChar char="•"/>
            </a:pPr>
            <a:r>
              <a:rPr lang="en-US" sz="1600" dirty="0" smtClean="0"/>
              <a:t>With this assumption, </a:t>
            </a:r>
            <a:r>
              <a:rPr lang="en-US" sz="1600" b="1" i="1" dirty="0" smtClean="0">
                <a:solidFill>
                  <a:srgbClr val="0000CC"/>
                </a:solidFill>
              </a:rPr>
              <a:t>demand for Big Macs is likely highly inelastic below $5. </a:t>
            </a:r>
            <a:r>
              <a:rPr lang="en-US" sz="1600" dirty="0" smtClean="0"/>
              <a:t>Very few new customers will buy Big Macs, since the price of Whoppers will also fall. </a:t>
            </a:r>
          </a:p>
        </p:txBody>
      </p:sp>
      <p:sp>
        <p:nvSpPr>
          <p:cNvPr id="3" name="TextBox 2"/>
          <p:cNvSpPr txBox="1"/>
          <p:nvPr/>
        </p:nvSpPr>
        <p:spPr>
          <a:xfrm>
            <a:off x="-1" y="4610100"/>
            <a:ext cx="9144001" cy="1077218"/>
          </a:xfrm>
          <a:prstGeom prst="rect">
            <a:avLst/>
          </a:prstGeom>
          <a:noFill/>
        </p:spPr>
        <p:txBody>
          <a:bodyPr wrap="square" rtlCol="0">
            <a:spAutoFit/>
          </a:bodyPr>
          <a:lstStyle/>
          <a:p>
            <a:pPr marL="285750" indent="-285750">
              <a:buFont typeface="Arial" pitchFamily="34" charset="0"/>
              <a:buChar char="•"/>
            </a:pPr>
            <a:r>
              <a:rPr lang="en-US" sz="1600" dirty="0" smtClean="0"/>
              <a:t>If </a:t>
            </a:r>
            <a:r>
              <a:rPr lang="en-US" sz="1600" dirty="0" err="1" smtClean="0"/>
              <a:t>McD’s</a:t>
            </a:r>
            <a:r>
              <a:rPr lang="en-US" sz="1600" dirty="0" smtClean="0"/>
              <a:t> raises its price, it should assume that BK will ignore the price increase, since they know lots of Big Mac consumers will switch over to Whoppers.</a:t>
            </a:r>
          </a:p>
          <a:p>
            <a:pPr marL="285750" indent="-285750">
              <a:buFont typeface="Arial" pitchFamily="34" charset="0"/>
              <a:buChar char="•"/>
            </a:pPr>
            <a:r>
              <a:rPr lang="en-US" sz="1600" dirty="0" smtClean="0"/>
              <a:t>With this assumption, </a:t>
            </a:r>
            <a:r>
              <a:rPr lang="en-US" sz="1600" b="1" i="1" dirty="0" smtClean="0">
                <a:solidFill>
                  <a:srgbClr val="0000CC"/>
                </a:solidFill>
              </a:rPr>
              <a:t>demand for Big macs is highly elastic above $5</a:t>
            </a:r>
            <a:r>
              <a:rPr lang="en-US" sz="1600" dirty="0" smtClean="0"/>
              <a:t>. Many Big Mac consumers will switch to Whoppers, since the price of Whoppers will stay at $5 when </a:t>
            </a:r>
            <a:r>
              <a:rPr lang="en-US" sz="1600" dirty="0" err="1" smtClean="0"/>
              <a:t>McD’s</a:t>
            </a:r>
            <a:r>
              <a:rPr lang="en-US" sz="1600" dirty="0" smtClean="0"/>
              <a:t> raises its price</a:t>
            </a:r>
            <a:endParaRPr lang="en-US" sz="1600" dirty="0"/>
          </a:p>
        </p:txBody>
      </p:sp>
    </p:spTree>
    <p:extLst>
      <p:ext uri="{BB962C8B-B14F-4D97-AF65-F5344CB8AC3E}">
        <p14:creationId xmlns:p14="http://schemas.microsoft.com/office/powerpoint/2010/main" xmlns="" val="1075236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Non-Collusive Oligopolies – the Kinked Demand Curve Model</a:t>
            </a:r>
          </a:p>
          <a:p>
            <a:r>
              <a:rPr lang="en-US" dirty="0" smtClean="0"/>
              <a:t>Based on the analysis on the previous slide, we can conclude that the demand for Big Macs, as seen by McDonald’s is actually a </a:t>
            </a:r>
            <a:r>
              <a:rPr lang="en-US" i="1" dirty="0" smtClean="0"/>
              <a:t>kinked demand curve</a:t>
            </a:r>
            <a:r>
              <a:rPr lang="en-US" dirty="0" smtClean="0"/>
              <a:t>. </a:t>
            </a:r>
            <a:endParaRPr lang="en-US" i="1" dirty="0" smtClean="0">
              <a:solidFill>
                <a:srgbClr val="FF0000"/>
              </a:solidFill>
            </a:endParaRPr>
          </a:p>
        </p:txBody>
      </p:sp>
      <p:grpSp>
        <p:nvGrpSpPr>
          <p:cNvPr id="7" name="Group 6"/>
          <p:cNvGrpSpPr>
            <a:grpSpLocks noChangeAspect="1"/>
          </p:cNvGrpSpPr>
          <p:nvPr/>
        </p:nvGrpSpPr>
        <p:grpSpPr>
          <a:xfrm>
            <a:off x="-76200" y="1714500"/>
            <a:ext cx="3888766" cy="3340312"/>
            <a:chOff x="5197551" y="1866900"/>
            <a:chExt cx="4087922" cy="4213655"/>
          </a:xfrm>
        </p:grpSpPr>
        <p:cxnSp>
          <p:nvCxnSpPr>
            <p:cNvPr id="23" name="Straight Connector 22"/>
            <p:cNvCxnSpPr/>
            <p:nvPr/>
          </p:nvCxnSpPr>
          <p:spPr>
            <a:xfrm>
              <a:off x="7442200" y="3225800"/>
              <a:ext cx="127000" cy="21463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56326" y="1918080"/>
              <a:ext cx="0" cy="346659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633720" y="5372100"/>
              <a:ext cx="3503883" cy="125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1866900"/>
              <a:ext cx="482600" cy="388247"/>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1" name="TextBox 10"/>
            <p:cNvSpPr txBox="1"/>
            <p:nvPr/>
          </p:nvSpPr>
          <p:spPr>
            <a:xfrm>
              <a:off x="8752073" y="5411684"/>
              <a:ext cx="533400" cy="388247"/>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871970" y="2711069"/>
              <a:ext cx="1582929" cy="51473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90098" y="4885538"/>
              <a:ext cx="635000" cy="427071"/>
            </a:xfrm>
            <a:prstGeom prst="rect">
              <a:avLst/>
            </a:prstGeom>
            <a:noFill/>
          </p:spPr>
          <p:txBody>
            <a:bodyPr vert="horz" rtlCol="0">
              <a:spAutoFit/>
            </a:bodyPr>
            <a:lstStyle/>
            <a:p>
              <a:r>
                <a:rPr lang="en-US" sz="1600" b="1" dirty="0" smtClean="0">
                  <a:solidFill>
                    <a:srgbClr val="0000FF"/>
                  </a:solidFill>
                </a:rPr>
                <a:t>D</a:t>
              </a:r>
              <a:endParaRPr lang="en-US" sz="1600" b="1" baseline="-25000" dirty="0">
                <a:solidFill>
                  <a:srgbClr val="0000FF"/>
                </a:solidFill>
              </a:endParaRPr>
            </a:p>
          </p:txBody>
        </p:sp>
        <p:cxnSp>
          <p:nvCxnSpPr>
            <p:cNvPr id="14" name="Straight Connector 13"/>
            <p:cNvCxnSpPr/>
            <p:nvPr/>
          </p:nvCxnSpPr>
          <p:spPr>
            <a:xfrm>
              <a:off x="5826633" y="2801747"/>
              <a:ext cx="1679066" cy="121286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64525" y="5653484"/>
              <a:ext cx="787400" cy="427071"/>
            </a:xfrm>
            <a:prstGeom prst="rect">
              <a:avLst/>
            </a:prstGeom>
            <a:noFill/>
          </p:spPr>
          <p:txBody>
            <a:bodyPr vert="horz" rtlCol="0">
              <a:spAutoFit/>
            </a:bodyPr>
            <a:lstStyle/>
            <a:p>
              <a:r>
                <a:rPr lang="en-US" sz="1600" b="1" dirty="0" smtClean="0">
                  <a:solidFill>
                    <a:srgbClr val="0000FF"/>
                  </a:solidFill>
                </a:rPr>
                <a:t>MR</a:t>
              </a:r>
              <a:endParaRPr lang="en-US" sz="1600" b="1" baseline="-25000" dirty="0">
                <a:solidFill>
                  <a:srgbClr val="0000FF"/>
                </a:solidFill>
              </a:endParaRPr>
            </a:p>
          </p:txBody>
        </p:sp>
        <p:cxnSp>
          <p:nvCxnSpPr>
            <p:cNvPr id="16" name="Straight Connector 15"/>
            <p:cNvCxnSpPr/>
            <p:nvPr/>
          </p:nvCxnSpPr>
          <p:spPr>
            <a:xfrm>
              <a:off x="7454900" y="3219817"/>
              <a:ext cx="1193801" cy="1898283"/>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05699" y="4711715"/>
              <a:ext cx="469900" cy="1168385"/>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26374" y="1956325"/>
              <a:ext cx="2692399" cy="427071"/>
            </a:xfrm>
            <a:prstGeom prst="rect">
              <a:avLst/>
            </a:prstGeom>
            <a:noFill/>
          </p:spPr>
          <p:txBody>
            <a:bodyPr vert="horz" rtlCol="0">
              <a:spAutoFit/>
            </a:bodyPr>
            <a:lstStyle/>
            <a:p>
              <a:r>
                <a:rPr lang="en-US" sz="1600" b="1" dirty="0" smtClean="0">
                  <a:solidFill>
                    <a:srgbClr val="FF6820"/>
                  </a:solidFill>
                </a:rPr>
                <a:t>Demand for Big Macs</a:t>
              </a:r>
              <a:endParaRPr lang="en-US" sz="1600" b="1" dirty="0">
                <a:solidFill>
                  <a:srgbClr val="FF6820"/>
                </a:solidFill>
              </a:endParaRPr>
            </a:p>
          </p:txBody>
        </p:sp>
        <p:cxnSp>
          <p:nvCxnSpPr>
            <p:cNvPr id="21" name="Straight Connector 20"/>
            <p:cNvCxnSpPr/>
            <p:nvPr/>
          </p:nvCxnSpPr>
          <p:spPr>
            <a:xfrm flipH="1">
              <a:off x="5656326" y="3225802"/>
              <a:ext cx="1798575"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97551" y="3022418"/>
              <a:ext cx="436169" cy="388247"/>
            </a:xfrm>
            <a:prstGeom prst="rect">
              <a:avLst/>
            </a:prstGeom>
            <a:noFill/>
          </p:spPr>
          <p:txBody>
            <a:bodyPr vert="horz" wrap="square" rtlCol="0">
              <a:spAutoFit/>
            </a:bodyPr>
            <a:lstStyle/>
            <a:p>
              <a:r>
                <a:rPr lang="en-US" sz="1400" dirty="0" smtClean="0">
                  <a:solidFill>
                    <a:srgbClr val="000000"/>
                  </a:solidFill>
                </a:rPr>
                <a:t>$5</a:t>
              </a:r>
              <a:endParaRPr lang="en-US" sz="1400" baseline="-25000" dirty="0">
                <a:solidFill>
                  <a:srgbClr val="000000"/>
                </a:solidFill>
              </a:endParaRPr>
            </a:p>
          </p:txBody>
        </p:sp>
        <p:sp>
          <p:nvSpPr>
            <p:cNvPr id="24" name="TextBox 23"/>
            <p:cNvSpPr txBox="1"/>
            <p:nvPr/>
          </p:nvSpPr>
          <p:spPr>
            <a:xfrm>
              <a:off x="7416800" y="5422900"/>
              <a:ext cx="558800" cy="388247"/>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cxnSp>
          <p:nvCxnSpPr>
            <p:cNvPr id="31" name="Straight Connector 30"/>
            <p:cNvCxnSpPr/>
            <p:nvPr/>
          </p:nvCxnSpPr>
          <p:spPr>
            <a:xfrm>
              <a:off x="7496104" y="4014609"/>
              <a:ext cx="9595" cy="697106"/>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999247" y="1790700"/>
            <a:ext cx="5144753" cy="3139321"/>
          </a:xfrm>
          <a:prstGeom prst="rect">
            <a:avLst/>
          </a:prstGeom>
          <a:noFill/>
        </p:spPr>
        <p:txBody>
          <a:bodyPr wrap="square" rtlCol="0">
            <a:spAutoFit/>
          </a:bodyPr>
          <a:lstStyle/>
          <a:p>
            <a:r>
              <a:rPr lang="en-US" dirty="0" smtClean="0">
                <a:solidFill>
                  <a:srgbClr val="0000CC"/>
                </a:solidFill>
              </a:rPr>
              <a:t>Demand is highly elastic above the current price:</a:t>
            </a:r>
          </a:p>
          <a:p>
            <a:pPr marL="285750" indent="-285750">
              <a:buFont typeface="Arial" pitchFamily="34" charset="0"/>
              <a:buChar char="•"/>
            </a:pPr>
            <a:r>
              <a:rPr lang="en-US" dirty="0" smtClean="0"/>
              <a:t>BK will ignore a price increase by </a:t>
            </a:r>
            <a:r>
              <a:rPr lang="en-US" dirty="0" err="1" smtClean="0"/>
              <a:t>McD’s</a:t>
            </a:r>
            <a:endParaRPr lang="en-US" dirty="0" smtClean="0"/>
          </a:p>
          <a:p>
            <a:pPr marL="285750" indent="-285750">
              <a:buFont typeface="Arial" pitchFamily="34" charset="0"/>
              <a:buChar char="•"/>
            </a:pPr>
            <a:r>
              <a:rPr lang="en-US" dirty="0" smtClean="0"/>
              <a:t>Many consumers will switch to Whoppers</a:t>
            </a:r>
          </a:p>
          <a:p>
            <a:pPr marL="285750" indent="-285750">
              <a:buFont typeface="Arial" pitchFamily="34" charset="0"/>
              <a:buChar char="•"/>
            </a:pPr>
            <a:r>
              <a:rPr lang="en-US" i="1" dirty="0" smtClean="0">
                <a:solidFill>
                  <a:srgbClr val="FF0000"/>
                </a:solidFill>
              </a:rPr>
              <a:t>A price increase would lead to a fall in </a:t>
            </a:r>
            <a:r>
              <a:rPr lang="en-US" i="1" dirty="0" err="1" smtClean="0">
                <a:solidFill>
                  <a:srgbClr val="FF0000"/>
                </a:solidFill>
              </a:rPr>
              <a:t>McD’s</a:t>
            </a:r>
            <a:r>
              <a:rPr lang="en-US" i="1" dirty="0" smtClean="0">
                <a:solidFill>
                  <a:srgbClr val="FF0000"/>
                </a:solidFill>
              </a:rPr>
              <a:t> total revenues.</a:t>
            </a:r>
          </a:p>
          <a:p>
            <a:endParaRPr lang="en-US" i="1" dirty="0">
              <a:solidFill>
                <a:srgbClr val="FF0000"/>
              </a:solidFill>
            </a:endParaRPr>
          </a:p>
          <a:p>
            <a:r>
              <a:rPr lang="en-US" dirty="0" smtClean="0">
                <a:solidFill>
                  <a:srgbClr val="0000CC"/>
                </a:solidFill>
              </a:rPr>
              <a:t>Demand is highly inelastic below the current price:</a:t>
            </a:r>
          </a:p>
          <a:p>
            <a:pPr marL="285750" indent="-285750">
              <a:buFont typeface="Arial" pitchFamily="34" charset="0"/>
              <a:buChar char="•"/>
            </a:pPr>
            <a:r>
              <a:rPr lang="en-US" dirty="0" smtClean="0"/>
              <a:t>BK will match </a:t>
            </a:r>
            <a:r>
              <a:rPr lang="en-US" smtClean="0"/>
              <a:t>price decreases </a:t>
            </a:r>
            <a:r>
              <a:rPr lang="en-US" dirty="0" smtClean="0"/>
              <a:t>by </a:t>
            </a:r>
            <a:r>
              <a:rPr lang="en-US" dirty="0" err="1" smtClean="0"/>
              <a:t>McD’s</a:t>
            </a:r>
            <a:r>
              <a:rPr lang="en-US" dirty="0" smtClean="0"/>
              <a:t> </a:t>
            </a:r>
          </a:p>
          <a:p>
            <a:pPr marL="285750" indent="-285750">
              <a:buFont typeface="Arial" pitchFamily="34" charset="0"/>
              <a:buChar char="•"/>
            </a:pPr>
            <a:r>
              <a:rPr lang="en-US" dirty="0" smtClean="0"/>
              <a:t>Very few new consumers will buy Big Macs</a:t>
            </a:r>
          </a:p>
          <a:p>
            <a:pPr marL="285750" indent="-285750">
              <a:buFont typeface="Arial" pitchFamily="34" charset="0"/>
              <a:buChar char="•"/>
            </a:pPr>
            <a:r>
              <a:rPr lang="en-US" i="1" dirty="0" smtClean="0">
                <a:solidFill>
                  <a:srgbClr val="FF0000"/>
                </a:solidFill>
              </a:rPr>
              <a:t>A price decrease would lead to a fall in </a:t>
            </a:r>
            <a:r>
              <a:rPr lang="en-US" i="1" dirty="0" err="1" smtClean="0">
                <a:solidFill>
                  <a:srgbClr val="FF0000"/>
                </a:solidFill>
              </a:rPr>
              <a:t>McD’s</a:t>
            </a:r>
            <a:r>
              <a:rPr lang="en-US" i="1" dirty="0" smtClean="0">
                <a:solidFill>
                  <a:srgbClr val="FF0000"/>
                </a:solidFill>
              </a:rPr>
              <a:t> total revenues</a:t>
            </a:r>
            <a:endParaRPr lang="en-US" i="1" dirty="0">
              <a:solidFill>
                <a:srgbClr val="FF0000"/>
              </a:solidFill>
            </a:endParaRPr>
          </a:p>
        </p:txBody>
      </p:sp>
      <p:sp>
        <p:nvSpPr>
          <p:cNvPr id="43" name="TextBox 42"/>
          <p:cNvSpPr txBox="1"/>
          <p:nvPr/>
        </p:nvSpPr>
        <p:spPr>
          <a:xfrm>
            <a:off x="0" y="5030569"/>
            <a:ext cx="9144000" cy="646331"/>
          </a:xfrm>
          <a:prstGeom prst="rect">
            <a:avLst/>
          </a:prstGeom>
          <a:noFill/>
        </p:spPr>
        <p:txBody>
          <a:bodyPr wrap="square" rtlCol="0">
            <a:spAutoFit/>
          </a:bodyPr>
          <a:lstStyle/>
          <a:p>
            <a:pPr algn="ctr"/>
            <a:r>
              <a:rPr lang="en-US" i="1" dirty="0" smtClean="0">
                <a:solidFill>
                  <a:srgbClr val="FF0000"/>
                </a:solidFill>
              </a:rPr>
              <a:t>The price in a non-collusive oligopolistic market tends to be very stable. Firms are unlikely to raise or lower prices since in either case, total revenues will fall, possibly reducing profits.</a:t>
            </a:r>
            <a:endParaRPr lang="en-US" i="1" dirty="0">
              <a:solidFill>
                <a:srgbClr val="FF0000"/>
              </a:solidFill>
            </a:endParaRPr>
          </a:p>
        </p:txBody>
      </p:sp>
    </p:spTree>
    <p:extLst>
      <p:ext uri="{BB962C8B-B14F-4D97-AF65-F5344CB8AC3E}">
        <p14:creationId xmlns:p14="http://schemas.microsoft.com/office/powerpoint/2010/main" xmlns="" val="2956277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Non-Collusive Oligopolies – the Kinked Demand Curve Model</a:t>
            </a:r>
          </a:p>
          <a:p>
            <a:r>
              <a:rPr lang="en-US" dirty="0" smtClean="0"/>
              <a:t>Even as a firm’s costs rise and fall, the firm is not likely to quickly change its level of output and price in a non-collusive oligopoly. Observe the graph below:</a:t>
            </a:r>
            <a:endParaRPr lang="en-US" i="1" dirty="0" smtClean="0">
              <a:solidFill>
                <a:srgbClr val="FF0000"/>
              </a:solidFill>
            </a:endParaRPr>
          </a:p>
        </p:txBody>
      </p:sp>
      <p:grpSp>
        <p:nvGrpSpPr>
          <p:cNvPr id="4" name="Group 3"/>
          <p:cNvGrpSpPr/>
          <p:nvPr/>
        </p:nvGrpSpPr>
        <p:grpSpPr>
          <a:xfrm>
            <a:off x="76200" y="1790700"/>
            <a:ext cx="4843128" cy="3754399"/>
            <a:chOff x="4724402" y="1790700"/>
            <a:chExt cx="4343398" cy="3367008"/>
          </a:xfrm>
        </p:grpSpPr>
        <p:grpSp>
          <p:nvGrpSpPr>
            <p:cNvPr id="7" name="Group 6"/>
            <p:cNvGrpSpPr>
              <a:grpSpLocks noChangeAspect="1"/>
            </p:cNvGrpSpPr>
            <p:nvPr/>
          </p:nvGrpSpPr>
          <p:grpSpPr>
            <a:xfrm>
              <a:off x="4724402" y="1790700"/>
              <a:ext cx="4343398" cy="3367008"/>
              <a:chOff x="5197550" y="1789158"/>
              <a:chExt cx="4565835" cy="4247330"/>
            </a:xfrm>
          </p:grpSpPr>
          <p:cxnSp>
            <p:nvCxnSpPr>
              <p:cNvPr id="23" name="Straight Connector 22"/>
              <p:cNvCxnSpPr/>
              <p:nvPr/>
            </p:nvCxnSpPr>
            <p:spPr>
              <a:xfrm>
                <a:off x="7442200" y="3225800"/>
                <a:ext cx="127000" cy="214630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56326" y="1918080"/>
                <a:ext cx="0" cy="346659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633720" y="5372100"/>
                <a:ext cx="3503883" cy="125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1866901"/>
                <a:ext cx="482600" cy="348186"/>
              </a:xfrm>
              <a:prstGeom prst="rect">
                <a:avLst/>
              </a:prstGeom>
              <a:noFill/>
            </p:spPr>
            <p:txBody>
              <a:bodyPr vert="horz" rtlCol="0">
                <a:spAutoFit/>
              </a:bodyPr>
              <a:lstStyle/>
              <a:p>
                <a:r>
                  <a:rPr lang="en-US" sz="1400" smtClean="0">
                    <a:solidFill>
                      <a:srgbClr val="000000"/>
                    </a:solidFill>
                  </a:rPr>
                  <a:t>P</a:t>
                </a:r>
                <a:endParaRPr lang="en-US" sz="1400">
                  <a:solidFill>
                    <a:srgbClr val="000000"/>
                  </a:solidFill>
                </a:endParaRPr>
              </a:p>
            </p:txBody>
          </p:sp>
          <p:sp>
            <p:nvSpPr>
              <p:cNvPr id="11" name="TextBox 10"/>
              <p:cNvSpPr txBox="1"/>
              <p:nvPr/>
            </p:nvSpPr>
            <p:spPr>
              <a:xfrm>
                <a:off x="8752073" y="5411684"/>
                <a:ext cx="533400" cy="348186"/>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cxnSp>
            <p:nvCxnSpPr>
              <p:cNvPr id="12" name="Straight Connector 11"/>
              <p:cNvCxnSpPr/>
              <p:nvPr/>
            </p:nvCxnSpPr>
            <p:spPr>
              <a:xfrm>
                <a:off x="5871970" y="2711069"/>
                <a:ext cx="1582929" cy="51473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90098" y="4885538"/>
                <a:ext cx="635000" cy="383004"/>
              </a:xfrm>
              <a:prstGeom prst="rect">
                <a:avLst/>
              </a:prstGeom>
              <a:noFill/>
            </p:spPr>
            <p:txBody>
              <a:bodyPr vert="horz" rtlCol="0">
                <a:spAutoFit/>
              </a:bodyPr>
              <a:lstStyle/>
              <a:p>
                <a:r>
                  <a:rPr lang="en-US" sz="1600" b="1" dirty="0" smtClean="0">
                    <a:solidFill>
                      <a:srgbClr val="0000FF"/>
                    </a:solidFill>
                  </a:rPr>
                  <a:t>D</a:t>
                </a:r>
                <a:endParaRPr lang="en-US" sz="1600" b="1" baseline="-25000" dirty="0">
                  <a:solidFill>
                    <a:srgbClr val="0000FF"/>
                  </a:solidFill>
                </a:endParaRPr>
              </a:p>
            </p:txBody>
          </p:sp>
          <p:cxnSp>
            <p:nvCxnSpPr>
              <p:cNvPr id="14" name="Straight Connector 13"/>
              <p:cNvCxnSpPr/>
              <p:nvPr/>
            </p:nvCxnSpPr>
            <p:spPr>
              <a:xfrm>
                <a:off x="5826633" y="2801747"/>
                <a:ext cx="1679066" cy="121286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64525" y="5653484"/>
                <a:ext cx="787400" cy="383004"/>
              </a:xfrm>
              <a:prstGeom prst="rect">
                <a:avLst/>
              </a:prstGeom>
              <a:noFill/>
            </p:spPr>
            <p:txBody>
              <a:bodyPr vert="horz" rtlCol="0">
                <a:spAutoFit/>
              </a:bodyPr>
              <a:lstStyle/>
              <a:p>
                <a:r>
                  <a:rPr lang="en-US" sz="1600" b="1" dirty="0" smtClean="0">
                    <a:solidFill>
                      <a:srgbClr val="0000FF"/>
                    </a:solidFill>
                  </a:rPr>
                  <a:t>MR</a:t>
                </a:r>
                <a:endParaRPr lang="en-US" sz="1600" b="1" baseline="-25000" dirty="0">
                  <a:solidFill>
                    <a:srgbClr val="0000FF"/>
                  </a:solidFill>
                </a:endParaRPr>
              </a:p>
            </p:txBody>
          </p:sp>
          <p:cxnSp>
            <p:nvCxnSpPr>
              <p:cNvPr id="16" name="Straight Connector 15"/>
              <p:cNvCxnSpPr/>
              <p:nvPr/>
            </p:nvCxnSpPr>
            <p:spPr>
              <a:xfrm>
                <a:off x="7454900" y="3219817"/>
                <a:ext cx="1193801" cy="1898283"/>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05699" y="4711715"/>
                <a:ext cx="469900" cy="1168385"/>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26374" y="1789158"/>
                <a:ext cx="2692399" cy="348186"/>
              </a:xfrm>
              <a:prstGeom prst="rect">
                <a:avLst/>
              </a:prstGeom>
              <a:noFill/>
            </p:spPr>
            <p:txBody>
              <a:bodyPr vert="horz" rtlCol="0">
                <a:spAutoFit/>
              </a:bodyPr>
              <a:lstStyle/>
              <a:p>
                <a:r>
                  <a:rPr lang="en-US" sz="1400" b="1" dirty="0" smtClean="0">
                    <a:solidFill>
                      <a:srgbClr val="FF6820"/>
                    </a:solidFill>
                  </a:rPr>
                  <a:t>Demand for Big Macs</a:t>
                </a:r>
                <a:endParaRPr lang="en-US" sz="1400" b="1" dirty="0">
                  <a:solidFill>
                    <a:srgbClr val="FF6820"/>
                  </a:solidFill>
                </a:endParaRPr>
              </a:p>
            </p:txBody>
          </p:sp>
          <p:cxnSp>
            <p:nvCxnSpPr>
              <p:cNvPr id="21" name="Straight Connector 20"/>
              <p:cNvCxnSpPr/>
              <p:nvPr/>
            </p:nvCxnSpPr>
            <p:spPr>
              <a:xfrm flipH="1">
                <a:off x="5656326" y="3225802"/>
                <a:ext cx="1798575"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97550" y="3022419"/>
                <a:ext cx="436169" cy="348186"/>
              </a:xfrm>
              <a:prstGeom prst="rect">
                <a:avLst/>
              </a:prstGeom>
              <a:noFill/>
            </p:spPr>
            <p:txBody>
              <a:bodyPr vert="horz" wrap="square" rtlCol="0">
                <a:spAutoFit/>
              </a:bodyPr>
              <a:lstStyle/>
              <a:p>
                <a:r>
                  <a:rPr lang="en-US" sz="1400" dirty="0" smtClean="0">
                    <a:solidFill>
                      <a:srgbClr val="000000"/>
                    </a:solidFill>
                  </a:rPr>
                  <a:t>$5</a:t>
                </a:r>
                <a:endParaRPr lang="en-US" sz="1400" baseline="-25000" dirty="0">
                  <a:solidFill>
                    <a:srgbClr val="000000"/>
                  </a:solidFill>
                </a:endParaRPr>
              </a:p>
            </p:txBody>
          </p:sp>
          <p:sp>
            <p:nvSpPr>
              <p:cNvPr id="24" name="TextBox 23"/>
              <p:cNvSpPr txBox="1"/>
              <p:nvPr/>
            </p:nvSpPr>
            <p:spPr>
              <a:xfrm>
                <a:off x="7416800" y="5422900"/>
                <a:ext cx="558800" cy="348186"/>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cxnSp>
            <p:nvCxnSpPr>
              <p:cNvPr id="31" name="Straight Connector 30"/>
              <p:cNvCxnSpPr/>
              <p:nvPr/>
            </p:nvCxnSpPr>
            <p:spPr>
              <a:xfrm>
                <a:off x="7496104" y="4014609"/>
                <a:ext cx="9595" cy="697106"/>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975986" y="2846510"/>
                <a:ext cx="787399" cy="348186"/>
              </a:xfrm>
              <a:prstGeom prst="rect">
                <a:avLst/>
              </a:prstGeom>
              <a:noFill/>
            </p:spPr>
            <p:txBody>
              <a:bodyPr vert="horz" rtlCol="0">
                <a:spAutoFit/>
              </a:bodyPr>
              <a:lstStyle/>
              <a:p>
                <a:r>
                  <a:rPr lang="en-US" sz="1400" dirty="0" smtClean="0"/>
                  <a:t>MC</a:t>
                </a:r>
                <a:r>
                  <a:rPr lang="en-US" sz="1400" baseline="-25000" dirty="0"/>
                  <a:t>2</a:t>
                </a:r>
              </a:p>
            </p:txBody>
          </p:sp>
          <p:sp>
            <p:nvSpPr>
              <p:cNvPr id="33" name="TextBox 32"/>
              <p:cNvSpPr txBox="1"/>
              <p:nvPr/>
            </p:nvSpPr>
            <p:spPr>
              <a:xfrm>
                <a:off x="8975986" y="3134878"/>
                <a:ext cx="787399" cy="348186"/>
              </a:xfrm>
              <a:prstGeom prst="rect">
                <a:avLst/>
              </a:prstGeom>
              <a:noFill/>
            </p:spPr>
            <p:txBody>
              <a:bodyPr vert="horz" rtlCol="0">
                <a:spAutoFit/>
              </a:bodyPr>
              <a:lstStyle/>
              <a:p>
                <a:r>
                  <a:rPr lang="en-US" sz="1400" dirty="0" smtClean="0"/>
                  <a:t>MC</a:t>
                </a:r>
                <a:r>
                  <a:rPr lang="en-US" sz="1400" baseline="-25000" dirty="0" smtClean="0"/>
                  <a:t>1</a:t>
                </a:r>
                <a:endParaRPr lang="en-US" sz="1400" baseline="-25000" dirty="0"/>
              </a:p>
            </p:txBody>
          </p:sp>
          <p:sp>
            <p:nvSpPr>
              <p:cNvPr id="34" name="TextBox 33"/>
              <p:cNvSpPr txBox="1"/>
              <p:nvPr/>
            </p:nvSpPr>
            <p:spPr>
              <a:xfrm>
                <a:off x="8975986" y="2558141"/>
                <a:ext cx="787399" cy="348186"/>
              </a:xfrm>
              <a:prstGeom prst="rect">
                <a:avLst/>
              </a:prstGeom>
              <a:noFill/>
            </p:spPr>
            <p:txBody>
              <a:bodyPr vert="horz" rtlCol="0">
                <a:spAutoFit/>
              </a:bodyPr>
              <a:lstStyle/>
              <a:p>
                <a:r>
                  <a:rPr lang="en-US" sz="1400" dirty="0" smtClean="0"/>
                  <a:t>MC</a:t>
                </a:r>
                <a:r>
                  <a:rPr lang="en-US" sz="1400" baseline="-25000" dirty="0" smtClean="0"/>
                  <a:t>3</a:t>
                </a:r>
                <a:endParaRPr lang="en-US" sz="1400" baseline="-25000" dirty="0"/>
              </a:p>
            </p:txBody>
          </p:sp>
        </p:grpSp>
        <p:sp>
          <p:nvSpPr>
            <p:cNvPr id="3" name="Freeform 2"/>
            <p:cNvSpPr/>
            <p:nvPr/>
          </p:nvSpPr>
          <p:spPr>
            <a:xfrm>
              <a:off x="5348177" y="2573079"/>
              <a:ext cx="2998381" cy="1215109"/>
            </a:xfrm>
            <a:custGeom>
              <a:avLst/>
              <a:gdLst>
                <a:gd name="connsiteX0" fmla="*/ 0 w 2998381"/>
                <a:gd name="connsiteY0" fmla="*/ 542261 h 1215109"/>
                <a:gd name="connsiteX1" fmla="*/ 946297 w 2998381"/>
                <a:gd name="connsiteY1" fmla="*/ 1201479 h 1215109"/>
                <a:gd name="connsiteX2" fmla="*/ 2998381 w 2998381"/>
                <a:gd name="connsiteY2" fmla="*/ 0 h 1215109"/>
              </a:gdLst>
              <a:ahLst/>
              <a:cxnLst>
                <a:cxn ang="0">
                  <a:pos x="connsiteX0" y="connsiteY0"/>
                </a:cxn>
                <a:cxn ang="0">
                  <a:pos x="connsiteX1" y="connsiteY1"/>
                </a:cxn>
                <a:cxn ang="0">
                  <a:pos x="connsiteX2" y="connsiteY2"/>
                </a:cxn>
              </a:cxnLst>
              <a:rect l="l" t="t" r="r" b="b"/>
              <a:pathLst>
                <a:path w="2998381" h="1215109">
                  <a:moveTo>
                    <a:pt x="0" y="542261"/>
                  </a:moveTo>
                  <a:cubicBezTo>
                    <a:pt x="223283" y="917058"/>
                    <a:pt x="446567" y="1291856"/>
                    <a:pt x="946297" y="1201479"/>
                  </a:cubicBezTo>
                  <a:cubicBezTo>
                    <a:pt x="1446027" y="1111102"/>
                    <a:pt x="2222204" y="555551"/>
                    <a:pt x="2998381"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334000" y="2785391"/>
              <a:ext cx="2998381" cy="1215109"/>
            </a:xfrm>
            <a:custGeom>
              <a:avLst/>
              <a:gdLst>
                <a:gd name="connsiteX0" fmla="*/ 0 w 2998381"/>
                <a:gd name="connsiteY0" fmla="*/ 542261 h 1215109"/>
                <a:gd name="connsiteX1" fmla="*/ 946297 w 2998381"/>
                <a:gd name="connsiteY1" fmla="*/ 1201479 h 1215109"/>
                <a:gd name="connsiteX2" fmla="*/ 2998381 w 2998381"/>
                <a:gd name="connsiteY2" fmla="*/ 0 h 1215109"/>
              </a:gdLst>
              <a:ahLst/>
              <a:cxnLst>
                <a:cxn ang="0">
                  <a:pos x="connsiteX0" y="connsiteY0"/>
                </a:cxn>
                <a:cxn ang="0">
                  <a:pos x="connsiteX1" y="connsiteY1"/>
                </a:cxn>
                <a:cxn ang="0">
                  <a:pos x="connsiteX2" y="connsiteY2"/>
                </a:cxn>
              </a:cxnLst>
              <a:rect l="l" t="t" r="r" b="b"/>
              <a:pathLst>
                <a:path w="2998381" h="1215109">
                  <a:moveTo>
                    <a:pt x="0" y="542261"/>
                  </a:moveTo>
                  <a:cubicBezTo>
                    <a:pt x="223283" y="917058"/>
                    <a:pt x="446567" y="1291856"/>
                    <a:pt x="946297" y="1201479"/>
                  </a:cubicBezTo>
                  <a:cubicBezTo>
                    <a:pt x="1446027" y="1111102"/>
                    <a:pt x="2222204" y="555551"/>
                    <a:pt x="2998381" y="0"/>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319823" y="3013991"/>
              <a:ext cx="2998381" cy="1215109"/>
            </a:xfrm>
            <a:custGeom>
              <a:avLst/>
              <a:gdLst>
                <a:gd name="connsiteX0" fmla="*/ 0 w 2998381"/>
                <a:gd name="connsiteY0" fmla="*/ 542261 h 1215109"/>
                <a:gd name="connsiteX1" fmla="*/ 946297 w 2998381"/>
                <a:gd name="connsiteY1" fmla="*/ 1201479 h 1215109"/>
                <a:gd name="connsiteX2" fmla="*/ 2998381 w 2998381"/>
                <a:gd name="connsiteY2" fmla="*/ 0 h 1215109"/>
              </a:gdLst>
              <a:ahLst/>
              <a:cxnLst>
                <a:cxn ang="0">
                  <a:pos x="connsiteX0" y="connsiteY0"/>
                </a:cxn>
                <a:cxn ang="0">
                  <a:pos x="connsiteX1" y="connsiteY1"/>
                </a:cxn>
                <a:cxn ang="0">
                  <a:pos x="connsiteX2" y="connsiteY2"/>
                </a:cxn>
              </a:cxnLst>
              <a:rect l="l" t="t" r="r" b="b"/>
              <a:pathLst>
                <a:path w="2998381" h="1215109">
                  <a:moveTo>
                    <a:pt x="0" y="542261"/>
                  </a:moveTo>
                  <a:cubicBezTo>
                    <a:pt x="223283" y="917058"/>
                    <a:pt x="446567" y="1291856"/>
                    <a:pt x="946297" y="1201479"/>
                  </a:cubicBezTo>
                  <a:cubicBezTo>
                    <a:pt x="1446027" y="1111102"/>
                    <a:pt x="2222204" y="555551"/>
                    <a:pt x="2998381" y="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72000" y="1714500"/>
            <a:ext cx="4572000" cy="3847207"/>
          </a:xfrm>
          <a:prstGeom prst="rect">
            <a:avLst/>
          </a:prstGeom>
          <a:noFill/>
        </p:spPr>
        <p:txBody>
          <a:bodyPr wrap="square" rtlCol="0">
            <a:spAutoFit/>
          </a:bodyPr>
          <a:lstStyle/>
          <a:p>
            <a:r>
              <a:rPr lang="en-US" sz="1600" b="1" dirty="0" smtClean="0"/>
              <a:t>Assume due to rising beef prices, the marginal costs of Big Macs has risen from MC1 to MC3</a:t>
            </a:r>
          </a:p>
          <a:p>
            <a:pPr marL="285750" indent="-285750">
              <a:buFont typeface="Arial" pitchFamily="34" charset="0"/>
              <a:buChar char="•"/>
            </a:pPr>
            <a:r>
              <a:rPr lang="en-US" sz="1600" dirty="0" smtClean="0"/>
              <a:t>Following its profit maximization rule of producing where MC=MR, </a:t>
            </a:r>
            <a:r>
              <a:rPr lang="en-US" sz="1600" dirty="0" err="1" smtClean="0"/>
              <a:t>McD’s</a:t>
            </a:r>
            <a:r>
              <a:rPr lang="en-US" sz="1600" dirty="0" smtClean="0"/>
              <a:t> should not change its price or quantity, even as the price of beef rises.</a:t>
            </a:r>
          </a:p>
          <a:p>
            <a:pPr marL="285750" indent="-285750">
              <a:buFont typeface="Arial" pitchFamily="34" charset="0"/>
              <a:buChar char="•"/>
            </a:pPr>
            <a:r>
              <a:rPr lang="en-US" sz="1600" dirty="0" smtClean="0"/>
              <a:t>Only if marginal cost rose higher than MC3 would </a:t>
            </a:r>
            <a:r>
              <a:rPr lang="en-US" sz="1600" dirty="0" err="1" smtClean="0"/>
              <a:t>McD’s</a:t>
            </a:r>
            <a:r>
              <a:rPr lang="en-US" sz="1600" dirty="0" smtClean="0"/>
              <a:t> have to raise its price and reduce its output to maintain it profit maximizing level.</a:t>
            </a:r>
          </a:p>
          <a:p>
            <a:pPr marL="285750" indent="-285750">
              <a:buFont typeface="Arial" pitchFamily="34" charset="0"/>
              <a:buChar char="•"/>
            </a:pPr>
            <a:r>
              <a:rPr lang="en-US" sz="1600" dirty="0" smtClean="0"/>
              <a:t>Only if marginal cost fell lower than MC1 would </a:t>
            </a:r>
            <a:r>
              <a:rPr lang="en-US" sz="1600" dirty="0" err="1" smtClean="0"/>
              <a:t>McD’s</a:t>
            </a:r>
            <a:r>
              <a:rPr lang="en-US" sz="1600" dirty="0" smtClean="0"/>
              <a:t> have to lower its price and increase its output to maintain profit maximization.</a:t>
            </a:r>
          </a:p>
          <a:p>
            <a:endParaRPr lang="en-US" sz="1600" dirty="0" smtClean="0"/>
          </a:p>
          <a:p>
            <a:pPr algn="ctr"/>
            <a:r>
              <a:rPr lang="en-US" i="1" dirty="0" smtClean="0">
                <a:solidFill>
                  <a:srgbClr val="FF0000"/>
                </a:solidFill>
              </a:rPr>
              <a:t>Prices and output are highly inflexible in a non-collusive oligopolistic market!</a:t>
            </a:r>
            <a:r>
              <a:rPr lang="en-US" b="1" i="1" dirty="0" smtClean="0">
                <a:solidFill>
                  <a:srgbClr val="FF0000"/>
                </a:solidFill>
              </a:rPr>
              <a:t> </a:t>
            </a:r>
            <a:endParaRPr lang="en-US" b="1" i="1" dirty="0">
              <a:solidFill>
                <a:srgbClr val="FF0000"/>
              </a:solidFill>
            </a:endParaRPr>
          </a:p>
        </p:txBody>
      </p:sp>
    </p:spTree>
    <p:extLst>
      <p:ext uri="{BB962C8B-B14F-4D97-AF65-F5344CB8AC3E}">
        <p14:creationId xmlns:p14="http://schemas.microsoft.com/office/powerpoint/2010/main" xmlns="" val="3923250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0"/>
            <a:ext cx="9144000" cy="697260"/>
            <a:chOff x="0" y="0"/>
            <a:chExt cx="9144000" cy="836712"/>
          </a:xfrm>
        </p:grpSpPr>
        <p:sp>
          <p:nvSpPr>
            <p:cNvPr id="36" name="Rectangle 35"/>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20"/>
            <p:cNvSpPr txBox="1">
              <a:spLocks/>
            </p:cNvSpPr>
            <p:nvPr/>
          </p:nvSpPr>
          <p:spPr>
            <a:xfrm>
              <a:off x="35496" y="116632"/>
              <a:ext cx="7272808" cy="596527"/>
            </a:xfrm>
            <a:prstGeom prst="rect">
              <a:avLst/>
            </a:prstGeom>
          </p:spPr>
          <p:txBody>
            <a:bodyPr vert="horz"/>
            <a:lstStyle/>
            <a:p>
              <a:pPr lvl="0">
                <a:spcBef>
                  <a:spcPct val="0"/>
                </a:spcBef>
                <a:defRPr/>
              </a:pP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1.5.4</a:t>
              </a: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Monopolistic Competition </a:t>
              </a:r>
              <a:r>
                <a:rPr lang="en-US" sz="1400" noProof="0" dirty="0" smtClean="0">
                  <a:solidFill>
                    <a:schemeClr val="bg1">
                      <a:lumMod val="50000"/>
                    </a:schemeClr>
                  </a:solidFill>
                  <a:effectLst>
                    <a:outerShdw blurRad="50800" dist="38100" dir="2700000" algn="tl" rotWithShape="0">
                      <a:srgbClr val="000000">
                        <a:alpha val="43000"/>
                      </a:srgbClr>
                    </a:outerShdw>
                  </a:effectLst>
                  <a:latin typeface="Gill Sans"/>
                </a:rPr>
                <a:t>and</a:t>
              </a:r>
              <a:r>
                <a:rPr lang="en-US" sz="14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Oligopoly</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38" name="Content Placeholder 28" descr="WW badge.jpg"/>
            <p:cNvPicPr>
              <a:picLocks noChangeAspect="1"/>
            </p:cNvPicPr>
            <p:nvPr/>
          </p:nvPicPr>
          <p:blipFill>
            <a:blip r:embed="rId3" cstate="print"/>
            <a:stretch>
              <a:fillRect/>
            </a:stretch>
          </p:blipFill>
          <p:spPr>
            <a:xfrm>
              <a:off x="7740352" y="116632"/>
              <a:ext cx="1192088" cy="524519"/>
            </a:xfrm>
            <a:prstGeom prst="rect">
              <a:avLst/>
            </a:prstGeom>
          </p:spPr>
        </p:pic>
      </p:grpSp>
      <p:sp>
        <p:nvSpPr>
          <p:cNvPr id="2" name="Rectangle 1"/>
          <p:cNvSpPr/>
          <p:nvPr/>
        </p:nvSpPr>
        <p:spPr>
          <a:xfrm>
            <a:off x="2286000" y="5068669"/>
            <a:ext cx="4572000" cy="646331"/>
          </a:xfrm>
          <a:prstGeom prst="rect">
            <a:avLst/>
          </a:prstGeom>
        </p:spPr>
        <p:txBody>
          <a:bodyPr>
            <a:spAutoFit/>
          </a:bodyPr>
          <a:lstStyle/>
          <a:p>
            <a:pPr algn="ctr" fontAlgn="base"/>
            <a:r>
              <a:rPr lang="en-US" b="1" cap="all" dirty="0">
                <a:hlinkClick r:id="rId4" tooltip="The Kinked Demand Curve Model of Oligopoly Pricing"/>
              </a:rPr>
              <a:t>THE KINKED DEMAND CURVE MODEL OF OLIGOPOLY PRICING</a:t>
            </a:r>
            <a:endParaRPr lang="en-US" b="1" cap="all" dirty="0"/>
          </a:p>
        </p:txBody>
      </p:sp>
      <p:pic>
        <p:nvPicPr>
          <p:cNvPr id="6" name="gM1rbI64uec?version=3&amp;hl=en_US&amp;rel=0"/>
          <p:cNvPicPr>
            <a:picLocks noRot="1" noChangeAspect="1"/>
          </p:cNvPicPr>
          <p:nvPr>
            <a:videoFile r:link="rId1"/>
          </p:nvPr>
        </p:nvPicPr>
        <p:blipFill>
          <a:blip r:embed="rId5" cstate="print"/>
          <a:stretch>
            <a:fillRect/>
          </a:stretch>
        </p:blipFill>
        <p:spPr>
          <a:xfrm>
            <a:off x="-1718" y="697260"/>
            <a:ext cx="9145718" cy="4344689"/>
          </a:xfrm>
          <a:prstGeom prst="rect">
            <a:avLst/>
          </a:prstGeom>
        </p:spPr>
      </p:pic>
      <p:sp>
        <p:nvSpPr>
          <p:cNvPr id="39" name="TextBox 38"/>
          <p:cNvSpPr txBox="1"/>
          <p:nvPr/>
        </p:nvSpPr>
        <p:spPr>
          <a:xfrm>
            <a:off x="6095999" y="124480"/>
            <a:ext cx="1644353" cy="461665"/>
          </a:xfrm>
          <a:prstGeom prst="rect">
            <a:avLst/>
          </a:prstGeom>
          <a:noFill/>
        </p:spPr>
        <p:txBody>
          <a:bodyPr vert="horz" wrap="square" rtlCol="0">
            <a:spAutoFit/>
          </a:bodyPr>
          <a:lstStyle/>
          <a:p>
            <a:pPr algn="ctr"/>
            <a:r>
              <a:rPr lang="en-US" sz="1200" i="1" dirty="0" smtClean="0">
                <a:latin typeface="Lucida Sans - 18"/>
              </a:rPr>
              <a:t>Kinked Demand Curve Video Lesson</a:t>
            </a:r>
            <a:endParaRPr lang="en-US" sz="1200" i="1" dirty="0">
              <a:latin typeface="Lucida Sans - 16"/>
            </a:endParaRPr>
          </a:p>
        </p:txBody>
      </p:sp>
    </p:spTree>
    <p:extLst>
      <p:ext uri="{BB962C8B-B14F-4D97-AF65-F5344CB8AC3E}">
        <p14:creationId xmlns:p14="http://schemas.microsoft.com/office/powerpoint/2010/main" xmlns="" val="42017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114300"/>
            <a:ext cx="9144000" cy="2308324"/>
          </a:xfrm>
          <a:prstGeom prst="rect">
            <a:avLst/>
          </a:prstGeom>
          <a:noFill/>
        </p:spPr>
        <p:txBody>
          <a:bodyPr wrap="square" rtlCol="0">
            <a:spAutoFit/>
          </a:bodyPr>
          <a:lstStyle/>
          <a:p>
            <a:r>
              <a:rPr lang="en-US" sz="2400" dirty="0" smtClean="0">
                <a:solidFill>
                  <a:srgbClr val="FF0000"/>
                </a:solidFill>
              </a:rPr>
              <a:t>Oligopoly Practice Question</a:t>
            </a:r>
          </a:p>
          <a:p>
            <a:r>
              <a:rPr lang="en-US" sz="1200" dirty="0" smtClean="0">
                <a:solidFill>
                  <a:srgbClr val="000000"/>
                </a:solidFill>
                <a:latin typeface="Arial" pitchFamily="34" charset="0"/>
                <a:cs typeface="Arial" pitchFamily="34" charset="0"/>
              </a:rPr>
              <a:t>Two </a:t>
            </a:r>
            <a:r>
              <a:rPr lang="en-US" sz="1200" dirty="0">
                <a:solidFill>
                  <a:srgbClr val="000000"/>
                </a:solidFill>
                <a:latin typeface="Arial" pitchFamily="34" charset="0"/>
                <a:cs typeface="Arial" pitchFamily="34" charset="0"/>
              </a:rPr>
              <a:t>Pizzerias, Luigi's and Mario's, provide all the pizza in the village of Wangi. They must order their menus from the printing company at the beginning of the year and cannot alter the prices on their menus during that year. The prices on the menus are revealed to the public and to the competition only after both companies have received the printed menus from the printer and put them up in the window. Each pizzeria must choose between a high price and a low price for its "</a:t>
            </a:r>
            <a:r>
              <a:rPr lang="en-US" sz="1200" dirty="0" err="1">
                <a:solidFill>
                  <a:srgbClr val="000000"/>
                </a:solidFill>
                <a:latin typeface="Arial" pitchFamily="34" charset="0"/>
                <a:cs typeface="Arial" pitchFamily="34" charset="0"/>
              </a:rPr>
              <a:t>supremo</a:t>
            </a:r>
            <a:r>
              <a:rPr lang="en-US" sz="1200" dirty="0">
                <a:solidFill>
                  <a:srgbClr val="000000"/>
                </a:solidFill>
                <a:latin typeface="Arial" pitchFamily="34" charset="0"/>
                <a:cs typeface="Arial" pitchFamily="34" charset="0"/>
              </a:rPr>
              <a:t>-premium pie", the deluxe pizza that the people of Wangi are most eagerly anticipating. </a:t>
            </a:r>
          </a:p>
          <a:p>
            <a:endParaRPr lang="en-US" sz="1200" dirty="0">
              <a:solidFill>
                <a:srgbClr val="000000"/>
              </a:solidFill>
              <a:latin typeface="Arial" pitchFamily="34" charset="0"/>
              <a:cs typeface="Arial" pitchFamily="34" charset="0"/>
            </a:endParaRPr>
          </a:p>
          <a:p>
            <a:r>
              <a:rPr lang="en-US" sz="1200" dirty="0">
                <a:solidFill>
                  <a:srgbClr val="000000"/>
                </a:solidFill>
                <a:latin typeface="Arial" pitchFamily="34" charset="0"/>
                <a:cs typeface="Arial" pitchFamily="34" charset="0"/>
              </a:rPr>
              <a:t>The payoff matrix showing the profits that the two firms will experience appears below, with the first entry in each cell indicating Luigi's weekly profit and the second entry in each cell indicating Mario's weekly profit.</a:t>
            </a:r>
          </a:p>
          <a:p>
            <a:endParaRPr lang="en-US" sz="2400" dirty="0" smtClean="0">
              <a:solidFill>
                <a:srgbClr val="FF0000"/>
              </a:solidFill>
            </a:endParaRPr>
          </a:p>
        </p:txBody>
      </p:sp>
      <p:sp>
        <p:nvSpPr>
          <p:cNvPr id="3" name="Rectangle 2"/>
          <p:cNvSpPr/>
          <p:nvPr/>
        </p:nvSpPr>
        <p:spPr>
          <a:xfrm>
            <a:off x="0" y="2705100"/>
            <a:ext cx="4325489" cy="2554545"/>
          </a:xfrm>
          <a:prstGeom prst="rect">
            <a:avLst/>
          </a:prstGeom>
        </p:spPr>
        <p:txBody>
          <a:bodyPr wrap="square">
            <a:spAutoFit/>
          </a:bodyPr>
          <a:lstStyle/>
          <a:p>
            <a:pPr marL="280988" indent="-280988">
              <a:buFont typeface="+mj-lt"/>
              <a:buAutoNum type="arabicPeriod"/>
            </a:pPr>
            <a:r>
              <a:rPr lang="en-US" sz="1600" dirty="0" smtClean="0">
                <a:solidFill>
                  <a:srgbClr val="000000"/>
                </a:solidFill>
                <a:cs typeface="Arial" pitchFamily="34" charset="0"/>
              </a:rPr>
              <a:t>In </a:t>
            </a:r>
            <a:r>
              <a:rPr lang="en-US" sz="1600" dirty="0">
                <a:solidFill>
                  <a:srgbClr val="000000"/>
                </a:solidFill>
                <a:cs typeface="Arial" pitchFamily="34" charset="0"/>
              </a:rPr>
              <a:t>which market structure do these firms operate? </a:t>
            </a:r>
            <a:r>
              <a:rPr lang="en-US" sz="1600" dirty="0" smtClean="0">
                <a:solidFill>
                  <a:srgbClr val="000000"/>
                </a:solidFill>
                <a:cs typeface="Arial" pitchFamily="34" charset="0"/>
              </a:rPr>
              <a:t>Explain.</a:t>
            </a:r>
          </a:p>
          <a:p>
            <a:pPr marL="280988" indent="-280988">
              <a:buFont typeface="+mj-lt"/>
              <a:buAutoNum type="arabicPeriod"/>
            </a:pPr>
            <a:r>
              <a:rPr lang="en-US" sz="1600" dirty="0" smtClean="0">
                <a:solidFill>
                  <a:srgbClr val="000000"/>
                </a:solidFill>
                <a:cs typeface="Arial" pitchFamily="34" charset="0"/>
              </a:rPr>
              <a:t>If </a:t>
            </a:r>
            <a:r>
              <a:rPr lang="en-US" sz="1600" dirty="0">
                <a:solidFill>
                  <a:srgbClr val="000000"/>
                </a:solidFill>
                <a:cs typeface="Arial" pitchFamily="34" charset="0"/>
              </a:rPr>
              <a:t>Mario's choses a low price, which price is better for </a:t>
            </a:r>
            <a:r>
              <a:rPr lang="en-US" sz="1600" dirty="0" smtClean="0">
                <a:solidFill>
                  <a:srgbClr val="000000"/>
                </a:solidFill>
                <a:cs typeface="Arial" pitchFamily="34" charset="0"/>
              </a:rPr>
              <a:t>Luigi's</a:t>
            </a:r>
          </a:p>
          <a:p>
            <a:pPr marL="280988" indent="-280988">
              <a:buFont typeface="+mj-lt"/>
              <a:buAutoNum type="arabicPeriod"/>
            </a:pPr>
            <a:r>
              <a:rPr lang="en-US" sz="1600" dirty="0" smtClean="0">
                <a:solidFill>
                  <a:srgbClr val="000000"/>
                </a:solidFill>
                <a:cs typeface="Arial" pitchFamily="34" charset="0"/>
              </a:rPr>
              <a:t>Identify </a:t>
            </a:r>
            <a:r>
              <a:rPr lang="en-US" sz="1600" dirty="0">
                <a:solidFill>
                  <a:srgbClr val="000000"/>
                </a:solidFill>
                <a:cs typeface="Arial" pitchFamily="34" charset="0"/>
              </a:rPr>
              <a:t>the dominant strategy for </a:t>
            </a:r>
            <a:r>
              <a:rPr lang="en-US" sz="1600" dirty="0" smtClean="0">
                <a:solidFill>
                  <a:srgbClr val="000000"/>
                </a:solidFill>
                <a:cs typeface="Arial" pitchFamily="34" charset="0"/>
              </a:rPr>
              <a:t>Mario's</a:t>
            </a:r>
          </a:p>
          <a:p>
            <a:pPr marL="280988" indent="-280988">
              <a:buFont typeface="+mj-lt"/>
              <a:buAutoNum type="arabicPeriod"/>
            </a:pPr>
            <a:r>
              <a:rPr lang="en-US" sz="1600" dirty="0" smtClean="0">
                <a:solidFill>
                  <a:srgbClr val="000000"/>
                </a:solidFill>
                <a:cs typeface="Arial" pitchFamily="34" charset="0"/>
              </a:rPr>
              <a:t>Is </a:t>
            </a:r>
            <a:r>
              <a:rPr lang="en-US" sz="1600" dirty="0">
                <a:solidFill>
                  <a:srgbClr val="000000"/>
                </a:solidFill>
                <a:cs typeface="Arial" pitchFamily="34" charset="0"/>
              </a:rPr>
              <a:t>choosing a low price a dominant strategy for Luigi's? Explain</a:t>
            </a:r>
            <a:r>
              <a:rPr lang="en-US" sz="1600" dirty="0" smtClean="0">
                <a:solidFill>
                  <a:srgbClr val="000000"/>
                </a:solidFill>
                <a:cs typeface="Arial" pitchFamily="34" charset="0"/>
              </a:rPr>
              <a:t>.</a:t>
            </a:r>
          </a:p>
          <a:p>
            <a:pPr marL="280988" indent="-280988">
              <a:buFont typeface="+mj-lt"/>
              <a:buAutoNum type="arabicPeriod"/>
            </a:pPr>
            <a:r>
              <a:rPr lang="en-US" sz="1600" dirty="0" smtClean="0">
                <a:solidFill>
                  <a:srgbClr val="000000"/>
                </a:solidFill>
                <a:cs typeface="Arial" pitchFamily="34" charset="0"/>
              </a:rPr>
              <a:t>If </a:t>
            </a:r>
            <a:r>
              <a:rPr lang="en-US" sz="1600" dirty="0">
                <a:solidFill>
                  <a:srgbClr val="000000"/>
                </a:solidFill>
                <a:cs typeface="Arial" pitchFamily="34" charset="0"/>
              </a:rPr>
              <a:t>both firms know all the information in the payoff matrix but do not cooperate, what will be Mario's daily profit?</a:t>
            </a:r>
          </a:p>
        </p:txBody>
      </p:sp>
      <p:grpSp>
        <p:nvGrpSpPr>
          <p:cNvPr id="15" name="Group 14"/>
          <p:cNvGrpSpPr/>
          <p:nvPr/>
        </p:nvGrpSpPr>
        <p:grpSpPr>
          <a:xfrm>
            <a:off x="4267200" y="2644288"/>
            <a:ext cx="4763681" cy="2651612"/>
            <a:chOff x="2637086" y="2895600"/>
            <a:chExt cx="4071055" cy="2719290"/>
          </a:xfrm>
        </p:grpSpPr>
        <p:sp>
          <p:nvSpPr>
            <p:cNvPr id="16" name="Freeform 15"/>
            <p:cNvSpPr/>
            <p:nvPr/>
          </p:nvSpPr>
          <p:spPr>
            <a:xfrm>
              <a:off x="3177667" y="3424682"/>
              <a:ext cx="3530474" cy="2101342"/>
            </a:xfrm>
            <a:custGeom>
              <a:avLst/>
              <a:gdLst/>
              <a:ahLst/>
              <a:cxnLst/>
              <a:rect l="0" t="0" r="0" b="0"/>
              <a:pathLst>
                <a:path w="3530474" h="2101342">
                  <a:moveTo>
                    <a:pt x="0" y="0"/>
                  </a:moveTo>
                  <a:lnTo>
                    <a:pt x="3530473" y="0"/>
                  </a:lnTo>
                  <a:lnTo>
                    <a:pt x="3530473" y="2101341"/>
                  </a:lnTo>
                  <a:lnTo>
                    <a:pt x="0" y="210134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cxnSp>
          <p:nvCxnSpPr>
            <p:cNvPr id="17" name="Straight Connector 16"/>
            <p:cNvCxnSpPr/>
            <p:nvPr/>
          </p:nvCxnSpPr>
          <p:spPr>
            <a:xfrm>
              <a:off x="4886325" y="3415410"/>
              <a:ext cx="0" cy="209194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68269" y="4475353"/>
              <a:ext cx="351154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98958" y="3791510"/>
              <a:ext cx="1498600" cy="378759"/>
            </a:xfrm>
            <a:prstGeom prst="rect">
              <a:avLst/>
            </a:prstGeom>
            <a:noFill/>
          </p:spPr>
          <p:txBody>
            <a:bodyPr vert="horz" rtlCol="0">
              <a:spAutoFit/>
            </a:bodyPr>
            <a:lstStyle/>
            <a:p>
              <a:r>
                <a:rPr lang="en-US" dirty="0" smtClean="0">
                  <a:solidFill>
                    <a:srgbClr val="FF0000"/>
                  </a:solidFill>
                  <a:latin typeface="Lucida Sans - 20"/>
                </a:rPr>
                <a:t>$1,000</a:t>
              </a:r>
              <a:r>
                <a:rPr lang="en-US" dirty="0" smtClean="0">
                  <a:solidFill>
                    <a:srgbClr val="0000CC"/>
                  </a:solidFill>
                  <a:latin typeface="Lucida Sans - 20"/>
                </a:rPr>
                <a:t>, $700</a:t>
              </a:r>
              <a:endParaRPr lang="en-US" dirty="0">
                <a:solidFill>
                  <a:srgbClr val="0000CC"/>
                </a:solidFill>
                <a:latin typeface="Lucida Sans - 20"/>
              </a:endParaRPr>
            </a:p>
          </p:txBody>
        </p:sp>
        <p:sp>
          <p:nvSpPr>
            <p:cNvPr id="20" name="TextBox 19"/>
            <p:cNvSpPr txBox="1"/>
            <p:nvPr/>
          </p:nvSpPr>
          <p:spPr>
            <a:xfrm>
              <a:off x="5138858" y="3791510"/>
              <a:ext cx="1346200" cy="378759"/>
            </a:xfrm>
            <a:prstGeom prst="rect">
              <a:avLst/>
            </a:prstGeom>
            <a:noFill/>
          </p:spPr>
          <p:txBody>
            <a:bodyPr vert="horz" rtlCol="0">
              <a:spAutoFit/>
            </a:bodyPr>
            <a:lstStyle/>
            <a:p>
              <a:r>
                <a:rPr lang="en-US" dirty="0" smtClean="0">
                  <a:solidFill>
                    <a:srgbClr val="FF0000"/>
                  </a:solidFill>
                  <a:latin typeface="Lucida Sans - 20"/>
                </a:rPr>
                <a:t>$700</a:t>
              </a:r>
              <a:r>
                <a:rPr lang="en-US" dirty="0" smtClean="0">
                  <a:solidFill>
                    <a:srgbClr val="0000CC"/>
                  </a:solidFill>
                  <a:latin typeface="Lucida Sans - 20"/>
                </a:rPr>
                <a:t>, $600</a:t>
              </a:r>
              <a:endParaRPr lang="en-US" dirty="0">
                <a:solidFill>
                  <a:srgbClr val="0000CC"/>
                </a:solidFill>
                <a:latin typeface="Lucida Sans - 20"/>
              </a:endParaRPr>
            </a:p>
          </p:txBody>
        </p:sp>
        <p:sp>
          <p:nvSpPr>
            <p:cNvPr id="21" name="TextBox 20"/>
            <p:cNvSpPr txBox="1"/>
            <p:nvPr/>
          </p:nvSpPr>
          <p:spPr>
            <a:xfrm>
              <a:off x="3500558" y="4807510"/>
              <a:ext cx="1346200" cy="378759"/>
            </a:xfrm>
            <a:prstGeom prst="rect">
              <a:avLst/>
            </a:prstGeom>
            <a:noFill/>
          </p:spPr>
          <p:txBody>
            <a:bodyPr vert="horz" rtlCol="0">
              <a:spAutoFit/>
            </a:bodyPr>
            <a:lstStyle/>
            <a:p>
              <a:r>
                <a:rPr lang="en-US" dirty="0" smtClean="0">
                  <a:solidFill>
                    <a:srgbClr val="FF0000"/>
                  </a:solidFill>
                  <a:latin typeface="Lucida Sans - 20"/>
                </a:rPr>
                <a:t>$750</a:t>
              </a:r>
              <a:r>
                <a:rPr lang="en-US" dirty="0" smtClean="0">
                  <a:solidFill>
                    <a:srgbClr val="0000CC"/>
                  </a:solidFill>
                  <a:latin typeface="Lucida Sans - 20"/>
                </a:rPr>
                <a:t>, $950</a:t>
              </a:r>
              <a:endParaRPr lang="en-US" dirty="0">
                <a:solidFill>
                  <a:srgbClr val="0000CC"/>
                </a:solidFill>
                <a:latin typeface="Lucida Sans - 20"/>
              </a:endParaRPr>
            </a:p>
          </p:txBody>
        </p:sp>
        <p:sp>
          <p:nvSpPr>
            <p:cNvPr id="22" name="TextBox 21"/>
            <p:cNvSpPr txBox="1"/>
            <p:nvPr/>
          </p:nvSpPr>
          <p:spPr>
            <a:xfrm>
              <a:off x="5278557" y="4807510"/>
              <a:ext cx="1346200" cy="378759"/>
            </a:xfrm>
            <a:prstGeom prst="rect">
              <a:avLst/>
            </a:prstGeom>
            <a:noFill/>
          </p:spPr>
          <p:txBody>
            <a:bodyPr vert="horz" rtlCol="0">
              <a:spAutoFit/>
            </a:bodyPr>
            <a:lstStyle/>
            <a:p>
              <a:r>
                <a:rPr lang="en-US" dirty="0" smtClean="0">
                  <a:solidFill>
                    <a:srgbClr val="FF0000"/>
                  </a:solidFill>
                  <a:latin typeface="Lucida Sans - 20"/>
                </a:rPr>
                <a:t>$900</a:t>
              </a:r>
              <a:r>
                <a:rPr lang="en-US" dirty="0" smtClean="0">
                  <a:solidFill>
                    <a:srgbClr val="0000CC"/>
                  </a:solidFill>
                  <a:latin typeface="Lucida Sans - 20"/>
                </a:rPr>
                <a:t>, $800</a:t>
              </a:r>
              <a:endParaRPr lang="en-US" dirty="0">
                <a:solidFill>
                  <a:srgbClr val="0000CC"/>
                </a:solidFill>
                <a:latin typeface="Lucida Sans - 20"/>
              </a:endParaRPr>
            </a:p>
          </p:txBody>
        </p:sp>
        <p:sp>
          <p:nvSpPr>
            <p:cNvPr id="23" name="TextBox 22"/>
            <p:cNvSpPr txBox="1"/>
            <p:nvPr/>
          </p:nvSpPr>
          <p:spPr>
            <a:xfrm>
              <a:off x="3522716" y="3088206"/>
              <a:ext cx="2971800" cy="315632"/>
            </a:xfrm>
            <a:prstGeom prst="rect">
              <a:avLst/>
            </a:prstGeom>
            <a:noFill/>
          </p:spPr>
          <p:txBody>
            <a:bodyPr vert="horz" rtlCol="0">
              <a:spAutoFit/>
            </a:bodyPr>
            <a:lstStyle/>
            <a:p>
              <a:r>
                <a:rPr lang="en-US" sz="1400" dirty="0" smtClean="0">
                  <a:latin typeface="Lucida Sans - 20"/>
                </a:rPr>
                <a:t>high price		low price</a:t>
              </a:r>
              <a:endParaRPr lang="en-US" sz="1400" dirty="0">
                <a:latin typeface="Lucida Sans - 20"/>
              </a:endParaRPr>
            </a:p>
          </p:txBody>
        </p:sp>
        <p:sp>
          <p:nvSpPr>
            <p:cNvPr id="24" name="TextBox 23"/>
            <p:cNvSpPr txBox="1"/>
            <p:nvPr/>
          </p:nvSpPr>
          <p:spPr>
            <a:xfrm rot="16200000">
              <a:off x="1866900" y="4302276"/>
              <a:ext cx="2362200" cy="263027"/>
            </a:xfrm>
            <a:prstGeom prst="rect">
              <a:avLst/>
            </a:prstGeom>
            <a:noFill/>
          </p:spPr>
          <p:txBody>
            <a:bodyPr vert="horz" rtlCol="0">
              <a:spAutoFit/>
            </a:bodyPr>
            <a:lstStyle/>
            <a:p>
              <a:r>
                <a:rPr lang="en-US" sz="1400" dirty="0" smtClean="0">
                  <a:latin typeface="Lucida Sans - 20"/>
                </a:rPr>
                <a:t>low price	   high price</a:t>
              </a:r>
              <a:endParaRPr lang="en-US" sz="1400" dirty="0">
                <a:latin typeface="Lucida Sans - 20"/>
              </a:endParaRPr>
            </a:p>
          </p:txBody>
        </p:sp>
        <p:sp>
          <p:nvSpPr>
            <p:cNvPr id="25" name="TextBox 24"/>
            <p:cNvSpPr txBox="1"/>
            <p:nvPr/>
          </p:nvSpPr>
          <p:spPr>
            <a:xfrm>
              <a:off x="4155830" y="2895600"/>
              <a:ext cx="1752600" cy="315632"/>
            </a:xfrm>
            <a:prstGeom prst="rect">
              <a:avLst/>
            </a:prstGeom>
            <a:noFill/>
          </p:spPr>
          <p:txBody>
            <a:bodyPr vert="horz" rtlCol="0">
              <a:spAutoFit/>
            </a:bodyPr>
            <a:lstStyle/>
            <a:p>
              <a:r>
                <a:rPr lang="en-US" sz="1400" b="1" dirty="0" smtClean="0">
                  <a:solidFill>
                    <a:srgbClr val="0000CC"/>
                  </a:solidFill>
                  <a:latin typeface="Lucida Sans - 20"/>
                </a:rPr>
                <a:t>Mario's Pizzeria</a:t>
              </a:r>
              <a:endParaRPr lang="en-US" sz="1400" b="1" dirty="0">
                <a:solidFill>
                  <a:srgbClr val="0000CC"/>
                </a:solidFill>
                <a:latin typeface="Lucida Sans - 20"/>
              </a:endParaRPr>
            </a:p>
          </p:txBody>
        </p:sp>
        <p:sp>
          <p:nvSpPr>
            <p:cNvPr id="26" name="TextBox 25"/>
            <p:cNvSpPr txBox="1"/>
            <p:nvPr/>
          </p:nvSpPr>
          <p:spPr>
            <a:xfrm rot="16200000">
              <a:off x="1930400" y="4185617"/>
              <a:ext cx="1676400" cy="263027"/>
            </a:xfrm>
            <a:prstGeom prst="rect">
              <a:avLst/>
            </a:prstGeom>
            <a:noFill/>
          </p:spPr>
          <p:txBody>
            <a:bodyPr vert="horz" rtlCol="0">
              <a:spAutoFit/>
            </a:bodyPr>
            <a:lstStyle/>
            <a:p>
              <a:r>
                <a:rPr lang="en-US" sz="1400" b="1" dirty="0" smtClean="0">
                  <a:solidFill>
                    <a:srgbClr val="FF0000"/>
                  </a:solidFill>
                  <a:latin typeface="Lucida Sans - 20"/>
                </a:rPr>
                <a:t>Luigi's Pizzeria</a:t>
              </a:r>
              <a:endParaRPr lang="en-US" sz="1400" b="1" dirty="0">
                <a:solidFill>
                  <a:srgbClr val="FF0000"/>
                </a:solidFill>
                <a:latin typeface="Lucida Sans - 20"/>
              </a:endParaRPr>
            </a:p>
          </p:txBody>
        </p:sp>
      </p:grpSp>
    </p:spTree>
    <p:extLst>
      <p:ext uri="{BB962C8B-B14F-4D97-AF65-F5344CB8AC3E}">
        <p14:creationId xmlns:p14="http://schemas.microsoft.com/office/powerpoint/2010/main" xmlns="" val="364944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Revenue Curves for the Monopolistic Competitor</a:t>
            </a:r>
          </a:p>
          <a:p>
            <a:r>
              <a:rPr lang="en-US" dirty="0" smtClean="0"/>
              <a:t>Because each firm in in a monopolistically competitive market makes a product that is differentiated from its competitors, it is able to control the price for its output, </a:t>
            </a:r>
            <a:r>
              <a:rPr lang="en-US" i="1" dirty="0" smtClean="0"/>
              <a:t>but only to a certain extent</a:t>
            </a:r>
            <a:r>
              <a:rPr lang="en-US" dirty="0" smtClean="0"/>
              <a:t>. </a:t>
            </a:r>
          </a:p>
        </p:txBody>
      </p:sp>
      <p:sp>
        <p:nvSpPr>
          <p:cNvPr id="3" name="Rectangle 2"/>
          <p:cNvSpPr/>
          <p:nvPr/>
        </p:nvSpPr>
        <p:spPr>
          <a:xfrm>
            <a:off x="0" y="1436906"/>
            <a:ext cx="4572000" cy="4031873"/>
          </a:xfrm>
          <a:prstGeom prst="rect">
            <a:avLst/>
          </a:prstGeom>
        </p:spPr>
        <p:txBody>
          <a:bodyPr>
            <a:spAutoFit/>
          </a:bodyPr>
          <a:lstStyle/>
          <a:p>
            <a:r>
              <a:rPr lang="en-US" sz="1600" b="1" dirty="0" smtClean="0">
                <a:solidFill>
                  <a:srgbClr val="0000CC"/>
                </a:solidFill>
              </a:rPr>
              <a:t>Observations of the Monopolistic Competitor’s Demand and MR curves:</a:t>
            </a:r>
          </a:p>
          <a:p>
            <a:endParaRPr lang="en-US" sz="1600" b="1" dirty="0" smtClean="0">
              <a:solidFill>
                <a:srgbClr val="0000CC"/>
              </a:solidFill>
            </a:endParaRPr>
          </a:p>
          <a:p>
            <a:pPr marL="285750" indent="-285750">
              <a:buFont typeface="Arial" pitchFamily="34" charset="0"/>
              <a:buChar char="•"/>
            </a:pPr>
            <a:r>
              <a:rPr lang="en-US" sz="1600" dirty="0" smtClean="0"/>
              <a:t>With </a:t>
            </a:r>
            <a:r>
              <a:rPr lang="en-US" sz="1600" dirty="0"/>
              <a:t>many other firms making similar products, each firm faces a relatively, but not perfectly, elastic demand curve</a:t>
            </a:r>
            <a:r>
              <a:rPr lang="en-US" sz="1600" dirty="0" smtClean="0"/>
              <a:t>. </a:t>
            </a:r>
          </a:p>
          <a:p>
            <a:pPr marL="285750" indent="-285750">
              <a:buFont typeface="Arial" pitchFamily="34" charset="0"/>
              <a:buChar char="•"/>
            </a:pPr>
            <a:endParaRPr lang="en-US" sz="1600" dirty="0" smtClean="0"/>
          </a:p>
          <a:p>
            <a:pPr marL="742950" lvl="1" indent="-285750">
              <a:buFont typeface="Wingdings" pitchFamily="2" charset="2"/>
              <a:buChar char="Ø"/>
            </a:pPr>
            <a:r>
              <a:rPr lang="en-US" sz="1600" dirty="0" smtClean="0"/>
              <a:t>A price increase will lead to a large loss of buyers, but a price decrease will lead to a large increase in buyers. </a:t>
            </a:r>
          </a:p>
          <a:p>
            <a:pPr marL="742950" lvl="1" indent="-285750">
              <a:buFont typeface="Wingdings" pitchFamily="2" charset="2"/>
              <a:buChar char="Ø"/>
            </a:pPr>
            <a:endParaRPr lang="en-US" sz="1600" dirty="0"/>
          </a:p>
          <a:p>
            <a:pPr marL="285750" indent="-285750">
              <a:buFont typeface="Arial" pitchFamily="34" charset="0"/>
              <a:buChar char="•"/>
            </a:pPr>
            <a:r>
              <a:rPr lang="en-US" sz="1600" dirty="0"/>
              <a:t>In order to sell additional units of its product, a firm must lower the price of all its output.</a:t>
            </a:r>
          </a:p>
          <a:p>
            <a:pPr marL="742950" lvl="1" indent="-285750">
              <a:buFont typeface="Wingdings" pitchFamily="2" charset="2"/>
              <a:buChar char="Ø"/>
            </a:pPr>
            <a:r>
              <a:rPr lang="en-US" sz="1600" dirty="0"/>
              <a:t>For this reason, the firm’s marginal revenue will fall faster than its </a:t>
            </a:r>
            <a:r>
              <a:rPr lang="en-US" sz="1600" dirty="0" smtClean="0"/>
              <a:t>price</a:t>
            </a:r>
          </a:p>
          <a:p>
            <a:pPr marL="285750" indent="-285750">
              <a:buFont typeface="Arial" pitchFamily="34" charset="0"/>
              <a:buChar char="•"/>
            </a:pPr>
            <a:endParaRPr lang="en-US" sz="1600" dirty="0"/>
          </a:p>
        </p:txBody>
      </p:sp>
      <p:grpSp>
        <p:nvGrpSpPr>
          <p:cNvPr id="11" name="Group 10"/>
          <p:cNvGrpSpPr>
            <a:grpSpLocks noChangeAspect="1"/>
          </p:cNvGrpSpPr>
          <p:nvPr/>
        </p:nvGrpSpPr>
        <p:grpSpPr>
          <a:xfrm>
            <a:off x="4446551" y="2009702"/>
            <a:ext cx="4621249" cy="3209998"/>
            <a:chOff x="4987113" y="1384299"/>
            <a:chExt cx="4651153" cy="3876923"/>
          </a:xfrm>
        </p:grpSpPr>
        <p:cxnSp>
          <p:nvCxnSpPr>
            <p:cNvPr id="12" name="Straight Connector 11"/>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87113" y="1420703"/>
              <a:ext cx="431800" cy="371722"/>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15" name="TextBox 14"/>
            <p:cNvSpPr txBox="1"/>
            <p:nvPr/>
          </p:nvSpPr>
          <p:spPr>
            <a:xfrm>
              <a:off x="9048159" y="4889500"/>
              <a:ext cx="482600" cy="371722"/>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sp>
          <p:nvSpPr>
            <p:cNvPr id="17" name="TextBox 16"/>
            <p:cNvSpPr txBox="1"/>
            <p:nvPr/>
          </p:nvSpPr>
          <p:spPr>
            <a:xfrm>
              <a:off x="5023836" y="2860528"/>
              <a:ext cx="473003" cy="371722"/>
            </a:xfrm>
            <a:prstGeom prst="rect">
              <a:avLst/>
            </a:prstGeom>
            <a:noFill/>
          </p:spPr>
          <p:txBody>
            <a:bodyPr vert="horz" wrap="square" rtlCol="0">
              <a:spAutoFit/>
            </a:bodyPr>
            <a:lstStyle/>
            <a:p>
              <a:pPr algn="ctr"/>
              <a:r>
                <a:rPr lang="en-US" sz="1400" dirty="0" smtClean="0">
                  <a:solidFill>
                    <a:srgbClr val="000000"/>
                  </a:solidFill>
                </a:rPr>
                <a:t>P</a:t>
              </a:r>
              <a:endParaRPr lang="en-US" sz="1400" dirty="0">
                <a:solidFill>
                  <a:srgbClr val="000000"/>
                </a:solidFill>
              </a:endParaRPr>
            </a:p>
          </p:txBody>
        </p:sp>
        <p:sp>
          <p:nvSpPr>
            <p:cNvPr id="18" name="TextBox 17"/>
            <p:cNvSpPr txBox="1"/>
            <p:nvPr/>
          </p:nvSpPr>
          <p:spPr>
            <a:xfrm>
              <a:off x="7035800" y="4876801"/>
              <a:ext cx="482600" cy="371722"/>
            </a:xfrm>
            <a:prstGeom prst="rect">
              <a:avLst/>
            </a:prstGeom>
            <a:noFill/>
          </p:spPr>
          <p:txBody>
            <a:bodyPr vert="horz" rtlCol="0">
              <a:spAutoFit/>
            </a:bodyPr>
            <a:lstStyle/>
            <a:p>
              <a:r>
                <a:rPr lang="en-US" sz="1400" dirty="0" smtClean="0">
                  <a:solidFill>
                    <a:srgbClr val="000000"/>
                  </a:solidFill>
                </a:rPr>
                <a:t>Q</a:t>
              </a:r>
              <a:endParaRPr lang="en-US" sz="1400" dirty="0">
                <a:solidFill>
                  <a:srgbClr val="000000"/>
                </a:solidFill>
              </a:endParaRPr>
            </a:p>
          </p:txBody>
        </p:sp>
        <p:sp>
          <p:nvSpPr>
            <p:cNvPr id="19" name="TextBox 18"/>
            <p:cNvSpPr txBox="1"/>
            <p:nvPr/>
          </p:nvSpPr>
          <p:spPr>
            <a:xfrm>
              <a:off x="8495266" y="3560431"/>
              <a:ext cx="1143000" cy="371722"/>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20" name="TextBox 19"/>
            <p:cNvSpPr txBox="1"/>
            <p:nvPr/>
          </p:nvSpPr>
          <p:spPr>
            <a:xfrm>
              <a:off x="8928100" y="4406897"/>
              <a:ext cx="635000" cy="371722"/>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cxnSp>
          <p:nvCxnSpPr>
            <p:cNvPr id="21" name="Straight Connector 20"/>
            <p:cNvCxnSpPr/>
            <p:nvPr/>
          </p:nvCxnSpPr>
          <p:spPr>
            <a:xfrm>
              <a:off x="5562600" y="2667000"/>
              <a:ext cx="3492499" cy="85089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600" y="2743200"/>
              <a:ext cx="3327400" cy="17653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00900" y="3060700"/>
              <a:ext cx="0" cy="176530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410201" y="3048000"/>
              <a:ext cx="1790700" cy="12699"/>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63769" y="1384299"/>
              <a:ext cx="2030524" cy="631927"/>
            </a:xfrm>
            <a:prstGeom prst="rect">
              <a:avLst/>
            </a:prstGeom>
            <a:noFill/>
          </p:spPr>
          <p:txBody>
            <a:bodyPr vert="horz" wrap="square" rtlCol="0">
              <a:spAutoFit/>
            </a:bodyPr>
            <a:lstStyle/>
            <a:p>
              <a:pPr algn="ctr"/>
              <a:r>
                <a:rPr lang="en-US" sz="1400" b="1" dirty="0" smtClean="0">
                  <a:solidFill>
                    <a:srgbClr val="FF6820"/>
                  </a:solidFill>
                </a:rPr>
                <a:t>Monopolistically </a:t>
              </a:r>
            </a:p>
            <a:p>
              <a:pPr algn="ctr"/>
              <a:r>
                <a:rPr lang="en-US" sz="1400" b="1" dirty="0" smtClean="0">
                  <a:solidFill>
                    <a:srgbClr val="FF6820"/>
                  </a:solidFill>
                </a:rPr>
                <a:t>Competitive firm</a:t>
              </a:r>
              <a:endParaRPr lang="en-US" sz="1400" b="1" dirty="0">
                <a:solidFill>
                  <a:srgbClr val="FF6820"/>
                </a:solidFill>
              </a:endParaRPr>
            </a:p>
          </p:txBody>
        </p:sp>
      </p:grpSp>
    </p:spTree>
    <p:extLst>
      <p:ext uri="{BB962C8B-B14F-4D97-AF65-F5344CB8AC3E}">
        <p14:creationId xmlns:p14="http://schemas.microsoft.com/office/powerpoint/2010/main" xmlns="" val="542867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446550"/>
          </a:xfrm>
          <a:prstGeom prst="rect">
            <a:avLst/>
          </a:prstGeom>
          <a:noFill/>
        </p:spPr>
        <p:txBody>
          <a:bodyPr wrap="square" rtlCol="0">
            <a:spAutoFit/>
          </a:bodyPr>
          <a:lstStyle/>
          <a:p>
            <a:r>
              <a:rPr lang="en-US" sz="2400" dirty="0" smtClean="0">
                <a:solidFill>
                  <a:srgbClr val="FF0000"/>
                </a:solidFill>
              </a:rPr>
              <a:t>Profit Maximization in the Short-run</a:t>
            </a:r>
          </a:p>
          <a:p>
            <a:r>
              <a:rPr lang="en-US" dirty="0" smtClean="0"/>
              <a:t>As with firms competing in the other market structures, a monopolistic competitor will maximize its total profits when it produces at the quantity of output at which:</a:t>
            </a:r>
          </a:p>
          <a:p>
            <a:pPr algn="ctr"/>
            <a:r>
              <a:rPr lang="en-US" sz="2800" b="1" i="1" dirty="0" smtClean="0">
                <a:solidFill>
                  <a:srgbClr val="0000CC"/>
                </a:solidFill>
              </a:rPr>
              <a:t>MR=MC</a:t>
            </a:r>
            <a:endParaRPr lang="en-US" sz="2800" b="1" i="1" dirty="0">
              <a:solidFill>
                <a:srgbClr val="0000CC"/>
              </a:solidFill>
            </a:endParaRPr>
          </a:p>
        </p:txBody>
      </p:sp>
      <p:grpSp>
        <p:nvGrpSpPr>
          <p:cNvPr id="11" name="Group 10"/>
          <p:cNvGrpSpPr/>
          <p:nvPr/>
        </p:nvGrpSpPr>
        <p:grpSpPr>
          <a:xfrm>
            <a:off x="3984286" y="2095500"/>
            <a:ext cx="5159713" cy="3239918"/>
            <a:chOff x="4228971" y="2552700"/>
            <a:chExt cx="4610229" cy="2894882"/>
          </a:xfrm>
        </p:grpSpPr>
        <p:sp>
          <p:nvSpPr>
            <p:cNvPr id="4" name="Rectangle 3"/>
            <p:cNvSpPr/>
            <p:nvPr/>
          </p:nvSpPr>
          <p:spPr>
            <a:xfrm>
              <a:off x="4802674" y="4001742"/>
              <a:ext cx="1786124" cy="2273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a:xfrm>
              <a:off x="4228971" y="2552700"/>
              <a:ext cx="4610229" cy="2894882"/>
              <a:chOff x="4715308" y="1081533"/>
              <a:chExt cx="5584093" cy="4207677"/>
            </a:xfrm>
          </p:grpSpPr>
          <p:cxnSp>
            <p:nvCxnSpPr>
              <p:cNvPr id="16" name="Straight Connector 15"/>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75889" y="1422400"/>
                <a:ext cx="431800" cy="399710"/>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19" name="TextBox 18"/>
              <p:cNvSpPr txBox="1"/>
              <p:nvPr/>
            </p:nvSpPr>
            <p:spPr>
              <a:xfrm>
                <a:off x="9182100" y="4889500"/>
                <a:ext cx="482600" cy="39971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20" name="TextBox 19"/>
              <p:cNvSpPr txBox="1"/>
              <p:nvPr/>
            </p:nvSpPr>
            <p:spPr>
              <a:xfrm>
                <a:off x="4939024" y="2961789"/>
                <a:ext cx="431800" cy="399710"/>
              </a:xfrm>
              <a:prstGeom prst="rect">
                <a:avLst/>
              </a:prstGeom>
              <a:noFill/>
            </p:spPr>
            <p:txBody>
              <a:bodyPr vert="horz" rtlCol="0">
                <a:spAutoFit/>
              </a:bodyPr>
              <a:lstStyle/>
              <a:p>
                <a:r>
                  <a:rPr lang="en-US" sz="1400" dirty="0" smtClean="0">
                    <a:solidFill>
                      <a:srgbClr val="000000"/>
                    </a:solidFill>
                  </a:rPr>
                  <a:t>Pf</a:t>
                </a:r>
                <a:endParaRPr lang="en-US" sz="1400" dirty="0">
                  <a:solidFill>
                    <a:srgbClr val="000000"/>
                  </a:solidFill>
                </a:endParaRPr>
              </a:p>
            </p:txBody>
          </p:sp>
          <p:sp>
            <p:nvSpPr>
              <p:cNvPr id="21" name="TextBox 20"/>
              <p:cNvSpPr txBox="1"/>
              <p:nvPr/>
            </p:nvSpPr>
            <p:spPr>
              <a:xfrm>
                <a:off x="7413045" y="4842046"/>
                <a:ext cx="482600" cy="399710"/>
              </a:xfrm>
              <a:prstGeom prst="rect">
                <a:avLst/>
              </a:prstGeom>
              <a:noFill/>
            </p:spPr>
            <p:txBody>
              <a:bodyPr vert="horz" rtlCol="0">
                <a:spAutoFit/>
              </a:bodyPr>
              <a:lstStyle/>
              <a:p>
                <a:r>
                  <a:rPr lang="en-US" sz="1400" dirty="0" err="1" smtClean="0">
                    <a:solidFill>
                      <a:srgbClr val="000000"/>
                    </a:solidFill>
                  </a:rPr>
                  <a:t>Qf</a:t>
                </a:r>
                <a:endParaRPr lang="en-US" sz="1400" dirty="0">
                  <a:solidFill>
                    <a:srgbClr val="000000"/>
                  </a:solidFill>
                </a:endParaRPr>
              </a:p>
            </p:txBody>
          </p:sp>
          <p:sp>
            <p:nvSpPr>
              <p:cNvPr id="22" name="TextBox 21"/>
              <p:cNvSpPr txBox="1"/>
              <p:nvPr/>
            </p:nvSpPr>
            <p:spPr>
              <a:xfrm>
                <a:off x="9105900" y="3365500"/>
                <a:ext cx="1143000" cy="399710"/>
              </a:xfrm>
              <a:prstGeom prst="rect">
                <a:avLst/>
              </a:prstGeom>
              <a:noFill/>
            </p:spPr>
            <p:txBody>
              <a:bodyPr vert="horz" rtlCol="0">
                <a:spAutoFit/>
              </a:bodyPr>
              <a:lstStyle/>
              <a:p>
                <a:r>
                  <a:rPr lang="en-US" sz="1400" smtClean="0">
                    <a:solidFill>
                      <a:srgbClr val="000000"/>
                    </a:solidFill>
                  </a:rPr>
                  <a:t>D=AR=P</a:t>
                </a:r>
                <a:endParaRPr lang="en-US" sz="1400">
                  <a:solidFill>
                    <a:srgbClr val="000000"/>
                  </a:solidFill>
                </a:endParaRPr>
              </a:p>
            </p:txBody>
          </p:sp>
          <p:sp>
            <p:nvSpPr>
              <p:cNvPr id="23" name="TextBox 22"/>
              <p:cNvSpPr txBox="1"/>
              <p:nvPr/>
            </p:nvSpPr>
            <p:spPr>
              <a:xfrm>
                <a:off x="8928100" y="4406899"/>
                <a:ext cx="635000" cy="399710"/>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cxnSp>
            <p:nvCxnSpPr>
              <p:cNvPr id="24" name="Straight Connector 23"/>
              <p:cNvCxnSpPr/>
              <p:nvPr/>
            </p:nvCxnSpPr>
            <p:spPr>
              <a:xfrm>
                <a:off x="5778500" y="2667000"/>
                <a:ext cx="3276600" cy="8509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2743200"/>
                <a:ext cx="3327400" cy="17653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7569270" y="3187699"/>
                <a:ext cx="8711" cy="163830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801100" y="1492837"/>
                <a:ext cx="635000" cy="399710"/>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grpSp>
            <p:nvGrpSpPr>
              <p:cNvPr id="28" name="Group 17"/>
              <p:cNvGrpSpPr/>
              <p:nvPr/>
            </p:nvGrpSpPr>
            <p:grpSpPr>
              <a:xfrm>
                <a:off x="6032500" y="1967580"/>
                <a:ext cx="4266901" cy="1567417"/>
                <a:chOff x="6032500" y="1967580"/>
                <a:chExt cx="4266901" cy="1567417"/>
              </a:xfrm>
            </p:grpSpPr>
            <p:sp>
              <p:nvSpPr>
                <p:cNvPr id="32" name="TextBox 31"/>
                <p:cNvSpPr txBox="1"/>
                <p:nvPr/>
              </p:nvSpPr>
              <p:spPr>
                <a:xfrm>
                  <a:off x="9588201" y="1967580"/>
                  <a:ext cx="711200" cy="399709"/>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33" name="Freeform 16"/>
                <p:cNvSpPr/>
                <p:nvPr/>
              </p:nvSpPr>
              <p:spPr>
                <a:xfrm>
                  <a:off x="6032500" y="233103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3" name="TextBox 42"/>
                <p:cNvSpPr txBox="1"/>
                <p:nvPr/>
              </p:nvSpPr>
              <p:spPr>
                <a:xfrm>
                  <a:off x="6901706" y="2071846"/>
                  <a:ext cx="1182579" cy="599563"/>
                </a:xfrm>
                <a:prstGeom prst="rect">
                  <a:avLst/>
                </a:prstGeom>
                <a:solidFill>
                  <a:schemeClr val="accent1">
                    <a:lumMod val="20000"/>
                    <a:lumOff val="80000"/>
                  </a:schemeClr>
                </a:solidFill>
              </p:spPr>
              <p:txBody>
                <a:bodyPr vert="horz" wrap="square" rtlCol="0">
                  <a:spAutoFit/>
                </a:bodyPr>
                <a:lstStyle/>
                <a:p>
                  <a:pPr algn="ctr"/>
                  <a:r>
                    <a:rPr lang="en-US" sz="1200" dirty="0" smtClean="0">
                      <a:solidFill>
                        <a:srgbClr val="000000"/>
                      </a:solidFill>
                    </a:rPr>
                    <a:t>Economic Profits</a:t>
                  </a:r>
                  <a:endParaRPr lang="en-US" sz="1200" dirty="0">
                    <a:solidFill>
                      <a:srgbClr val="000000"/>
                    </a:solidFill>
                  </a:endParaRPr>
                </a:p>
              </p:txBody>
            </p:sp>
          </p:grpSp>
          <p:sp>
            <p:nvSpPr>
              <p:cNvPr id="29" name="Freeform 28"/>
              <p:cNvSpPr/>
              <p:nvPr/>
            </p:nvSpPr>
            <p:spPr>
              <a:xfrm>
                <a:off x="5918200" y="1670637"/>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30" name="Straight Connector 29"/>
              <p:cNvCxnSpPr/>
              <p:nvPr/>
            </p:nvCxnSpPr>
            <p:spPr>
              <a:xfrm flipH="1" flipV="1">
                <a:off x="5397500" y="3159711"/>
                <a:ext cx="2176126" cy="2799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92773" y="1081533"/>
                <a:ext cx="1952995" cy="679505"/>
              </a:xfrm>
              <a:prstGeom prst="rect">
                <a:avLst/>
              </a:prstGeom>
              <a:noFill/>
            </p:spPr>
            <p:txBody>
              <a:bodyPr vert="horz" wrap="square" rtlCol="0">
                <a:spAutoFit/>
              </a:bodyPr>
              <a:lstStyle/>
              <a:p>
                <a:pPr algn="ctr"/>
                <a:r>
                  <a:rPr lang="en-US" sz="1400" b="1" dirty="0" smtClean="0">
                    <a:solidFill>
                      <a:srgbClr val="FF6820"/>
                    </a:solidFill>
                  </a:rPr>
                  <a:t>Monopolistically </a:t>
                </a:r>
              </a:p>
              <a:p>
                <a:pPr algn="ctr"/>
                <a:r>
                  <a:rPr lang="en-US" sz="1400" b="1" dirty="0" smtClean="0">
                    <a:solidFill>
                      <a:srgbClr val="FF6820"/>
                    </a:solidFill>
                  </a:rPr>
                  <a:t>Competitive firm</a:t>
                </a:r>
                <a:endParaRPr lang="en-US" sz="1400" b="1" dirty="0">
                  <a:solidFill>
                    <a:srgbClr val="FF6820"/>
                  </a:solidFill>
                </a:endParaRPr>
              </a:p>
            </p:txBody>
          </p:sp>
          <p:cxnSp>
            <p:nvCxnSpPr>
              <p:cNvPr id="41" name="Straight Connector 40"/>
              <p:cNvCxnSpPr/>
              <p:nvPr/>
            </p:nvCxnSpPr>
            <p:spPr>
              <a:xfrm flipH="1">
                <a:off x="5407689" y="3518161"/>
                <a:ext cx="2170292" cy="1683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15308" y="3357633"/>
                <a:ext cx="800986" cy="399710"/>
              </a:xfrm>
              <a:prstGeom prst="rect">
                <a:avLst/>
              </a:prstGeom>
              <a:noFill/>
            </p:spPr>
            <p:txBody>
              <a:bodyPr vert="horz" wrap="square" rtlCol="0">
                <a:spAutoFit/>
              </a:bodyPr>
              <a:lstStyle/>
              <a:p>
                <a:pPr algn="ctr"/>
                <a:r>
                  <a:rPr lang="en-US" sz="1400" dirty="0" smtClean="0">
                    <a:solidFill>
                      <a:srgbClr val="000000"/>
                    </a:solidFill>
                  </a:rPr>
                  <a:t>ATC</a:t>
                </a:r>
                <a:endParaRPr lang="en-US" sz="1400" dirty="0">
                  <a:solidFill>
                    <a:srgbClr val="000000"/>
                  </a:solidFill>
                </a:endParaRPr>
              </a:p>
            </p:txBody>
          </p:sp>
        </p:grpSp>
        <p:cxnSp>
          <p:nvCxnSpPr>
            <p:cNvPr id="9" name="Straight Arrow Connector 8"/>
            <p:cNvCxnSpPr/>
            <p:nvPr/>
          </p:nvCxnSpPr>
          <p:spPr>
            <a:xfrm flipV="1">
              <a:off x="6019800" y="3571597"/>
              <a:ext cx="261277" cy="430146"/>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12" name="TextBox 11"/>
          <p:cNvSpPr txBox="1"/>
          <p:nvPr/>
        </p:nvSpPr>
        <p:spPr>
          <a:xfrm>
            <a:off x="0" y="1485900"/>
            <a:ext cx="4225064" cy="4278094"/>
          </a:xfrm>
          <a:prstGeom prst="rect">
            <a:avLst/>
          </a:prstGeom>
          <a:noFill/>
        </p:spPr>
        <p:txBody>
          <a:bodyPr wrap="square" rtlCol="0">
            <a:spAutoFit/>
          </a:bodyPr>
          <a:lstStyle/>
          <a:p>
            <a:r>
              <a:rPr lang="en-US" sz="1600" b="1" dirty="0" smtClean="0">
                <a:solidFill>
                  <a:srgbClr val="FF0000"/>
                </a:solidFill>
              </a:rPr>
              <a:t>Observe from the graph: </a:t>
            </a:r>
          </a:p>
          <a:p>
            <a:pPr marL="285750" indent="-285750">
              <a:buFont typeface="Arial" pitchFamily="34" charset="0"/>
              <a:buChar char="•"/>
            </a:pPr>
            <a:r>
              <a:rPr lang="en-US" sz="1600" dirty="0" smtClean="0"/>
              <a:t>The firm is producing at its profit maximizing quantity (</a:t>
            </a:r>
            <a:r>
              <a:rPr lang="en-US" sz="1600" dirty="0" err="1" smtClean="0"/>
              <a:t>Qf</a:t>
            </a:r>
            <a:r>
              <a:rPr lang="en-US" sz="1600" dirty="0" smtClean="0"/>
              <a:t>) and charging the price consumers are willing to pay for that quantity (Pf)</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At this point, price is greater than ATC, so the firm is earning an economic profit.</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Given the existence of profits in this market (assuming this firm is a typical firm) new firms will be attracted to the industry.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Since entry barriers are low, these short-run economic profits are likely to be eliminated in the long-run as new firms enter the market.</a:t>
            </a:r>
            <a:endParaRPr lang="en-US" sz="1600" dirty="0"/>
          </a:p>
        </p:txBody>
      </p:sp>
    </p:spTree>
    <p:extLst>
      <p:ext uri="{BB962C8B-B14F-4D97-AF65-F5344CB8AC3E}">
        <p14:creationId xmlns:p14="http://schemas.microsoft.com/office/powerpoint/2010/main" xmlns="" val="36494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Profit Maximization in the Long-run – Entry Eliminates Profits</a:t>
            </a:r>
          </a:p>
          <a:p>
            <a:r>
              <a:rPr lang="en-US" dirty="0" smtClean="0"/>
              <a:t>One of the key characteristics of monopolistic competition is the </a:t>
            </a:r>
            <a:r>
              <a:rPr lang="en-US" i="1" dirty="0" smtClean="0"/>
              <a:t>low entry barriers</a:t>
            </a:r>
            <a:r>
              <a:rPr lang="en-US" dirty="0" smtClean="0"/>
              <a:t>. Entrepreneurs will therefore be attracted to any economic profits that are earned </a:t>
            </a:r>
            <a:r>
              <a:rPr lang="en-US" dirty="0"/>
              <a:t>.</a:t>
            </a:r>
            <a:endParaRPr lang="en-US" dirty="0" smtClean="0"/>
          </a:p>
        </p:txBody>
      </p:sp>
      <p:grpSp>
        <p:nvGrpSpPr>
          <p:cNvPr id="100" name="Group 99"/>
          <p:cNvGrpSpPr/>
          <p:nvPr/>
        </p:nvGrpSpPr>
        <p:grpSpPr>
          <a:xfrm>
            <a:off x="-150649" y="1943100"/>
            <a:ext cx="9402431" cy="2977449"/>
            <a:chOff x="-150649" y="2053167"/>
            <a:chExt cx="9402431" cy="2977449"/>
          </a:xfrm>
        </p:grpSpPr>
        <p:grpSp>
          <p:nvGrpSpPr>
            <p:cNvPr id="44" name="Group 43"/>
            <p:cNvGrpSpPr>
              <a:grpSpLocks noChangeAspect="1"/>
            </p:cNvGrpSpPr>
            <p:nvPr/>
          </p:nvGrpSpPr>
          <p:grpSpPr>
            <a:xfrm>
              <a:off x="4211373" y="2190988"/>
              <a:ext cx="5040409" cy="2829154"/>
              <a:chOff x="4523592" y="1422400"/>
              <a:chExt cx="5775809" cy="3890319"/>
            </a:xfrm>
          </p:grpSpPr>
          <p:cxnSp>
            <p:nvCxnSpPr>
              <p:cNvPr id="46" name="Straight Connector 45"/>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75889" y="1422400"/>
                <a:ext cx="431800" cy="423219"/>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49" name="TextBox 48"/>
              <p:cNvSpPr txBox="1"/>
              <p:nvPr/>
            </p:nvSpPr>
            <p:spPr>
              <a:xfrm>
                <a:off x="9182100" y="4889500"/>
                <a:ext cx="482600" cy="423219"/>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51" name="TextBox 50"/>
              <p:cNvSpPr txBox="1"/>
              <p:nvPr/>
            </p:nvSpPr>
            <p:spPr>
              <a:xfrm>
                <a:off x="7035800" y="4876801"/>
                <a:ext cx="695200" cy="423218"/>
              </a:xfrm>
              <a:prstGeom prst="rect">
                <a:avLst/>
              </a:prstGeom>
              <a:noFill/>
            </p:spPr>
            <p:txBody>
              <a:bodyPr vert="horz" wrap="square" rtlCol="0">
                <a:spAutoFit/>
              </a:bodyPr>
              <a:lstStyle/>
              <a:p>
                <a:r>
                  <a:rPr lang="en-US" sz="1400" dirty="0" smtClean="0">
                    <a:solidFill>
                      <a:srgbClr val="000000"/>
                    </a:solidFill>
                  </a:rPr>
                  <a:t>Qf1</a:t>
                </a:r>
                <a:endParaRPr lang="en-US" sz="1400" dirty="0">
                  <a:solidFill>
                    <a:srgbClr val="000000"/>
                  </a:solidFill>
                </a:endParaRPr>
              </a:p>
            </p:txBody>
          </p:sp>
          <p:sp>
            <p:nvSpPr>
              <p:cNvPr id="52" name="TextBox 51"/>
              <p:cNvSpPr txBox="1"/>
              <p:nvPr/>
            </p:nvSpPr>
            <p:spPr>
              <a:xfrm>
                <a:off x="8691494" y="3777620"/>
                <a:ext cx="1142999" cy="423219"/>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53" name="TextBox 52"/>
              <p:cNvSpPr txBox="1"/>
              <p:nvPr/>
            </p:nvSpPr>
            <p:spPr>
              <a:xfrm>
                <a:off x="9040764" y="4406308"/>
                <a:ext cx="635000" cy="423219"/>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cxnSp>
            <p:nvCxnSpPr>
              <p:cNvPr id="54" name="Straight Connector 53"/>
              <p:cNvCxnSpPr/>
              <p:nvPr/>
            </p:nvCxnSpPr>
            <p:spPr>
              <a:xfrm>
                <a:off x="5778500" y="2667000"/>
                <a:ext cx="3276600" cy="850900"/>
              </a:xfrm>
              <a:prstGeom prst="line">
                <a:avLst/>
              </a:prstGeom>
              <a:ln w="38100" cap="flat" cmpd="sng" algn="ctr">
                <a:solidFill>
                  <a:srgbClr val="00B050">
                    <a:alpha val="2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562600" y="2743200"/>
                <a:ext cx="3327400" cy="1765300"/>
              </a:xfrm>
              <a:prstGeom prst="line">
                <a:avLst/>
              </a:prstGeom>
              <a:ln w="38100" cap="flat" cmpd="sng" algn="ctr">
                <a:solidFill>
                  <a:srgbClr val="FF0000">
                    <a:alpha val="2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7277099" y="3565930"/>
                <a:ext cx="17312" cy="126007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801100" y="1492837"/>
                <a:ext cx="635000" cy="423219"/>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grpSp>
            <p:nvGrpSpPr>
              <p:cNvPr id="58" name="Group 17"/>
              <p:cNvGrpSpPr/>
              <p:nvPr/>
            </p:nvGrpSpPr>
            <p:grpSpPr>
              <a:xfrm>
                <a:off x="6032500" y="1967580"/>
                <a:ext cx="4266901" cy="1567417"/>
                <a:chOff x="6032500" y="1967580"/>
                <a:chExt cx="4266901" cy="1567417"/>
              </a:xfrm>
            </p:grpSpPr>
            <p:sp>
              <p:nvSpPr>
                <p:cNvPr id="64" name="TextBox 63"/>
                <p:cNvSpPr txBox="1"/>
                <p:nvPr/>
              </p:nvSpPr>
              <p:spPr>
                <a:xfrm>
                  <a:off x="9588201" y="1967580"/>
                  <a:ext cx="711200" cy="423218"/>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65" name="Freeform 16"/>
                <p:cNvSpPr/>
                <p:nvPr/>
              </p:nvSpPr>
              <p:spPr>
                <a:xfrm>
                  <a:off x="6032500" y="233103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59" name="Freeform 58"/>
              <p:cNvSpPr/>
              <p:nvPr/>
            </p:nvSpPr>
            <p:spPr>
              <a:xfrm>
                <a:off x="5918200" y="1670637"/>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3" name="TextBox 62"/>
              <p:cNvSpPr txBox="1"/>
              <p:nvPr/>
            </p:nvSpPr>
            <p:spPr>
              <a:xfrm>
                <a:off x="4523592" y="3382626"/>
                <a:ext cx="946711" cy="423219"/>
              </a:xfrm>
              <a:prstGeom prst="rect">
                <a:avLst/>
              </a:prstGeom>
              <a:noFill/>
            </p:spPr>
            <p:txBody>
              <a:bodyPr vert="horz" wrap="square" rtlCol="0">
                <a:spAutoFit/>
              </a:bodyPr>
              <a:lstStyle/>
              <a:p>
                <a:pPr algn="ctr"/>
                <a:r>
                  <a:rPr lang="en-US" sz="1400" dirty="0" smtClean="0">
                    <a:solidFill>
                      <a:srgbClr val="000000"/>
                    </a:solidFill>
                  </a:rPr>
                  <a:t>P=ATC</a:t>
                </a:r>
                <a:endParaRPr lang="en-US" sz="1400" dirty="0">
                  <a:solidFill>
                    <a:srgbClr val="000000"/>
                  </a:solidFill>
                </a:endParaRPr>
              </a:p>
            </p:txBody>
          </p:sp>
          <p:cxnSp>
            <p:nvCxnSpPr>
              <p:cNvPr id="94" name="Straight Connector 93"/>
              <p:cNvCxnSpPr/>
              <p:nvPr/>
            </p:nvCxnSpPr>
            <p:spPr>
              <a:xfrm>
                <a:off x="5582904" y="3276960"/>
                <a:ext cx="3535696" cy="500660"/>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53" idx="1"/>
              </p:cNvCxnSpPr>
              <p:nvPr/>
            </p:nvCxnSpPr>
            <p:spPr>
              <a:xfrm>
                <a:off x="5582904" y="3386720"/>
                <a:ext cx="3457860" cy="123119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21422" y="3534998"/>
                <a:ext cx="1855677" cy="22736"/>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50649" y="2053167"/>
              <a:ext cx="5159713" cy="2977449"/>
              <a:chOff x="4228971" y="2787216"/>
              <a:chExt cx="4610229" cy="2660365"/>
            </a:xfrm>
          </p:grpSpPr>
          <p:sp>
            <p:nvSpPr>
              <p:cNvPr id="70" name="Rectangle 69"/>
              <p:cNvSpPr/>
              <p:nvPr/>
            </p:nvSpPr>
            <p:spPr>
              <a:xfrm>
                <a:off x="4802674" y="4001742"/>
                <a:ext cx="1786124" cy="2273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4228971" y="2787216"/>
                <a:ext cx="4610229" cy="2660365"/>
                <a:chOff x="4715308" y="1422400"/>
                <a:chExt cx="5584093" cy="3866810"/>
              </a:xfrm>
            </p:grpSpPr>
            <p:cxnSp>
              <p:nvCxnSpPr>
                <p:cNvPr id="73" name="Straight Connector 72"/>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75889" y="1422400"/>
                  <a:ext cx="431800" cy="399710"/>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76" name="TextBox 75"/>
                <p:cNvSpPr txBox="1"/>
                <p:nvPr/>
              </p:nvSpPr>
              <p:spPr>
                <a:xfrm>
                  <a:off x="9182100" y="4889500"/>
                  <a:ext cx="482600" cy="39971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77" name="TextBox 76"/>
                <p:cNvSpPr txBox="1"/>
                <p:nvPr/>
              </p:nvSpPr>
              <p:spPr>
                <a:xfrm>
                  <a:off x="4939024" y="2961790"/>
                  <a:ext cx="431800" cy="399710"/>
                </a:xfrm>
                <a:prstGeom prst="rect">
                  <a:avLst/>
                </a:prstGeom>
                <a:noFill/>
              </p:spPr>
              <p:txBody>
                <a:bodyPr vert="horz" rtlCol="0">
                  <a:spAutoFit/>
                </a:bodyPr>
                <a:lstStyle/>
                <a:p>
                  <a:r>
                    <a:rPr lang="en-US" sz="1400" dirty="0" smtClean="0">
                      <a:solidFill>
                        <a:srgbClr val="000000"/>
                      </a:solidFill>
                    </a:rPr>
                    <a:t>Pf</a:t>
                  </a:r>
                  <a:endParaRPr lang="en-US" sz="1400" dirty="0">
                    <a:solidFill>
                      <a:srgbClr val="000000"/>
                    </a:solidFill>
                  </a:endParaRPr>
                </a:p>
              </p:txBody>
            </p:sp>
            <p:sp>
              <p:nvSpPr>
                <p:cNvPr id="78" name="TextBox 77"/>
                <p:cNvSpPr txBox="1"/>
                <p:nvPr/>
              </p:nvSpPr>
              <p:spPr>
                <a:xfrm>
                  <a:off x="7413045" y="4842046"/>
                  <a:ext cx="482600" cy="399710"/>
                </a:xfrm>
                <a:prstGeom prst="rect">
                  <a:avLst/>
                </a:prstGeom>
                <a:noFill/>
              </p:spPr>
              <p:txBody>
                <a:bodyPr vert="horz" rtlCol="0">
                  <a:spAutoFit/>
                </a:bodyPr>
                <a:lstStyle/>
                <a:p>
                  <a:r>
                    <a:rPr lang="en-US" sz="1400" dirty="0" err="1" smtClean="0">
                      <a:solidFill>
                        <a:srgbClr val="000000"/>
                      </a:solidFill>
                    </a:rPr>
                    <a:t>Qf</a:t>
                  </a:r>
                  <a:endParaRPr lang="en-US" sz="1400" dirty="0">
                    <a:solidFill>
                      <a:srgbClr val="000000"/>
                    </a:solidFill>
                  </a:endParaRPr>
                </a:p>
              </p:txBody>
            </p:sp>
            <p:sp>
              <p:nvSpPr>
                <p:cNvPr id="79" name="TextBox 78"/>
                <p:cNvSpPr txBox="1"/>
                <p:nvPr/>
              </p:nvSpPr>
              <p:spPr>
                <a:xfrm>
                  <a:off x="8506911" y="3456594"/>
                  <a:ext cx="1143000" cy="399710"/>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80" name="TextBox 79"/>
                <p:cNvSpPr txBox="1"/>
                <p:nvPr/>
              </p:nvSpPr>
              <p:spPr>
                <a:xfrm>
                  <a:off x="8928100" y="4406899"/>
                  <a:ext cx="635000" cy="399710"/>
                </a:xfrm>
                <a:prstGeom prst="rect">
                  <a:avLst/>
                </a:prstGeom>
                <a:noFill/>
              </p:spPr>
              <p:txBody>
                <a:bodyPr vert="horz" rtlCol="0">
                  <a:spAutoFit/>
                </a:bodyPr>
                <a:lstStyle/>
                <a:p>
                  <a:r>
                    <a:rPr lang="en-US" sz="1400" smtClean="0">
                      <a:solidFill>
                        <a:srgbClr val="000000"/>
                      </a:solidFill>
                    </a:rPr>
                    <a:t>MR</a:t>
                  </a:r>
                  <a:endParaRPr lang="en-US" sz="1400">
                    <a:solidFill>
                      <a:srgbClr val="000000"/>
                    </a:solidFill>
                  </a:endParaRPr>
                </a:p>
              </p:txBody>
            </p:sp>
            <p:cxnSp>
              <p:nvCxnSpPr>
                <p:cNvPr id="81" name="Straight Connector 80"/>
                <p:cNvCxnSpPr/>
                <p:nvPr/>
              </p:nvCxnSpPr>
              <p:spPr>
                <a:xfrm>
                  <a:off x="5778500" y="2667000"/>
                  <a:ext cx="3276600" cy="8509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62600" y="2743200"/>
                  <a:ext cx="3327400" cy="17653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7569270" y="3187699"/>
                  <a:ext cx="8711" cy="163830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801100" y="1492838"/>
                  <a:ext cx="635000" cy="399710"/>
                </a:xfrm>
                <a:prstGeom prst="rect">
                  <a:avLst/>
                </a:prstGeom>
                <a:noFill/>
              </p:spPr>
              <p:txBody>
                <a:bodyPr vert="horz" rtlCol="0">
                  <a:spAutoFit/>
                </a:bodyPr>
                <a:lstStyle/>
                <a:p>
                  <a:r>
                    <a:rPr lang="en-US" sz="1400" smtClean="0">
                      <a:solidFill>
                        <a:srgbClr val="000000"/>
                      </a:solidFill>
                    </a:rPr>
                    <a:t>MC</a:t>
                  </a:r>
                  <a:endParaRPr lang="en-US" sz="1400">
                    <a:solidFill>
                      <a:srgbClr val="000000"/>
                    </a:solidFill>
                  </a:endParaRPr>
                </a:p>
              </p:txBody>
            </p:sp>
            <p:grpSp>
              <p:nvGrpSpPr>
                <p:cNvPr id="85" name="Group 17"/>
                <p:cNvGrpSpPr/>
                <p:nvPr/>
              </p:nvGrpSpPr>
              <p:grpSpPr>
                <a:xfrm>
                  <a:off x="6032500" y="1967580"/>
                  <a:ext cx="4266901" cy="1567417"/>
                  <a:chOff x="6032500" y="1967580"/>
                  <a:chExt cx="4266901" cy="1567417"/>
                </a:xfrm>
              </p:grpSpPr>
              <p:sp>
                <p:nvSpPr>
                  <p:cNvPr id="91" name="TextBox 90"/>
                  <p:cNvSpPr txBox="1"/>
                  <p:nvPr/>
                </p:nvSpPr>
                <p:spPr>
                  <a:xfrm>
                    <a:off x="9588201" y="1967580"/>
                    <a:ext cx="711200" cy="399710"/>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92" name="Freeform 16"/>
                  <p:cNvSpPr/>
                  <p:nvPr/>
                </p:nvSpPr>
                <p:spPr>
                  <a:xfrm>
                    <a:off x="6032500" y="233103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3" name="TextBox 92"/>
                  <p:cNvSpPr txBox="1"/>
                  <p:nvPr/>
                </p:nvSpPr>
                <p:spPr>
                  <a:xfrm>
                    <a:off x="6901706" y="2071846"/>
                    <a:ext cx="1182579" cy="599564"/>
                  </a:xfrm>
                  <a:prstGeom prst="rect">
                    <a:avLst/>
                  </a:prstGeom>
                  <a:solidFill>
                    <a:schemeClr val="accent1">
                      <a:lumMod val="20000"/>
                      <a:lumOff val="80000"/>
                    </a:schemeClr>
                  </a:solidFill>
                </p:spPr>
                <p:txBody>
                  <a:bodyPr vert="horz" wrap="square" rtlCol="0">
                    <a:spAutoFit/>
                  </a:bodyPr>
                  <a:lstStyle/>
                  <a:p>
                    <a:pPr algn="ctr"/>
                    <a:r>
                      <a:rPr lang="en-US" sz="1200" dirty="0" smtClean="0">
                        <a:solidFill>
                          <a:srgbClr val="000000"/>
                        </a:solidFill>
                      </a:rPr>
                      <a:t>Economic Profits</a:t>
                    </a:r>
                    <a:endParaRPr lang="en-US" sz="1200" dirty="0">
                      <a:solidFill>
                        <a:srgbClr val="000000"/>
                      </a:solidFill>
                    </a:endParaRPr>
                  </a:p>
                </p:txBody>
              </p:sp>
            </p:grpSp>
            <p:sp>
              <p:nvSpPr>
                <p:cNvPr id="86" name="Freeform 85"/>
                <p:cNvSpPr/>
                <p:nvPr/>
              </p:nvSpPr>
              <p:spPr>
                <a:xfrm>
                  <a:off x="5918200" y="1670637"/>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87" name="Straight Connector 86"/>
                <p:cNvCxnSpPr/>
                <p:nvPr/>
              </p:nvCxnSpPr>
              <p:spPr>
                <a:xfrm flipH="1" flipV="1">
                  <a:off x="5397500" y="3159711"/>
                  <a:ext cx="2176126" cy="2799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407689" y="3518161"/>
                  <a:ext cx="2170292" cy="1683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715308" y="3357633"/>
                  <a:ext cx="800986" cy="399710"/>
                </a:xfrm>
                <a:prstGeom prst="rect">
                  <a:avLst/>
                </a:prstGeom>
                <a:noFill/>
              </p:spPr>
              <p:txBody>
                <a:bodyPr vert="horz" wrap="square" rtlCol="0">
                  <a:spAutoFit/>
                </a:bodyPr>
                <a:lstStyle/>
                <a:p>
                  <a:pPr algn="ctr"/>
                  <a:r>
                    <a:rPr lang="en-US" sz="1400" dirty="0" smtClean="0">
                      <a:solidFill>
                        <a:srgbClr val="000000"/>
                      </a:solidFill>
                    </a:rPr>
                    <a:t>ATC</a:t>
                  </a:r>
                  <a:endParaRPr lang="en-US" sz="1400" dirty="0">
                    <a:solidFill>
                      <a:srgbClr val="000000"/>
                    </a:solidFill>
                  </a:endParaRPr>
                </a:p>
              </p:txBody>
            </p:sp>
          </p:grpSp>
          <p:cxnSp>
            <p:nvCxnSpPr>
              <p:cNvPr id="72" name="Straight Arrow Connector 71"/>
              <p:cNvCxnSpPr/>
              <p:nvPr/>
            </p:nvCxnSpPr>
            <p:spPr>
              <a:xfrm flipV="1">
                <a:off x="6019800" y="3571597"/>
                <a:ext cx="261277" cy="430146"/>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cxnSp>
          <p:nvCxnSpPr>
            <p:cNvPr id="97" name="Straight Arrow Connector 96"/>
            <p:cNvCxnSpPr/>
            <p:nvPr/>
          </p:nvCxnSpPr>
          <p:spPr>
            <a:xfrm flipH="1">
              <a:off x="6162050" y="3339109"/>
              <a:ext cx="137097" cy="277045"/>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101" name="TextBox 100"/>
          <p:cNvSpPr txBox="1"/>
          <p:nvPr/>
        </p:nvSpPr>
        <p:spPr>
          <a:xfrm>
            <a:off x="0" y="4914900"/>
            <a:ext cx="4199637" cy="784830"/>
          </a:xfrm>
          <a:prstGeom prst="rect">
            <a:avLst/>
          </a:prstGeom>
          <a:solidFill>
            <a:schemeClr val="accent1">
              <a:lumMod val="20000"/>
              <a:lumOff val="80000"/>
            </a:schemeClr>
          </a:solidFill>
        </p:spPr>
        <p:txBody>
          <a:bodyPr wrap="square" rtlCol="0">
            <a:spAutoFit/>
          </a:bodyPr>
          <a:lstStyle/>
          <a:p>
            <a:pPr algn="ctr"/>
            <a:r>
              <a:rPr lang="en-US" sz="1500" b="1" dirty="0" smtClean="0"/>
              <a:t>Economic profits attract new firms to the market, increasing the amount of competition and the number of substitutes for this firm’s product</a:t>
            </a:r>
            <a:endParaRPr lang="en-US" sz="1500" b="1" dirty="0"/>
          </a:p>
        </p:txBody>
      </p:sp>
      <p:sp>
        <p:nvSpPr>
          <p:cNvPr id="104" name="TextBox 103"/>
          <p:cNvSpPr txBox="1"/>
          <p:nvPr/>
        </p:nvSpPr>
        <p:spPr>
          <a:xfrm>
            <a:off x="4794492" y="4914900"/>
            <a:ext cx="4349509" cy="784830"/>
          </a:xfrm>
          <a:prstGeom prst="rect">
            <a:avLst/>
          </a:prstGeom>
          <a:solidFill>
            <a:schemeClr val="accent2">
              <a:lumMod val="20000"/>
              <a:lumOff val="80000"/>
            </a:schemeClr>
          </a:solidFill>
        </p:spPr>
        <p:txBody>
          <a:bodyPr wrap="square" rtlCol="0">
            <a:spAutoFit/>
          </a:bodyPr>
          <a:lstStyle/>
          <a:p>
            <a:pPr algn="ctr"/>
            <a:r>
              <a:rPr lang="en-US" sz="1500" b="1" dirty="0" smtClean="0"/>
              <a:t>More competition reduces demand for this firm’s product, and makes it more elastic (flatter). Demand decreases until the firm is only breaking even</a:t>
            </a:r>
            <a:endParaRPr lang="en-US" sz="1500" b="1" dirty="0"/>
          </a:p>
        </p:txBody>
      </p:sp>
      <p:cxnSp>
        <p:nvCxnSpPr>
          <p:cNvPr id="103" name="Straight Arrow Connector 102"/>
          <p:cNvCxnSpPr>
            <a:endCxn id="104" idx="1"/>
          </p:cNvCxnSpPr>
          <p:nvPr/>
        </p:nvCxnSpPr>
        <p:spPr>
          <a:xfrm>
            <a:off x="4211373" y="5284232"/>
            <a:ext cx="583119" cy="23083"/>
          </a:xfrm>
          <a:prstGeom prst="straightConnector1">
            <a:avLst/>
          </a:prstGeom>
          <a:ln w="7620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93852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738664"/>
          </a:xfrm>
          <a:prstGeom prst="rect">
            <a:avLst/>
          </a:prstGeom>
          <a:noFill/>
        </p:spPr>
        <p:txBody>
          <a:bodyPr wrap="square" rtlCol="0">
            <a:spAutoFit/>
          </a:bodyPr>
          <a:lstStyle/>
          <a:p>
            <a:r>
              <a:rPr lang="en-US" sz="2400" dirty="0" smtClean="0">
                <a:solidFill>
                  <a:srgbClr val="FF0000"/>
                </a:solidFill>
              </a:rPr>
              <a:t>Profit Maximization in the Long-run – Exit Eliminates Losses</a:t>
            </a:r>
          </a:p>
          <a:p>
            <a:r>
              <a:rPr lang="en-US" dirty="0" smtClean="0"/>
              <a:t>Just as it is relatively easy to enter a monopolistically competitive market, it is also easy to leave. </a:t>
            </a:r>
          </a:p>
        </p:txBody>
      </p:sp>
      <p:grpSp>
        <p:nvGrpSpPr>
          <p:cNvPr id="69" name="Group 68"/>
          <p:cNvGrpSpPr/>
          <p:nvPr/>
        </p:nvGrpSpPr>
        <p:grpSpPr>
          <a:xfrm>
            <a:off x="-150649" y="1903440"/>
            <a:ext cx="5159713" cy="3017108"/>
            <a:chOff x="4228971" y="2751780"/>
            <a:chExt cx="4610229" cy="2695801"/>
          </a:xfrm>
        </p:grpSpPr>
        <p:sp>
          <p:nvSpPr>
            <p:cNvPr id="70" name="Rectangle 69"/>
            <p:cNvSpPr/>
            <p:nvPr/>
          </p:nvSpPr>
          <p:spPr>
            <a:xfrm>
              <a:off x="4802674" y="3937707"/>
              <a:ext cx="1209933" cy="2163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4228971" y="2751780"/>
              <a:ext cx="4610229" cy="2695801"/>
              <a:chOff x="4715308" y="1370894"/>
              <a:chExt cx="5584093" cy="3918316"/>
            </a:xfrm>
          </p:grpSpPr>
          <p:cxnSp>
            <p:nvCxnSpPr>
              <p:cNvPr id="73" name="Straight Connector 72"/>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75889" y="1422400"/>
                <a:ext cx="431800" cy="399710"/>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76" name="TextBox 75"/>
              <p:cNvSpPr txBox="1"/>
              <p:nvPr/>
            </p:nvSpPr>
            <p:spPr>
              <a:xfrm>
                <a:off x="9182100" y="4889500"/>
                <a:ext cx="482600" cy="399710"/>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77" name="TextBox 76"/>
              <p:cNvSpPr txBox="1"/>
              <p:nvPr/>
            </p:nvSpPr>
            <p:spPr>
              <a:xfrm>
                <a:off x="4946629" y="3251149"/>
                <a:ext cx="431800" cy="399710"/>
              </a:xfrm>
              <a:prstGeom prst="rect">
                <a:avLst/>
              </a:prstGeom>
              <a:noFill/>
            </p:spPr>
            <p:txBody>
              <a:bodyPr vert="horz" rtlCol="0">
                <a:spAutoFit/>
              </a:bodyPr>
              <a:lstStyle/>
              <a:p>
                <a:r>
                  <a:rPr lang="en-US" sz="1400" dirty="0" smtClean="0">
                    <a:solidFill>
                      <a:srgbClr val="000000"/>
                    </a:solidFill>
                  </a:rPr>
                  <a:t>Pf</a:t>
                </a:r>
                <a:endParaRPr lang="en-US" sz="1400" dirty="0">
                  <a:solidFill>
                    <a:srgbClr val="000000"/>
                  </a:solidFill>
                </a:endParaRPr>
              </a:p>
            </p:txBody>
          </p:sp>
          <p:sp>
            <p:nvSpPr>
              <p:cNvPr id="78" name="TextBox 77"/>
              <p:cNvSpPr txBox="1"/>
              <p:nvPr/>
            </p:nvSpPr>
            <p:spPr>
              <a:xfrm>
                <a:off x="6668274" y="4889500"/>
                <a:ext cx="482600" cy="399710"/>
              </a:xfrm>
              <a:prstGeom prst="rect">
                <a:avLst/>
              </a:prstGeom>
              <a:noFill/>
            </p:spPr>
            <p:txBody>
              <a:bodyPr vert="horz" rtlCol="0">
                <a:spAutoFit/>
              </a:bodyPr>
              <a:lstStyle/>
              <a:p>
                <a:r>
                  <a:rPr lang="en-US" sz="1400" dirty="0" err="1" smtClean="0">
                    <a:solidFill>
                      <a:srgbClr val="000000"/>
                    </a:solidFill>
                  </a:rPr>
                  <a:t>Qf</a:t>
                </a:r>
                <a:endParaRPr lang="en-US" sz="1400" dirty="0">
                  <a:solidFill>
                    <a:srgbClr val="000000"/>
                  </a:solidFill>
                </a:endParaRPr>
              </a:p>
            </p:txBody>
          </p:sp>
          <p:sp>
            <p:nvSpPr>
              <p:cNvPr id="79" name="TextBox 78"/>
              <p:cNvSpPr txBox="1"/>
              <p:nvPr/>
            </p:nvSpPr>
            <p:spPr>
              <a:xfrm>
                <a:off x="8506911" y="3884220"/>
                <a:ext cx="1143000" cy="399710"/>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80" name="TextBox 79"/>
              <p:cNvSpPr txBox="1"/>
              <p:nvPr/>
            </p:nvSpPr>
            <p:spPr>
              <a:xfrm>
                <a:off x="8293100" y="4368576"/>
                <a:ext cx="635000" cy="399710"/>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cxnSp>
            <p:nvCxnSpPr>
              <p:cNvPr id="81" name="Straight Connector 80"/>
              <p:cNvCxnSpPr/>
              <p:nvPr/>
            </p:nvCxnSpPr>
            <p:spPr>
              <a:xfrm>
                <a:off x="5778501" y="3094626"/>
                <a:ext cx="3276600" cy="850900"/>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62599" y="3170826"/>
                <a:ext cx="2779377" cy="145997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875720" y="3094626"/>
                <a:ext cx="8712" cy="1731374"/>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754313" y="1370894"/>
                <a:ext cx="635000" cy="399710"/>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grpSp>
            <p:nvGrpSpPr>
              <p:cNvPr id="85" name="Group 17"/>
              <p:cNvGrpSpPr/>
              <p:nvPr/>
            </p:nvGrpSpPr>
            <p:grpSpPr>
              <a:xfrm>
                <a:off x="6032500" y="1699220"/>
                <a:ext cx="4266901" cy="1567417"/>
                <a:chOff x="6032500" y="1699220"/>
                <a:chExt cx="4266901" cy="1567417"/>
              </a:xfrm>
            </p:grpSpPr>
            <p:sp>
              <p:nvSpPr>
                <p:cNvPr id="91" name="TextBox 90"/>
                <p:cNvSpPr txBox="1"/>
                <p:nvPr/>
              </p:nvSpPr>
              <p:spPr>
                <a:xfrm>
                  <a:off x="9588201" y="1699220"/>
                  <a:ext cx="711200" cy="399710"/>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92" name="Freeform 16"/>
                <p:cNvSpPr/>
                <p:nvPr/>
              </p:nvSpPr>
              <p:spPr>
                <a:xfrm>
                  <a:off x="6032500" y="206267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3" name="TextBox 92"/>
                <p:cNvSpPr txBox="1"/>
                <p:nvPr/>
              </p:nvSpPr>
              <p:spPr>
                <a:xfrm>
                  <a:off x="6901706" y="2071845"/>
                  <a:ext cx="1182579" cy="599564"/>
                </a:xfrm>
                <a:prstGeom prst="rect">
                  <a:avLst/>
                </a:prstGeom>
                <a:solidFill>
                  <a:schemeClr val="accent1">
                    <a:lumMod val="20000"/>
                    <a:lumOff val="80000"/>
                  </a:schemeClr>
                </a:solidFill>
              </p:spPr>
              <p:txBody>
                <a:bodyPr vert="horz" wrap="square" rtlCol="0">
                  <a:spAutoFit/>
                </a:bodyPr>
                <a:lstStyle/>
                <a:p>
                  <a:pPr algn="ctr"/>
                  <a:r>
                    <a:rPr lang="en-US" sz="1200" dirty="0" smtClean="0">
                      <a:solidFill>
                        <a:srgbClr val="000000"/>
                      </a:solidFill>
                    </a:rPr>
                    <a:t>Economic Losses</a:t>
                  </a:r>
                  <a:endParaRPr lang="en-US" sz="1200" dirty="0">
                    <a:solidFill>
                      <a:srgbClr val="000000"/>
                    </a:solidFill>
                  </a:endParaRPr>
                </a:p>
              </p:txBody>
            </p:sp>
          </p:grpSp>
          <p:sp>
            <p:nvSpPr>
              <p:cNvPr id="86" name="Freeform 85"/>
              <p:cNvSpPr/>
              <p:nvPr/>
            </p:nvSpPr>
            <p:spPr>
              <a:xfrm>
                <a:off x="5918200" y="1402278"/>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87" name="Straight Connector 86"/>
              <p:cNvCxnSpPr/>
              <p:nvPr/>
            </p:nvCxnSpPr>
            <p:spPr>
              <a:xfrm flipH="1" flipV="1">
                <a:off x="5410200" y="3092452"/>
                <a:ext cx="1465521" cy="2174"/>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407689" y="3401618"/>
                <a:ext cx="1494017" cy="16835"/>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715308" y="2906812"/>
                <a:ext cx="800986" cy="399710"/>
              </a:xfrm>
              <a:prstGeom prst="rect">
                <a:avLst/>
              </a:prstGeom>
              <a:noFill/>
            </p:spPr>
            <p:txBody>
              <a:bodyPr vert="horz" wrap="square" rtlCol="0">
                <a:spAutoFit/>
              </a:bodyPr>
              <a:lstStyle/>
              <a:p>
                <a:pPr algn="ctr"/>
                <a:r>
                  <a:rPr lang="en-US" sz="1400" dirty="0" smtClean="0">
                    <a:solidFill>
                      <a:srgbClr val="000000"/>
                    </a:solidFill>
                  </a:rPr>
                  <a:t>ATC</a:t>
                </a:r>
                <a:endParaRPr lang="en-US" sz="1400" dirty="0">
                  <a:solidFill>
                    <a:srgbClr val="000000"/>
                  </a:solidFill>
                </a:endParaRPr>
              </a:p>
            </p:txBody>
          </p:sp>
        </p:grpSp>
        <p:cxnSp>
          <p:nvCxnSpPr>
            <p:cNvPr id="72" name="Straight Arrow Connector 71"/>
            <p:cNvCxnSpPr/>
            <p:nvPr/>
          </p:nvCxnSpPr>
          <p:spPr>
            <a:xfrm flipV="1">
              <a:off x="6019800" y="3571597"/>
              <a:ext cx="261277" cy="430146"/>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101" name="TextBox 100"/>
          <p:cNvSpPr txBox="1"/>
          <p:nvPr/>
        </p:nvSpPr>
        <p:spPr>
          <a:xfrm>
            <a:off x="0" y="4914900"/>
            <a:ext cx="4199637" cy="784830"/>
          </a:xfrm>
          <a:prstGeom prst="rect">
            <a:avLst/>
          </a:prstGeom>
          <a:solidFill>
            <a:schemeClr val="accent2">
              <a:lumMod val="20000"/>
              <a:lumOff val="80000"/>
            </a:schemeClr>
          </a:solidFill>
        </p:spPr>
        <p:txBody>
          <a:bodyPr wrap="square" rtlCol="0">
            <a:spAutoFit/>
          </a:bodyPr>
          <a:lstStyle/>
          <a:p>
            <a:pPr algn="ctr"/>
            <a:r>
              <a:rPr lang="en-US" sz="1500" b="1" dirty="0" smtClean="0"/>
              <a:t>Due to weak demand, firms are earning losses, leading some firms to exit the market. As they do so, demand for the remaining firms increases…</a:t>
            </a:r>
            <a:endParaRPr lang="en-US" sz="1500" b="1" dirty="0"/>
          </a:p>
        </p:txBody>
      </p:sp>
      <p:sp>
        <p:nvSpPr>
          <p:cNvPr id="104" name="TextBox 103"/>
          <p:cNvSpPr txBox="1"/>
          <p:nvPr/>
        </p:nvSpPr>
        <p:spPr>
          <a:xfrm>
            <a:off x="4794492" y="4914900"/>
            <a:ext cx="4349509" cy="784830"/>
          </a:xfrm>
          <a:prstGeom prst="rect">
            <a:avLst/>
          </a:prstGeom>
          <a:solidFill>
            <a:schemeClr val="accent1">
              <a:lumMod val="20000"/>
              <a:lumOff val="80000"/>
            </a:schemeClr>
          </a:solidFill>
        </p:spPr>
        <p:txBody>
          <a:bodyPr wrap="square" rtlCol="0">
            <a:spAutoFit/>
          </a:bodyPr>
          <a:lstStyle/>
          <a:p>
            <a:pPr algn="ctr"/>
            <a:r>
              <a:rPr lang="en-US" sz="1500" b="1" dirty="0" smtClean="0"/>
              <a:t>Less competition increases demand for this firm’s product, and makes it less elastic (steeper). Demand increases until the firm is breaking even again</a:t>
            </a:r>
            <a:endParaRPr lang="en-US" sz="1500" b="1" dirty="0"/>
          </a:p>
        </p:txBody>
      </p:sp>
      <p:cxnSp>
        <p:nvCxnSpPr>
          <p:cNvPr id="103" name="Straight Arrow Connector 102"/>
          <p:cNvCxnSpPr>
            <a:endCxn id="104" idx="1"/>
          </p:cNvCxnSpPr>
          <p:nvPr/>
        </p:nvCxnSpPr>
        <p:spPr>
          <a:xfrm>
            <a:off x="4211373" y="5284232"/>
            <a:ext cx="583119" cy="23083"/>
          </a:xfrm>
          <a:prstGeom prst="straightConnector1">
            <a:avLst/>
          </a:prstGeom>
          <a:ln w="7620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nvGrpSpPr>
          <p:cNvPr id="66" name="Group 65"/>
          <p:cNvGrpSpPr/>
          <p:nvPr/>
        </p:nvGrpSpPr>
        <p:grpSpPr>
          <a:xfrm>
            <a:off x="4114800" y="1866900"/>
            <a:ext cx="5257798" cy="3053791"/>
            <a:chOff x="4141330" y="2751780"/>
            <a:chExt cx="4697868" cy="2728577"/>
          </a:xfrm>
        </p:grpSpPr>
        <p:grpSp>
          <p:nvGrpSpPr>
            <p:cNvPr id="68" name="Group 67"/>
            <p:cNvGrpSpPr>
              <a:grpSpLocks noChangeAspect="1"/>
            </p:cNvGrpSpPr>
            <p:nvPr/>
          </p:nvGrpSpPr>
          <p:grpSpPr>
            <a:xfrm>
              <a:off x="4141330" y="2751780"/>
              <a:ext cx="4697868" cy="2728577"/>
              <a:chOff x="4609155" y="1370894"/>
              <a:chExt cx="5690246" cy="3965956"/>
            </a:xfrm>
          </p:grpSpPr>
          <p:cxnSp>
            <p:nvCxnSpPr>
              <p:cNvPr id="96" name="Straight Connector 95"/>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975889" y="1422400"/>
                <a:ext cx="431800" cy="447350"/>
              </a:xfrm>
              <a:prstGeom prst="rect">
                <a:avLst/>
              </a:prstGeom>
              <a:noFill/>
            </p:spPr>
            <p:txBody>
              <a:bodyPr vert="horz" rtlCol="0">
                <a:spAutoFit/>
              </a:bodyPr>
              <a:lstStyle/>
              <a:p>
                <a:r>
                  <a:rPr lang="en-US" sz="1400" dirty="0" smtClean="0">
                    <a:solidFill>
                      <a:srgbClr val="000000"/>
                    </a:solidFill>
                    <a:latin typeface="Lucida Sans - 16"/>
                  </a:rPr>
                  <a:t>P</a:t>
                </a:r>
                <a:endParaRPr lang="en-US" sz="1400" dirty="0">
                  <a:solidFill>
                    <a:srgbClr val="000000"/>
                  </a:solidFill>
                  <a:latin typeface="Lucida Sans - 16"/>
                </a:endParaRPr>
              </a:p>
            </p:txBody>
          </p:sp>
          <p:sp>
            <p:nvSpPr>
              <p:cNvPr id="102" name="TextBox 101"/>
              <p:cNvSpPr txBox="1"/>
              <p:nvPr/>
            </p:nvSpPr>
            <p:spPr>
              <a:xfrm>
                <a:off x="9182100" y="4889500"/>
                <a:ext cx="482600" cy="447350"/>
              </a:xfrm>
              <a:prstGeom prst="rect">
                <a:avLst/>
              </a:prstGeom>
              <a:noFill/>
            </p:spPr>
            <p:txBody>
              <a:bodyPr vert="horz" rtlCol="0">
                <a:spAutoFit/>
              </a:bodyPr>
              <a:lstStyle/>
              <a:p>
                <a:r>
                  <a:rPr lang="en-US" sz="1400" smtClean="0">
                    <a:solidFill>
                      <a:srgbClr val="000000"/>
                    </a:solidFill>
                    <a:latin typeface="Lucida Sans - 16"/>
                  </a:rPr>
                  <a:t>Q</a:t>
                </a:r>
                <a:endParaRPr lang="en-US" sz="1400">
                  <a:solidFill>
                    <a:srgbClr val="000000"/>
                  </a:solidFill>
                  <a:latin typeface="Lucida Sans - 16"/>
                </a:endParaRPr>
              </a:p>
            </p:txBody>
          </p:sp>
          <p:sp>
            <p:nvSpPr>
              <p:cNvPr id="105" name="TextBox 104"/>
              <p:cNvSpPr txBox="1"/>
              <p:nvPr/>
            </p:nvSpPr>
            <p:spPr>
              <a:xfrm>
                <a:off x="4609155" y="3053229"/>
                <a:ext cx="855260" cy="399710"/>
              </a:xfrm>
              <a:prstGeom prst="rect">
                <a:avLst/>
              </a:prstGeom>
              <a:noFill/>
            </p:spPr>
            <p:txBody>
              <a:bodyPr vert="horz" wrap="square" rtlCol="0">
                <a:spAutoFit/>
              </a:bodyPr>
              <a:lstStyle/>
              <a:p>
                <a:r>
                  <a:rPr lang="en-US" sz="1400" dirty="0" smtClean="0">
                    <a:solidFill>
                      <a:srgbClr val="000000"/>
                    </a:solidFill>
                    <a:latin typeface="Lucida Sans - 16"/>
                  </a:rPr>
                  <a:t>P=ATC</a:t>
                </a:r>
                <a:endParaRPr lang="en-US" sz="1400" dirty="0">
                  <a:solidFill>
                    <a:srgbClr val="000000"/>
                  </a:solidFill>
                  <a:latin typeface="Lucida Sans - 16"/>
                </a:endParaRPr>
              </a:p>
            </p:txBody>
          </p:sp>
          <p:sp>
            <p:nvSpPr>
              <p:cNvPr id="106" name="TextBox 105"/>
              <p:cNvSpPr txBox="1"/>
              <p:nvPr/>
            </p:nvSpPr>
            <p:spPr>
              <a:xfrm>
                <a:off x="7012913" y="4889500"/>
                <a:ext cx="565067" cy="399710"/>
              </a:xfrm>
              <a:prstGeom prst="rect">
                <a:avLst/>
              </a:prstGeom>
              <a:noFill/>
            </p:spPr>
            <p:txBody>
              <a:bodyPr vert="horz" wrap="square" rtlCol="0">
                <a:spAutoFit/>
              </a:bodyPr>
              <a:lstStyle/>
              <a:p>
                <a:r>
                  <a:rPr lang="en-US" sz="1400" dirty="0" smtClean="0">
                    <a:solidFill>
                      <a:srgbClr val="000000"/>
                    </a:solidFill>
                    <a:latin typeface="Lucida Sans - 16"/>
                  </a:rPr>
                  <a:t>Qf1</a:t>
                </a:r>
                <a:endParaRPr lang="en-US" sz="1400" dirty="0">
                  <a:solidFill>
                    <a:srgbClr val="000000"/>
                  </a:solidFill>
                  <a:latin typeface="Lucida Sans - 16"/>
                </a:endParaRPr>
              </a:p>
            </p:txBody>
          </p:sp>
          <p:sp>
            <p:nvSpPr>
              <p:cNvPr id="107" name="TextBox 106"/>
              <p:cNvSpPr txBox="1"/>
              <p:nvPr/>
            </p:nvSpPr>
            <p:spPr>
              <a:xfrm>
                <a:off x="8661599" y="3892370"/>
                <a:ext cx="1143000" cy="447350"/>
              </a:xfrm>
              <a:prstGeom prst="rect">
                <a:avLst/>
              </a:prstGeom>
              <a:noFill/>
            </p:spPr>
            <p:txBody>
              <a:bodyPr vert="horz" rtlCol="0">
                <a:spAutoFit/>
              </a:bodyPr>
              <a:lstStyle/>
              <a:p>
                <a:r>
                  <a:rPr lang="en-US" sz="1400" dirty="0" smtClean="0">
                    <a:solidFill>
                      <a:srgbClr val="000000"/>
                    </a:solidFill>
                    <a:latin typeface="Lucida Sans - 16"/>
                  </a:rPr>
                  <a:t>D=AR=P</a:t>
                </a:r>
                <a:endParaRPr lang="en-US" sz="1400" dirty="0">
                  <a:solidFill>
                    <a:srgbClr val="000000"/>
                  </a:solidFill>
                  <a:latin typeface="Lucida Sans - 16"/>
                </a:endParaRPr>
              </a:p>
            </p:txBody>
          </p:sp>
          <p:sp>
            <p:nvSpPr>
              <p:cNvPr id="108" name="TextBox 107"/>
              <p:cNvSpPr txBox="1"/>
              <p:nvPr/>
            </p:nvSpPr>
            <p:spPr>
              <a:xfrm>
                <a:off x="8567587" y="4454576"/>
                <a:ext cx="635000" cy="447350"/>
              </a:xfrm>
              <a:prstGeom prst="rect">
                <a:avLst/>
              </a:prstGeom>
              <a:noFill/>
            </p:spPr>
            <p:txBody>
              <a:bodyPr vert="horz" rtlCol="0">
                <a:spAutoFit/>
              </a:bodyPr>
              <a:lstStyle/>
              <a:p>
                <a:r>
                  <a:rPr lang="en-US" sz="1400" dirty="0" smtClean="0">
                    <a:solidFill>
                      <a:srgbClr val="000000"/>
                    </a:solidFill>
                    <a:latin typeface="Lucida Sans - 16"/>
                  </a:rPr>
                  <a:t>MR</a:t>
                </a:r>
                <a:endParaRPr lang="en-US" sz="1400" dirty="0">
                  <a:solidFill>
                    <a:srgbClr val="000000"/>
                  </a:solidFill>
                  <a:latin typeface="Lucida Sans - 16"/>
                </a:endParaRPr>
              </a:p>
            </p:txBody>
          </p:sp>
          <p:cxnSp>
            <p:nvCxnSpPr>
              <p:cNvPr id="109" name="Straight Connector 108"/>
              <p:cNvCxnSpPr/>
              <p:nvPr/>
            </p:nvCxnSpPr>
            <p:spPr>
              <a:xfrm>
                <a:off x="5778501" y="3094626"/>
                <a:ext cx="3276600" cy="850900"/>
              </a:xfrm>
              <a:prstGeom prst="line">
                <a:avLst/>
              </a:prstGeom>
              <a:ln w="38100" cap="flat" cmpd="sng" algn="ctr">
                <a:solidFill>
                  <a:srgbClr val="00B050">
                    <a:alpha val="2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62599" y="3170826"/>
                <a:ext cx="2779377" cy="1459971"/>
              </a:xfrm>
              <a:prstGeom prst="line">
                <a:avLst/>
              </a:prstGeom>
              <a:ln w="38100" cap="flat" cmpd="sng" algn="ctr">
                <a:solidFill>
                  <a:srgbClr val="FF0000">
                    <a:alpha val="20000"/>
                  </a:srgb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200572" y="3251149"/>
                <a:ext cx="326" cy="15748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54313" y="1370894"/>
                <a:ext cx="635000" cy="447350"/>
              </a:xfrm>
              <a:prstGeom prst="rect">
                <a:avLst/>
              </a:prstGeom>
              <a:noFill/>
            </p:spPr>
            <p:txBody>
              <a:bodyPr vert="horz" rtlCol="0">
                <a:spAutoFit/>
              </a:bodyPr>
              <a:lstStyle/>
              <a:p>
                <a:r>
                  <a:rPr lang="en-US" sz="1400" dirty="0" smtClean="0">
                    <a:solidFill>
                      <a:srgbClr val="000000"/>
                    </a:solidFill>
                    <a:latin typeface="Lucida Sans - 16"/>
                  </a:rPr>
                  <a:t>MC</a:t>
                </a:r>
                <a:endParaRPr lang="en-US" sz="1400" dirty="0">
                  <a:solidFill>
                    <a:srgbClr val="000000"/>
                  </a:solidFill>
                  <a:latin typeface="Lucida Sans - 16"/>
                </a:endParaRPr>
              </a:p>
            </p:txBody>
          </p:sp>
          <p:grpSp>
            <p:nvGrpSpPr>
              <p:cNvPr id="113" name="Group 17"/>
              <p:cNvGrpSpPr/>
              <p:nvPr/>
            </p:nvGrpSpPr>
            <p:grpSpPr>
              <a:xfrm>
                <a:off x="6032500" y="1699220"/>
                <a:ext cx="4266901" cy="1567417"/>
                <a:chOff x="6032500" y="1699220"/>
                <a:chExt cx="4266901" cy="1567417"/>
              </a:xfrm>
            </p:grpSpPr>
            <p:sp>
              <p:nvSpPr>
                <p:cNvPr id="118" name="TextBox 117"/>
                <p:cNvSpPr txBox="1"/>
                <p:nvPr/>
              </p:nvSpPr>
              <p:spPr>
                <a:xfrm>
                  <a:off x="9588201" y="1699220"/>
                  <a:ext cx="711200" cy="447350"/>
                </a:xfrm>
                <a:prstGeom prst="rect">
                  <a:avLst/>
                </a:prstGeom>
                <a:noFill/>
              </p:spPr>
              <p:txBody>
                <a:bodyPr vert="horz" rtlCol="0">
                  <a:spAutoFit/>
                </a:bodyPr>
                <a:lstStyle/>
                <a:p>
                  <a:r>
                    <a:rPr lang="en-US" sz="1400" dirty="0" smtClean="0">
                      <a:solidFill>
                        <a:srgbClr val="000000"/>
                      </a:solidFill>
                      <a:latin typeface="Lucida Sans - 16"/>
                    </a:rPr>
                    <a:t>ATC</a:t>
                  </a:r>
                  <a:endParaRPr lang="en-US" sz="1400" dirty="0">
                    <a:solidFill>
                      <a:srgbClr val="000000"/>
                    </a:solidFill>
                    <a:latin typeface="Lucida Sans - 16"/>
                  </a:endParaRPr>
                </a:p>
              </p:txBody>
            </p:sp>
            <p:sp>
              <p:nvSpPr>
                <p:cNvPr id="119" name="Freeform 16"/>
                <p:cNvSpPr/>
                <p:nvPr/>
              </p:nvSpPr>
              <p:spPr>
                <a:xfrm>
                  <a:off x="6032500" y="206267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114" name="Freeform 113"/>
              <p:cNvSpPr/>
              <p:nvPr/>
            </p:nvSpPr>
            <p:spPr>
              <a:xfrm>
                <a:off x="5918200" y="1402278"/>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15" name="Straight Connector 114"/>
              <p:cNvCxnSpPr/>
              <p:nvPr/>
            </p:nvCxnSpPr>
            <p:spPr>
              <a:xfrm flipH="1" flipV="1">
                <a:off x="5410200" y="3251149"/>
                <a:ext cx="1790372" cy="3674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62599" y="2705762"/>
                <a:ext cx="3492501" cy="119504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516294" y="2718863"/>
                <a:ext cx="3016608" cy="191193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flipV="1">
              <a:off x="5710702" y="3963138"/>
              <a:ext cx="130638" cy="215073"/>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3787992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Monopolistic Competition in Long-run Equilibrium</a:t>
            </a:r>
          </a:p>
          <a:p>
            <a:r>
              <a:rPr lang="en-US" dirty="0" smtClean="0"/>
              <a:t>Because of the low entry and exit barriers, firms in monopolistically competitive markets will </a:t>
            </a:r>
            <a:r>
              <a:rPr lang="en-US" i="1" dirty="0" smtClean="0">
                <a:solidFill>
                  <a:srgbClr val="0000CC"/>
                </a:solidFill>
              </a:rPr>
              <a:t>only break even in the long-run </a:t>
            </a:r>
            <a:r>
              <a:rPr lang="en-US" dirty="0" smtClean="0"/>
              <a:t>(just like in perfect competition).  </a:t>
            </a:r>
          </a:p>
        </p:txBody>
      </p:sp>
      <p:grpSp>
        <p:nvGrpSpPr>
          <p:cNvPr id="68" name="Group 67"/>
          <p:cNvGrpSpPr>
            <a:grpSpLocks noChangeAspect="1"/>
          </p:cNvGrpSpPr>
          <p:nvPr/>
        </p:nvGrpSpPr>
        <p:grpSpPr>
          <a:xfrm>
            <a:off x="4239593" y="1900769"/>
            <a:ext cx="4980607" cy="2933010"/>
            <a:chOff x="4577439" y="1370894"/>
            <a:chExt cx="5721962" cy="3931120"/>
          </a:xfrm>
        </p:grpSpPr>
        <p:cxnSp>
          <p:nvCxnSpPr>
            <p:cNvPr id="96" name="Straight Connector 95"/>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975889" y="1422400"/>
              <a:ext cx="431800" cy="412514"/>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102" name="TextBox 101"/>
            <p:cNvSpPr txBox="1"/>
            <p:nvPr/>
          </p:nvSpPr>
          <p:spPr>
            <a:xfrm>
              <a:off x="9182100" y="4889500"/>
              <a:ext cx="482600" cy="41251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105" name="TextBox 104"/>
            <p:cNvSpPr txBox="1"/>
            <p:nvPr/>
          </p:nvSpPr>
          <p:spPr>
            <a:xfrm>
              <a:off x="4577439" y="3053229"/>
              <a:ext cx="907139" cy="412514"/>
            </a:xfrm>
            <a:prstGeom prst="rect">
              <a:avLst/>
            </a:prstGeom>
            <a:noFill/>
          </p:spPr>
          <p:txBody>
            <a:bodyPr vert="horz" wrap="square" rtlCol="0">
              <a:spAutoFit/>
            </a:bodyPr>
            <a:lstStyle/>
            <a:p>
              <a:r>
                <a:rPr lang="en-US" sz="1400" dirty="0" smtClean="0">
                  <a:solidFill>
                    <a:srgbClr val="000000"/>
                  </a:solidFill>
                </a:rPr>
                <a:t>P=ATC</a:t>
              </a:r>
              <a:endParaRPr lang="en-US" sz="1400" dirty="0">
                <a:solidFill>
                  <a:srgbClr val="000000"/>
                </a:solidFill>
              </a:endParaRPr>
            </a:p>
          </p:txBody>
        </p:sp>
        <p:sp>
          <p:nvSpPr>
            <p:cNvPr id="106" name="TextBox 105"/>
            <p:cNvSpPr txBox="1"/>
            <p:nvPr/>
          </p:nvSpPr>
          <p:spPr>
            <a:xfrm>
              <a:off x="7017282" y="4889500"/>
              <a:ext cx="482600" cy="412514"/>
            </a:xfrm>
            <a:prstGeom prst="rect">
              <a:avLst/>
            </a:prstGeom>
            <a:noFill/>
          </p:spPr>
          <p:txBody>
            <a:bodyPr vert="horz" rtlCol="0">
              <a:spAutoFit/>
            </a:bodyPr>
            <a:lstStyle/>
            <a:p>
              <a:r>
                <a:rPr lang="en-US" sz="1400" dirty="0" err="1" smtClean="0">
                  <a:solidFill>
                    <a:srgbClr val="000000"/>
                  </a:solidFill>
                </a:rPr>
                <a:t>Qf</a:t>
              </a:r>
              <a:endParaRPr lang="en-US" sz="1400" dirty="0">
                <a:solidFill>
                  <a:srgbClr val="000000"/>
                </a:solidFill>
              </a:endParaRPr>
            </a:p>
          </p:txBody>
        </p:sp>
        <p:sp>
          <p:nvSpPr>
            <p:cNvPr id="107" name="TextBox 106"/>
            <p:cNvSpPr txBox="1"/>
            <p:nvPr/>
          </p:nvSpPr>
          <p:spPr>
            <a:xfrm>
              <a:off x="8661599" y="3892370"/>
              <a:ext cx="1143000" cy="412514"/>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108" name="TextBox 107"/>
            <p:cNvSpPr txBox="1"/>
            <p:nvPr/>
          </p:nvSpPr>
          <p:spPr>
            <a:xfrm>
              <a:off x="8567587" y="4454576"/>
              <a:ext cx="634999" cy="412514"/>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cxnSp>
          <p:nvCxnSpPr>
            <p:cNvPr id="111" name="Straight Connector 110"/>
            <p:cNvCxnSpPr/>
            <p:nvPr/>
          </p:nvCxnSpPr>
          <p:spPr>
            <a:xfrm flipV="1">
              <a:off x="7200572" y="3251149"/>
              <a:ext cx="326" cy="15748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54313" y="1370894"/>
              <a:ext cx="634999" cy="412514"/>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grpSp>
          <p:nvGrpSpPr>
            <p:cNvPr id="113" name="Group 17"/>
            <p:cNvGrpSpPr/>
            <p:nvPr/>
          </p:nvGrpSpPr>
          <p:grpSpPr>
            <a:xfrm>
              <a:off x="6032500" y="1699220"/>
              <a:ext cx="4266901" cy="1567417"/>
              <a:chOff x="6032500" y="1699220"/>
              <a:chExt cx="4266901" cy="1567417"/>
            </a:xfrm>
          </p:grpSpPr>
          <p:sp>
            <p:nvSpPr>
              <p:cNvPr id="118" name="TextBox 117"/>
              <p:cNvSpPr txBox="1"/>
              <p:nvPr/>
            </p:nvSpPr>
            <p:spPr>
              <a:xfrm>
                <a:off x="9588201" y="1699220"/>
                <a:ext cx="711200" cy="41251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119" name="Freeform 16"/>
              <p:cNvSpPr/>
              <p:nvPr/>
            </p:nvSpPr>
            <p:spPr>
              <a:xfrm>
                <a:off x="6032500" y="206267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114" name="Freeform 113"/>
            <p:cNvSpPr/>
            <p:nvPr/>
          </p:nvSpPr>
          <p:spPr>
            <a:xfrm>
              <a:off x="5918200" y="1402278"/>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15" name="Straight Connector 114"/>
            <p:cNvCxnSpPr/>
            <p:nvPr/>
          </p:nvCxnSpPr>
          <p:spPr>
            <a:xfrm flipH="1" flipV="1">
              <a:off x="5410200" y="3251149"/>
              <a:ext cx="1790372" cy="3674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62599" y="2705762"/>
              <a:ext cx="3492501" cy="119504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516294" y="2718863"/>
              <a:ext cx="3016608" cy="191193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 y="1104900"/>
            <a:ext cx="4443146" cy="3785652"/>
          </a:xfrm>
          <a:prstGeom prst="rect">
            <a:avLst/>
          </a:prstGeom>
        </p:spPr>
        <p:txBody>
          <a:bodyPr wrap="square">
            <a:spAutoFit/>
          </a:bodyPr>
          <a:lstStyle/>
          <a:p>
            <a:r>
              <a:rPr lang="en-US" sz="1600" b="1" dirty="0" smtClean="0">
                <a:solidFill>
                  <a:srgbClr val="0000CC"/>
                </a:solidFill>
              </a:rPr>
              <a:t>Non-price competition: </a:t>
            </a:r>
            <a:r>
              <a:rPr lang="en-US" sz="1600" dirty="0" smtClean="0"/>
              <a:t>Because firms face so much competition in order to break even (or earn profits), a firm must compete through other, non-price means, including:</a:t>
            </a:r>
            <a:r>
              <a:rPr lang="en-US" sz="1600" b="1" dirty="0" smtClean="0"/>
              <a:t> </a:t>
            </a:r>
          </a:p>
          <a:p>
            <a:endParaRPr lang="en-US" sz="1600" b="1" dirty="0" smtClean="0"/>
          </a:p>
          <a:p>
            <a:pPr marL="285750" indent="-285750">
              <a:buFont typeface="Arial" pitchFamily="34" charset="0"/>
              <a:buChar char="•"/>
            </a:pPr>
            <a:r>
              <a:rPr lang="en-US" sz="1600" b="1" dirty="0" smtClean="0">
                <a:solidFill>
                  <a:srgbClr val="FF0000"/>
                </a:solidFill>
              </a:rPr>
              <a:t>Branding: </a:t>
            </a:r>
            <a:r>
              <a:rPr lang="en-US" sz="1600" dirty="0" smtClean="0"/>
              <a:t>By developing a recognizable brand image, firms attempt to build consumer loyalty, giving the firm more price-making power</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FF0000"/>
                </a:solidFill>
              </a:rPr>
              <a:t>Product development: </a:t>
            </a:r>
            <a:r>
              <a:rPr lang="en-US" sz="1600" dirty="0" smtClean="0"/>
              <a:t>Continuously improving its product through research and development will keep demand high.</a:t>
            </a:r>
          </a:p>
          <a:p>
            <a:pPr marL="285750" indent="-285750">
              <a:buFont typeface="Arial" pitchFamily="34" charset="0"/>
              <a:buChar char="•"/>
            </a:pPr>
            <a:endParaRPr lang="en-US" sz="1600" b="1" dirty="0" smtClean="0"/>
          </a:p>
          <a:p>
            <a:pPr marL="285750" indent="-285750">
              <a:buFont typeface="Arial" pitchFamily="34" charset="0"/>
              <a:buChar char="•"/>
            </a:pPr>
            <a:r>
              <a:rPr lang="en-US" sz="1600" b="1" dirty="0" smtClean="0">
                <a:solidFill>
                  <a:srgbClr val="FF0000"/>
                </a:solidFill>
              </a:rPr>
              <a:t>Customer service: </a:t>
            </a:r>
            <a:r>
              <a:rPr lang="en-US" sz="1600" dirty="0" smtClean="0"/>
              <a:t>Offering good customer service and support may increase demand</a:t>
            </a:r>
            <a:endParaRPr lang="en-US" sz="1600" b="1" dirty="0" smtClean="0"/>
          </a:p>
        </p:txBody>
      </p:sp>
      <p:sp>
        <p:nvSpPr>
          <p:cNvPr id="57" name="TextBox 56"/>
          <p:cNvSpPr txBox="1"/>
          <p:nvPr/>
        </p:nvSpPr>
        <p:spPr>
          <a:xfrm>
            <a:off x="5105400" y="1866900"/>
            <a:ext cx="2522412" cy="461665"/>
          </a:xfrm>
          <a:prstGeom prst="rect">
            <a:avLst/>
          </a:prstGeom>
          <a:noFill/>
        </p:spPr>
        <p:txBody>
          <a:bodyPr vert="horz" wrap="square" rtlCol="0">
            <a:spAutoFit/>
          </a:bodyPr>
          <a:lstStyle/>
          <a:p>
            <a:pPr algn="ctr"/>
            <a:r>
              <a:rPr lang="en-US" sz="1200" b="1" dirty="0" smtClean="0">
                <a:solidFill>
                  <a:srgbClr val="FF6820"/>
                </a:solidFill>
                <a:latin typeface="Lucida Sans - 16"/>
              </a:rPr>
              <a:t>Monopolistically Competitive firm in long-run equilibrium</a:t>
            </a:r>
            <a:endParaRPr lang="en-US" sz="1200" b="1" dirty="0">
              <a:solidFill>
                <a:srgbClr val="FF6820"/>
              </a:solidFill>
              <a:latin typeface="Lucida Sans - 16"/>
            </a:endParaRPr>
          </a:p>
        </p:txBody>
      </p:sp>
      <p:sp>
        <p:nvSpPr>
          <p:cNvPr id="3" name="Rectangle 2"/>
          <p:cNvSpPr/>
          <p:nvPr/>
        </p:nvSpPr>
        <p:spPr>
          <a:xfrm>
            <a:off x="-2" y="4838700"/>
            <a:ext cx="9144001" cy="830997"/>
          </a:xfrm>
          <a:prstGeom prst="rect">
            <a:avLst/>
          </a:prstGeom>
        </p:spPr>
        <p:txBody>
          <a:bodyPr wrap="square">
            <a:spAutoFit/>
          </a:bodyPr>
          <a:lstStyle/>
          <a:p>
            <a:pPr marL="285750" indent="-285750">
              <a:buFont typeface="Arial" pitchFamily="34" charset="0"/>
              <a:buChar char="•"/>
            </a:pPr>
            <a:r>
              <a:rPr lang="en-US" sz="1600" b="1" dirty="0">
                <a:solidFill>
                  <a:srgbClr val="FF0000"/>
                </a:solidFill>
              </a:rPr>
              <a:t>Location: </a:t>
            </a:r>
            <a:r>
              <a:rPr lang="en-US" sz="1600" dirty="0"/>
              <a:t>Good access to large numbers of consumers allows a firm to charge higher prices</a:t>
            </a:r>
            <a:endParaRPr lang="en-US" sz="1600" b="1" dirty="0"/>
          </a:p>
          <a:p>
            <a:pPr marL="285750" indent="-285750">
              <a:buFont typeface="Arial" pitchFamily="34" charset="0"/>
              <a:buChar char="•"/>
            </a:pPr>
            <a:r>
              <a:rPr lang="en-US" sz="1600" b="1" dirty="0">
                <a:solidFill>
                  <a:srgbClr val="FF0000"/>
                </a:solidFill>
              </a:rPr>
              <a:t>Advertising</a:t>
            </a:r>
            <a:r>
              <a:rPr lang="en-US" sz="1600" b="1" dirty="0" smtClean="0">
                <a:solidFill>
                  <a:srgbClr val="FF0000"/>
                </a:solidFill>
              </a:rPr>
              <a:t>: </a:t>
            </a:r>
            <a:r>
              <a:rPr lang="en-US" sz="1600" dirty="0" smtClean="0"/>
              <a:t>Making buyers aware of product features through advertising increases demand, giving the firm a greater chance of earning economic profits in the long-run</a:t>
            </a:r>
            <a:endParaRPr lang="en-US" sz="1600" b="1" dirty="0"/>
          </a:p>
        </p:txBody>
      </p:sp>
    </p:spTree>
    <p:extLst>
      <p:ext uri="{BB962C8B-B14F-4D97-AF65-F5344CB8AC3E}">
        <p14:creationId xmlns:p14="http://schemas.microsoft.com/office/powerpoint/2010/main" xmlns="" val="266818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2585323"/>
          </a:xfrm>
          <a:prstGeom prst="rect">
            <a:avLst/>
          </a:prstGeom>
          <a:noFill/>
        </p:spPr>
        <p:txBody>
          <a:bodyPr wrap="square" rtlCol="0">
            <a:spAutoFit/>
          </a:bodyPr>
          <a:lstStyle/>
          <a:p>
            <a:r>
              <a:rPr lang="en-US" sz="2400" dirty="0" smtClean="0">
                <a:solidFill>
                  <a:srgbClr val="FF0000"/>
                </a:solidFill>
              </a:rPr>
              <a:t>Efficiency in Monopolistically Competitive Markets</a:t>
            </a:r>
          </a:p>
          <a:p>
            <a:r>
              <a:rPr lang="en-US" dirty="0" smtClean="0"/>
              <a:t>To determine whether monopolistically competitive firms are economically efficient, we must determine whether:</a:t>
            </a:r>
          </a:p>
          <a:p>
            <a:endParaRPr lang="en-US" dirty="0" smtClean="0"/>
          </a:p>
          <a:p>
            <a:pPr marL="285750" indent="-285750">
              <a:buFont typeface="Arial" pitchFamily="34" charset="0"/>
              <a:buChar char="•"/>
            </a:pPr>
            <a:r>
              <a:rPr lang="en-US" b="1" i="1" dirty="0" smtClean="0">
                <a:solidFill>
                  <a:srgbClr val="0000CC"/>
                </a:solidFill>
              </a:rPr>
              <a:t>P = MC: </a:t>
            </a:r>
            <a:r>
              <a:rPr lang="en-US" sz="1600" dirty="0" smtClean="0"/>
              <a:t>This is an indicator of allocative efficiency, since price represents the marginal benefits of consumers and MC the marginal cost to producers</a:t>
            </a:r>
          </a:p>
          <a:p>
            <a:pPr marL="285750" indent="-285750">
              <a:buFont typeface="Arial" pitchFamily="34" charset="0"/>
              <a:buChar char="•"/>
            </a:pPr>
            <a:endParaRPr lang="en-US" sz="1600" dirty="0" smtClean="0"/>
          </a:p>
          <a:p>
            <a:pPr marL="285750" indent="-285750">
              <a:buFont typeface="Arial" pitchFamily="34" charset="0"/>
              <a:buChar char="•"/>
            </a:pPr>
            <a:r>
              <a:rPr lang="en-US" b="1" i="1" dirty="0" smtClean="0">
                <a:solidFill>
                  <a:srgbClr val="0000CC"/>
                </a:solidFill>
              </a:rPr>
              <a:t>P = minimum ATC: </a:t>
            </a:r>
            <a:r>
              <a:rPr lang="en-US" sz="1600" dirty="0" smtClean="0"/>
              <a:t>This tells us whether firms are productively efficient, since if the price equals the lowest ATC, then firms are forced to use their resources in the </a:t>
            </a:r>
            <a:r>
              <a:rPr lang="en-US" sz="1600" i="1" dirty="0" smtClean="0"/>
              <a:t>least-cost manner</a:t>
            </a:r>
            <a:r>
              <a:rPr lang="en-US" sz="1600" dirty="0" smtClean="0"/>
              <a:t>.</a:t>
            </a:r>
          </a:p>
        </p:txBody>
      </p:sp>
      <p:grpSp>
        <p:nvGrpSpPr>
          <p:cNvPr id="7" name="Group 6"/>
          <p:cNvGrpSpPr/>
          <p:nvPr/>
        </p:nvGrpSpPr>
        <p:grpSpPr>
          <a:xfrm>
            <a:off x="3200399" y="2717899"/>
            <a:ext cx="6019801" cy="2933010"/>
            <a:chOff x="3048000" y="2717899"/>
            <a:chExt cx="6019801" cy="2933010"/>
          </a:xfrm>
        </p:grpSpPr>
        <p:grpSp>
          <p:nvGrpSpPr>
            <p:cNvPr id="68" name="Group 67"/>
            <p:cNvGrpSpPr>
              <a:grpSpLocks noChangeAspect="1"/>
            </p:cNvGrpSpPr>
            <p:nvPr/>
          </p:nvGrpSpPr>
          <p:grpSpPr>
            <a:xfrm>
              <a:off x="3048000" y="2717899"/>
              <a:ext cx="6019801" cy="2933010"/>
              <a:chOff x="3575777" y="1370894"/>
              <a:chExt cx="6723624" cy="3931120"/>
            </a:xfrm>
          </p:grpSpPr>
          <p:sp>
            <p:nvSpPr>
              <p:cNvPr id="41" name="TextBox 40"/>
              <p:cNvSpPr txBox="1"/>
              <p:nvPr/>
            </p:nvSpPr>
            <p:spPr>
              <a:xfrm>
                <a:off x="7490798" y="4889500"/>
                <a:ext cx="1564302" cy="412514"/>
              </a:xfrm>
              <a:prstGeom prst="rect">
                <a:avLst/>
              </a:prstGeom>
              <a:noFill/>
            </p:spPr>
            <p:txBody>
              <a:bodyPr vert="horz" wrap="square" rtlCol="0">
                <a:spAutoFit/>
              </a:bodyPr>
              <a:lstStyle/>
              <a:p>
                <a:r>
                  <a:rPr lang="en-US" sz="1400" dirty="0" err="1" smtClean="0">
                    <a:solidFill>
                      <a:srgbClr val="000000"/>
                    </a:solidFill>
                  </a:rPr>
                  <a:t>Qso</a:t>
                </a:r>
                <a:r>
                  <a:rPr lang="en-US" sz="1400" dirty="0" smtClean="0">
                    <a:solidFill>
                      <a:srgbClr val="000000"/>
                    </a:solidFill>
                  </a:rPr>
                  <a:t> </a:t>
                </a:r>
                <a:r>
                  <a:rPr lang="en-US" sz="900" dirty="0" smtClean="0">
                    <a:solidFill>
                      <a:srgbClr val="000000"/>
                    </a:solidFill>
                  </a:rPr>
                  <a:t>(where P=MC)</a:t>
                </a:r>
                <a:endParaRPr lang="en-US" sz="900" dirty="0">
                  <a:solidFill>
                    <a:srgbClr val="000000"/>
                  </a:solidFill>
                </a:endParaRPr>
              </a:p>
            </p:txBody>
          </p:sp>
          <p:cxnSp>
            <p:nvCxnSpPr>
              <p:cNvPr id="96" name="Straight Connector 95"/>
              <p:cNvCxnSpPr/>
              <p:nvPr/>
            </p:nvCxnSpPr>
            <p:spPr>
              <a:xfrm>
                <a:off x="5410200" y="1536700"/>
                <a:ext cx="0" cy="33020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97500" y="4826000"/>
                <a:ext cx="38481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4975890" y="1422400"/>
                <a:ext cx="431800" cy="412514"/>
              </a:xfrm>
              <a:prstGeom prst="rect">
                <a:avLst/>
              </a:prstGeom>
              <a:noFill/>
            </p:spPr>
            <p:txBody>
              <a:bodyPr vert="horz" rtlCol="0">
                <a:spAutoFit/>
              </a:bodyPr>
              <a:lstStyle/>
              <a:p>
                <a:r>
                  <a:rPr lang="en-US" sz="1400" dirty="0" smtClean="0">
                    <a:solidFill>
                      <a:srgbClr val="000000"/>
                    </a:solidFill>
                  </a:rPr>
                  <a:t>P</a:t>
                </a:r>
                <a:endParaRPr lang="en-US" sz="1400" dirty="0">
                  <a:solidFill>
                    <a:srgbClr val="000000"/>
                  </a:solidFill>
                </a:endParaRPr>
              </a:p>
            </p:txBody>
          </p:sp>
          <p:sp>
            <p:nvSpPr>
              <p:cNvPr id="102" name="TextBox 101"/>
              <p:cNvSpPr txBox="1"/>
              <p:nvPr/>
            </p:nvSpPr>
            <p:spPr>
              <a:xfrm>
                <a:off x="9182100" y="4889500"/>
                <a:ext cx="482600" cy="412514"/>
              </a:xfrm>
              <a:prstGeom prst="rect">
                <a:avLst/>
              </a:prstGeom>
              <a:noFill/>
            </p:spPr>
            <p:txBody>
              <a:bodyPr vert="horz" rtlCol="0">
                <a:spAutoFit/>
              </a:bodyPr>
              <a:lstStyle/>
              <a:p>
                <a:r>
                  <a:rPr lang="en-US" sz="1400" smtClean="0">
                    <a:solidFill>
                      <a:srgbClr val="000000"/>
                    </a:solidFill>
                  </a:rPr>
                  <a:t>Q</a:t>
                </a:r>
                <a:endParaRPr lang="en-US" sz="1400">
                  <a:solidFill>
                    <a:srgbClr val="000000"/>
                  </a:solidFill>
                </a:endParaRPr>
              </a:p>
            </p:txBody>
          </p:sp>
          <p:sp>
            <p:nvSpPr>
              <p:cNvPr id="105" name="TextBox 104"/>
              <p:cNvSpPr txBox="1"/>
              <p:nvPr/>
            </p:nvSpPr>
            <p:spPr>
              <a:xfrm>
                <a:off x="4609155" y="3053229"/>
                <a:ext cx="855260" cy="412514"/>
              </a:xfrm>
              <a:prstGeom prst="rect">
                <a:avLst/>
              </a:prstGeom>
              <a:noFill/>
            </p:spPr>
            <p:txBody>
              <a:bodyPr vert="horz" wrap="square" rtlCol="0">
                <a:spAutoFit/>
              </a:bodyPr>
              <a:lstStyle/>
              <a:p>
                <a:r>
                  <a:rPr lang="en-US" sz="1400" dirty="0" smtClean="0">
                    <a:solidFill>
                      <a:srgbClr val="000000"/>
                    </a:solidFill>
                  </a:rPr>
                  <a:t>P=ATC</a:t>
                </a:r>
                <a:endParaRPr lang="en-US" sz="1400" dirty="0">
                  <a:solidFill>
                    <a:srgbClr val="000000"/>
                  </a:solidFill>
                </a:endParaRPr>
              </a:p>
            </p:txBody>
          </p:sp>
          <p:sp>
            <p:nvSpPr>
              <p:cNvPr id="106" name="TextBox 105"/>
              <p:cNvSpPr txBox="1"/>
              <p:nvPr/>
            </p:nvSpPr>
            <p:spPr>
              <a:xfrm>
                <a:off x="7017281" y="4889500"/>
                <a:ext cx="482600" cy="412514"/>
              </a:xfrm>
              <a:prstGeom prst="rect">
                <a:avLst/>
              </a:prstGeom>
              <a:noFill/>
            </p:spPr>
            <p:txBody>
              <a:bodyPr vert="horz" rtlCol="0">
                <a:spAutoFit/>
              </a:bodyPr>
              <a:lstStyle/>
              <a:p>
                <a:r>
                  <a:rPr lang="en-US" sz="1400" dirty="0" err="1" smtClean="0">
                    <a:solidFill>
                      <a:srgbClr val="000000"/>
                    </a:solidFill>
                  </a:rPr>
                  <a:t>Qf</a:t>
                </a:r>
                <a:endParaRPr lang="en-US" sz="1400" dirty="0">
                  <a:solidFill>
                    <a:srgbClr val="000000"/>
                  </a:solidFill>
                </a:endParaRPr>
              </a:p>
            </p:txBody>
          </p:sp>
          <p:sp>
            <p:nvSpPr>
              <p:cNvPr id="107" name="TextBox 106"/>
              <p:cNvSpPr txBox="1"/>
              <p:nvPr/>
            </p:nvSpPr>
            <p:spPr>
              <a:xfrm>
                <a:off x="8661599" y="3892370"/>
                <a:ext cx="1143000" cy="412514"/>
              </a:xfrm>
              <a:prstGeom prst="rect">
                <a:avLst/>
              </a:prstGeom>
              <a:noFill/>
            </p:spPr>
            <p:txBody>
              <a:bodyPr vert="horz" rtlCol="0">
                <a:spAutoFit/>
              </a:bodyPr>
              <a:lstStyle/>
              <a:p>
                <a:r>
                  <a:rPr lang="en-US" sz="1400" dirty="0" smtClean="0">
                    <a:solidFill>
                      <a:srgbClr val="000000"/>
                    </a:solidFill>
                  </a:rPr>
                  <a:t>D=AR=P</a:t>
                </a:r>
                <a:endParaRPr lang="en-US" sz="1400" dirty="0">
                  <a:solidFill>
                    <a:srgbClr val="000000"/>
                  </a:solidFill>
                </a:endParaRPr>
              </a:p>
            </p:txBody>
          </p:sp>
          <p:sp>
            <p:nvSpPr>
              <p:cNvPr id="108" name="TextBox 107"/>
              <p:cNvSpPr txBox="1"/>
              <p:nvPr/>
            </p:nvSpPr>
            <p:spPr>
              <a:xfrm>
                <a:off x="8567587" y="4454576"/>
                <a:ext cx="635000" cy="412514"/>
              </a:xfrm>
              <a:prstGeom prst="rect">
                <a:avLst/>
              </a:prstGeom>
              <a:noFill/>
            </p:spPr>
            <p:txBody>
              <a:bodyPr vert="horz" rtlCol="0">
                <a:spAutoFit/>
              </a:bodyPr>
              <a:lstStyle/>
              <a:p>
                <a:r>
                  <a:rPr lang="en-US" sz="1400" dirty="0" smtClean="0">
                    <a:solidFill>
                      <a:srgbClr val="000000"/>
                    </a:solidFill>
                  </a:rPr>
                  <a:t>MR</a:t>
                </a:r>
                <a:endParaRPr lang="en-US" sz="1400" dirty="0">
                  <a:solidFill>
                    <a:srgbClr val="000000"/>
                  </a:solidFill>
                </a:endParaRPr>
              </a:p>
            </p:txBody>
          </p:sp>
          <p:cxnSp>
            <p:nvCxnSpPr>
              <p:cNvPr id="111" name="Straight Connector 110"/>
              <p:cNvCxnSpPr/>
              <p:nvPr/>
            </p:nvCxnSpPr>
            <p:spPr>
              <a:xfrm flipV="1">
                <a:off x="7200572" y="3251149"/>
                <a:ext cx="326" cy="157485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54313" y="1370894"/>
                <a:ext cx="635000" cy="412514"/>
              </a:xfrm>
              <a:prstGeom prst="rect">
                <a:avLst/>
              </a:prstGeom>
              <a:noFill/>
            </p:spPr>
            <p:txBody>
              <a:bodyPr vert="horz" rtlCol="0">
                <a:spAutoFit/>
              </a:bodyPr>
              <a:lstStyle/>
              <a:p>
                <a:r>
                  <a:rPr lang="en-US" sz="1400" dirty="0" smtClean="0">
                    <a:solidFill>
                      <a:srgbClr val="000000"/>
                    </a:solidFill>
                  </a:rPr>
                  <a:t>MC</a:t>
                </a:r>
                <a:endParaRPr lang="en-US" sz="1400" dirty="0">
                  <a:solidFill>
                    <a:srgbClr val="000000"/>
                  </a:solidFill>
                </a:endParaRPr>
              </a:p>
            </p:txBody>
          </p:sp>
          <p:grpSp>
            <p:nvGrpSpPr>
              <p:cNvPr id="113" name="Group 17"/>
              <p:cNvGrpSpPr/>
              <p:nvPr/>
            </p:nvGrpSpPr>
            <p:grpSpPr>
              <a:xfrm>
                <a:off x="6032500" y="1699220"/>
                <a:ext cx="4266901" cy="1567417"/>
                <a:chOff x="6032500" y="1699220"/>
                <a:chExt cx="4266901" cy="1567417"/>
              </a:xfrm>
            </p:grpSpPr>
            <p:sp>
              <p:nvSpPr>
                <p:cNvPr id="118" name="TextBox 117"/>
                <p:cNvSpPr txBox="1"/>
                <p:nvPr/>
              </p:nvSpPr>
              <p:spPr>
                <a:xfrm>
                  <a:off x="9588201" y="1699220"/>
                  <a:ext cx="711200" cy="412514"/>
                </a:xfrm>
                <a:prstGeom prst="rect">
                  <a:avLst/>
                </a:prstGeom>
                <a:noFill/>
              </p:spPr>
              <p:txBody>
                <a:bodyPr vert="horz" rtlCol="0">
                  <a:spAutoFit/>
                </a:bodyPr>
                <a:lstStyle/>
                <a:p>
                  <a:r>
                    <a:rPr lang="en-US" sz="1400" dirty="0" smtClean="0">
                      <a:solidFill>
                        <a:srgbClr val="000000"/>
                      </a:solidFill>
                    </a:rPr>
                    <a:t>ATC</a:t>
                  </a:r>
                  <a:endParaRPr lang="en-US" sz="1400" dirty="0">
                    <a:solidFill>
                      <a:srgbClr val="000000"/>
                    </a:solidFill>
                  </a:endParaRPr>
                </a:p>
              </p:txBody>
            </p:sp>
            <p:sp>
              <p:nvSpPr>
                <p:cNvPr id="119" name="Freeform 16"/>
                <p:cNvSpPr/>
                <p:nvPr/>
              </p:nvSpPr>
              <p:spPr>
                <a:xfrm>
                  <a:off x="6032500" y="2062677"/>
                  <a:ext cx="3911601" cy="1203960"/>
                </a:xfrm>
                <a:custGeom>
                  <a:avLst/>
                  <a:gdLst/>
                  <a:ahLst/>
                  <a:cxnLst/>
                  <a:rect l="0" t="0" r="0" b="0"/>
                  <a:pathLst>
                    <a:path w="3911601" h="1203961">
                      <a:moveTo>
                        <a:pt x="0" y="431800"/>
                      </a:moveTo>
                      <a:lnTo>
                        <a:pt x="6350" y="438150"/>
                      </a:lnTo>
                      <a:lnTo>
                        <a:pt x="24129" y="474979"/>
                      </a:lnTo>
                      <a:lnTo>
                        <a:pt x="43179" y="504189"/>
                      </a:lnTo>
                      <a:lnTo>
                        <a:pt x="69850" y="537210"/>
                      </a:lnTo>
                      <a:lnTo>
                        <a:pt x="102870" y="572770"/>
                      </a:lnTo>
                      <a:lnTo>
                        <a:pt x="133350" y="601979"/>
                      </a:lnTo>
                      <a:lnTo>
                        <a:pt x="177800" y="637539"/>
                      </a:lnTo>
                      <a:lnTo>
                        <a:pt x="213359" y="670560"/>
                      </a:lnTo>
                      <a:lnTo>
                        <a:pt x="234950" y="688339"/>
                      </a:lnTo>
                      <a:lnTo>
                        <a:pt x="274320" y="720089"/>
                      </a:lnTo>
                      <a:lnTo>
                        <a:pt x="299720" y="741679"/>
                      </a:lnTo>
                      <a:lnTo>
                        <a:pt x="350520" y="774700"/>
                      </a:lnTo>
                      <a:lnTo>
                        <a:pt x="372109" y="789939"/>
                      </a:lnTo>
                      <a:lnTo>
                        <a:pt x="439420" y="825500"/>
                      </a:lnTo>
                      <a:lnTo>
                        <a:pt x="467359" y="842010"/>
                      </a:lnTo>
                      <a:lnTo>
                        <a:pt x="519430" y="871220"/>
                      </a:lnTo>
                      <a:lnTo>
                        <a:pt x="571500" y="900429"/>
                      </a:lnTo>
                      <a:lnTo>
                        <a:pt x="627380" y="933450"/>
                      </a:lnTo>
                      <a:lnTo>
                        <a:pt x="643890" y="943610"/>
                      </a:lnTo>
                      <a:lnTo>
                        <a:pt x="660400" y="948689"/>
                      </a:lnTo>
                      <a:lnTo>
                        <a:pt x="669290" y="949960"/>
                      </a:lnTo>
                      <a:lnTo>
                        <a:pt x="689609" y="962660"/>
                      </a:lnTo>
                      <a:lnTo>
                        <a:pt x="701040" y="971550"/>
                      </a:lnTo>
                      <a:lnTo>
                        <a:pt x="712469" y="977900"/>
                      </a:lnTo>
                      <a:lnTo>
                        <a:pt x="834390" y="1017270"/>
                      </a:lnTo>
                      <a:lnTo>
                        <a:pt x="986790" y="1075689"/>
                      </a:lnTo>
                      <a:lnTo>
                        <a:pt x="1097280" y="1109979"/>
                      </a:lnTo>
                      <a:lnTo>
                        <a:pt x="1203959" y="1144270"/>
                      </a:lnTo>
                      <a:lnTo>
                        <a:pt x="1316990" y="1168400"/>
                      </a:lnTo>
                      <a:lnTo>
                        <a:pt x="1423669" y="1192529"/>
                      </a:lnTo>
                      <a:lnTo>
                        <a:pt x="1527809" y="1195070"/>
                      </a:lnTo>
                      <a:lnTo>
                        <a:pt x="1616709" y="1202689"/>
                      </a:lnTo>
                      <a:lnTo>
                        <a:pt x="1733550" y="1203960"/>
                      </a:lnTo>
                      <a:lnTo>
                        <a:pt x="1840230" y="1197610"/>
                      </a:lnTo>
                      <a:lnTo>
                        <a:pt x="1927859" y="1195070"/>
                      </a:lnTo>
                      <a:lnTo>
                        <a:pt x="2034540" y="1183639"/>
                      </a:lnTo>
                      <a:lnTo>
                        <a:pt x="2156459" y="1159510"/>
                      </a:lnTo>
                      <a:lnTo>
                        <a:pt x="2237740" y="1145539"/>
                      </a:lnTo>
                      <a:lnTo>
                        <a:pt x="2391409" y="1102360"/>
                      </a:lnTo>
                      <a:lnTo>
                        <a:pt x="2500630" y="1066800"/>
                      </a:lnTo>
                      <a:lnTo>
                        <a:pt x="2555240" y="1052829"/>
                      </a:lnTo>
                      <a:lnTo>
                        <a:pt x="2625090" y="1017270"/>
                      </a:lnTo>
                      <a:lnTo>
                        <a:pt x="2721609" y="980439"/>
                      </a:lnTo>
                      <a:lnTo>
                        <a:pt x="2781300" y="951229"/>
                      </a:lnTo>
                      <a:lnTo>
                        <a:pt x="2891790" y="891539"/>
                      </a:lnTo>
                      <a:lnTo>
                        <a:pt x="2938780" y="861060"/>
                      </a:lnTo>
                      <a:lnTo>
                        <a:pt x="2975609" y="831850"/>
                      </a:lnTo>
                      <a:lnTo>
                        <a:pt x="2987040" y="825500"/>
                      </a:lnTo>
                      <a:lnTo>
                        <a:pt x="3021330" y="814070"/>
                      </a:lnTo>
                      <a:lnTo>
                        <a:pt x="3074669" y="778510"/>
                      </a:lnTo>
                      <a:lnTo>
                        <a:pt x="3144519" y="731520"/>
                      </a:lnTo>
                      <a:lnTo>
                        <a:pt x="3200400" y="694689"/>
                      </a:lnTo>
                      <a:lnTo>
                        <a:pt x="3232150" y="669289"/>
                      </a:lnTo>
                      <a:lnTo>
                        <a:pt x="3274059" y="645160"/>
                      </a:lnTo>
                      <a:lnTo>
                        <a:pt x="3317240" y="613410"/>
                      </a:lnTo>
                      <a:lnTo>
                        <a:pt x="3343909" y="585470"/>
                      </a:lnTo>
                      <a:lnTo>
                        <a:pt x="3412490" y="530860"/>
                      </a:lnTo>
                      <a:lnTo>
                        <a:pt x="3446780" y="499110"/>
                      </a:lnTo>
                      <a:lnTo>
                        <a:pt x="3493769" y="466089"/>
                      </a:lnTo>
                      <a:lnTo>
                        <a:pt x="3512819" y="454660"/>
                      </a:lnTo>
                      <a:lnTo>
                        <a:pt x="3536950" y="430529"/>
                      </a:lnTo>
                      <a:lnTo>
                        <a:pt x="3567430" y="398779"/>
                      </a:lnTo>
                      <a:lnTo>
                        <a:pt x="3599180" y="370839"/>
                      </a:lnTo>
                      <a:lnTo>
                        <a:pt x="3625850" y="344170"/>
                      </a:lnTo>
                      <a:lnTo>
                        <a:pt x="3698240" y="254000"/>
                      </a:lnTo>
                      <a:lnTo>
                        <a:pt x="3729990" y="219710"/>
                      </a:lnTo>
                      <a:lnTo>
                        <a:pt x="3755390" y="187960"/>
                      </a:lnTo>
                      <a:lnTo>
                        <a:pt x="3773169" y="158750"/>
                      </a:lnTo>
                      <a:lnTo>
                        <a:pt x="3801109" y="124460"/>
                      </a:lnTo>
                      <a:lnTo>
                        <a:pt x="3839209" y="77470"/>
                      </a:lnTo>
                      <a:lnTo>
                        <a:pt x="3863340" y="48260"/>
                      </a:lnTo>
                      <a:lnTo>
                        <a:pt x="3881119" y="22860"/>
                      </a:lnTo>
                      <a:lnTo>
                        <a:pt x="391160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114" name="Freeform 113"/>
              <p:cNvSpPr/>
              <p:nvPr/>
            </p:nvSpPr>
            <p:spPr>
              <a:xfrm>
                <a:off x="5918200" y="1402278"/>
                <a:ext cx="2844801" cy="2512059"/>
              </a:xfrm>
              <a:custGeom>
                <a:avLst/>
                <a:gdLst/>
                <a:ahLst/>
                <a:cxnLst/>
                <a:rect l="0" t="0" r="0" b="0"/>
                <a:pathLst>
                  <a:path w="2844801" h="2512060">
                    <a:moveTo>
                      <a:pt x="0" y="2032000"/>
                    </a:moveTo>
                    <a:lnTo>
                      <a:pt x="29209" y="2061209"/>
                    </a:lnTo>
                    <a:lnTo>
                      <a:pt x="38100" y="2077720"/>
                    </a:lnTo>
                    <a:lnTo>
                      <a:pt x="41909" y="2087879"/>
                    </a:lnTo>
                    <a:lnTo>
                      <a:pt x="93979" y="2148840"/>
                    </a:lnTo>
                    <a:lnTo>
                      <a:pt x="162559" y="2226309"/>
                    </a:lnTo>
                    <a:lnTo>
                      <a:pt x="242570" y="2301240"/>
                    </a:lnTo>
                    <a:lnTo>
                      <a:pt x="279400" y="2332990"/>
                    </a:lnTo>
                    <a:lnTo>
                      <a:pt x="344170" y="2372359"/>
                    </a:lnTo>
                    <a:lnTo>
                      <a:pt x="356870" y="2377440"/>
                    </a:lnTo>
                    <a:lnTo>
                      <a:pt x="365759" y="2383790"/>
                    </a:lnTo>
                    <a:lnTo>
                      <a:pt x="392429" y="2405379"/>
                    </a:lnTo>
                    <a:lnTo>
                      <a:pt x="464820" y="2442209"/>
                    </a:lnTo>
                    <a:lnTo>
                      <a:pt x="553720" y="2482850"/>
                    </a:lnTo>
                    <a:lnTo>
                      <a:pt x="598169" y="2496820"/>
                    </a:lnTo>
                    <a:lnTo>
                      <a:pt x="679450" y="2504440"/>
                    </a:lnTo>
                    <a:lnTo>
                      <a:pt x="759459" y="2512059"/>
                    </a:lnTo>
                    <a:lnTo>
                      <a:pt x="848359" y="2509520"/>
                    </a:lnTo>
                    <a:lnTo>
                      <a:pt x="925830" y="2500629"/>
                    </a:lnTo>
                    <a:lnTo>
                      <a:pt x="1008380" y="2481579"/>
                    </a:lnTo>
                    <a:lnTo>
                      <a:pt x="1084580" y="2470150"/>
                    </a:lnTo>
                    <a:lnTo>
                      <a:pt x="1131569" y="2454909"/>
                    </a:lnTo>
                    <a:lnTo>
                      <a:pt x="1214119" y="2419350"/>
                    </a:lnTo>
                    <a:lnTo>
                      <a:pt x="1224280" y="2416809"/>
                    </a:lnTo>
                    <a:lnTo>
                      <a:pt x="1264919" y="2393950"/>
                    </a:lnTo>
                    <a:lnTo>
                      <a:pt x="1350009" y="2336800"/>
                    </a:lnTo>
                    <a:lnTo>
                      <a:pt x="1426209" y="2298700"/>
                    </a:lnTo>
                    <a:lnTo>
                      <a:pt x="1511300" y="2228850"/>
                    </a:lnTo>
                    <a:lnTo>
                      <a:pt x="1591309" y="2157729"/>
                    </a:lnTo>
                    <a:lnTo>
                      <a:pt x="1624330" y="2138679"/>
                    </a:lnTo>
                    <a:lnTo>
                      <a:pt x="1695450" y="2066290"/>
                    </a:lnTo>
                    <a:lnTo>
                      <a:pt x="1728469" y="2037079"/>
                    </a:lnTo>
                    <a:lnTo>
                      <a:pt x="1794509" y="1967229"/>
                    </a:lnTo>
                    <a:lnTo>
                      <a:pt x="1817369" y="1948179"/>
                    </a:lnTo>
                    <a:lnTo>
                      <a:pt x="1868169" y="1882139"/>
                    </a:lnTo>
                    <a:lnTo>
                      <a:pt x="1918969" y="1814829"/>
                    </a:lnTo>
                    <a:lnTo>
                      <a:pt x="1955800" y="1762760"/>
                    </a:lnTo>
                    <a:lnTo>
                      <a:pt x="2012950" y="1700529"/>
                    </a:lnTo>
                    <a:lnTo>
                      <a:pt x="2082800" y="1598929"/>
                    </a:lnTo>
                    <a:lnTo>
                      <a:pt x="2131059" y="1530350"/>
                    </a:lnTo>
                    <a:lnTo>
                      <a:pt x="2156459" y="1487170"/>
                    </a:lnTo>
                    <a:lnTo>
                      <a:pt x="2200909" y="1407160"/>
                    </a:lnTo>
                    <a:lnTo>
                      <a:pt x="2332990" y="1151889"/>
                    </a:lnTo>
                    <a:lnTo>
                      <a:pt x="2371090" y="1078229"/>
                    </a:lnTo>
                    <a:lnTo>
                      <a:pt x="2390140" y="1029970"/>
                    </a:lnTo>
                    <a:lnTo>
                      <a:pt x="2437130" y="910589"/>
                    </a:lnTo>
                    <a:lnTo>
                      <a:pt x="2465069" y="831850"/>
                    </a:lnTo>
                    <a:lnTo>
                      <a:pt x="2485390" y="767079"/>
                    </a:lnTo>
                    <a:lnTo>
                      <a:pt x="2517140" y="699770"/>
                    </a:lnTo>
                    <a:lnTo>
                      <a:pt x="2529840" y="676910"/>
                    </a:lnTo>
                    <a:lnTo>
                      <a:pt x="2537459" y="666750"/>
                    </a:lnTo>
                    <a:lnTo>
                      <a:pt x="2561590" y="605789"/>
                    </a:lnTo>
                    <a:lnTo>
                      <a:pt x="2593340" y="511810"/>
                    </a:lnTo>
                    <a:lnTo>
                      <a:pt x="2622550" y="444500"/>
                    </a:lnTo>
                    <a:lnTo>
                      <a:pt x="2659380" y="365760"/>
                    </a:lnTo>
                    <a:lnTo>
                      <a:pt x="2698750" y="307339"/>
                    </a:lnTo>
                    <a:lnTo>
                      <a:pt x="2734309" y="233680"/>
                    </a:lnTo>
                    <a:lnTo>
                      <a:pt x="2769869" y="160019"/>
                    </a:lnTo>
                    <a:lnTo>
                      <a:pt x="2786380" y="116839"/>
                    </a:lnTo>
                    <a:lnTo>
                      <a:pt x="2792730" y="80010"/>
                    </a:lnTo>
                    <a:lnTo>
                      <a:pt x="2800350" y="64769"/>
                    </a:lnTo>
                    <a:lnTo>
                      <a:pt x="28448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15" name="Straight Connector 114"/>
              <p:cNvCxnSpPr/>
              <p:nvPr/>
            </p:nvCxnSpPr>
            <p:spPr>
              <a:xfrm flipH="1" flipV="1">
                <a:off x="5410200" y="3251149"/>
                <a:ext cx="1790372" cy="36741"/>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62599" y="2705762"/>
                <a:ext cx="3492501" cy="1195049"/>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516294" y="2718863"/>
                <a:ext cx="3016608" cy="1911933"/>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397500" y="3768144"/>
                <a:ext cx="1790372" cy="36740"/>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49309" y="3596632"/>
                <a:ext cx="513761" cy="412514"/>
              </a:xfrm>
              <a:prstGeom prst="rect">
                <a:avLst/>
              </a:prstGeom>
              <a:noFill/>
            </p:spPr>
            <p:txBody>
              <a:bodyPr vert="horz" wrap="square" rtlCol="0">
                <a:spAutoFit/>
              </a:bodyPr>
              <a:lstStyle/>
              <a:p>
                <a:pPr algn="ctr"/>
                <a:r>
                  <a:rPr lang="en-US" sz="1400" dirty="0" smtClean="0">
                    <a:solidFill>
                      <a:srgbClr val="000000"/>
                    </a:solidFill>
                  </a:rPr>
                  <a:t>MC</a:t>
                </a:r>
                <a:endParaRPr lang="en-US" sz="1400" dirty="0">
                  <a:solidFill>
                    <a:srgbClr val="000000"/>
                  </a:solidFill>
                </a:endParaRPr>
              </a:p>
            </p:txBody>
          </p:sp>
          <p:sp>
            <p:nvSpPr>
              <p:cNvPr id="30" name="TextBox 29"/>
              <p:cNvSpPr txBox="1"/>
              <p:nvPr/>
            </p:nvSpPr>
            <p:spPr>
              <a:xfrm>
                <a:off x="7499881" y="3708080"/>
                <a:ext cx="1316868" cy="412514"/>
              </a:xfrm>
              <a:prstGeom prst="rect">
                <a:avLst/>
              </a:prstGeom>
              <a:solidFill>
                <a:schemeClr val="accent1">
                  <a:lumMod val="20000"/>
                  <a:lumOff val="80000"/>
                </a:schemeClr>
              </a:solidFill>
            </p:spPr>
            <p:txBody>
              <a:bodyPr vert="horz" wrap="square" rtlCol="0">
                <a:spAutoFit/>
              </a:bodyPr>
              <a:lstStyle/>
              <a:p>
                <a:pPr algn="ctr"/>
                <a:r>
                  <a:rPr lang="en-US" sz="1400" b="1" dirty="0" smtClean="0">
                    <a:solidFill>
                      <a:srgbClr val="FF0000"/>
                    </a:solidFill>
                  </a:rPr>
                  <a:t>P&gt;min. ATC</a:t>
                </a:r>
                <a:endParaRPr lang="en-US" sz="1400" b="1" dirty="0">
                  <a:solidFill>
                    <a:srgbClr val="FF0000"/>
                  </a:solidFill>
                </a:endParaRPr>
              </a:p>
            </p:txBody>
          </p:sp>
          <p:sp>
            <p:nvSpPr>
              <p:cNvPr id="34" name="TextBox 33"/>
              <p:cNvSpPr txBox="1"/>
              <p:nvPr/>
            </p:nvSpPr>
            <p:spPr>
              <a:xfrm>
                <a:off x="3575777" y="3396360"/>
                <a:ext cx="851091" cy="412514"/>
              </a:xfrm>
              <a:prstGeom prst="rect">
                <a:avLst/>
              </a:prstGeom>
              <a:solidFill>
                <a:schemeClr val="accent1">
                  <a:lumMod val="20000"/>
                  <a:lumOff val="80000"/>
                </a:schemeClr>
              </a:solidFill>
            </p:spPr>
            <p:txBody>
              <a:bodyPr vert="horz" wrap="square" rtlCol="0">
                <a:spAutoFit/>
              </a:bodyPr>
              <a:lstStyle/>
              <a:p>
                <a:r>
                  <a:rPr lang="en-US" sz="1400" b="1" dirty="0" smtClean="0">
                    <a:solidFill>
                      <a:srgbClr val="FF0000"/>
                    </a:solidFill>
                  </a:rPr>
                  <a:t>P&gt;MC</a:t>
                </a:r>
                <a:endParaRPr lang="en-US" sz="1400" b="1" dirty="0">
                  <a:solidFill>
                    <a:srgbClr val="FF0000"/>
                  </a:solidFill>
                </a:endParaRPr>
              </a:p>
            </p:txBody>
          </p:sp>
          <p:cxnSp>
            <p:nvCxnSpPr>
              <p:cNvPr id="39" name="Straight Connector 38"/>
              <p:cNvCxnSpPr/>
              <p:nvPr/>
            </p:nvCxnSpPr>
            <p:spPr>
              <a:xfrm flipV="1">
                <a:off x="7661017" y="3426553"/>
                <a:ext cx="326" cy="1412147"/>
              </a:xfrm>
              <a:prstGeom prst="line">
                <a:avLst/>
              </a:prstGeom>
              <a:ln w="38100" cap="sq" cmpd="sng" algn="ctr">
                <a:solidFill>
                  <a:srgbClr val="FFD700"/>
                </a:solidFill>
                <a:prstDash val="dot"/>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cxnSp>
          <p:nvCxnSpPr>
            <p:cNvPr id="5" name="Straight Arrow Connector 4"/>
            <p:cNvCxnSpPr/>
            <p:nvPr/>
          </p:nvCxnSpPr>
          <p:spPr>
            <a:xfrm>
              <a:off x="6781800" y="4148170"/>
              <a:ext cx="216823" cy="397947"/>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6" name="Left Brace 5"/>
            <p:cNvSpPr/>
            <p:nvPr/>
          </p:nvSpPr>
          <p:spPr>
            <a:xfrm>
              <a:off x="3733800" y="4073418"/>
              <a:ext cx="239404" cy="634838"/>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8" name="TextBox 7"/>
          <p:cNvSpPr txBox="1"/>
          <p:nvPr/>
        </p:nvSpPr>
        <p:spPr>
          <a:xfrm>
            <a:off x="35496" y="2781300"/>
            <a:ext cx="3164903" cy="1354217"/>
          </a:xfrm>
          <a:prstGeom prst="rect">
            <a:avLst/>
          </a:prstGeom>
          <a:noFill/>
        </p:spPr>
        <p:txBody>
          <a:bodyPr wrap="square" rtlCol="0">
            <a:spAutoFit/>
          </a:bodyPr>
          <a:lstStyle/>
          <a:p>
            <a:r>
              <a:rPr lang="en-US" b="1" dirty="0" smtClean="0">
                <a:solidFill>
                  <a:srgbClr val="FF0000"/>
                </a:solidFill>
              </a:rPr>
              <a:t>Efficiency is not achieved!</a:t>
            </a:r>
          </a:p>
          <a:p>
            <a:r>
              <a:rPr lang="en-US" sz="1600" dirty="0" smtClean="0"/>
              <a:t>As we can see in the graph, a monopolistic competitor in long-run equilibrium will achieve neither productive nor allocative efficiency. </a:t>
            </a:r>
            <a:endParaRPr lang="en-US" sz="1600" dirty="0"/>
          </a:p>
        </p:txBody>
      </p:sp>
    </p:spTree>
    <p:extLst>
      <p:ext uri="{BB962C8B-B14F-4D97-AF65-F5344CB8AC3E}">
        <p14:creationId xmlns:p14="http://schemas.microsoft.com/office/powerpoint/2010/main" xmlns="" val="191284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Monopolistic Competition compared to Perfect Competition</a:t>
            </a:r>
          </a:p>
          <a:p>
            <a:r>
              <a:rPr lang="en-US" dirty="0" smtClean="0"/>
              <a:t>It may appear that, since they do not achieve economic efficiency, monopolistically competitive markets are less desirable than perfectly competitive markets. However, there are also several benefits of monopolistic competition over perfect competition.</a:t>
            </a:r>
          </a:p>
        </p:txBody>
      </p:sp>
      <p:graphicFrame>
        <p:nvGraphicFramePr>
          <p:cNvPr id="2" name="Table 1"/>
          <p:cNvGraphicFramePr>
            <a:graphicFrameLocks noGrp="1"/>
          </p:cNvGraphicFramePr>
          <p:nvPr>
            <p:extLst>
              <p:ext uri="{D42A27DB-BD31-4B8C-83A1-F6EECF244321}">
                <p14:modId xmlns:p14="http://schemas.microsoft.com/office/powerpoint/2010/main" xmlns="" val="2946507312"/>
              </p:ext>
            </p:extLst>
          </p:nvPr>
        </p:nvGraphicFramePr>
        <p:xfrm>
          <a:off x="0" y="1409700"/>
          <a:ext cx="9108504" cy="2987040"/>
        </p:xfrm>
        <a:graphic>
          <a:graphicData uri="http://schemas.openxmlformats.org/drawingml/2006/table">
            <a:tbl>
              <a:tblPr firstRow="1" bandRow="1">
                <a:tableStyleId>{21E4AEA4-8DFA-4A89-87EB-49C32662AFE0}</a:tableStyleId>
              </a:tblPr>
              <a:tblGrid>
                <a:gridCol w="1564704"/>
                <a:gridCol w="3886200"/>
                <a:gridCol w="3657600"/>
              </a:tblGrid>
              <a:tr h="338559">
                <a:tc>
                  <a:txBody>
                    <a:bodyPr/>
                    <a:lstStyle/>
                    <a:p>
                      <a:pPr algn="ctr"/>
                      <a:r>
                        <a:rPr lang="en-US" dirty="0" smtClean="0"/>
                        <a:t>Characteristic</a:t>
                      </a:r>
                      <a:endParaRPr lang="en-US" dirty="0"/>
                    </a:p>
                  </a:txBody>
                  <a:tcPr anchor="ctr"/>
                </a:tc>
                <a:tc>
                  <a:txBody>
                    <a:bodyPr/>
                    <a:lstStyle/>
                    <a:p>
                      <a:pPr algn="ctr"/>
                      <a:r>
                        <a:rPr lang="en-US" dirty="0" smtClean="0"/>
                        <a:t>Perfect</a:t>
                      </a:r>
                      <a:r>
                        <a:rPr lang="en-US" baseline="0" dirty="0" smtClean="0"/>
                        <a:t> Competition </a:t>
                      </a:r>
                      <a:endParaRPr lang="en-US" dirty="0"/>
                    </a:p>
                  </a:txBody>
                  <a:tcPr anchor="ctr"/>
                </a:tc>
                <a:tc>
                  <a:txBody>
                    <a:bodyPr/>
                    <a:lstStyle/>
                    <a:p>
                      <a:pPr algn="ctr"/>
                      <a:r>
                        <a:rPr lang="en-US" dirty="0" smtClean="0"/>
                        <a:t>Monopolistic Competition</a:t>
                      </a:r>
                      <a:endParaRPr lang="en-US" dirty="0"/>
                    </a:p>
                  </a:txBody>
                  <a:tcPr anchor="ctr"/>
                </a:tc>
              </a:tr>
              <a:tr h="677118">
                <a:tc>
                  <a:txBody>
                    <a:bodyPr/>
                    <a:lstStyle/>
                    <a:p>
                      <a:pPr algn="ctr"/>
                      <a:r>
                        <a:rPr lang="en-US" b="1" dirty="0" smtClean="0">
                          <a:solidFill>
                            <a:srgbClr val="0000CC"/>
                          </a:solidFill>
                        </a:rPr>
                        <a:t>Price and Quantity</a:t>
                      </a:r>
                      <a:endParaRPr lang="en-US" b="1" dirty="0">
                        <a:solidFill>
                          <a:srgbClr val="0000CC"/>
                        </a:solidFill>
                      </a:endParaRPr>
                    </a:p>
                  </a:txBody>
                  <a:tcPr anchor="ctr"/>
                </a:tc>
                <a:tc>
                  <a:txBody>
                    <a:bodyPr/>
                    <a:lstStyle/>
                    <a:p>
                      <a:pPr algn="l"/>
                      <a:r>
                        <a:rPr lang="en-US" sz="1400" dirty="0" smtClean="0">
                          <a:solidFill>
                            <a:schemeClr val="tx1">
                              <a:lumMod val="65000"/>
                              <a:lumOff val="35000"/>
                            </a:schemeClr>
                          </a:solidFill>
                        </a:rPr>
                        <a:t>Pric</a:t>
                      </a:r>
                      <a:r>
                        <a:rPr lang="en-US" sz="1400" baseline="0" dirty="0" smtClean="0">
                          <a:solidFill>
                            <a:schemeClr val="tx1">
                              <a:lumMod val="65000"/>
                              <a:lumOff val="35000"/>
                            </a:schemeClr>
                          </a:solidFill>
                        </a:rPr>
                        <a:t>e is low and quantity is high. Allocative and productive efficiency are achieved and consumer surplus is maximized as a result.</a:t>
                      </a:r>
                      <a:endParaRPr lang="en-US" sz="1400" dirty="0">
                        <a:solidFill>
                          <a:schemeClr val="tx1">
                            <a:lumMod val="65000"/>
                            <a:lumOff val="35000"/>
                          </a:schemeClr>
                        </a:solidFill>
                      </a:endParaRPr>
                    </a:p>
                  </a:txBody>
                  <a:tcPr anchor="ctr"/>
                </a:tc>
                <a:tc>
                  <a:txBody>
                    <a:bodyPr/>
                    <a:lstStyle/>
                    <a:p>
                      <a:pPr algn="l"/>
                      <a:r>
                        <a:rPr lang="en-US" sz="1400" dirty="0" smtClean="0"/>
                        <a:t>Price is higher and quantity lower than in perfect competition,</a:t>
                      </a:r>
                      <a:r>
                        <a:rPr lang="en-US" sz="1400" baseline="0" dirty="0" smtClean="0"/>
                        <a:t> neither type of efficiency is achieved and consumer surplus will be less.</a:t>
                      </a:r>
                      <a:endParaRPr lang="en-US" sz="1400" dirty="0"/>
                    </a:p>
                  </a:txBody>
                  <a:tcPr anchor="ctr"/>
                </a:tc>
              </a:tr>
              <a:tr h="677118">
                <a:tc>
                  <a:txBody>
                    <a:bodyPr/>
                    <a:lstStyle/>
                    <a:p>
                      <a:pPr algn="ctr"/>
                      <a:r>
                        <a:rPr lang="en-US" b="1" dirty="0" smtClean="0">
                          <a:solidFill>
                            <a:srgbClr val="0000CC"/>
                          </a:solidFill>
                        </a:rPr>
                        <a:t>Product Variety</a:t>
                      </a:r>
                      <a:endParaRPr lang="en-US" b="1" dirty="0">
                        <a:solidFill>
                          <a:srgbClr val="0000CC"/>
                        </a:solidFill>
                      </a:endParaRPr>
                    </a:p>
                  </a:txBody>
                  <a:tcPr anchor="ctr"/>
                </a:tc>
                <a:tc>
                  <a:txBody>
                    <a:bodyPr/>
                    <a:lstStyle/>
                    <a:p>
                      <a:pPr algn="ctr"/>
                      <a:r>
                        <a:rPr lang="en-US" sz="1400" dirty="0" smtClean="0">
                          <a:solidFill>
                            <a:schemeClr val="tx1">
                              <a:lumMod val="65000"/>
                              <a:lumOff val="35000"/>
                            </a:schemeClr>
                          </a:solidFill>
                        </a:rPr>
                        <a:t>Ever</a:t>
                      </a:r>
                      <a:r>
                        <a:rPr lang="en-US" sz="1400" baseline="0" dirty="0" smtClean="0">
                          <a:solidFill>
                            <a:schemeClr val="tx1">
                              <a:lumMod val="65000"/>
                              <a:lumOff val="35000"/>
                            </a:schemeClr>
                          </a:solidFill>
                        </a:rPr>
                        <a:t>y firm sells an identical product. There is no variety for consumers to choose from.</a:t>
                      </a:r>
                      <a:endParaRPr lang="en-US" sz="1400" dirty="0">
                        <a:solidFill>
                          <a:schemeClr val="tx1">
                            <a:lumMod val="65000"/>
                            <a:lumOff val="35000"/>
                          </a:schemeClr>
                        </a:solidFill>
                      </a:endParaRPr>
                    </a:p>
                  </a:txBody>
                  <a:tcPr anchor="ctr"/>
                </a:tc>
                <a:tc>
                  <a:txBody>
                    <a:bodyPr/>
                    <a:lstStyle/>
                    <a:p>
                      <a:pPr algn="ctr"/>
                      <a:r>
                        <a:rPr lang="en-US" sz="1400" dirty="0" smtClean="0"/>
                        <a:t>Every</a:t>
                      </a:r>
                      <a:r>
                        <a:rPr lang="en-US" sz="1400" baseline="0" dirty="0" smtClean="0"/>
                        <a:t> firm differentiates its product, at least slightly, from every other seller, giving consumers a wide variety to choose from.</a:t>
                      </a:r>
                      <a:endParaRPr lang="en-US" sz="1400" dirty="0"/>
                    </a:p>
                  </a:txBody>
                  <a:tcPr anchor="ctr"/>
                </a:tc>
              </a:tr>
              <a:tr h="1072104">
                <a:tc>
                  <a:txBody>
                    <a:bodyPr/>
                    <a:lstStyle/>
                    <a:p>
                      <a:pPr algn="ctr"/>
                      <a:r>
                        <a:rPr lang="en-US" b="1" dirty="0" smtClean="0">
                          <a:solidFill>
                            <a:srgbClr val="0000CC"/>
                          </a:solidFill>
                        </a:rPr>
                        <a:t>Profits</a:t>
                      </a:r>
                      <a:endParaRPr lang="en-US" b="1" dirty="0">
                        <a:solidFill>
                          <a:srgbClr val="0000CC"/>
                        </a:solidFill>
                      </a:endParaRPr>
                    </a:p>
                  </a:txBody>
                  <a:tcPr anchor="ctr"/>
                </a:tc>
                <a:tc>
                  <a:txBody>
                    <a:bodyPr/>
                    <a:lstStyle/>
                    <a:p>
                      <a:pPr algn="ctr"/>
                      <a:r>
                        <a:rPr lang="en-US" sz="1400" dirty="0" smtClean="0">
                          <a:solidFill>
                            <a:schemeClr val="tx1">
                              <a:lumMod val="65000"/>
                              <a:lumOff val="35000"/>
                            </a:schemeClr>
                          </a:solidFill>
                        </a:rPr>
                        <a:t>Firms will</a:t>
                      </a:r>
                      <a:r>
                        <a:rPr lang="en-US" sz="1400" baseline="0" dirty="0" smtClean="0">
                          <a:solidFill>
                            <a:schemeClr val="tx1">
                              <a:lumMod val="65000"/>
                              <a:lumOff val="35000"/>
                            </a:schemeClr>
                          </a:solidFill>
                        </a:rPr>
                        <a:t> always break even in the long-run, and due to the high level of competition there is nothing an individual firm can due to earn profits, only an increase in market demand can lead to short-run profits</a:t>
                      </a:r>
                      <a:endParaRPr lang="en-US" sz="1400" dirty="0">
                        <a:solidFill>
                          <a:schemeClr val="tx1">
                            <a:lumMod val="65000"/>
                            <a:lumOff val="35000"/>
                          </a:schemeClr>
                        </a:solidFill>
                      </a:endParaRPr>
                    </a:p>
                  </a:txBody>
                  <a:tcPr anchor="ctr"/>
                </a:tc>
                <a:tc>
                  <a:txBody>
                    <a:bodyPr/>
                    <a:lstStyle/>
                    <a:p>
                      <a:pPr algn="ctr"/>
                      <a:r>
                        <a:rPr lang="en-US" sz="1400" dirty="0" smtClean="0"/>
                        <a:t>Firms</a:t>
                      </a:r>
                      <a:r>
                        <a:rPr lang="en-US" sz="1400" baseline="0" dirty="0" smtClean="0"/>
                        <a:t> have more ability to make profits through successful non-price competition and product differentiation, which if done well can earn a firm profits, even over time.</a:t>
                      </a:r>
                      <a:endParaRPr lang="en-US" sz="1400" dirty="0"/>
                    </a:p>
                  </a:txBody>
                  <a:tcPr anchor="ctr"/>
                </a:tc>
              </a:tr>
            </a:tbl>
          </a:graphicData>
        </a:graphic>
      </p:graphicFrame>
      <p:sp>
        <p:nvSpPr>
          <p:cNvPr id="3" name="TextBox 2"/>
          <p:cNvSpPr txBox="1"/>
          <p:nvPr/>
        </p:nvSpPr>
        <p:spPr>
          <a:xfrm>
            <a:off x="685800" y="5067300"/>
            <a:ext cx="7772400" cy="646331"/>
          </a:xfrm>
          <a:prstGeom prst="rect">
            <a:avLst/>
          </a:prstGeom>
          <a:noFill/>
        </p:spPr>
        <p:txBody>
          <a:bodyPr wrap="square" rtlCol="0">
            <a:spAutoFit/>
          </a:bodyPr>
          <a:lstStyle/>
          <a:p>
            <a:pPr algn="ctr"/>
            <a:r>
              <a:rPr lang="en-US" i="1" dirty="0" smtClean="0">
                <a:solidFill>
                  <a:srgbClr val="FF0000"/>
                </a:solidFill>
              </a:rPr>
              <a:t>Conclusion? Monopolistic Competition is more common in the real world, and by most counts, more desirable to both consumers and producers…</a:t>
            </a:r>
            <a:endParaRPr lang="en-US" i="1" dirty="0">
              <a:solidFill>
                <a:srgbClr val="FF0000"/>
              </a:solidFill>
            </a:endParaRPr>
          </a:p>
        </p:txBody>
      </p:sp>
    </p:spTree>
    <p:extLst>
      <p:ext uri="{BB962C8B-B14F-4D97-AF65-F5344CB8AC3E}">
        <p14:creationId xmlns:p14="http://schemas.microsoft.com/office/powerpoint/2010/main" xmlns="" val="2782289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4311</Words>
  <Application>Microsoft Office PowerPoint</Application>
  <PresentationFormat>On-screen Show (16:10)</PresentationFormat>
  <Paragraphs>422</Paragraphs>
  <Slides>28</Slides>
  <Notes>0</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John Nash</vt:lpstr>
      <vt:lpstr>Slide 14</vt:lpstr>
      <vt:lpstr>Slide 15</vt:lpstr>
      <vt:lpstr>Slide 16</vt:lpstr>
      <vt:lpstr>Slide 17</vt:lpstr>
      <vt:lpstr>Slide 18</vt:lpstr>
      <vt:lpstr>Prisoners’ Dilemma</vt:lpstr>
      <vt:lpstr>War or peace?</vt:lpstr>
      <vt:lpstr>Slide 21</vt:lpstr>
      <vt:lpstr>Slide 22</vt:lpstr>
      <vt:lpstr>Slide 23</vt:lpstr>
      <vt:lpstr>Slide 24</vt:lpstr>
      <vt:lpstr>Slide 25</vt:lpstr>
      <vt:lpstr>Slide 26</vt:lpstr>
      <vt:lpstr>Slide 27</vt:lpstr>
      <vt:lpstr>Slide 28</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83</cp:revision>
  <dcterms:created xsi:type="dcterms:W3CDTF">2012-04-30T21:39:35Z</dcterms:created>
  <dcterms:modified xsi:type="dcterms:W3CDTF">2014-02-27T06:15:42Z</dcterms:modified>
</cp:coreProperties>
</file>