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80" r:id="rId5"/>
    <p:sldId id="281" r:id="rId6"/>
    <p:sldId id="282" r:id="rId7"/>
    <p:sldId id="306" r:id="rId8"/>
    <p:sldId id="283" r:id="rId9"/>
    <p:sldId id="307" r:id="rId10"/>
    <p:sldId id="284" r:id="rId11"/>
    <p:sldId id="310" r:id="rId12"/>
    <p:sldId id="308" r:id="rId13"/>
    <p:sldId id="286" r:id="rId14"/>
    <p:sldId id="309" r:id="rId15"/>
    <p:sldId id="285" r:id="rId16"/>
    <p:sldId id="287" r:id="rId17"/>
    <p:sldId id="288" r:id="rId18"/>
    <p:sldId id="289" r:id="rId19"/>
    <p:sldId id="291" r:id="rId20"/>
    <p:sldId id="292" r:id="rId21"/>
    <p:sldId id="293" r:id="rId22"/>
    <p:sldId id="295" r:id="rId23"/>
    <p:sldId id="294" r:id="rId24"/>
    <p:sldId id="296" r:id="rId25"/>
    <p:sldId id="303" r:id="rId26"/>
    <p:sldId id="304" r:id="rId27"/>
    <p:sldId id="305" r:id="rId28"/>
    <p:sldId id="297" r:id="rId29"/>
    <p:sldId id="298" r:id="rId30"/>
    <p:sldId id="299" r:id="rId31"/>
    <p:sldId id="300" r:id="rId32"/>
    <p:sldId id="301" r:id="rId33"/>
    <p:sldId id="302" r:id="rId3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31403"/>
    <a:srgbClr val="EE3112"/>
    <a:srgbClr val="0000CC"/>
    <a:srgbClr val="E911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1" autoAdjust="0"/>
    <p:restoredTop sz="94660"/>
  </p:normalViewPr>
  <p:slideViewPr>
    <p:cSldViewPr>
      <p:cViewPr>
        <p:scale>
          <a:sx n="80" d="100"/>
          <a:sy n="80" d="100"/>
        </p:scale>
        <p:origin x="-162" y="-234"/>
      </p:cViewPr>
      <p:guideLst>
        <p:guide orient="horz" pos="180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D626B-9E94-4BFE-A497-39FAC7BD5640}"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293304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D626B-9E94-4BFE-A497-39FAC7BD5640}"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268450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D626B-9E94-4BFE-A497-39FAC7BD5640}"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2460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D626B-9E94-4BFE-A497-39FAC7BD5640}"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271168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D626B-9E94-4BFE-A497-39FAC7BD5640}"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14801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D626B-9E94-4BFE-A497-39FAC7BD5640}" type="datetimeFigureOut">
              <a:rPr lang="en-US" smtClean="0"/>
              <a:pPr/>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323650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D626B-9E94-4BFE-A497-39FAC7BD5640}" type="datetimeFigureOut">
              <a:rPr lang="en-US" smtClean="0"/>
              <a:pPr/>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112261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D626B-9E94-4BFE-A497-39FAC7BD5640}" type="datetimeFigureOut">
              <a:rPr lang="en-US" smtClean="0"/>
              <a:pPr/>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51317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D626B-9E94-4BFE-A497-39FAC7BD5640}" type="datetimeFigureOut">
              <a:rPr lang="en-US" smtClean="0"/>
              <a:pPr/>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363395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D626B-9E94-4BFE-A497-39FAC7BD5640}" type="datetimeFigureOut">
              <a:rPr lang="en-US" smtClean="0"/>
              <a:pPr/>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130293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D626B-9E94-4BFE-A497-39FAC7BD5640}" type="datetimeFigureOut">
              <a:rPr lang="en-US" smtClean="0"/>
              <a:pPr/>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198562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91D626B-9E94-4BFE-A497-39FAC7BD5640}" type="datetimeFigureOut">
              <a:rPr lang="en-US" smtClean="0"/>
              <a:pPr/>
              <a:t>1/30/2014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01A5D61-8BC7-4C41-A33F-DCA51E94D144}" type="slidenum">
              <a:rPr lang="en-US" smtClean="0"/>
              <a:pPr/>
              <a:t>‹#›</a:t>
            </a:fld>
            <a:endParaRPr lang="en-US"/>
          </a:p>
        </p:txBody>
      </p:sp>
    </p:spTree>
    <p:extLst>
      <p:ext uri="{BB962C8B-B14F-4D97-AF65-F5344CB8AC3E}">
        <p14:creationId xmlns="" xmlns:p14="http://schemas.microsoft.com/office/powerpoint/2010/main" val="75748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 xmlns:p14="http://schemas.microsoft.com/office/powerpoint/2010/main" val="1259030041"/>
              </p:ext>
            </p:extLst>
          </p:nvPr>
        </p:nvGraphicFramePr>
        <p:xfrm>
          <a:off x="0" y="2136992"/>
          <a:ext cx="9144000" cy="3505200"/>
        </p:xfrm>
        <a:graphic>
          <a:graphicData uri="http://schemas.openxmlformats.org/drawingml/2006/table">
            <a:tbl>
              <a:tblPr firstRow="1" bandRow="1">
                <a:tableStyleId>{3C2FFA5D-87B4-456A-9821-1D502468CF0F}</a:tableStyleId>
              </a:tblPr>
              <a:tblGrid>
                <a:gridCol w="3048000"/>
                <a:gridCol w="3048000"/>
                <a:gridCol w="3048000"/>
              </a:tblGrid>
              <a:tr h="488921">
                <a:tc>
                  <a:txBody>
                    <a:bodyPr/>
                    <a:lstStyle/>
                    <a:p>
                      <a:pPr algn="ctr"/>
                      <a:r>
                        <a:rPr lang="en-US" sz="1600" dirty="0" smtClean="0"/>
                        <a:t>Characteristic</a:t>
                      </a:r>
                      <a:endParaRPr lang="en-US" sz="1600" dirty="0">
                        <a:latin typeface="Gill Sans"/>
                      </a:endParaRPr>
                    </a:p>
                  </a:txBody>
                  <a:tcPr marT="38100" marB="38100" anchor="ct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sz="1600" dirty="0" smtClean="0"/>
                        <a:t>Pure (or Perfect)</a:t>
                      </a:r>
                    </a:p>
                    <a:p>
                      <a:pPr algn="ctr"/>
                      <a:r>
                        <a:rPr lang="en-US" sz="1600" dirty="0" smtClean="0"/>
                        <a:t>Competition</a:t>
                      </a:r>
                      <a:endParaRPr lang="en-US" sz="1600" dirty="0">
                        <a:latin typeface="Gill Sans"/>
                      </a:endParaRPr>
                    </a:p>
                  </a:txBody>
                  <a:tcPr marT="38100" marB="38100"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Pure Monopoly</a:t>
                      </a:r>
                    </a:p>
                  </a:txBody>
                  <a:tcPr marT="38100" marB="38100" anchor="ct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r h="436064">
                <a:tc>
                  <a:txBody>
                    <a:bodyPr/>
                    <a:lstStyle/>
                    <a:p>
                      <a:pPr algn="ctr"/>
                      <a:r>
                        <a:rPr lang="en-US" sz="1800" b="1" dirty="0" smtClean="0">
                          <a:solidFill>
                            <a:srgbClr val="FF0000"/>
                          </a:solidFill>
                        </a:rPr>
                        <a:t>Number of Firms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dirty="0" smtClean="0">
                          <a:solidFill>
                            <a:schemeClr val="tx1">
                              <a:lumMod val="65000"/>
                              <a:lumOff val="35000"/>
                            </a:schemeClr>
                          </a:solidFill>
                        </a:rPr>
                        <a:t>VERY large number of firms</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1" dirty="0" smtClean="0">
                          <a:solidFill>
                            <a:schemeClr val="tx1"/>
                          </a:solidFill>
                        </a:rPr>
                        <a:t>Only ONE firm. The firm IS the industry</a:t>
                      </a:r>
                    </a:p>
                  </a:txBody>
                  <a:tcPr marT="38100" marB="38100" anchor="ct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621061">
                <a:tc>
                  <a:txBody>
                    <a:bodyPr/>
                    <a:lstStyle/>
                    <a:p>
                      <a:pPr algn="ctr"/>
                      <a:r>
                        <a:rPr lang="en-US" sz="1800" b="1" dirty="0" smtClean="0">
                          <a:solidFill>
                            <a:srgbClr val="FF0000"/>
                          </a:solidFill>
                        </a:rPr>
                        <a:t>Price making abilities of individual firms</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65000"/>
                              <a:lumOff val="35000"/>
                            </a:schemeClr>
                          </a:solidFill>
                        </a:rPr>
                        <a:t>Each firm is so small that changes in its own output do not affect market price, i.e. firms are price takers</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Changes in the firm's output cause changes in the price, i.e. the firm is a price-maker!</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7800">
                <a:tc>
                  <a:txBody>
                    <a:bodyPr/>
                    <a:lstStyle/>
                    <a:p>
                      <a:pPr algn="ctr"/>
                      <a:r>
                        <a:rPr lang="en-US" sz="1800" b="1" dirty="0" smtClean="0">
                          <a:solidFill>
                            <a:srgbClr val="FF0000"/>
                          </a:solidFill>
                        </a:rPr>
                        <a:t>Type of product</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65000"/>
                              <a:lumOff val="35000"/>
                            </a:schemeClr>
                          </a:solidFill>
                        </a:rPr>
                        <a:t>Firms all produce identical products, with no differentiation</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b="1" dirty="0" smtClean="0">
                          <a:solidFill>
                            <a:schemeClr val="tx1"/>
                          </a:solidFill>
                        </a:rPr>
                        <a:t>Unique product,</a:t>
                      </a:r>
                      <a:r>
                        <a:rPr lang="en-US" sz="1400" b="1" baseline="0" dirty="0" smtClean="0">
                          <a:solidFill>
                            <a:schemeClr val="tx1"/>
                          </a:solidFill>
                        </a:rPr>
                        <a:t> no other firm makes anything like it.</a:t>
                      </a:r>
                      <a:endParaRPr lang="en-US" sz="1400" b="1" dirty="0">
                        <a:solidFill>
                          <a:schemeClr val="tx1"/>
                        </a:solidFill>
                        <a:latin typeface="Arial" pitchFamily="34" charset="0"/>
                        <a:cs typeface="Arial" pitchFamily="34" charset="0"/>
                      </a:endParaRP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621061">
                <a:tc>
                  <a:txBody>
                    <a:bodyPr/>
                    <a:lstStyle/>
                    <a:p>
                      <a:pPr algn="ctr"/>
                      <a:r>
                        <a:rPr lang="en-US" sz="1800" b="1" dirty="0" smtClean="0">
                          <a:solidFill>
                            <a:srgbClr val="FF0000"/>
                          </a:solidFill>
                        </a:rPr>
                        <a:t>Entry barriers</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dirty="0" smtClean="0">
                          <a:solidFill>
                            <a:schemeClr val="tx1">
                              <a:lumMod val="65000"/>
                              <a:lumOff val="35000"/>
                            </a:schemeClr>
                          </a:solidFill>
                        </a:rPr>
                        <a:t>Completely free entry and exit from the industry, i.e. NO barriers to entry.</a:t>
                      </a:r>
                      <a:r>
                        <a:rPr lang="en-US" sz="1400" baseline="0" dirty="0" smtClean="0">
                          <a:solidFill>
                            <a:schemeClr val="tx1">
                              <a:lumMod val="65000"/>
                              <a:lumOff val="35000"/>
                            </a:schemeClr>
                          </a:solidFill>
                        </a:rPr>
                        <a:t> </a:t>
                      </a:r>
                      <a:endParaRPr lang="en-US" sz="1400" dirty="0" smtClean="0">
                        <a:solidFill>
                          <a:schemeClr val="tx1">
                            <a:lumMod val="65000"/>
                            <a:lumOff val="35000"/>
                          </a:schemeClr>
                        </a:solidFill>
                      </a:endParaRP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Significant barriers to entry exist, preventing new firms from entering and competing with the monopolist</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7800">
                <a:tc>
                  <a:txBody>
                    <a:bodyPr/>
                    <a:lstStyle/>
                    <a:p>
                      <a:pPr algn="ctr"/>
                      <a:r>
                        <a:rPr lang="en-US" sz="1800" b="1" dirty="0" smtClean="0">
                          <a:solidFill>
                            <a:srgbClr val="FF0000"/>
                          </a:solidFill>
                        </a:rPr>
                        <a:t>Efficiency</a:t>
                      </a: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400" dirty="0" smtClean="0">
                          <a:solidFill>
                            <a:schemeClr val="tx1">
                              <a:lumMod val="65000"/>
                              <a:lumOff val="35000"/>
                            </a:schemeClr>
                          </a:solidFill>
                        </a:rPr>
                        <a:t>Will</a:t>
                      </a:r>
                      <a:r>
                        <a:rPr lang="en-US" sz="1400" baseline="0" dirty="0" smtClean="0">
                          <a:solidFill>
                            <a:schemeClr val="tx1">
                              <a:lumMod val="65000"/>
                              <a:lumOff val="35000"/>
                            </a:schemeClr>
                          </a:solidFill>
                        </a:rPr>
                        <a:t> a</a:t>
                      </a:r>
                      <a:r>
                        <a:rPr lang="en-US" sz="1400" dirty="0" smtClean="0">
                          <a:solidFill>
                            <a:schemeClr val="tx1">
                              <a:lumMod val="65000"/>
                              <a:lumOff val="35000"/>
                            </a:schemeClr>
                          </a:solidFill>
                        </a:rPr>
                        <a:t>chieve</a:t>
                      </a:r>
                      <a:r>
                        <a:rPr lang="en-US" sz="1400" baseline="0" dirty="0" smtClean="0">
                          <a:solidFill>
                            <a:schemeClr val="tx1">
                              <a:lumMod val="65000"/>
                              <a:lumOff val="35000"/>
                            </a:schemeClr>
                          </a:solidFill>
                        </a:rPr>
                        <a:t> </a:t>
                      </a:r>
                      <a:r>
                        <a:rPr lang="en-US" sz="1400" dirty="0" smtClean="0">
                          <a:solidFill>
                            <a:schemeClr val="tx1">
                              <a:lumMod val="65000"/>
                              <a:lumOff val="35000"/>
                            </a:schemeClr>
                          </a:solidFill>
                        </a:rPr>
                        <a:t>both allocative</a:t>
                      </a:r>
                      <a:r>
                        <a:rPr lang="en-US" sz="1400" baseline="0" dirty="0" smtClean="0">
                          <a:solidFill>
                            <a:schemeClr val="tx1">
                              <a:lumMod val="65000"/>
                              <a:lumOff val="35000"/>
                            </a:schemeClr>
                          </a:solidFill>
                        </a:rPr>
                        <a:t> and productive efficiency in the long-run</a:t>
                      </a:r>
                      <a:endParaRPr lang="en-US" sz="1400" dirty="0" smtClean="0">
                        <a:solidFill>
                          <a:schemeClr val="tx1">
                            <a:lumMod val="65000"/>
                            <a:lumOff val="35000"/>
                          </a:schemeClr>
                        </a:solidFill>
                      </a:endParaRP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Will achieve neither</a:t>
                      </a:r>
                      <a:r>
                        <a:rPr lang="en-US" sz="1400" b="1" baseline="0" dirty="0" smtClean="0">
                          <a:solidFill>
                            <a:schemeClr val="tx1"/>
                          </a:solidFill>
                        </a:rPr>
                        <a:t> allocative nor productive efficiency in the long-run</a:t>
                      </a:r>
                      <a:endParaRPr lang="en-US" sz="1400" b="1" dirty="0" smtClean="0">
                        <a:solidFill>
                          <a:schemeClr val="tx1"/>
                        </a:solidFill>
                      </a:endParaRPr>
                    </a:p>
                  </a:txBody>
                  <a:tcPr marT="38100" marB="3810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Introduction to Pure Monopoly</a:t>
            </a:r>
          </a:p>
          <a:p>
            <a:r>
              <a:rPr lang="en-US" dirty="0" smtClean="0"/>
              <a:t>In our last unit we studied perfect competition; next we move on to the opposite end of the competitive spectrum to pure monopoly. Monopolistic markets differ from perfectly competitive markets in nearly every regard. Study the table below to compare the two market structures.</a:t>
            </a:r>
            <a:endParaRPr lang="en-US" dirty="0"/>
          </a:p>
        </p:txBody>
      </p:sp>
    </p:spTree>
    <p:extLst>
      <p:ext uri="{BB962C8B-B14F-4D97-AF65-F5344CB8AC3E}">
        <p14:creationId xmlns="" xmlns:p14="http://schemas.microsoft.com/office/powerpoint/2010/main" val="3289632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723549"/>
          </a:xfrm>
          <a:prstGeom prst="rect">
            <a:avLst/>
          </a:prstGeom>
          <a:noFill/>
        </p:spPr>
        <p:txBody>
          <a:bodyPr wrap="square" rtlCol="0">
            <a:spAutoFit/>
          </a:bodyPr>
          <a:lstStyle/>
          <a:p>
            <a:r>
              <a:rPr lang="en-US" sz="2400" dirty="0" smtClean="0">
                <a:solidFill>
                  <a:srgbClr val="FF0000"/>
                </a:solidFill>
              </a:rPr>
              <a:t>The Loss Minimizing Monopolist</a:t>
            </a:r>
          </a:p>
          <a:p>
            <a:r>
              <a:rPr lang="en-US" dirty="0" smtClean="0"/>
              <a:t>Having monopoly power does not guarantee that a firm will earn economic profits. </a:t>
            </a:r>
            <a:endParaRPr lang="en-US" dirty="0"/>
          </a:p>
          <a:p>
            <a:pPr marL="285750" indent="-285750">
              <a:buFont typeface="Arial" pitchFamily="34" charset="0"/>
              <a:buChar char="•"/>
            </a:pPr>
            <a:r>
              <a:rPr lang="en-US" sz="1600" dirty="0" smtClean="0"/>
              <a:t>If demand for a monopolist's output falls, or</a:t>
            </a:r>
          </a:p>
          <a:p>
            <a:pPr marL="285750" indent="-285750">
              <a:buFont typeface="Arial" pitchFamily="34" charset="0"/>
              <a:buChar char="•"/>
            </a:pPr>
            <a:r>
              <a:rPr lang="en-US" sz="1600" dirty="0" smtClean="0"/>
              <a:t>If the monopolist’s costs of production rise, then…</a:t>
            </a:r>
          </a:p>
          <a:p>
            <a:pPr marL="285750" indent="-285750">
              <a:buFont typeface="Arial" pitchFamily="34" charset="0"/>
              <a:buChar char="•"/>
            </a:pPr>
            <a:r>
              <a:rPr lang="en-US" sz="1600" dirty="0" smtClean="0"/>
              <a:t>The firm can go from earning economic profits to earning losses. </a:t>
            </a:r>
          </a:p>
          <a:p>
            <a:r>
              <a:rPr lang="en-US" sz="1600" dirty="0" smtClean="0"/>
              <a:t>To minimize losses, a monopolist should produce at its MR=MC level of output.</a:t>
            </a:r>
            <a:endParaRPr lang="en-US" sz="1400" dirty="0" smtClean="0"/>
          </a:p>
        </p:txBody>
      </p:sp>
      <p:sp>
        <p:nvSpPr>
          <p:cNvPr id="4" name="TextBox 3"/>
          <p:cNvSpPr txBox="1"/>
          <p:nvPr/>
        </p:nvSpPr>
        <p:spPr>
          <a:xfrm>
            <a:off x="0" y="2383691"/>
            <a:ext cx="5033044" cy="2308324"/>
          </a:xfrm>
          <a:prstGeom prst="rect">
            <a:avLst/>
          </a:prstGeom>
          <a:noFill/>
        </p:spPr>
        <p:txBody>
          <a:bodyPr wrap="square" rtlCol="0">
            <a:spAutoFit/>
          </a:bodyPr>
          <a:lstStyle/>
          <a:p>
            <a:r>
              <a:rPr lang="en-US" sz="1600" b="1" dirty="0" smtClean="0">
                <a:solidFill>
                  <a:srgbClr val="0000FF"/>
                </a:solidFill>
              </a:rPr>
              <a:t>Notice in the graph: </a:t>
            </a:r>
          </a:p>
          <a:p>
            <a:pPr marL="285750" indent="-285750">
              <a:buFont typeface="Arial" pitchFamily="34" charset="0"/>
              <a:buChar char="•"/>
            </a:pPr>
            <a:r>
              <a:rPr lang="en-US" sz="1600" dirty="0" smtClean="0"/>
              <a:t>The firm is producing at its MR=MC level of output, but at this point the firm’s ATC is greater than the price it can sell for. </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 is earning economic losses represented by the rectangle.</a:t>
            </a:r>
          </a:p>
          <a:p>
            <a:pPr marL="285750" indent="-285750"/>
            <a:r>
              <a:rPr lang="en-US" sz="1600" dirty="0" smtClean="0"/>
              <a:t> </a:t>
            </a:r>
          </a:p>
        </p:txBody>
      </p:sp>
      <p:grpSp>
        <p:nvGrpSpPr>
          <p:cNvPr id="11" name="Group 10"/>
          <p:cNvGrpSpPr/>
          <p:nvPr/>
        </p:nvGrpSpPr>
        <p:grpSpPr>
          <a:xfrm>
            <a:off x="4876800" y="2256201"/>
            <a:ext cx="4518669" cy="3443126"/>
            <a:chOff x="4876800" y="2256201"/>
            <a:chExt cx="4518669" cy="3443126"/>
          </a:xfrm>
        </p:grpSpPr>
        <p:grpSp>
          <p:nvGrpSpPr>
            <p:cNvPr id="32" name="Group 31"/>
            <p:cNvGrpSpPr/>
            <p:nvPr/>
          </p:nvGrpSpPr>
          <p:grpSpPr>
            <a:xfrm>
              <a:off x="4876800" y="2256201"/>
              <a:ext cx="4518669" cy="3443126"/>
              <a:chOff x="4938500" y="793576"/>
              <a:chExt cx="4873807" cy="4456481"/>
            </a:xfrm>
          </p:grpSpPr>
          <p:sp>
            <p:nvSpPr>
              <p:cNvPr id="33" name="Freeform 32"/>
              <p:cNvSpPr/>
              <p:nvPr/>
            </p:nvSpPr>
            <p:spPr>
              <a:xfrm>
                <a:off x="5562987" y="2120487"/>
                <a:ext cx="631631" cy="252548"/>
              </a:xfrm>
              <a:custGeom>
                <a:avLst/>
                <a:gdLst/>
                <a:ahLst/>
                <a:cxnLst/>
                <a:rect l="0" t="0" r="0" b="0"/>
                <a:pathLst>
                  <a:path w="631631" h="252548">
                    <a:moveTo>
                      <a:pt x="0" y="0"/>
                    </a:moveTo>
                    <a:lnTo>
                      <a:pt x="631630" y="0"/>
                    </a:lnTo>
                    <a:lnTo>
                      <a:pt x="631630" y="252547"/>
                    </a:lnTo>
                    <a:lnTo>
                      <a:pt x="0" y="252547"/>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 name="Straight Connector 33"/>
              <p:cNvCxnSpPr/>
              <p:nvPr/>
            </p:nvCxnSpPr>
            <p:spPr>
              <a:xfrm>
                <a:off x="5550626" y="1278585"/>
                <a:ext cx="0" cy="324674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38621" y="4525328"/>
                <a:ext cx="377967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45310" y="1177853"/>
                <a:ext cx="490722" cy="398359"/>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51" name="TextBox 50"/>
              <p:cNvSpPr txBox="1"/>
              <p:nvPr/>
            </p:nvSpPr>
            <p:spPr>
              <a:xfrm>
                <a:off x="9079115" y="4620405"/>
                <a:ext cx="483584" cy="39836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53" name="Straight Connector 52"/>
              <p:cNvCxnSpPr/>
              <p:nvPr/>
            </p:nvCxnSpPr>
            <p:spPr>
              <a:xfrm>
                <a:off x="5635730" y="1909299"/>
                <a:ext cx="3091464" cy="2599747"/>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663100" y="4192561"/>
                <a:ext cx="1149207" cy="398360"/>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cxnSp>
            <p:nvCxnSpPr>
              <p:cNvPr id="56" name="Straight Connector 55"/>
              <p:cNvCxnSpPr/>
              <p:nvPr/>
            </p:nvCxnSpPr>
            <p:spPr>
              <a:xfrm>
                <a:off x="5599597" y="1897414"/>
                <a:ext cx="1828860" cy="30329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517962" y="4851697"/>
                <a:ext cx="602445" cy="398360"/>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grpSp>
            <p:nvGrpSpPr>
              <p:cNvPr id="58" name="Group 15"/>
              <p:cNvGrpSpPr/>
              <p:nvPr/>
            </p:nvGrpSpPr>
            <p:grpSpPr>
              <a:xfrm>
                <a:off x="5831139" y="793576"/>
                <a:ext cx="3660243" cy="2178441"/>
                <a:chOff x="5831139" y="793576"/>
                <a:chExt cx="3660243" cy="2178441"/>
              </a:xfrm>
            </p:grpSpPr>
            <p:sp>
              <p:nvSpPr>
                <p:cNvPr id="77" name="TextBox 76"/>
                <p:cNvSpPr txBox="1"/>
                <p:nvPr/>
              </p:nvSpPr>
              <p:spPr>
                <a:xfrm>
                  <a:off x="8888937" y="1673033"/>
                  <a:ext cx="602445" cy="398360"/>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78" name="TextBox 12"/>
                <p:cNvSpPr txBox="1"/>
                <p:nvPr/>
              </p:nvSpPr>
              <p:spPr>
                <a:xfrm>
                  <a:off x="7819185" y="793576"/>
                  <a:ext cx="554901" cy="398360"/>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79" name="Freeform 13"/>
                <p:cNvSpPr/>
                <p:nvPr/>
              </p:nvSpPr>
              <p:spPr>
                <a:xfrm>
                  <a:off x="5831139" y="1709876"/>
                  <a:ext cx="3053548" cy="639390"/>
                </a:xfrm>
                <a:custGeom>
                  <a:avLst/>
                  <a:gdLst/>
                  <a:ahLst/>
                  <a:cxnLst/>
                  <a:rect l="0" t="0" r="0" b="0"/>
                  <a:pathLst>
                    <a:path w="3053548" h="639390">
                      <a:moveTo>
                        <a:pt x="0" y="0"/>
                      </a:moveTo>
                      <a:lnTo>
                        <a:pt x="9509" y="17827"/>
                      </a:lnTo>
                      <a:lnTo>
                        <a:pt x="20206" y="34465"/>
                      </a:lnTo>
                      <a:lnTo>
                        <a:pt x="29715" y="51104"/>
                      </a:lnTo>
                      <a:lnTo>
                        <a:pt x="38035" y="66553"/>
                      </a:lnTo>
                      <a:lnTo>
                        <a:pt x="45167" y="79626"/>
                      </a:lnTo>
                      <a:lnTo>
                        <a:pt x="55864" y="96265"/>
                      </a:lnTo>
                      <a:lnTo>
                        <a:pt x="62996" y="110526"/>
                      </a:lnTo>
                      <a:lnTo>
                        <a:pt x="66562" y="118846"/>
                      </a:lnTo>
                      <a:lnTo>
                        <a:pt x="71316" y="125976"/>
                      </a:lnTo>
                      <a:lnTo>
                        <a:pt x="89146" y="143803"/>
                      </a:lnTo>
                      <a:lnTo>
                        <a:pt x="102220" y="162818"/>
                      </a:lnTo>
                      <a:lnTo>
                        <a:pt x="118861" y="180645"/>
                      </a:lnTo>
                      <a:lnTo>
                        <a:pt x="133124" y="197284"/>
                      </a:lnTo>
                      <a:lnTo>
                        <a:pt x="156897" y="234126"/>
                      </a:lnTo>
                      <a:lnTo>
                        <a:pt x="164028" y="240068"/>
                      </a:lnTo>
                      <a:lnTo>
                        <a:pt x="169971" y="244822"/>
                      </a:lnTo>
                      <a:lnTo>
                        <a:pt x="175914" y="247199"/>
                      </a:lnTo>
                      <a:lnTo>
                        <a:pt x="192555" y="260272"/>
                      </a:lnTo>
                      <a:lnTo>
                        <a:pt x="210384" y="275722"/>
                      </a:lnTo>
                      <a:lnTo>
                        <a:pt x="221082" y="291172"/>
                      </a:lnTo>
                      <a:lnTo>
                        <a:pt x="232968" y="300679"/>
                      </a:lnTo>
                      <a:lnTo>
                        <a:pt x="248420" y="314941"/>
                      </a:lnTo>
                      <a:lnTo>
                        <a:pt x="267437" y="328014"/>
                      </a:lnTo>
                      <a:lnTo>
                        <a:pt x="298341" y="348217"/>
                      </a:lnTo>
                      <a:lnTo>
                        <a:pt x="329246" y="364856"/>
                      </a:lnTo>
                      <a:lnTo>
                        <a:pt x="355395" y="382683"/>
                      </a:lnTo>
                      <a:lnTo>
                        <a:pt x="382733" y="398133"/>
                      </a:lnTo>
                      <a:lnTo>
                        <a:pt x="396996" y="410017"/>
                      </a:lnTo>
                      <a:lnTo>
                        <a:pt x="417203" y="419525"/>
                      </a:lnTo>
                      <a:lnTo>
                        <a:pt x="439786" y="429032"/>
                      </a:lnTo>
                      <a:lnTo>
                        <a:pt x="467125" y="444483"/>
                      </a:lnTo>
                      <a:lnTo>
                        <a:pt x="486142" y="449236"/>
                      </a:lnTo>
                      <a:lnTo>
                        <a:pt x="494463" y="452802"/>
                      </a:lnTo>
                      <a:lnTo>
                        <a:pt x="500406" y="456367"/>
                      </a:lnTo>
                      <a:lnTo>
                        <a:pt x="505160" y="463498"/>
                      </a:lnTo>
                      <a:lnTo>
                        <a:pt x="522989" y="471817"/>
                      </a:lnTo>
                      <a:lnTo>
                        <a:pt x="563402" y="486078"/>
                      </a:lnTo>
                      <a:lnTo>
                        <a:pt x="603815" y="502717"/>
                      </a:lnTo>
                      <a:lnTo>
                        <a:pt x="647794" y="521732"/>
                      </a:lnTo>
                      <a:lnTo>
                        <a:pt x="682264" y="531240"/>
                      </a:lnTo>
                      <a:lnTo>
                        <a:pt x="723865" y="539559"/>
                      </a:lnTo>
                      <a:lnTo>
                        <a:pt x="769033" y="555009"/>
                      </a:lnTo>
                      <a:lnTo>
                        <a:pt x="774976" y="556197"/>
                      </a:lnTo>
                      <a:lnTo>
                        <a:pt x="829652" y="574024"/>
                      </a:lnTo>
                      <a:lnTo>
                        <a:pt x="921175" y="594228"/>
                      </a:lnTo>
                      <a:lnTo>
                        <a:pt x="966342" y="606113"/>
                      </a:lnTo>
                      <a:lnTo>
                        <a:pt x="1041225" y="613243"/>
                      </a:lnTo>
                      <a:lnTo>
                        <a:pt x="1122050" y="619185"/>
                      </a:lnTo>
                      <a:lnTo>
                        <a:pt x="1179104" y="621562"/>
                      </a:lnTo>
                      <a:lnTo>
                        <a:pt x="1242101" y="632259"/>
                      </a:lnTo>
                      <a:lnTo>
                        <a:pt x="1327680" y="639389"/>
                      </a:lnTo>
                      <a:lnTo>
                        <a:pt x="1409695" y="638201"/>
                      </a:lnTo>
                      <a:lnTo>
                        <a:pt x="1492898" y="633447"/>
                      </a:lnTo>
                      <a:lnTo>
                        <a:pt x="1587987" y="623939"/>
                      </a:lnTo>
                      <a:lnTo>
                        <a:pt x="1670002" y="621562"/>
                      </a:lnTo>
                      <a:lnTo>
                        <a:pt x="1760336" y="617997"/>
                      </a:lnTo>
                      <a:lnTo>
                        <a:pt x="1839973" y="606113"/>
                      </a:lnTo>
                      <a:lnTo>
                        <a:pt x="1929119" y="593040"/>
                      </a:lnTo>
                      <a:lnTo>
                        <a:pt x="2002813" y="584720"/>
                      </a:lnTo>
                      <a:lnTo>
                        <a:pt x="2075318" y="565705"/>
                      </a:lnTo>
                      <a:lnTo>
                        <a:pt x="2133560" y="556197"/>
                      </a:lnTo>
                      <a:lnTo>
                        <a:pt x="2172785" y="546690"/>
                      </a:lnTo>
                      <a:lnTo>
                        <a:pt x="2231027" y="533617"/>
                      </a:lnTo>
                      <a:lnTo>
                        <a:pt x="2288080" y="513413"/>
                      </a:lnTo>
                      <a:lnTo>
                        <a:pt x="2332058" y="501528"/>
                      </a:lnTo>
                      <a:lnTo>
                        <a:pt x="2368906" y="484890"/>
                      </a:lnTo>
                      <a:lnTo>
                        <a:pt x="2386735" y="476571"/>
                      </a:lnTo>
                      <a:lnTo>
                        <a:pt x="2433091" y="463498"/>
                      </a:lnTo>
                      <a:lnTo>
                        <a:pt x="2439034" y="459933"/>
                      </a:lnTo>
                      <a:lnTo>
                        <a:pt x="2453297" y="456367"/>
                      </a:lnTo>
                      <a:lnTo>
                        <a:pt x="2460430" y="455179"/>
                      </a:lnTo>
                      <a:lnTo>
                        <a:pt x="2505597" y="436163"/>
                      </a:lnTo>
                      <a:lnTo>
                        <a:pt x="2537689" y="423090"/>
                      </a:lnTo>
                      <a:lnTo>
                        <a:pt x="2604251" y="398133"/>
                      </a:lnTo>
                      <a:lnTo>
                        <a:pt x="2629212" y="386248"/>
                      </a:lnTo>
                      <a:lnTo>
                        <a:pt x="2652984" y="374364"/>
                      </a:lnTo>
                      <a:lnTo>
                        <a:pt x="2677945" y="362479"/>
                      </a:lnTo>
                      <a:lnTo>
                        <a:pt x="2717170" y="345841"/>
                      </a:lnTo>
                      <a:lnTo>
                        <a:pt x="2746885" y="332768"/>
                      </a:lnTo>
                      <a:lnTo>
                        <a:pt x="2774223" y="312564"/>
                      </a:lnTo>
                      <a:lnTo>
                        <a:pt x="2824145" y="292360"/>
                      </a:lnTo>
                      <a:lnTo>
                        <a:pt x="2847917" y="280475"/>
                      </a:lnTo>
                      <a:lnTo>
                        <a:pt x="2874066" y="262649"/>
                      </a:lnTo>
                      <a:lnTo>
                        <a:pt x="2903782" y="246010"/>
                      </a:lnTo>
                      <a:lnTo>
                        <a:pt x="2935874" y="222241"/>
                      </a:lnTo>
                      <a:lnTo>
                        <a:pt x="2963213" y="203226"/>
                      </a:lnTo>
                      <a:lnTo>
                        <a:pt x="2983419" y="187776"/>
                      </a:lnTo>
                      <a:lnTo>
                        <a:pt x="3000059" y="177080"/>
                      </a:lnTo>
                      <a:lnTo>
                        <a:pt x="3020266" y="167572"/>
                      </a:lnTo>
                      <a:lnTo>
                        <a:pt x="3053547" y="147368"/>
                      </a:lnTo>
                    </a:path>
                  </a:pathLst>
                </a:custGeom>
                <a:ln w="31731"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80" name="Freeform 14"/>
                <p:cNvSpPr/>
                <p:nvPr/>
              </p:nvSpPr>
              <p:spPr>
                <a:xfrm>
                  <a:off x="5884626" y="983729"/>
                  <a:ext cx="1894650" cy="1988288"/>
                </a:xfrm>
                <a:custGeom>
                  <a:avLst/>
                  <a:gdLst/>
                  <a:ahLst/>
                  <a:cxnLst/>
                  <a:rect l="0" t="0" r="0" b="0"/>
                  <a:pathLst>
                    <a:path w="1894650" h="1988288">
                      <a:moveTo>
                        <a:pt x="0" y="1705434"/>
                      </a:moveTo>
                      <a:lnTo>
                        <a:pt x="8320" y="1728015"/>
                      </a:lnTo>
                      <a:lnTo>
                        <a:pt x="14263" y="1737523"/>
                      </a:lnTo>
                      <a:lnTo>
                        <a:pt x="70128" y="1796945"/>
                      </a:lnTo>
                      <a:lnTo>
                        <a:pt x="96278" y="1817149"/>
                      </a:lnTo>
                      <a:lnTo>
                        <a:pt x="110541" y="1834976"/>
                      </a:lnTo>
                      <a:lnTo>
                        <a:pt x="129559" y="1848049"/>
                      </a:lnTo>
                      <a:lnTo>
                        <a:pt x="154520" y="1862311"/>
                      </a:lnTo>
                      <a:lnTo>
                        <a:pt x="158086" y="1865876"/>
                      </a:lnTo>
                      <a:lnTo>
                        <a:pt x="211573" y="1893210"/>
                      </a:lnTo>
                      <a:lnTo>
                        <a:pt x="228214" y="1899153"/>
                      </a:lnTo>
                      <a:lnTo>
                        <a:pt x="263872" y="1908660"/>
                      </a:lnTo>
                      <a:lnTo>
                        <a:pt x="278135" y="1915791"/>
                      </a:lnTo>
                      <a:lnTo>
                        <a:pt x="303096" y="1928864"/>
                      </a:lnTo>
                      <a:lnTo>
                        <a:pt x="314982" y="1933618"/>
                      </a:lnTo>
                      <a:lnTo>
                        <a:pt x="373224" y="1945502"/>
                      </a:lnTo>
                      <a:lnTo>
                        <a:pt x="423146" y="1955010"/>
                      </a:lnTo>
                      <a:lnTo>
                        <a:pt x="454050" y="1958575"/>
                      </a:lnTo>
                      <a:lnTo>
                        <a:pt x="502784" y="1969271"/>
                      </a:lnTo>
                      <a:lnTo>
                        <a:pt x="553894" y="1978779"/>
                      </a:lnTo>
                      <a:lnTo>
                        <a:pt x="584798" y="1985910"/>
                      </a:lnTo>
                      <a:lnTo>
                        <a:pt x="627588" y="1988287"/>
                      </a:lnTo>
                      <a:lnTo>
                        <a:pt x="672755" y="1983533"/>
                      </a:lnTo>
                      <a:lnTo>
                        <a:pt x="723865" y="1974025"/>
                      </a:lnTo>
                      <a:lnTo>
                        <a:pt x="773787" y="1962141"/>
                      </a:lnTo>
                      <a:lnTo>
                        <a:pt x="830840" y="1956199"/>
                      </a:lnTo>
                      <a:lnTo>
                        <a:pt x="854613" y="1949068"/>
                      </a:lnTo>
                      <a:lnTo>
                        <a:pt x="876007" y="1940749"/>
                      </a:lnTo>
                      <a:lnTo>
                        <a:pt x="891460" y="1938372"/>
                      </a:lnTo>
                      <a:lnTo>
                        <a:pt x="897403" y="1935995"/>
                      </a:lnTo>
                      <a:lnTo>
                        <a:pt x="929495" y="1916979"/>
                      </a:lnTo>
                      <a:lnTo>
                        <a:pt x="947325" y="1909849"/>
                      </a:lnTo>
                      <a:lnTo>
                        <a:pt x="991303" y="1899153"/>
                      </a:lnTo>
                      <a:lnTo>
                        <a:pt x="1004379" y="1893210"/>
                      </a:lnTo>
                      <a:lnTo>
                        <a:pt x="1041225" y="1870630"/>
                      </a:lnTo>
                      <a:lnTo>
                        <a:pt x="1049546" y="1863499"/>
                      </a:lnTo>
                      <a:lnTo>
                        <a:pt x="1056677" y="1861122"/>
                      </a:lnTo>
                      <a:lnTo>
                        <a:pt x="1069752" y="1855180"/>
                      </a:lnTo>
                      <a:lnTo>
                        <a:pt x="1075695" y="1852803"/>
                      </a:lnTo>
                      <a:lnTo>
                        <a:pt x="1095901" y="1833788"/>
                      </a:lnTo>
                      <a:lnTo>
                        <a:pt x="1110164" y="1823091"/>
                      </a:lnTo>
                      <a:lnTo>
                        <a:pt x="1169595" y="1767234"/>
                      </a:lnTo>
                      <a:lnTo>
                        <a:pt x="1217139" y="1707811"/>
                      </a:lnTo>
                      <a:lnTo>
                        <a:pt x="1252798" y="1663838"/>
                      </a:lnTo>
                      <a:lnTo>
                        <a:pt x="1256364" y="1657896"/>
                      </a:lnTo>
                      <a:lnTo>
                        <a:pt x="1262307" y="1637692"/>
                      </a:lnTo>
                      <a:lnTo>
                        <a:pt x="1302720" y="1579458"/>
                      </a:lnTo>
                      <a:lnTo>
                        <a:pt x="1338378" y="1523601"/>
                      </a:lnTo>
                      <a:lnTo>
                        <a:pt x="1370471" y="1467743"/>
                      </a:lnTo>
                      <a:lnTo>
                        <a:pt x="1404940" y="1405943"/>
                      </a:lnTo>
                      <a:lnTo>
                        <a:pt x="1409695" y="1386928"/>
                      </a:lnTo>
                      <a:lnTo>
                        <a:pt x="1425147" y="1354840"/>
                      </a:lnTo>
                      <a:lnTo>
                        <a:pt x="1467937" y="1296606"/>
                      </a:lnTo>
                      <a:lnTo>
                        <a:pt x="1500030" y="1255010"/>
                      </a:lnTo>
                      <a:lnTo>
                        <a:pt x="1508350" y="1232429"/>
                      </a:lnTo>
                      <a:lnTo>
                        <a:pt x="1513105" y="1213414"/>
                      </a:lnTo>
                      <a:lnTo>
                        <a:pt x="1539254" y="1155179"/>
                      </a:lnTo>
                      <a:lnTo>
                        <a:pt x="1574913" y="1096945"/>
                      </a:lnTo>
                      <a:lnTo>
                        <a:pt x="1593930" y="1048218"/>
                      </a:lnTo>
                      <a:lnTo>
                        <a:pt x="1615325" y="987607"/>
                      </a:lnTo>
                      <a:lnTo>
                        <a:pt x="1639097" y="925807"/>
                      </a:lnTo>
                      <a:lnTo>
                        <a:pt x="1672378" y="855688"/>
                      </a:lnTo>
                      <a:lnTo>
                        <a:pt x="1691396" y="799831"/>
                      </a:lnTo>
                      <a:lnTo>
                        <a:pt x="1706848" y="749916"/>
                      </a:lnTo>
                      <a:lnTo>
                        <a:pt x="1719923" y="700001"/>
                      </a:lnTo>
                      <a:lnTo>
                        <a:pt x="1740129" y="645332"/>
                      </a:lnTo>
                      <a:lnTo>
                        <a:pt x="1752015" y="595416"/>
                      </a:lnTo>
                      <a:lnTo>
                        <a:pt x="1765090" y="559763"/>
                      </a:lnTo>
                      <a:lnTo>
                        <a:pt x="1781731" y="497963"/>
                      </a:lnTo>
                      <a:lnTo>
                        <a:pt x="1794806" y="442106"/>
                      </a:lnTo>
                      <a:lnTo>
                        <a:pt x="1809069" y="381494"/>
                      </a:lnTo>
                      <a:lnTo>
                        <a:pt x="1823332" y="320883"/>
                      </a:lnTo>
                      <a:lnTo>
                        <a:pt x="1825710" y="316129"/>
                      </a:lnTo>
                      <a:lnTo>
                        <a:pt x="1829276" y="298303"/>
                      </a:lnTo>
                      <a:lnTo>
                        <a:pt x="1832841" y="251953"/>
                      </a:lnTo>
                      <a:lnTo>
                        <a:pt x="1849482" y="209168"/>
                      </a:lnTo>
                      <a:lnTo>
                        <a:pt x="1855425" y="169949"/>
                      </a:lnTo>
                      <a:lnTo>
                        <a:pt x="1866123" y="124788"/>
                      </a:lnTo>
                      <a:lnTo>
                        <a:pt x="1879197" y="64177"/>
                      </a:lnTo>
                      <a:lnTo>
                        <a:pt x="1885140" y="27335"/>
                      </a:lnTo>
                      <a:lnTo>
                        <a:pt x="1894649" y="0"/>
                      </a:lnTo>
                    </a:path>
                  </a:pathLst>
                </a:custGeom>
                <a:ln w="3173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cxnSp>
            <p:nvCxnSpPr>
              <p:cNvPr id="60" name="Straight Connector 59"/>
              <p:cNvCxnSpPr/>
              <p:nvPr/>
            </p:nvCxnSpPr>
            <p:spPr>
              <a:xfrm flipV="1">
                <a:off x="6210425" y="2110029"/>
                <a:ext cx="0" cy="239961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36719" y="2110266"/>
                <a:ext cx="668477"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557758" y="2383968"/>
                <a:ext cx="657897"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142899" y="2255376"/>
                <a:ext cx="459811" cy="398360"/>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64" name="TextBox 63"/>
              <p:cNvSpPr txBox="1"/>
              <p:nvPr/>
            </p:nvSpPr>
            <p:spPr>
              <a:xfrm>
                <a:off x="4938500" y="1893414"/>
                <a:ext cx="697533" cy="398360"/>
              </a:xfrm>
              <a:prstGeom prst="rect">
                <a:avLst/>
              </a:prstGeom>
              <a:noFill/>
            </p:spPr>
            <p:txBody>
              <a:bodyPr vert="horz" rtlCol="0">
                <a:spAutoFit/>
              </a:bodyPr>
              <a:lstStyle/>
              <a:p>
                <a:r>
                  <a:rPr lang="en-US" sz="1400" dirty="0" smtClean="0">
                    <a:solidFill>
                      <a:srgbClr val="000000"/>
                    </a:solidFill>
                  </a:rPr>
                  <a:t>ATC</a:t>
                </a:r>
                <a:r>
                  <a:rPr lang="en-US" sz="1400" baseline="-25000" dirty="0" smtClean="0">
                    <a:solidFill>
                      <a:srgbClr val="000000"/>
                    </a:solidFill>
                  </a:rPr>
                  <a:t>1</a:t>
                </a:r>
                <a:endParaRPr lang="en-US" sz="1400" baseline="-25000" dirty="0">
                  <a:solidFill>
                    <a:srgbClr val="000000"/>
                  </a:solidFill>
                </a:endParaRPr>
              </a:p>
            </p:txBody>
          </p:sp>
          <p:sp>
            <p:nvSpPr>
              <p:cNvPr id="67" name="TextBox 66"/>
              <p:cNvSpPr txBox="1"/>
              <p:nvPr/>
            </p:nvSpPr>
            <p:spPr>
              <a:xfrm>
                <a:off x="6250215" y="1670471"/>
                <a:ext cx="673762" cy="398360"/>
              </a:xfrm>
              <a:prstGeom prst="rect">
                <a:avLst/>
              </a:prstGeom>
              <a:solidFill>
                <a:schemeClr val="accent1">
                  <a:lumMod val="20000"/>
                  <a:lumOff val="80000"/>
                </a:schemeClr>
              </a:solidFill>
            </p:spPr>
            <p:txBody>
              <a:bodyPr vert="horz" rtlCol="0">
                <a:spAutoFit/>
              </a:bodyPr>
              <a:lstStyle/>
              <a:p>
                <a:pPr algn="ctr"/>
                <a:r>
                  <a:rPr lang="en-US" sz="1400" dirty="0" smtClean="0">
                    <a:solidFill>
                      <a:srgbClr val="000000"/>
                    </a:solidFill>
                  </a:rPr>
                  <a:t>Loss</a:t>
                </a:r>
                <a:endParaRPr lang="en-US" sz="1400" dirty="0">
                  <a:solidFill>
                    <a:srgbClr val="000000"/>
                  </a:solidFill>
                </a:endParaRPr>
              </a:p>
            </p:txBody>
          </p:sp>
          <p:sp>
            <p:nvSpPr>
              <p:cNvPr id="69" name="TextBox 68"/>
              <p:cNvSpPr txBox="1"/>
              <p:nvPr/>
            </p:nvSpPr>
            <p:spPr>
              <a:xfrm>
                <a:off x="6107582" y="4560981"/>
                <a:ext cx="483584" cy="398360"/>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74" name="TextBox 73"/>
              <p:cNvSpPr txBox="1"/>
              <p:nvPr/>
            </p:nvSpPr>
            <p:spPr>
              <a:xfrm>
                <a:off x="6171332" y="877607"/>
                <a:ext cx="1462252" cy="677210"/>
              </a:xfrm>
              <a:prstGeom prst="rect">
                <a:avLst/>
              </a:prstGeom>
              <a:noFill/>
            </p:spPr>
            <p:txBody>
              <a:bodyPr vert="horz" wrap="square" rtlCol="0">
                <a:spAutoFit/>
              </a:bodyPr>
              <a:lstStyle/>
              <a:p>
                <a:pPr algn="ctr"/>
                <a:r>
                  <a:rPr lang="en-US" sz="1400" b="1" dirty="0" smtClean="0">
                    <a:solidFill>
                      <a:srgbClr val="FF6820"/>
                    </a:solidFill>
                  </a:rPr>
                  <a:t>Monopolistic Market</a:t>
                </a:r>
                <a:endParaRPr lang="en-US" sz="1400" b="1" dirty="0">
                  <a:solidFill>
                    <a:srgbClr val="FF6820"/>
                  </a:solidFill>
                </a:endParaRPr>
              </a:p>
            </p:txBody>
          </p:sp>
          <p:sp>
            <p:nvSpPr>
              <p:cNvPr id="75" name="Freeform 74"/>
              <p:cNvSpPr/>
              <p:nvPr/>
            </p:nvSpPr>
            <p:spPr>
              <a:xfrm>
                <a:off x="5652846" y="2015309"/>
                <a:ext cx="3287705" cy="778440"/>
              </a:xfrm>
              <a:custGeom>
                <a:avLst/>
                <a:gdLst/>
                <a:ahLst/>
                <a:cxnLst/>
                <a:rect l="0" t="0" r="0" b="0"/>
                <a:pathLst>
                  <a:path w="3287705" h="778440">
                    <a:moveTo>
                      <a:pt x="0" y="494398"/>
                    </a:moveTo>
                    <a:lnTo>
                      <a:pt x="22584" y="516978"/>
                    </a:lnTo>
                    <a:lnTo>
                      <a:pt x="30904" y="522921"/>
                    </a:lnTo>
                    <a:lnTo>
                      <a:pt x="47545" y="531240"/>
                    </a:lnTo>
                    <a:lnTo>
                      <a:pt x="89146" y="539559"/>
                    </a:lnTo>
                    <a:lnTo>
                      <a:pt x="133125" y="560951"/>
                    </a:lnTo>
                    <a:lnTo>
                      <a:pt x="153331" y="574024"/>
                    </a:lnTo>
                    <a:lnTo>
                      <a:pt x="171160" y="578778"/>
                    </a:lnTo>
                    <a:lnTo>
                      <a:pt x="238912" y="614432"/>
                    </a:lnTo>
                    <a:lnTo>
                      <a:pt x="273381" y="626316"/>
                    </a:lnTo>
                    <a:lnTo>
                      <a:pt x="304285" y="629882"/>
                    </a:lnTo>
                    <a:lnTo>
                      <a:pt x="318549" y="632259"/>
                    </a:lnTo>
                    <a:lnTo>
                      <a:pt x="332812" y="637012"/>
                    </a:lnTo>
                    <a:lnTo>
                      <a:pt x="343510" y="642955"/>
                    </a:lnTo>
                    <a:lnTo>
                      <a:pt x="348264" y="646520"/>
                    </a:lnTo>
                    <a:lnTo>
                      <a:pt x="362527" y="650086"/>
                    </a:lnTo>
                    <a:lnTo>
                      <a:pt x="379168" y="652462"/>
                    </a:lnTo>
                    <a:lnTo>
                      <a:pt x="421958" y="669101"/>
                    </a:lnTo>
                    <a:lnTo>
                      <a:pt x="451673" y="676231"/>
                    </a:lnTo>
                    <a:lnTo>
                      <a:pt x="465937" y="679797"/>
                    </a:lnTo>
                    <a:lnTo>
                      <a:pt x="515858" y="686928"/>
                    </a:lnTo>
                    <a:lnTo>
                      <a:pt x="528933" y="692870"/>
                    </a:lnTo>
                    <a:lnTo>
                      <a:pt x="538442" y="698812"/>
                    </a:lnTo>
                    <a:lnTo>
                      <a:pt x="552705" y="702378"/>
                    </a:lnTo>
                    <a:lnTo>
                      <a:pt x="568157" y="704755"/>
                    </a:lnTo>
                    <a:lnTo>
                      <a:pt x="585987" y="711885"/>
                    </a:lnTo>
                    <a:lnTo>
                      <a:pt x="619268" y="717827"/>
                    </a:lnTo>
                    <a:lnTo>
                      <a:pt x="634720" y="722581"/>
                    </a:lnTo>
                    <a:lnTo>
                      <a:pt x="671567" y="728524"/>
                    </a:lnTo>
                    <a:lnTo>
                      <a:pt x="685830" y="733277"/>
                    </a:lnTo>
                    <a:lnTo>
                      <a:pt x="736940" y="736843"/>
                    </a:lnTo>
                    <a:lnTo>
                      <a:pt x="744072" y="736843"/>
                    </a:lnTo>
                    <a:lnTo>
                      <a:pt x="757147" y="739220"/>
                    </a:lnTo>
                    <a:lnTo>
                      <a:pt x="771410" y="743973"/>
                    </a:lnTo>
                    <a:lnTo>
                      <a:pt x="820143" y="747539"/>
                    </a:lnTo>
                    <a:lnTo>
                      <a:pt x="837972" y="754670"/>
                    </a:lnTo>
                    <a:lnTo>
                      <a:pt x="871254" y="760612"/>
                    </a:lnTo>
                    <a:lnTo>
                      <a:pt x="886705" y="764177"/>
                    </a:lnTo>
                    <a:lnTo>
                      <a:pt x="930684" y="767743"/>
                    </a:lnTo>
                    <a:lnTo>
                      <a:pt x="981795" y="768931"/>
                    </a:lnTo>
                    <a:lnTo>
                      <a:pt x="1012699" y="776062"/>
                    </a:lnTo>
                    <a:lnTo>
                      <a:pt x="1107787" y="778439"/>
                    </a:lnTo>
                    <a:lnTo>
                      <a:pt x="1394244" y="778439"/>
                    </a:lnTo>
                    <a:lnTo>
                      <a:pt x="1483389" y="765366"/>
                    </a:lnTo>
                    <a:lnTo>
                      <a:pt x="1498841" y="760612"/>
                    </a:lnTo>
                    <a:lnTo>
                      <a:pt x="1549952" y="757046"/>
                    </a:lnTo>
                    <a:lnTo>
                      <a:pt x="1578479" y="749916"/>
                    </a:lnTo>
                    <a:lnTo>
                      <a:pt x="1603439" y="745162"/>
                    </a:lnTo>
                    <a:lnTo>
                      <a:pt x="1629589" y="739220"/>
                    </a:lnTo>
                    <a:lnTo>
                      <a:pt x="1725866" y="736843"/>
                    </a:lnTo>
                    <a:lnTo>
                      <a:pt x="1760336" y="736843"/>
                    </a:lnTo>
                    <a:lnTo>
                      <a:pt x="1767467" y="735654"/>
                    </a:lnTo>
                    <a:lnTo>
                      <a:pt x="1785297" y="729712"/>
                    </a:lnTo>
                    <a:lnTo>
                      <a:pt x="1811447" y="726147"/>
                    </a:lnTo>
                    <a:lnTo>
                      <a:pt x="1835219" y="719016"/>
                    </a:lnTo>
                    <a:lnTo>
                      <a:pt x="1893461" y="713074"/>
                    </a:lnTo>
                    <a:lnTo>
                      <a:pt x="1908913" y="708320"/>
                    </a:lnTo>
                    <a:lnTo>
                      <a:pt x="1965966" y="702378"/>
                    </a:lnTo>
                    <a:lnTo>
                      <a:pt x="1982607" y="697624"/>
                    </a:lnTo>
                    <a:lnTo>
                      <a:pt x="2008756" y="694058"/>
                    </a:lnTo>
                    <a:lnTo>
                      <a:pt x="2026586" y="688116"/>
                    </a:lnTo>
                    <a:lnTo>
                      <a:pt x="2052735" y="680985"/>
                    </a:lnTo>
                    <a:lnTo>
                      <a:pt x="2066999" y="677420"/>
                    </a:lnTo>
                    <a:lnTo>
                      <a:pt x="2094336" y="671478"/>
                    </a:lnTo>
                    <a:lnTo>
                      <a:pt x="2131184" y="657216"/>
                    </a:lnTo>
                    <a:lnTo>
                      <a:pt x="2165653" y="650086"/>
                    </a:lnTo>
                    <a:lnTo>
                      <a:pt x="2181106" y="645332"/>
                    </a:lnTo>
                    <a:lnTo>
                      <a:pt x="2203689" y="641766"/>
                    </a:lnTo>
                    <a:lnTo>
                      <a:pt x="2264308" y="623939"/>
                    </a:lnTo>
                    <a:lnTo>
                      <a:pt x="2286891" y="620374"/>
                    </a:lnTo>
                    <a:lnTo>
                      <a:pt x="2322550" y="606113"/>
                    </a:lnTo>
                    <a:lnTo>
                      <a:pt x="2338002" y="596605"/>
                    </a:lnTo>
                    <a:lnTo>
                      <a:pt x="2352266" y="591851"/>
                    </a:lnTo>
                    <a:lnTo>
                      <a:pt x="2368906" y="589474"/>
                    </a:lnTo>
                    <a:lnTo>
                      <a:pt x="2385547" y="582344"/>
                    </a:lnTo>
                    <a:lnTo>
                      <a:pt x="2410508" y="576401"/>
                    </a:lnTo>
                    <a:lnTo>
                      <a:pt x="2423582" y="570459"/>
                    </a:lnTo>
                    <a:lnTo>
                      <a:pt x="2463995" y="546690"/>
                    </a:lnTo>
                    <a:lnTo>
                      <a:pt x="2475881" y="540747"/>
                    </a:lnTo>
                    <a:lnTo>
                      <a:pt x="2516294" y="525298"/>
                    </a:lnTo>
                    <a:lnTo>
                      <a:pt x="2570970" y="501529"/>
                    </a:lnTo>
                    <a:lnTo>
                      <a:pt x="2603063" y="488455"/>
                    </a:lnTo>
                    <a:lnTo>
                      <a:pt x="2631590" y="481325"/>
                    </a:lnTo>
                    <a:lnTo>
                      <a:pt x="2660117" y="469440"/>
                    </a:lnTo>
                    <a:lnTo>
                      <a:pt x="2699341" y="445671"/>
                    </a:lnTo>
                    <a:lnTo>
                      <a:pt x="2718358" y="436163"/>
                    </a:lnTo>
                    <a:lnTo>
                      <a:pt x="2745697" y="426656"/>
                    </a:lnTo>
                    <a:lnTo>
                      <a:pt x="2764714" y="411206"/>
                    </a:lnTo>
                    <a:lnTo>
                      <a:pt x="2780166" y="398133"/>
                    </a:lnTo>
                    <a:lnTo>
                      <a:pt x="2786109" y="394567"/>
                    </a:lnTo>
                    <a:lnTo>
                      <a:pt x="2818202" y="385060"/>
                    </a:lnTo>
                    <a:lnTo>
                      <a:pt x="2833653" y="374364"/>
                    </a:lnTo>
                    <a:lnTo>
                      <a:pt x="2857426" y="354160"/>
                    </a:lnTo>
                    <a:lnTo>
                      <a:pt x="2885953" y="333956"/>
                    </a:lnTo>
                    <a:lnTo>
                      <a:pt x="2909725" y="312564"/>
                    </a:lnTo>
                    <a:lnTo>
                      <a:pt x="2927555" y="299491"/>
                    </a:lnTo>
                    <a:lnTo>
                      <a:pt x="2931120" y="294737"/>
                    </a:lnTo>
                    <a:lnTo>
                      <a:pt x="2932309" y="291172"/>
                    </a:lnTo>
                    <a:lnTo>
                      <a:pt x="2946572" y="275722"/>
                    </a:lnTo>
                    <a:lnTo>
                      <a:pt x="2981042" y="249576"/>
                    </a:lnTo>
                    <a:lnTo>
                      <a:pt x="3017889" y="228184"/>
                    </a:lnTo>
                    <a:lnTo>
                      <a:pt x="3051170" y="206791"/>
                    </a:lnTo>
                    <a:lnTo>
                      <a:pt x="3080885" y="188964"/>
                    </a:lnTo>
                    <a:lnTo>
                      <a:pt x="3109412" y="165195"/>
                    </a:lnTo>
                    <a:lnTo>
                      <a:pt x="3127241" y="152123"/>
                    </a:lnTo>
                    <a:lnTo>
                      <a:pt x="3130807" y="147369"/>
                    </a:lnTo>
                    <a:lnTo>
                      <a:pt x="3133184" y="143803"/>
                    </a:lnTo>
                    <a:lnTo>
                      <a:pt x="3141504" y="136673"/>
                    </a:lnTo>
                    <a:lnTo>
                      <a:pt x="3146259" y="133107"/>
                    </a:lnTo>
                    <a:lnTo>
                      <a:pt x="3155768" y="123599"/>
                    </a:lnTo>
                    <a:lnTo>
                      <a:pt x="3174786" y="98642"/>
                    </a:lnTo>
                    <a:lnTo>
                      <a:pt x="3198558" y="74873"/>
                    </a:lnTo>
                    <a:lnTo>
                      <a:pt x="3223519" y="55857"/>
                    </a:lnTo>
                    <a:lnTo>
                      <a:pt x="3233028" y="43973"/>
                    </a:lnTo>
                    <a:lnTo>
                      <a:pt x="3238971" y="39219"/>
                    </a:lnTo>
                    <a:lnTo>
                      <a:pt x="3244914" y="36842"/>
                    </a:lnTo>
                    <a:lnTo>
                      <a:pt x="3271063" y="27335"/>
                    </a:lnTo>
                    <a:lnTo>
                      <a:pt x="3285327" y="16638"/>
                    </a:lnTo>
                    <a:lnTo>
                      <a:pt x="3287704" y="14262"/>
                    </a:lnTo>
                    <a:lnTo>
                      <a:pt x="3287704" y="10696"/>
                    </a:lnTo>
                    <a:lnTo>
                      <a:pt x="3284138" y="0"/>
                    </a:lnTo>
                  </a:path>
                </a:pathLst>
              </a:custGeom>
              <a:ln w="31731"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6" name="TextBox 75"/>
              <p:cNvSpPr txBox="1"/>
              <p:nvPr/>
            </p:nvSpPr>
            <p:spPr>
              <a:xfrm>
                <a:off x="8936482" y="1934494"/>
                <a:ext cx="649988" cy="398360"/>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grpSp>
        <p:cxnSp>
          <p:nvCxnSpPr>
            <p:cNvPr id="81" name="Straight Connector 80"/>
            <p:cNvCxnSpPr/>
            <p:nvPr/>
          </p:nvCxnSpPr>
          <p:spPr>
            <a:xfrm flipV="1">
              <a:off x="5820487" y="3154444"/>
              <a:ext cx="364381" cy="251836"/>
            </a:xfrm>
            <a:prstGeom prst="line">
              <a:avLst/>
            </a:prstGeom>
            <a:ln w="19050" cap="flat" cmpd="sng" algn="ctr">
              <a:solidFill>
                <a:srgbClr val="C00000"/>
              </a:solidFill>
              <a:prstDash val="solid"/>
              <a:round/>
              <a:headEnd type="non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90843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p:nvPr/>
        </p:nvGrpSpPr>
        <p:grpSpPr>
          <a:xfrm>
            <a:off x="609593" y="571500"/>
            <a:ext cx="7467597" cy="4724404"/>
            <a:chOff x="4938500" y="793576"/>
            <a:chExt cx="4647970" cy="4427453"/>
          </a:xfrm>
        </p:grpSpPr>
        <p:cxnSp>
          <p:nvCxnSpPr>
            <p:cNvPr id="8" name="Straight Connector 7"/>
            <p:cNvCxnSpPr/>
            <p:nvPr/>
          </p:nvCxnSpPr>
          <p:spPr>
            <a:xfrm>
              <a:off x="5550626" y="1278585"/>
              <a:ext cx="0" cy="324674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38621" y="4525328"/>
              <a:ext cx="377967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5310" y="1177853"/>
              <a:ext cx="490722" cy="372558"/>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11" name="TextBox 10"/>
            <p:cNvSpPr txBox="1"/>
            <p:nvPr/>
          </p:nvSpPr>
          <p:spPr>
            <a:xfrm>
              <a:off x="9079115" y="4620404"/>
              <a:ext cx="483584" cy="369332"/>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2" name="Straight Connector 11"/>
            <p:cNvCxnSpPr/>
            <p:nvPr/>
          </p:nvCxnSpPr>
          <p:spPr>
            <a:xfrm>
              <a:off x="5673119" y="2555100"/>
              <a:ext cx="2388460" cy="2014018"/>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01972" y="4113787"/>
              <a:ext cx="1149207" cy="369332"/>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cxnSp>
          <p:nvCxnSpPr>
            <p:cNvPr id="14" name="Straight Connector 13"/>
            <p:cNvCxnSpPr/>
            <p:nvPr/>
          </p:nvCxnSpPr>
          <p:spPr>
            <a:xfrm>
              <a:off x="5703294" y="2609397"/>
              <a:ext cx="1562907" cy="261163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57913" y="4851697"/>
              <a:ext cx="602445" cy="369332"/>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grpSp>
          <p:nvGrpSpPr>
            <p:cNvPr id="16" name="Group 15"/>
            <p:cNvGrpSpPr/>
            <p:nvPr/>
          </p:nvGrpSpPr>
          <p:grpSpPr>
            <a:xfrm>
              <a:off x="5792231" y="793576"/>
              <a:ext cx="3699151" cy="2398203"/>
              <a:chOff x="5792231" y="793576"/>
              <a:chExt cx="3699151" cy="2398203"/>
            </a:xfrm>
          </p:grpSpPr>
          <p:sp>
            <p:nvSpPr>
              <p:cNvPr id="29" name="TextBox 28"/>
              <p:cNvSpPr txBox="1"/>
              <p:nvPr/>
            </p:nvSpPr>
            <p:spPr>
              <a:xfrm>
                <a:off x="8888937" y="1673033"/>
                <a:ext cx="602445" cy="369332"/>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30" name="TextBox 12"/>
              <p:cNvSpPr txBox="1"/>
              <p:nvPr/>
            </p:nvSpPr>
            <p:spPr>
              <a:xfrm>
                <a:off x="7819185" y="793576"/>
                <a:ext cx="554901" cy="369332"/>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31" name="Freeform 13"/>
              <p:cNvSpPr/>
              <p:nvPr/>
            </p:nvSpPr>
            <p:spPr>
              <a:xfrm>
                <a:off x="5831139" y="1709876"/>
                <a:ext cx="3053548" cy="639390"/>
              </a:xfrm>
              <a:custGeom>
                <a:avLst/>
                <a:gdLst/>
                <a:ahLst/>
                <a:cxnLst/>
                <a:rect l="0" t="0" r="0" b="0"/>
                <a:pathLst>
                  <a:path w="3053548" h="639390">
                    <a:moveTo>
                      <a:pt x="0" y="0"/>
                    </a:moveTo>
                    <a:lnTo>
                      <a:pt x="9509" y="17827"/>
                    </a:lnTo>
                    <a:lnTo>
                      <a:pt x="20206" y="34465"/>
                    </a:lnTo>
                    <a:lnTo>
                      <a:pt x="29715" y="51104"/>
                    </a:lnTo>
                    <a:lnTo>
                      <a:pt x="38035" y="66553"/>
                    </a:lnTo>
                    <a:lnTo>
                      <a:pt x="45167" y="79626"/>
                    </a:lnTo>
                    <a:lnTo>
                      <a:pt x="55864" y="96265"/>
                    </a:lnTo>
                    <a:lnTo>
                      <a:pt x="62996" y="110526"/>
                    </a:lnTo>
                    <a:lnTo>
                      <a:pt x="66562" y="118846"/>
                    </a:lnTo>
                    <a:lnTo>
                      <a:pt x="71316" y="125976"/>
                    </a:lnTo>
                    <a:lnTo>
                      <a:pt x="89146" y="143803"/>
                    </a:lnTo>
                    <a:lnTo>
                      <a:pt x="102220" y="162818"/>
                    </a:lnTo>
                    <a:lnTo>
                      <a:pt x="118861" y="180645"/>
                    </a:lnTo>
                    <a:lnTo>
                      <a:pt x="133124" y="197284"/>
                    </a:lnTo>
                    <a:lnTo>
                      <a:pt x="156897" y="234126"/>
                    </a:lnTo>
                    <a:lnTo>
                      <a:pt x="164028" y="240068"/>
                    </a:lnTo>
                    <a:lnTo>
                      <a:pt x="169971" y="244822"/>
                    </a:lnTo>
                    <a:lnTo>
                      <a:pt x="175914" y="247199"/>
                    </a:lnTo>
                    <a:lnTo>
                      <a:pt x="192555" y="260272"/>
                    </a:lnTo>
                    <a:lnTo>
                      <a:pt x="210384" y="275722"/>
                    </a:lnTo>
                    <a:lnTo>
                      <a:pt x="221082" y="291172"/>
                    </a:lnTo>
                    <a:lnTo>
                      <a:pt x="232968" y="300679"/>
                    </a:lnTo>
                    <a:lnTo>
                      <a:pt x="248420" y="314941"/>
                    </a:lnTo>
                    <a:lnTo>
                      <a:pt x="267437" y="328014"/>
                    </a:lnTo>
                    <a:lnTo>
                      <a:pt x="298341" y="348217"/>
                    </a:lnTo>
                    <a:lnTo>
                      <a:pt x="329246" y="364856"/>
                    </a:lnTo>
                    <a:lnTo>
                      <a:pt x="355395" y="382683"/>
                    </a:lnTo>
                    <a:lnTo>
                      <a:pt x="382733" y="398133"/>
                    </a:lnTo>
                    <a:lnTo>
                      <a:pt x="396996" y="410017"/>
                    </a:lnTo>
                    <a:lnTo>
                      <a:pt x="417203" y="419525"/>
                    </a:lnTo>
                    <a:lnTo>
                      <a:pt x="439786" y="429032"/>
                    </a:lnTo>
                    <a:lnTo>
                      <a:pt x="467125" y="444483"/>
                    </a:lnTo>
                    <a:lnTo>
                      <a:pt x="486142" y="449236"/>
                    </a:lnTo>
                    <a:lnTo>
                      <a:pt x="494463" y="452802"/>
                    </a:lnTo>
                    <a:lnTo>
                      <a:pt x="500406" y="456367"/>
                    </a:lnTo>
                    <a:lnTo>
                      <a:pt x="505160" y="463498"/>
                    </a:lnTo>
                    <a:lnTo>
                      <a:pt x="522989" y="471817"/>
                    </a:lnTo>
                    <a:lnTo>
                      <a:pt x="563402" y="486078"/>
                    </a:lnTo>
                    <a:lnTo>
                      <a:pt x="603815" y="502717"/>
                    </a:lnTo>
                    <a:lnTo>
                      <a:pt x="647794" y="521732"/>
                    </a:lnTo>
                    <a:lnTo>
                      <a:pt x="682264" y="531240"/>
                    </a:lnTo>
                    <a:lnTo>
                      <a:pt x="723865" y="539559"/>
                    </a:lnTo>
                    <a:lnTo>
                      <a:pt x="769033" y="555009"/>
                    </a:lnTo>
                    <a:lnTo>
                      <a:pt x="774976" y="556197"/>
                    </a:lnTo>
                    <a:lnTo>
                      <a:pt x="829652" y="574024"/>
                    </a:lnTo>
                    <a:lnTo>
                      <a:pt x="921175" y="594228"/>
                    </a:lnTo>
                    <a:lnTo>
                      <a:pt x="966342" y="606113"/>
                    </a:lnTo>
                    <a:lnTo>
                      <a:pt x="1041225" y="613243"/>
                    </a:lnTo>
                    <a:lnTo>
                      <a:pt x="1122050" y="619185"/>
                    </a:lnTo>
                    <a:lnTo>
                      <a:pt x="1179104" y="621562"/>
                    </a:lnTo>
                    <a:lnTo>
                      <a:pt x="1242101" y="632259"/>
                    </a:lnTo>
                    <a:lnTo>
                      <a:pt x="1327680" y="639389"/>
                    </a:lnTo>
                    <a:lnTo>
                      <a:pt x="1409695" y="638201"/>
                    </a:lnTo>
                    <a:lnTo>
                      <a:pt x="1492898" y="633447"/>
                    </a:lnTo>
                    <a:lnTo>
                      <a:pt x="1587987" y="623939"/>
                    </a:lnTo>
                    <a:lnTo>
                      <a:pt x="1670002" y="621562"/>
                    </a:lnTo>
                    <a:lnTo>
                      <a:pt x="1760336" y="617997"/>
                    </a:lnTo>
                    <a:lnTo>
                      <a:pt x="1839973" y="606113"/>
                    </a:lnTo>
                    <a:lnTo>
                      <a:pt x="1929119" y="593040"/>
                    </a:lnTo>
                    <a:lnTo>
                      <a:pt x="2002813" y="584720"/>
                    </a:lnTo>
                    <a:lnTo>
                      <a:pt x="2075318" y="565705"/>
                    </a:lnTo>
                    <a:lnTo>
                      <a:pt x="2133560" y="556197"/>
                    </a:lnTo>
                    <a:lnTo>
                      <a:pt x="2172785" y="546690"/>
                    </a:lnTo>
                    <a:lnTo>
                      <a:pt x="2231027" y="533617"/>
                    </a:lnTo>
                    <a:lnTo>
                      <a:pt x="2288080" y="513413"/>
                    </a:lnTo>
                    <a:lnTo>
                      <a:pt x="2332058" y="501528"/>
                    </a:lnTo>
                    <a:lnTo>
                      <a:pt x="2368906" y="484890"/>
                    </a:lnTo>
                    <a:lnTo>
                      <a:pt x="2386735" y="476571"/>
                    </a:lnTo>
                    <a:lnTo>
                      <a:pt x="2433091" y="463498"/>
                    </a:lnTo>
                    <a:lnTo>
                      <a:pt x="2439034" y="459933"/>
                    </a:lnTo>
                    <a:lnTo>
                      <a:pt x="2453297" y="456367"/>
                    </a:lnTo>
                    <a:lnTo>
                      <a:pt x="2460430" y="455179"/>
                    </a:lnTo>
                    <a:lnTo>
                      <a:pt x="2505597" y="436163"/>
                    </a:lnTo>
                    <a:lnTo>
                      <a:pt x="2537689" y="423090"/>
                    </a:lnTo>
                    <a:lnTo>
                      <a:pt x="2604251" y="398133"/>
                    </a:lnTo>
                    <a:lnTo>
                      <a:pt x="2629212" y="386248"/>
                    </a:lnTo>
                    <a:lnTo>
                      <a:pt x="2652984" y="374364"/>
                    </a:lnTo>
                    <a:lnTo>
                      <a:pt x="2677945" y="362479"/>
                    </a:lnTo>
                    <a:lnTo>
                      <a:pt x="2717170" y="345841"/>
                    </a:lnTo>
                    <a:lnTo>
                      <a:pt x="2746885" y="332768"/>
                    </a:lnTo>
                    <a:lnTo>
                      <a:pt x="2774223" y="312564"/>
                    </a:lnTo>
                    <a:lnTo>
                      <a:pt x="2824145" y="292360"/>
                    </a:lnTo>
                    <a:lnTo>
                      <a:pt x="2847917" y="280475"/>
                    </a:lnTo>
                    <a:lnTo>
                      <a:pt x="2874066" y="262649"/>
                    </a:lnTo>
                    <a:lnTo>
                      <a:pt x="2903782" y="246010"/>
                    </a:lnTo>
                    <a:lnTo>
                      <a:pt x="2935874" y="222241"/>
                    </a:lnTo>
                    <a:lnTo>
                      <a:pt x="2963213" y="203226"/>
                    </a:lnTo>
                    <a:lnTo>
                      <a:pt x="2983419" y="187776"/>
                    </a:lnTo>
                    <a:lnTo>
                      <a:pt x="3000059" y="177080"/>
                    </a:lnTo>
                    <a:lnTo>
                      <a:pt x="3020266" y="167572"/>
                    </a:lnTo>
                    <a:lnTo>
                      <a:pt x="3053547" y="147368"/>
                    </a:lnTo>
                  </a:path>
                </a:pathLst>
              </a:custGeom>
              <a:ln w="31731"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2" name="Freeform 14"/>
              <p:cNvSpPr/>
              <p:nvPr/>
            </p:nvSpPr>
            <p:spPr>
              <a:xfrm>
                <a:off x="5792231" y="1203491"/>
                <a:ext cx="1894650" cy="1988288"/>
              </a:xfrm>
              <a:custGeom>
                <a:avLst/>
                <a:gdLst/>
                <a:ahLst/>
                <a:cxnLst/>
                <a:rect l="0" t="0" r="0" b="0"/>
                <a:pathLst>
                  <a:path w="1894650" h="1988288">
                    <a:moveTo>
                      <a:pt x="0" y="1705434"/>
                    </a:moveTo>
                    <a:lnTo>
                      <a:pt x="8320" y="1728015"/>
                    </a:lnTo>
                    <a:lnTo>
                      <a:pt x="14263" y="1737523"/>
                    </a:lnTo>
                    <a:lnTo>
                      <a:pt x="70128" y="1796945"/>
                    </a:lnTo>
                    <a:lnTo>
                      <a:pt x="96278" y="1817149"/>
                    </a:lnTo>
                    <a:lnTo>
                      <a:pt x="110541" y="1834976"/>
                    </a:lnTo>
                    <a:lnTo>
                      <a:pt x="129559" y="1848049"/>
                    </a:lnTo>
                    <a:lnTo>
                      <a:pt x="154520" y="1862311"/>
                    </a:lnTo>
                    <a:lnTo>
                      <a:pt x="158086" y="1865876"/>
                    </a:lnTo>
                    <a:lnTo>
                      <a:pt x="211573" y="1893210"/>
                    </a:lnTo>
                    <a:lnTo>
                      <a:pt x="228214" y="1899153"/>
                    </a:lnTo>
                    <a:lnTo>
                      <a:pt x="263872" y="1908660"/>
                    </a:lnTo>
                    <a:lnTo>
                      <a:pt x="278135" y="1915791"/>
                    </a:lnTo>
                    <a:lnTo>
                      <a:pt x="303096" y="1928864"/>
                    </a:lnTo>
                    <a:lnTo>
                      <a:pt x="314982" y="1933618"/>
                    </a:lnTo>
                    <a:lnTo>
                      <a:pt x="373224" y="1945502"/>
                    </a:lnTo>
                    <a:lnTo>
                      <a:pt x="423146" y="1955010"/>
                    </a:lnTo>
                    <a:lnTo>
                      <a:pt x="454050" y="1958575"/>
                    </a:lnTo>
                    <a:lnTo>
                      <a:pt x="502784" y="1969271"/>
                    </a:lnTo>
                    <a:lnTo>
                      <a:pt x="553894" y="1978779"/>
                    </a:lnTo>
                    <a:lnTo>
                      <a:pt x="584798" y="1985910"/>
                    </a:lnTo>
                    <a:lnTo>
                      <a:pt x="627588" y="1988287"/>
                    </a:lnTo>
                    <a:lnTo>
                      <a:pt x="672755" y="1983533"/>
                    </a:lnTo>
                    <a:lnTo>
                      <a:pt x="723865" y="1974025"/>
                    </a:lnTo>
                    <a:lnTo>
                      <a:pt x="773787" y="1962141"/>
                    </a:lnTo>
                    <a:lnTo>
                      <a:pt x="830840" y="1956199"/>
                    </a:lnTo>
                    <a:lnTo>
                      <a:pt x="854613" y="1949068"/>
                    </a:lnTo>
                    <a:lnTo>
                      <a:pt x="876007" y="1940749"/>
                    </a:lnTo>
                    <a:lnTo>
                      <a:pt x="891460" y="1938372"/>
                    </a:lnTo>
                    <a:lnTo>
                      <a:pt x="897403" y="1935995"/>
                    </a:lnTo>
                    <a:lnTo>
                      <a:pt x="929495" y="1916979"/>
                    </a:lnTo>
                    <a:lnTo>
                      <a:pt x="947325" y="1909849"/>
                    </a:lnTo>
                    <a:lnTo>
                      <a:pt x="991303" y="1899153"/>
                    </a:lnTo>
                    <a:lnTo>
                      <a:pt x="1004379" y="1893210"/>
                    </a:lnTo>
                    <a:lnTo>
                      <a:pt x="1041225" y="1870630"/>
                    </a:lnTo>
                    <a:lnTo>
                      <a:pt x="1049546" y="1863499"/>
                    </a:lnTo>
                    <a:lnTo>
                      <a:pt x="1056677" y="1861122"/>
                    </a:lnTo>
                    <a:lnTo>
                      <a:pt x="1069752" y="1855180"/>
                    </a:lnTo>
                    <a:lnTo>
                      <a:pt x="1075695" y="1852803"/>
                    </a:lnTo>
                    <a:lnTo>
                      <a:pt x="1095901" y="1833788"/>
                    </a:lnTo>
                    <a:lnTo>
                      <a:pt x="1110164" y="1823091"/>
                    </a:lnTo>
                    <a:lnTo>
                      <a:pt x="1169595" y="1767234"/>
                    </a:lnTo>
                    <a:lnTo>
                      <a:pt x="1217139" y="1707811"/>
                    </a:lnTo>
                    <a:lnTo>
                      <a:pt x="1252798" y="1663838"/>
                    </a:lnTo>
                    <a:lnTo>
                      <a:pt x="1256364" y="1657896"/>
                    </a:lnTo>
                    <a:lnTo>
                      <a:pt x="1262307" y="1637692"/>
                    </a:lnTo>
                    <a:lnTo>
                      <a:pt x="1302720" y="1579458"/>
                    </a:lnTo>
                    <a:lnTo>
                      <a:pt x="1338378" y="1523601"/>
                    </a:lnTo>
                    <a:lnTo>
                      <a:pt x="1370471" y="1467743"/>
                    </a:lnTo>
                    <a:lnTo>
                      <a:pt x="1404940" y="1405943"/>
                    </a:lnTo>
                    <a:lnTo>
                      <a:pt x="1409695" y="1386928"/>
                    </a:lnTo>
                    <a:lnTo>
                      <a:pt x="1425147" y="1354840"/>
                    </a:lnTo>
                    <a:lnTo>
                      <a:pt x="1467937" y="1296606"/>
                    </a:lnTo>
                    <a:lnTo>
                      <a:pt x="1500030" y="1255010"/>
                    </a:lnTo>
                    <a:lnTo>
                      <a:pt x="1508350" y="1232429"/>
                    </a:lnTo>
                    <a:lnTo>
                      <a:pt x="1513105" y="1213414"/>
                    </a:lnTo>
                    <a:lnTo>
                      <a:pt x="1539254" y="1155179"/>
                    </a:lnTo>
                    <a:lnTo>
                      <a:pt x="1574913" y="1096945"/>
                    </a:lnTo>
                    <a:lnTo>
                      <a:pt x="1593930" y="1048218"/>
                    </a:lnTo>
                    <a:lnTo>
                      <a:pt x="1615325" y="987607"/>
                    </a:lnTo>
                    <a:lnTo>
                      <a:pt x="1639097" y="925807"/>
                    </a:lnTo>
                    <a:lnTo>
                      <a:pt x="1672378" y="855688"/>
                    </a:lnTo>
                    <a:lnTo>
                      <a:pt x="1691396" y="799831"/>
                    </a:lnTo>
                    <a:lnTo>
                      <a:pt x="1706848" y="749916"/>
                    </a:lnTo>
                    <a:lnTo>
                      <a:pt x="1719923" y="700001"/>
                    </a:lnTo>
                    <a:lnTo>
                      <a:pt x="1740129" y="645332"/>
                    </a:lnTo>
                    <a:lnTo>
                      <a:pt x="1752015" y="595416"/>
                    </a:lnTo>
                    <a:lnTo>
                      <a:pt x="1765090" y="559763"/>
                    </a:lnTo>
                    <a:lnTo>
                      <a:pt x="1781731" y="497963"/>
                    </a:lnTo>
                    <a:lnTo>
                      <a:pt x="1794806" y="442106"/>
                    </a:lnTo>
                    <a:lnTo>
                      <a:pt x="1809069" y="381494"/>
                    </a:lnTo>
                    <a:lnTo>
                      <a:pt x="1823332" y="320883"/>
                    </a:lnTo>
                    <a:lnTo>
                      <a:pt x="1825710" y="316129"/>
                    </a:lnTo>
                    <a:lnTo>
                      <a:pt x="1829276" y="298303"/>
                    </a:lnTo>
                    <a:lnTo>
                      <a:pt x="1832841" y="251953"/>
                    </a:lnTo>
                    <a:lnTo>
                      <a:pt x="1849482" y="209168"/>
                    </a:lnTo>
                    <a:lnTo>
                      <a:pt x="1855425" y="169949"/>
                    </a:lnTo>
                    <a:lnTo>
                      <a:pt x="1866123" y="124788"/>
                    </a:lnTo>
                    <a:lnTo>
                      <a:pt x="1879197" y="64177"/>
                    </a:lnTo>
                    <a:lnTo>
                      <a:pt x="1885140" y="27335"/>
                    </a:lnTo>
                    <a:lnTo>
                      <a:pt x="1894649" y="0"/>
                    </a:lnTo>
                  </a:path>
                </a:pathLst>
              </a:custGeom>
              <a:ln w="3173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20" name="TextBox 19"/>
            <p:cNvSpPr txBox="1"/>
            <p:nvPr/>
          </p:nvSpPr>
          <p:spPr>
            <a:xfrm>
              <a:off x="5142899" y="2637969"/>
              <a:ext cx="459811" cy="36933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21" name="TextBox 20"/>
            <p:cNvSpPr txBox="1"/>
            <p:nvPr/>
          </p:nvSpPr>
          <p:spPr>
            <a:xfrm>
              <a:off x="4938500" y="1893414"/>
              <a:ext cx="697533" cy="369332"/>
            </a:xfrm>
            <a:prstGeom prst="rect">
              <a:avLst/>
            </a:prstGeom>
            <a:noFill/>
          </p:spPr>
          <p:txBody>
            <a:bodyPr vert="horz" rtlCol="0">
              <a:spAutoFit/>
            </a:bodyPr>
            <a:lstStyle/>
            <a:p>
              <a:pPr algn="ctr"/>
              <a:r>
                <a:rPr lang="en-US" sz="1400" dirty="0" smtClean="0">
                  <a:solidFill>
                    <a:srgbClr val="000000"/>
                  </a:solidFill>
                </a:rPr>
                <a:t>ATC</a:t>
              </a:r>
              <a:r>
                <a:rPr lang="en-US" sz="1400" baseline="-25000" dirty="0" smtClean="0">
                  <a:solidFill>
                    <a:srgbClr val="000000"/>
                  </a:solidFill>
                </a:rPr>
                <a:t>1</a:t>
              </a:r>
              <a:endParaRPr lang="en-US" sz="1400" baseline="-25000" dirty="0">
                <a:solidFill>
                  <a:srgbClr val="000000"/>
                </a:solidFill>
              </a:endParaRPr>
            </a:p>
          </p:txBody>
        </p:sp>
        <p:sp>
          <p:nvSpPr>
            <p:cNvPr id="23" name="TextBox 22"/>
            <p:cNvSpPr txBox="1"/>
            <p:nvPr/>
          </p:nvSpPr>
          <p:spPr>
            <a:xfrm>
              <a:off x="6107582" y="4560981"/>
              <a:ext cx="483584" cy="369332"/>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24" name="TextBox 23"/>
            <p:cNvSpPr txBox="1"/>
            <p:nvPr/>
          </p:nvSpPr>
          <p:spPr>
            <a:xfrm>
              <a:off x="6171332" y="877608"/>
              <a:ext cx="1462252" cy="633348"/>
            </a:xfrm>
            <a:prstGeom prst="rect">
              <a:avLst/>
            </a:prstGeom>
            <a:noFill/>
          </p:spPr>
          <p:txBody>
            <a:bodyPr vert="horz" wrap="square" rtlCol="0">
              <a:spAutoFit/>
            </a:bodyPr>
            <a:lstStyle/>
            <a:p>
              <a:pPr algn="ctr"/>
              <a:r>
                <a:rPr lang="en-US" sz="1400" b="1" dirty="0" smtClean="0">
                  <a:solidFill>
                    <a:srgbClr val="FF6820"/>
                  </a:solidFill>
                </a:rPr>
                <a:t>Monopolistic Market</a:t>
              </a:r>
              <a:endParaRPr lang="en-US" sz="1400" b="1" dirty="0">
                <a:solidFill>
                  <a:srgbClr val="FF6820"/>
                </a:solidFill>
              </a:endParaRPr>
            </a:p>
          </p:txBody>
        </p:sp>
        <p:sp>
          <p:nvSpPr>
            <p:cNvPr id="25" name="Freeform 24"/>
            <p:cNvSpPr/>
            <p:nvPr/>
          </p:nvSpPr>
          <p:spPr>
            <a:xfrm>
              <a:off x="5652846" y="2015309"/>
              <a:ext cx="3287705" cy="778440"/>
            </a:xfrm>
            <a:custGeom>
              <a:avLst/>
              <a:gdLst/>
              <a:ahLst/>
              <a:cxnLst/>
              <a:rect l="0" t="0" r="0" b="0"/>
              <a:pathLst>
                <a:path w="3287705" h="778440">
                  <a:moveTo>
                    <a:pt x="0" y="494398"/>
                  </a:moveTo>
                  <a:lnTo>
                    <a:pt x="22584" y="516978"/>
                  </a:lnTo>
                  <a:lnTo>
                    <a:pt x="30904" y="522921"/>
                  </a:lnTo>
                  <a:lnTo>
                    <a:pt x="47545" y="531240"/>
                  </a:lnTo>
                  <a:lnTo>
                    <a:pt x="89146" y="539559"/>
                  </a:lnTo>
                  <a:lnTo>
                    <a:pt x="133125" y="560951"/>
                  </a:lnTo>
                  <a:lnTo>
                    <a:pt x="153331" y="574024"/>
                  </a:lnTo>
                  <a:lnTo>
                    <a:pt x="171160" y="578778"/>
                  </a:lnTo>
                  <a:lnTo>
                    <a:pt x="238912" y="614432"/>
                  </a:lnTo>
                  <a:lnTo>
                    <a:pt x="273381" y="626316"/>
                  </a:lnTo>
                  <a:lnTo>
                    <a:pt x="304285" y="629882"/>
                  </a:lnTo>
                  <a:lnTo>
                    <a:pt x="318549" y="632259"/>
                  </a:lnTo>
                  <a:lnTo>
                    <a:pt x="332812" y="637012"/>
                  </a:lnTo>
                  <a:lnTo>
                    <a:pt x="343510" y="642955"/>
                  </a:lnTo>
                  <a:lnTo>
                    <a:pt x="348264" y="646520"/>
                  </a:lnTo>
                  <a:lnTo>
                    <a:pt x="362527" y="650086"/>
                  </a:lnTo>
                  <a:lnTo>
                    <a:pt x="379168" y="652462"/>
                  </a:lnTo>
                  <a:lnTo>
                    <a:pt x="421958" y="669101"/>
                  </a:lnTo>
                  <a:lnTo>
                    <a:pt x="451673" y="676231"/>
                  </a:lnTo>
                  <a:lnTo>
                    <a:pt x="465937" y="679797"/>
                  </a:lnTo>
                  <a:lnTo>
                    <a:pt x="515858" y="686928"/>
                  </a:lnTo>
                  <a:lnTo>
                    <a:pt x="528933" y="692870"/>
                  </a:lnTo>
                  <a:lnTo>
                    <a:pt x="538442" y="698812"/>
                  </a:lnTo>
                  <a:lnTo>
                    <a:pt x="552705" y="702378"/>
                  </a:lnTo>
                  <a:lnTo>
                    <a:pt x="568157" y="704755"/>
                  </a:lnTo>
                  <a:lnTo>
                    <a:pt x="585987" y="711885"/>
                  </a:lnTo>
                  <a:lnTo>
                    <a:pt x="619268" y="717827"/>
                  </a:lnTo>
                  <a:lnTo>
                    <a:pt x="634720" y="722581"/>
                  </a:lnTo>
                  <a:lnTo>
                    <a:pt x="671567" y="728524"/>
                  </a:lnTo>
                  <a:lnTo>
                    <a:pt x="685830" y="733277"/>
                  </a:lnTo>
                  <a:lnTo>
                    <a:pt x="736940" y="736843"/>
                  </a:lnTo>
                  <a:lnTo>
                    <a:pt x="744072" y="736843"/>
                  </a:lnTo>
                  <a:lnTo>
                    <a:pt x="757147" y="739220"/>
                  </a:lnTo>
                  <a:lnTo>
                    <a:pt x="771410" y="743973"/>
                  </a:lnTo>
                  <a:lnTo>
                    <a:pt x="820143" y="747539"/>
                  </a:lnTo>
                  <a:lnTo>
                    <a:pt x="837972" y="754670"/>
                  </a:lnTo>
                  <a:lnTo>
                    <a:pt x="871254" y="760612"/>
                  </a:lnTo>
                  <a:lnTo>
                    <a:pt x="886705" y="764177"/>
                  </a:lnTo>
                  <a:lnTo>
                    <a:pt x="930684" y="767743"/>
                  </a:lnTo>
                  <a:lnTo>
                    <a:pt x="981795" y="768931"/>
                  </a:lnTo>
                  <a:lnTo>
                    <a:pt x="1012699" y="776062"/>
                  </a:lnTo>
                  <a:lnTo>
                    <a:pt x="1107787" y="778439"/>
                  </a:lnTo>
                  <a:lnTo>
                    <a:pt x="1394244" y="778439"/>
                  </a:lnTo>
                  <a:lnTo>
                    <a:pt x="1483389" y="765366"/>
                  </a:lnTo>
                  <a:lnTo>
                    <a:pt x="1498841" y="760612"/>
                  </a:lnTo>
                  <a:lnTo>
                    <a:pt x="1549952" y="757046"/>
                  </a:lnTo>
                  <a:lnTo>
                    <a:pt x="1578479" y="749916"/>
                  </a:lnTo>
                  <a:lnTo>
                    <a:pt x="1603439" y="745162"/>
                  </a:lnTo>
                  <a:lnTo>
                    <a:pt x="1629589" y="739220"/>
                  </a:lnTo>
                  <a:lnTo>
                    <a:pt x="1725866" y="736843"/>
                  </a:lnTo>
                  <a:lnTo>
                    <a:pt x="1760336" y="736843"/>
                  </a:lnTo>
                  <a:lnTo>
                    <a:pt x="1767467" y="735654"/>
                  </a:lnTo>
                  <a:lnTo>
                    <a:pt x="1785297" y="729712"/>
                  </a:lnTo>
                  <a:lnTo>
                    <a:pt x="1811447" y="726147"/>
                  </a:lnTo>
                  <a:lnTo>
                    <a:pt x="1835219" y="719016"/>
                  </a:lnTo>
                  <a:lnTo>
                    <a:pt x="1893461" y="713074"/>
                  </a:lnTo>
                  <a:lnTo>
                    <a:pt x="1908913" y="708320"/>
                  </a:lnTo>
                  <a:lnTo>
                    <a:pt x="1965966" y="702378"/>
                  </a:lnTo>
                  <a:lnTo>
                    <a:pt x="1982607" y="697624"/>
                  </a:lnTo>
                  <a:lnTo>
                    <a:pt x="2008756" y="694058"/>
                  </a:lnTo>
                  <a:lnTo>
                    <a:pt x="2026586" y="688116"/>
                  </a:lnTo>
                  <a:lnTo>
                    <a:pt x="2052735" y="680985"/>
                  </a:lnTo>
                  <a:lnTo>
                    <a:pt x="2066999" y="677420"/>
                  </a:lnTo>
                  <a:lnTo>
                    <a:pt x="2094336" y="671478"/>
                  </a:lnTo>
                  <a:lnTo>
                    <a:pt x="2131184" y="657216"/>
                  </a:lnTo>
                  <a:lnTo>
                    <a:pt x="2165653" y="650086"/>
                  </a:lnTo>
                  <a:lnTo>
                    <a:pt x="2181106" y="645332"/>
                  </a:lnTo>
                  <a:lnTo>
                    <a:pt x="2203689" y="641766"/>
                  </a:lnTo>
                  <a:lnTo>
                    <a:pt x="2264308" y="623939"/>
                  </a:lnTo>
                  <a:lnTo>
                    <a:pt x="2286891" y="620374"/>
                  </a:lnTo>
                  <a:lnTo>
                    <a:pt x="2322550" y="606113"/>
                  </a:lnTo>
                  <a:lnTo>
                    <a:pt x="2338002" y="596605"/>
                  </a:lnTo>
                  <a:lnTo>
                    <a:pt x="2352266" y="591851"/>
                  </a:lnTo>
                  <a:lnTo>
                    <a:pt x="2368906" y="589474"/>
                  </a:lnTo>
                  <a:lnTo>
                    <a:pt x="2385547" y="582344"/>
                  </a:lnTo>
                  <a:lnTo>
                    <a:pt x="2410508" y="576401"/>
                  </a:lnTo>
                  <a:lnTo>
                    <a:pt x="2423582" y="570459"/>
                  </a:lnTo>
                  <a:lnTo>
                    <a:pt x="2463995" y="546690"/>
                  </a:lnTo>
                  <a:lnTo>
                    <a:pt x="2475881" y="540747"/>
                  </a:lnTo>
                  <a:lnTo>
                    <a:pt x="2516294" y="525298"/>
                  </a:lnTo>
                  <a:lnTo>
                    <a:pt x="2570970" y="501529"/>
                  </a:lnTo>
                  <a:lnTo>
                    <a:pt x="2603063" y="488455"/>
                  </a:lnTo>
                  <a:lnTo>
                    <a:pt x="2631590" y="481325"/>
                  </a:lnTo>
                  <a:lnTo>
                    <a:pt x="2660117" y="469440"/>
                  </a:lnTo>
                  <a:lnTo>
                    <a:pt x="2699341" y="445671"/>
                  </a:lnTo>
                  <a:lnTo>
                    <a:pt x="2718358" y="436163"/>
                  </a:lnTo>
                  <a:lnTo>
                    <a:pt x="2745697" y="426656"/>
                  </a:lnTo>
                  <a:lnTo>
                    <a:pt x="2764714" y="411206"/>
                  </a:lnTo>
                  <a:lnTo>
                    <a:pt x="2780166" y="398133"/>
                  </a:lnTo>
                  <a:lnTo>
                    <a:pt x="2786109" y="394567"/>
                  </a:lnTo>
                  <a:lnTo>
                    <a:pt x="2818202" y="385060"/>
                  </a:lnTo>
                  <a:lnTo>
                    <a:pt x="2833653" y="374364"/>
                  </a:lnTo>
                  <a:lnTo>
                    <a:pt x="2857426" y="354160"/>
                  </a:lnTo>
                  <a:lnTo>
                    <a:pt x="2885953" y="333956"/>
                  </a:lnTo>
                  <a:lnTo>
                    <a:pt x="2909725" y="312564"/>
                  </a:lnTo>
                  <a:lnTo>
                    <a:pt x="2927555" y="299491"/>
                  </a:lnTo>
                  <a:lnTo>
                    <a:pt x="2931120" y="294737"/>
                  </a:lnTo>
                  <a:lnTo>
                    <a:pt x="2932309" y="291172"/>
                  </a:lnTo>
                  <a:lnTo>
                    <a:pt x="2946572" y="275722"/>
                  </a:lnTo>
                  <a:lnTo>
                    <a:pt x="2981042" y="249576"/>
                  </a:lnTo>
                  <a:lnTo>
                    <a:pt x="3017889" y="228184"/>
                  </a:lnTo>
                  <a:lnTo>
                    <a:pt x="3051170" y="206791"/>
                  </a:lnTo>
                  <a:lnTo>
                    <a:pt x="3080885" y="188964"/>
                  </a:lnTo>
                  <a:lnTo>
                    <a:pt x="3109412" y="165195"/>
                  </a:lnTo>
                  <a:lnTo>
                    <a:pt x="3127241" y="152123"/>
                  </a:lnTo>
                  <a:lnTo>
                    <a:pt x="3130807" y="147369"/>
                  </a:lnTo>
                  <a:lnTo>
                    <a:pt x="3133184" y="143803"/>
                  </a:lnTo>
                  <a:lnTo>
                    <a:pt x="3141504" y="136673"/>
                  </a:lnTo>
                  <a:lnTo>
                    <a:pt x="3146259" y="133107"/>
                  </a:lnTo>
                  <a:lnTo>
                    <a:pt x="3155768" y="123599"/>
                  </a:lnTo>
                  <a:lnTo>
                    <a:pt x="3174786" y="98642"/>
                  </a:lnTo>
                  <a:lnTo>
                    <a:pt x="3198558" y="74873"/>
                  </a:lnTo>
                  <a:lnTo>
                    <a:pt x="3223519" y="55857"/>
                  </a:lnTo>
                  <a:lnTo>
                    <a:pt x="3233028" y="43973"/>
                  </a:lnTo>
                  <a:lnTo>
                    <a:pt x="3238971" y="39219"/>
                  </a:lnTo>
                  <a:lnTo>
                    <a:pt x="3244914" y="36842"/>
                  </a:lnTo>
                  <a:lnTo>
                    <a:pt x="3271063" y="27335"/>
                  </a:lnTo>
                  <a:lnTo>
                    <a:pt x="3285327" y="16638"/>
                  </a:lnTo>
                  <a:lnTo>
                    <a:pt x="3287704" y="14262"/>
                  </a:lnTo>
                  <a:lnTo>
                    <a:pt x="3287704" y="10696"/>
                  </a:lnTo>
                  <a:lnTo>
                    <a:pt x="3284138" y="0"/>
                  </a:lnTo>
                </a:path>
              </a:pathLst>
            </a:custGeom>
            <a:ln w="31731"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6" name="TextBox 25"/>
            <p:cNvSpPr txBox="1"/>
            <p:nvPr/>
          </p:nvSpPr>
          <p:spPr>
            <a:xfrm>
              <a:off x="8936481" y="1934494"/>
              <a:ext cx="649989" cy="369332"/>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sp>
          <p:nvSpPr>
            <p:cNvPr id="27" name="TextBox 26"/>
            <p:cNvSpPr txBox="1"/>
            <p:nvPr/>
          </p:nvSpPr>
          <p:spPr>
            <a:xfrm>
              <a:off x="4946711" y="2453492"/>
              <a:ext cx="697533" cy="369332"/>
            </a:xfrm>
            <a:prstGeom prst="rect">
              <a:avLst/>
            </a:prstGeom>
            <a:noFill/>
          </p:spPr>
          <p:txBody>
            <a:bodyPr vert="horz" rtlCol="0">
              <a:spAutoFit/>
            </a:bodyPr>
            <a:lstStyle/>
            <a:p>
              <a:pPr algn="ctr"/>
              <a:r>
                <a:rPr lang="en-US" sz="1400" dirty="0" smtClean="0">
                  <a:solidFill>
                    <a:srgbClr val="000000"/>
                  </a:solidFill>
                </a:rPr>
                <a:t>AVC</a:t>
              </a:r>
              <a:endParaRPr lang="en-US" sz="1400" baseline="-25000" dirty="0">
                <a:solidFill>
                  <a:srgbClr val="00000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569660"/>
          </a:xfrm>
          <a:prstGeom prst="rect">
            <a:avLst/>
          </a:prstGeom>
          <a:noFill/>
        </p:spPr>
        <p:txBody>
          <a:bodyPr wrap="square" rtlCol="0">
            <a:spAutoFit/>
          </a:bodyPr>
          <a:lstStyle/>
          <a:p>
            <a:r>
              <a:rPr lang="en-US" sz="2400" dirty="0" smtClean="0">
                <a:solidFill>
                  <a:srgbClr val="FF0000"/>
                </a:solidFill>
              </a:rPr>
              <a:t>When a Monopolist should Shut Down</a:t>
            </a:r>
          </a:p>
          <a:p>
            <a:r>
              <a:rPr lang="en-US" dirty="0" smtClean="0"/>
              <a:t>Recall from your previous unit that firms should follow a simple rule when deciding whether or not to shut down and leave a market:</a:t>
            </a:r>
          </a:p>
          <a:p>
            <a:pPr marL="285750" indent="-285750">
              <a:buFont typeface="Arial" pitchFamily="34" charset="0"/>
              <a:buChar char="•"/>
            </a:pPr>
            <a:r>
              <a:rPr lang="en-US" dirty="0" smtClean="0"/>
              <a:t>If the price it can sell for is lower than the firm’s average variable cost, or…</a:t>
            </a:r>
          </a:p>
          <a:p>
            <a:pPr marL="285750" indent="-285750">
              <a:buFont typeface="Arial" pitchFamily="34" charset="0"/>
              <a:buChar char="•"/>
            </a:pPr>
            <a:r>
              <a:rPr lang="en-US" dirty="0" smtClean="0"/>
              <a:t>If total losses are greater than the firm’s total fixed costs.</a:t>
            </a:r>
            <a:endParaRPr lang="en-US" dirty="0"/>
          </a:p>
        </p:txBody>
      </p:sp>
      <p:sp>
        <p:nvSpPr>
          <p:cNvPr id="4" name="TextBox 3"/>
          <p:cNvSpPr txBox="1"/>
          <p:nvPr/>
        </p:nvSpPr>
        <p:spPr>
          <a:xfrm>
            <a:off x="0" y="2248309"/>
            <a:ext cx="4724272" cy="2554545"/>
          </a:xfrm>
          <a:prstGeom prst="rect">
            <a:avLst/>
          </a:prstGeom>
          <a:noFill/>
        </p:spPr>
        <p:txBody>
          <a:bodyPr wrap="square" rtlCol="0">
            <a:spAutoFit/>
          </a:bodyPr>
          <a:lstStyle/>
          <a:p>
            <a:r>
              <a:rPr lang="en-US" sz="1600" b="1" dirty="0" smtClean="0">
                <a:solidFill>
                  <a:srgbClr val="0000FF"/>
                </a:solidFill>
              </a:rPr>
              <a:t>Notice in the graph: </a:t>
            </a:r>
          </a:p>
          <a:p>
            <a:pPr marL="285750" indent="-285750">
              <a:buFont typeface="Arial" pitchFamily="34" charset="0"/>
              <a:buChar char="•"/>
            </a:pPr>
            <a:r>
              <a:rPr lang="en-US" sz="1600" dirty="0" smtClean="0"/>
              <a:t>The pink rectangle represents the firm’s losses (ATC-P) x Q. The firm’s total fixed costs, (ATC-AVC)  x Q, are smaller than the total losses. This means that if the firms shuts down it will minimize its losses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This firm cannot even afford to pay its workers for each unit they produce (the per-unit labor costs are higher than the price)</a:t>
            </a:r>
          </a:p>
        </p:txBody>
      </p:sp>
      <p:grpSp>
        <p:nvGrpSpPr>
          <p:cNvPr id="31" name="Group 30"/>
          <p:cNvGrpSpPr/>
          <p:nvPr/>
        </p:nvGrpSpPr>
        <p:grpSpPr>
          <a:xfrm>
            <a:off x="4536272" y="2019301"/>
            <a:ext cx="4607728" cy="3657600"/>
            <a:chOff x="4876800" y="2256201"/>
            <a:chExt cx="4309288" cy="3420699"/>
          </a:xfrm>
        </p:grpSpPr>
        <p:grpSp>
          <p:nvGrpSpPr>
            <p:cNvPr id="32" name="Group 31"/>
            <p:cNvGrpSpPr/>
            <p:nvPr/>
          </p:nvGrpSpPr>
          <p:grpSpPr>
            <a:xfrm>
              <a:off x="4876800" y="2256201"/>
              <a:ext cx="4309288" cy="3420699"/>
              <a:chOff x="4938500" y="793576"/>
              <a:chExt cx="4647970" cy="4427453"/>
            </a:xfrm>
          </p:grpSpPr>
          <p:sp>
            <p:nvSpPr>
              <p:cNvPr id="34" name="Freeform 33"/>
              <p:cNvSpPr/>
              <p:nvPr/>
            </p:nvSpPr>
            <p:spPr>
              <a:xfrm>
                <a:off x="5562987" y="1992677"/>
                <a:ext cx="459841" cy="830147"/>
              </a:xfrm>
              <a:custGeom>
                <a:avLst/>
                <a:gdLst/>
                <a:ahLst/>
                <a:cxnLst/>
                <a:rect l="0" t="0" r="0" b="0"/>
                <a:pathLst>
                  <a:path w="631631" h="252548">
                    <a:moveTo>
                      <a:pt x="0" y="0"/>
                    </a:moveTo>
                    <a:lnTo>
                      <a:pt x="631630" y="0"/>
                    </a:lnTo>
                    <a:lnTo>
                      <a:pt x="631630" y="252547"/>
                    </a:lnTo>
                    <a:lnTo>
                      <a:pt x="0" y="252547"/>
                    </a:lnTo>
                    <a:close/>
                  </a:path>
                </a:pathLst>
              </a:custGeom>
              <a:solidFill>
                <a:srgbClr val="FFC0CB"/>
              </a:solidFill>
              <a:ln w="381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 name="Straight Connector 34"/>
              <p:cNvCxnSpPr/>
              <p:nvPr/>
            </p:nvCxnSpPr>
            <p:spPr>
              <a:xfrm>
                <a:off x="5550626" y="1278585"/>
                <a:ext cx="0" cy="324674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38621" y="4525328"/>
                <a:ext cx="377967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45310" y="1177853"/>
                <a:ext cx="490722" cy="372558"/>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51" name="TextBox 50"/>
              <p:cNvSpPr txBox="1"/>
              <p:nvPr/>
            </p:nvSpPr>
            <p:spPr>
              <a:xfrm>
                <a:off x="9079115" y="4620404"/>
                <a:ext cx="483584" cy="369332"/>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53" name="Straight Connector 52"/>
              <p:cNvCxnSpPr/>
              <p:nvPr/>
            </p:nvCxnSpPr>
            <p:spPr>
              <a:xfrm>
                <a:off x="5673119" y="2555100"/>
                <a:ext cx="2388460" cy="2014018"/>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101972" y="4113787"/>
                <a:ext cx="1149207" cy="369332"/>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cxnSp>
            <p:nvCxnSpPr>
              <p:cNvPr id="55" name="Straight Connector 54"/>
              <p:cNvCxnSpPr/>
              <p:nvPr/>
            </p:nvCxnSpPr>
            <p:spPr>
              <a:xfrm>
                <a:off x="5703294" y="2609397"/>
                <a:ext cx="1562907" cy="261163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57913" y="4851697"/>
                <a:ext cx="602445" cy="369332"/>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grpSp>
            <p:nvGrpSpPr>
              <p:cNvPr id="57" name="Group 15"/>
              <p:cNvGrpSpPr/>
              <p:nvPr/>
            </p:nvGrpSpPr>
            <p:grpSpPr>
              <a:xfrm>
                <a:off x="5792231" y="793576"/>
                <a:ext cx="3699151" cy="2398203"/>
                <a:chOff x="5792231" y="793576"/>
                <a:chExt cx="3699151" cy="2398203"/>
              </a:xfrm>
            </p:grpSpPr>
            <p:sp>
              <p:nvSpPr>
                <p:cNvPr id="76" name="TextBox 75"/>
                <p:cNvSpPr txBox="1"/>
                <p:nvPr/>
              </p:nvSpPr>
              <p:spPr>
                <a:xfrm>
                  <a:off x="8888937" y="1673033"/>
                  <a:ext cx="602445" cy="369332"/>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77" name="TextBox 12"/>
                <p:cNvSpPr txBox="1"/>
                <p:nvPr/>
              </p:nvSpPr>
              <p:spPr>
                <a:xfrm>
                  <a:off x="7819185" y="793576"/>
                  <a:ext cx="554901" cy="369332"/>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78" name="Freeform 13"/>
                <p:cNvSpPr/>
                <p:nvPr/>
              </p:nvSpPr>
              <p:spPr>
                <a:xfrm>
                  <a:off x="5831139" y="1709876"/>
                  <a:ext cx="3053548" cy="639390"/>
                </a:xfrm>
                <a:custGeom>
                  <a:avLst/>
                  <a:gdLst/>
                  <a:ahLst/>
                  <a:cxnLst/>
                  <a:rect l="0" t="0" r="0" b="0"/>
                  <a:pathLst>
                    <a:path w="3053548" h="639390">
                      <a:moveTo>
                        <a:pt x="0" y="0"/>
                      </a:moveTo>
                      <a:lnTo>
                        <a:pt x="9509" y="17827"/>
                      </a:lnTo>
                      <a:lnTo>
                        <a:pt x="20206" y="34465"/>
                      </a:lnTo>
                      <a:lnTo>
                        <a:pt x="29715" y="51104"/>
                      </a:lnTo>
                      <a:lnTo>
                        <a:pt x="38035" y="66553"/>
                      </a:lnTo>
                      <a:lnTo>
                        <a:pt x="45167" y="79626"/>
                      </a:lnTo>
                      <a:lnTo>
                        <a:pt x="55864" y="96265"/>
                      </a:lnTo>
                      <a:lnTo>
                        <a:pt x="62996" y="110526"/>
                      </a:lnTo>
                      <a:lnTo>
                        <a:pt x="66562" y="118846"/>
                      </a:lnTo>
                      <a:lnTo>
                        <a:pt x="71316" y="125976"/>
                      </a:lnTo>
                      <a:lnTo>
                        <a:pt x="89146" y="143803"/>
                      </a:lnTo>
                      <a:lnTo>
                        <a:pt x="102220" y="162818"/>
                      </a:lnTo>
                      <a:lnTo>
                        <a:pt x="118861" y="180645"/>
                      </a:lnTo>
                      <a:lnTo>
                        <a:pt x="133124" y="197284"/>
                      </a:lnTo>
                      <a:lnTo>
                        <a:pt x="156897" y="234126"/>
                      </a:lnTo>
                      <a:lnTo>
                        <a:pt x="164028" y="240068"/>
                      </a:lnTo>
                      <a:lnTo>
                        <a:pt x="169971" y="244822"/>
                      </a:lnTo>
                      <a:lnTo>
                        <a:pt x="175914" y="247199"/>
                      </a:lnTo>
                      <a:lnTo>
                        <a:pt x="192555" y="260272"/>
                      </a:lnTo>
                      <a:lnTo>
                        <a:pt x="210384" y="275722"/>
                      </a:lnTo>
                      <a:lnTo>
                        <a:pt x="221082" y="291172"/>
                      </a:lnTo>
                      <a:lnTo>
                        <a:pt x="232968" y="300679"/>
                      </a:lnTo>
                      <a:lnTo>
                        <a:pt x="248420" y="314941"/>
                      </a:lnTo>
                      <a:lnTo>
                        <a:pt x="267437" y="328014"/>
                      </a:lnTo>
                      <a:lnTo>
                        <a:pt x="298341" y="348217"/>
                      </a:lnTo>
                      <a:lnTo>
                        <a:pt x="329246" y="364856"/>
                      </a:lnTo>
                      <a:lnTo>
                        <a:pt x="355395" y="382683"/>
                      </a:lnTo>
                      <a:lnTo>
                        <a:pt x="382733" y="398133"/>
                      </a:lnTo>
                      <a:lnTo>
                        <a:pt x="396996" y="410017"/>
                      </a:lnTo>
                      <a:lnTo>
                        <a:pt x="417203" y="419525"/>
                      </a:lnTo>
                      <a:lnTo>
                        <a:pt x="439786" y="429032"/>
                      </a:lnTo>
                      <a:lnTo>
                        <a:pt x="467125" y="444483"/>
                      </a:lnTo>
                      <a:lnTo>
                        <a:pt x="486142" y="449236"/>
                      </a:lnTo>
                      <a:lnTo>
                        <a:pt x="494463" y="452802"/>
                      </a:lnTo>
                      <a:lnTo>
                        <a:pt x="500406" y="456367"/>
                      </a:lnTo>
                      <a:lnTo>
                        <a:pt x="505160" y="463498"/>
                      </a:lnTo>
                      <a:lnTo>
                        <a:pt x="522989" y="471817"/>
                      </a:lnTo>
                      <a:lnTo>
                        <a:pt x="563402" y="486078"/>
                      </a:lnTo>
                      <a:lnTo>
                        <a:pt x="603815" y="502717"/>
                      </a:lnTo>
                      <a:lnTo>
                        <a:pt x="647794" y="521732"/>
                      </a:lnTo>
                      <a:lnTo>
                        <a:pt x="682264" y="531240"/>
                      </a:lnTo>
                      <a:lnTo>
                        <a:pt x="723865" y="539559"/>
                      </a:lnTo>
                      <a:lnTo>
                        <a:pt x="769033" y="555009"/>
                      </a:lnTo>
                      <a:lnTo>
                        <a:pt x="774976" y="556197"/>
                      </a:lnTo>
                      <a:lnTo>
                        <a:pt x="829652" y="574024"/>
                      </a:lnTo>
                      <a:lnTo>
                        <a:pt x="921175" y="594228"/>
                      </a:lnTo>
                      <a:lnTo>
                        <a:pt x="966342" y="606113"/>
                      </a:lnTo>
                      <a:lnTo>
                        <a:pt x="1041225" y="613243"/>
                      </a:lnTo>
                      <a:lnTo>
                        <a:pt x="1122050" y="619185"/>
                      </a:lnTo>
                      <a:lnTo>
                        <a:pt x="1179104" y="621562"/>
                      </a:lnTo>
                      <a:lnTo>
                        <a:pt x="1242101" y="632259"/>
                      </a:lnTo>
                      <a:lnTo>
                        <a:pt x="1327680" y="639389"/>
                      </a:lnTo>
                      <a:lnTo>
                        <a:pt x="1409695" y="638201"/>
                      </a:lnTo>
                      <a:lnTo>
                        <a:pt x="1492898" y="633447"/>
                      </a:lnTo>
                      <a:lnTo>
                        <a:pt x="1587987" y="623939"/>
                      </a:lnTo>
                      <a:lnTo>
                        <a:pt x="1670002" y="621562"/>
                      </a:lnTo>
                      <a:lnTo>
                        <a:pt x="1760336" y="617997"/>
                      </a:lnTo>
                      <a:lnTo>
                        <a:pt x="1839973" y="606113"/>
                      </a:lnTo>
                      <a:lnTo>
                        <a:pt x="1929119" y="593040"/>
                      </a:lnTo>
                      <a:lnTo>
                        <a:pt x="2002813" y="584720"/>
                      </a:lnTo>
                      <a:lnTo>
                        <a:pt x="2075318" y="565705"/>
                      </a:lnTo>
                      <a:lnTo>
                        <a:pt x="2133560" y="556197"/>
                      </a:lnTo>
                      <a:lnTo>
                        <a:pt x="2172785" y="546690"/>
                      </a:lnTo>
                      <a:lnTo>
                        <a:pt x="2231027" y="533617"/>
                      </a:lnTo>
                      <a:lnTo>
                        <a:pt x="2288080" y="513413"/>
                      </a:lnTo>
                      <a:lnTo>
                        <a:pt x="2332058" y="501528"/>
                      </a:lnTo>
                      <a:lnTo>
                        <a:pt x="2368906" y="484890"/>
                      </a:lnTo>
                      <a:lnTo>
                        <a:pt x="2386735" y="476571"/>
                      </a:lnTo>
                      <a:lnTo>
                        <a:pt x="2433091" y="463498"/>
                      </a:lnTo>
                      <a:lnTo>
                        <a:pt x="2439034" y="459933"/>
                      </a:lnTo>
                      <a:lnTo>
                        <a:pt x="2453297" y="456367"/>
                      </a:lnTo>
                      <a:lnTo>
                        <a:pt x="2460430" y="455179"/>
                      </a:lnTo>
                      <a:lnTo>
                        <a:pt x="2505597" y="436163"/>
                      </a:lnTo>
                      <a:lnTo>
                        <a:pt x="2537689" y="423090"/>
                      </a:lnTo>
                      <a:lnTo>
                        <a:pt x="2604251" y="398133"/>
                      </a:lnTo>
                      <a:lnTo>
                        <a:pt x="2629212" y="386248"/>
                      </a:lnTo>
                      <a:lnTo>
                        <a:pt x="2652984" y="374364"/>
                      </a:lnTo>
                      <a:lnTo>
                        <a:pt x="2677945" y="362479"/>
                      </a:lnTo>
                      <a:lnTo>
                        <a:pt x="2717170" y="345841"/>
                      </a:lnTo>
                      <a:lnTo>
                        <a:pt x="2746885" y="332768"/>
                      </a:lnTo>
                      <a:lnTo>
                        <a:pt x="2774223" y="312564"/>
                      </a:lnTo>
                      <a:lnTo>
                        <a:pt x="2824145" y="292360"/>
                      </a:lnTo>
                      <a:lnTo>
                        <a:pt x="2847917" y="280475"/>
                      </a:lnTo>
                      <a:lnTo>
                        <a:pt x="2874066" y="262649"/>
                      </a:lnTo>
                      <a:lnTo>
                        <a:pt x="2903782" y="246010"/>
                      </a:lnTo>
                      <a:lnTo>
                        <a:pt x="2935874" y="222241"/>
                      </a:lnTo>
                      <a:lnTo>
                        <a:pt x="2963213" y="203226"/>
                      </a:lnTo>
                      <a:lnTo>
                        <a:pt x="2983419" y="187776"/>
                      </a:lnTo>
                      <a:lnTo>
                        <a:pt x="3000059" y="177080"/>
                      </a:lnTo>
                      <a:lnTo>
                        <a:pt x="3020266" y="167572"/>
                      </a:lnTo>
                      <a:lnTo>
                        <a:pt x="3053547" y="147368"/>
                      </a:lnTo>
                    </a:path>
                  </a:pathLst>
                </a:custGeom>
                <a:ln w="31731"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9" name="Freeform 14"/>
                <p:cNvSpPr/>
                <p:nvPr/>
              </p:nvSpPr>
              <p:spPr>
                <a:xfrm>
                  <a:off x="5792231" y="1203491"/>
                  <a:ext cx="1894650" cy="1988288"/>
                </a:xfrm>
                <a:custGeom>
                  <a:avLst/>
                  <a:gdLst/>
                  <a:ahLst/>
                  <a:cxnLst/>
                  <a:rect l="0" t="0" r="0" b="0"/>
                  <a:pathLst>
                    <a:path w="1894650" h="1988288">
                      <a:moveTo>
                        <a:pt x="0" y="1705434"/>
                      </a:moveTo>
                      <a:lnTo>
                        <a:pt x="8320" y="1728015"/>
                      </a:lnTo>
                      <a:lnTo>
                        <a:pt x="14263" y="1737523"/>
                      </a:lnTo>
                      <a:lnTo>
                        <a:pt x="70128" y="1796945"/>
                      </a:lnTo>
                      <a:lnTo>
                        <a:pt x="96278" y="1817149"/>
                      </a:lnTo>
                      <a:lnTo>
                        <a:pt x="110541" y="1834976"/>
                      </a:lnTo>
                      <a:lnTo>
                        <a:pt x="129559" y="1848049"/>
                      </a:lnTo>
                      <a:lnTo>
                        <a:pt x="154520" y="1862311"/>
                      </a:lnTo>
                      <a:lnTo>
                        <a:pt x="158086" y="1865876"/>
                      </a:lnTo>
                      <a:lnTo>
                        <a:pt x="211573" y="1893210"/>
                      </a:lnTo>
                      <a:lnTo>
                        <a:pt x="228214" y="1899153"/>
                      </a:lnTo>
                      <a:lnTo>
                        <a:pt x="263872" y="1908660"/>
                      </a:lnTo>
                      <a:lnTo>
                        <a:pt x="278135" y="1915791"/>
                      </a:lnTo>
                      <a:lnTo>
                        <a:pt x="303096" y="1928864"/>
                      </a:lnTo>
                      <a:lnTo>
                        <a:pt x="314982" y="1933618"/>
                      </a:lnTo>
                      <a:lnTo>
                        <a:pt x="373224" y="1945502"/>
                      </a:lnTo>
                      <a:lnTo>
                        <a:pt x="423146" y="1955010"/>
                      </a:lnTo>
                      <a:lnTo>
                        <a:pt x="454050" y="1958575"/>
                      </a:lnTo>
                      <a:lnTo>
                        <a:pt x="502784" y="1969271"/>
                      </a:lnTo>
                      <a:lnTo>
                        <a:pt x="553894" y="1978779"/>
                      </a:lnTo>
                      <a:lnTo>
                        <a:pt x="584798" y="1985910"/>
                      </a:lnTo>
                      <a:lnTo>
                        <a:pt x="627588" y="1988287"/>
                      </a:lnTo>
                      <a:lnTo>
                        <a:pt x="672755" y="1983533"/>
                      </a:lnTo>
                      <a:lnTo>
                        <a:pt x="723865" y="1974025"/>
                      </a:lnTo>
                      <a:lnTo>
                        <a:pt x="773787" y="1962141"/>
                      </a:lnTo>
                      <a:lnTo>
                        <a:pt x="830840" y="1956199"/>
                      </a:lnTo>
                      <a:lnTo>
                        <a:pt x="854613" y="1949068"/>
                      </a:lnTo>
                      <a:lnTo>
                        <a:pt x="876007" y="1940749"/>
                      </a:lnTo>
                      <a:lnTo>
                        <a:pt x="891460" y="1938372"/>
                      </a:lnTo>
                      <a:lnTo>
                        <a:pt x="897403" y="1935995"/>
                      </a:lnTo>
                      <a:lnTo>
                        <a:pt x="929495" y="1916979"/>
                      </a:lnTo>
                      <a:lnTo>
                        <a:pt x="947325" y="1909849"/>
                      </a:lnTo>
                      <a:lnTo>
                        <a:pt x="991303" y="1899153"/>
                      </a:lnTo>
                      <a:lnTo>
                        <a:pt x="1004379" y="1893210"/>
                      </a:lnTo>
                      <a:lnTo>
                        <a:pt x="1041225" y="1870630"/>
                      </a:lnTo>
                      <a:lnTo>
                        <a:pt x="1049546" y="1863499"/>
                      </a:lnTo>
                      <a:lnTo>
                        <a:pt x="1056677" y="1861122"/>
                      </a:lnTo>
                      <a:lnTo>
                        <a:pt x="1069752" y="1855180"/>
                      </a:lnTo>
                      <a:lnTo>
                        <a:pt x="1075695" y="1852803"/>
                      </a:lnTo>
                      <a:lnTo>
                        <a:pt x="1095901" y="1833788"/>
                      </a:lnTo>
                      <a:lnTo>
                        <a:pt x="1110164" y="1823091"/>
                      </a:lnTo>
                      <a:lnTo>
                        <a:pt x="1169595" y="1767234"/>
                      </a:lnTo>
                      <a:lnTo>
                        <a:pt x="1217139" y="1707811"/>
                      </a:lnTo>
                      <a:lnTo>
                        <a:pt x="1252798" y="1663838"/>
                      </a:lnTo>
                      <a:lnTo>
                        <a:pt x="1256364" y="1657896"/>
                      </a:lnTo>
                      <a:lnTo>
                        <a:pt x="1262307" y="1637692"/>
                      </a:lnTo>
                      <a:lnTo>
                        <a:pt x="1302720" y="1579458"/>
                      </a:lnTo>
                      <a:lnTo>
                        <a:pt x="1338378" y="1523601"/>
                      </a:lnTo>
                      <a:lnTo>
                        <a:pt x="1370471" y="1467743"/>
                      </a:lnTo>
                      <a:lnTo>
                        <a:pt x="1404940" y="1405943"/>
                      </a:lnTo>
                      <a:lnTo>
                        <a:pt x="1409695" y="1386928"/>
                      </a:lnTo>
                      <a:lnTo>
                        <a:pt x="1425147" y="1354840"/>
                      </a:lnTo>
                      <a:lnTo>
                        <a:pt x="1467937" y="1296606"/>
                      </a:lnTo>
                      <a:lnTo>
                        <a:pt x="1500030" y="1255010"/>
                      </a:lnTo>
                      <a:lnTo>
                        <a:pt x="1508350" y="1232429"/>
                      </a:lnTo>
                      <a:lnTo>
                        <a:pt x="1513105" y="1213414"/>
                      </a:lnTo>
                      <a:lnTo>
                        <a:pt x="1539254" y="1155179"/>
                      </a:lnTo>
                      <a:lnTo>
                        <a:pt x="1574913" y="1096945"/>
                      </a:lnTo>
                      <a:lnTo>
                        <a:pt x="1593930" y="1048218"/>
                      </a:lnTo>
                      <a:lnTo>
                        <a:pt x="1615325" y="987607"/>
                      </a:lnTo>
                      <a:lnTo>
                        <a:pt x="1639097" y="925807"/>
                      </a:lnTo>
                      <a:lnTo>
                        <a:pt x="1672378" y="855688"/>
                      </a:lnTo>
                      <a:lnTo>
                        <a:pt x="1691396" y="799831"/>
                      </a:lnTo>
                      <a:lnTo>
                        <a:pt x="1706848" y="749916"/>
                      </a:lnTo>
                      <a:lnTo>
                        <a:pt x="1719923" y="700001"/>
                      </a:lnTo>
                      <a:lnTo>
                        <a:pt x="1740129" y="645332"/>
                      </a:lnTo>
                      <a:lnTo>
                        <a:pt x="1752015" y="595416"/>
                      </a:lnTo>
                      <a:lnTo>
                        <a:pt x="1765090" y="559763"/>
                      </a:lnTo>
                      <a:lnTo>
                        <a:pt x="1781731" y="497963"/>
                      </a:lnTo>
                      <a:lnTo>
                        <a:pt x="1794806" y="442106"/>
                      </a:lnTo>
                      <a:lnTo>
                        <a:pt x="1809069" y="381494"/>
                      </a:lnTo>
                      <a:lnTo>
                        <a:pt x="1823332" y="320883"/>
                      </a:lnTo>
                      <a:lnTo>
                        <a:pt x="1825710" y="316129"/>
                      </a:lnTo>
                      <a:lnTo>
                        <a:pt x="1829276" y="298303"/>
                      </a:lnTo>
                      <a:lnTo>
                        <a:pt x="1832841" y="251953"/>
                      </a:lnTo>
                      <a:lnTo>
                        <a:pt x="1849482" y="209168"/>
                      </a:lnTo>
                      <a:lnTo>
                        <a:pt x="1855425" y="169949"/>
                      </a:lnTo>
                      <a:lnTo>
                        <a:pt x="1866123" y="124788"/>
                      </a:lnTo>
                      <a:lnTo>
                        <a:pt x="1879197" y="64177"/>
                      </a:lnTo>
                      <a:lnTo>
                        <a:pt x="1885140" y="27335"/>
                      </a:lnTo>
                      <a:lnTo>
                        <a:pt x="1894649" y="0"/>
                      </a:lnTo>
                    </a:path>
                  </a:pathLst>
                </a:custGeom>
                <a:ln w="3173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cxnSp>
            <p:nvCxnSpPr>
              <p:cNvPr id="58" name="Straight Connector 57"/>
              <p:cNvCxnSpPr/>
              <p:nvPr/>
            </p:nvCxnSpPr>
            <p:spPr>
              <a:xfrm flipV="1">
                <a:off x="6022828" y="1977872"/>
                <a:ext cx="0" cy="2531769"/>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5536720" y="1992677"/>
                <a:ext cx="486108" cy="2263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57759" y="2822824"/>
                <a:ext cx="46507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42899" y="2637969"/>
                <a:ext cx="459811" cy="36933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63" name="TextBox 62"/>
              <p:cNvSpPr txBox="1"/>
              <p:nvPr/>
            </p:nvSpPr>
            <p:spPr>
              <a:xfrm>
                <a:off x="4938500" y="1893414"/>
                <a:ext cx="697533" cy="369332"/>
              </a:xfrm>
              <a:prstGeom prst="rect">
                <a:avLst/>
              </a:prstGeom>
              <a:noFill/>
            </p:spPr>
            <p:txBody>
              <a:bodyPr vert="horz" rtlCol="0">
                <a:spAutoFit/>
              </a:bodyPr>
              <a:lstStyle/>
              <a:p>
                <a:pPr algn="ctr"/>
                <a:r>
                  <a:rPr lang="en-US" sz="1400" dirty="0" smtClean="0">
                    <a:solidFill>
                      <a:srgbClr val="000000"/>
                    </a:solidFill>
                  </a:rPr>
                  <a:t>ATC</a:t>
                </a:r>
                <a:r>
                  <a:rPr lang="en-US" sz="1400" baseline="-25000" dirty="0" smtClean="0">
                    <a:solidFill>
                      <a:srgbClr val="000000"/>
                    </a:solidFill>
                  </a:rPr>
                  <a:t>1</a:t>
                </a:r>
                <a:endParaRPr lang="en-US" sz="1400" baseline="-25000" dirty="0">
                  <a:solidFill>
                    <a:srgbClr val="000000"/>
                  </a:solidFill>
                </a:endParaRPr>
              </a:p>
            </p:txBody>
          </p:sp>
          <p:sp>
            <p:nvSpPr>
              <p:cNvPr id="64" name="TextBox 63"/>
              <p:cNvSpPr txBox="1"/>
              <p:nvPr/>
            </p:nvSpPr>
            <p:spPr>
              <a:xfrm>
                <a:off x="6250215" y="1670471"/>
                <a:ext cx="673762" cy="372558"/>
              </a:xfrm>
              <a:prstGeom prst="rect">
                <a:avLst/>
              </a:prstGeom>
              <a:solidFill>
                <a:schemeClr val="accent1">
                  <a:lumMod val="20000"/>
                  <a:lumOff val="80000"/>
                </a:schemeClr>
              </a:solidFill>
            </p:spPr>
            <p:txBody>
              <a:bodyPr vert="horz" rtlCol="0">
                <a:spAutoFit/>
              </a:bodyPr>
              <a:lstStyle/>
              <a:p>
                <a:pPr algn="ctr"/>
                <a:r>
                  <a:rPr lang="en-US" sz="1400" dirty="0" smtClean="0">
                    <a:solidFill>
                      <a:srgbClr val="000000"/>
                    </a:solidFill>
                  </a:rPr>
                  <a:t>Loss</a:t>
                </a:r>
                <a:endParaRPr lang="en-US" sz="1400" dirty="0">
                  <a:solidFill>
                    <a:srgbClr val="000000"/>
                  </a:solidFill>
                </a:endParaRPr>
              </a:p>
            </p:txBody>
          </p:sp>
          <p:sp>
            <p:nvSpPr>
              <p:cNvPr id="67" name="TextBox 66"/>
              <p:cNvSpPr txBox="1"/>
              <p:nvPr/>
            </p:nvSpPr>
            <p:spPr>
              <a:xfrm>
                <a:off x="6107582" y="4560981"/>
                <a:ext cx="483584" cy="369332"/>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69" name="TextBox 68"/>
              <p:cNvSpPr txBox="1"/>
              <p:nvPr/>
            </p:nvSpPr>
            <p:spPr>
              <a:xfrm>
                <a:off x="6171332" y="877608"/>
                <a:ext cx="1462252" cy="633348"/>
              </a:xfrm>
              <a:prstGeom prst="rect">
                <a:avLst/>
              </a:prstGeom>
              <a:noFill/>
            </p:spPr>
            <p:txBody>
              <a:bodyPr vert="horz" wrap="square" rtlCol="0">
                <a:spAutoFit/>
              </a:bodyPr>
              <a:lstStyle/>
              <a:p>
                <a:pPr algn="ctr"/>
                <a:r>
                  <a:rPr lang="en-US" sz="1400" b="1" dirty="0" smtClean="0">
                    <a:solidFill>
                      <a:srgbClr val="FF6820"/>
                    </a:solidFill>
                  </a:rPr>
                  <a:t>Monopolistic Market</a:t>
                </a:r>
                <a:endParaRPr lang="en-US" sz="1400" b="1" dirty="0">
                  <a:solidFill>
                    <a:srgbClr val="FF6820"/>
                  </a:solidFill>
                </a:endParaRPr>
              </a:p>
            </p:txBody>
          </p:sp>
          <p:sp>
            <p:nvSpPr>
              <p:cNvPr id="74" name="Freeform 73"/>
              <p:cNvSpPr/>
              <p:nvPr/>
            </p:nvSpPr>
            <p:spPr>
              <a:xfrm>
                <a:off x="5652846" y="2015309"/>
                <a:ext cx="3287705" cy="778440"/>
              </a:xfrm>
              <a:custGeom>
                <a:avLst/>
                <a:gdLst/>
                <a:ahLst/>
                <a:cxnLst/>
                <a:rect l="0" t="0" r="0" b="0"/>
                <a:pathLst>
                  <a:path w="3287705" h="778440">
                    <a:moveTo>
                      <a:pt x="0" y="494398"/>
                    </a:moveTo>
                    <a:lnTo>
                      <a:pt x="22584" y="516978"/>
                    </a:lnTo>
                    <a:lnTo>
                      <a:pt x="30904" y="522921"/>
                    </a:lnTo>
                    <a:lnTo>
                      <a:pt x="47545" y="531240"/>
                    </a:lnTo>
                    <a:lnTo>
                      <a:pt x="89146" y="539559"/>
                    </a:lnTo>
                    <a:lnTo>
                      <a:pt x="133125" y="560951"/>
                    </a:lnTo>
                    <a:lnTo>
                      <a:pt x="153331" y="574024"/>
                    </a:lnTo>
                    <a:lnTo>
                      <a:pt x="171160" y="578778"/>
                    </a:lnTo>
                    <a:lnTo>
                      <a:pt x="238912" y="614432"/>
                    </a:lnTo>
                    <a:lnTo>
                      <a:pt x="273381" y="626316"/>
                    </a:lnTo>
                    <a:lnTo>
                      <a:pt x="304285" y="629882"/>
                    </a:lnTo>
                    <a:lnTo>
                      <a:pt x="318549" y="632259"/>
                    </a:lnTo>
                    <a:lnTo>
                      <a:pt x="332812" y="637012"/>
                    </a:lnTo>
                    <a:lnTo>
                      <a:pt x="343510" y="642955"/>
                    </a:lnTo>
                    <a:lnTo>
                      <a:pt x="348264" y="646520"/>
                    </a:lnTo>
                    <a:lnTo>
                      <a:pt x="362527" y="650086"/>
                    </a:lnTo>
                    <a:lnTo>
                      <a:pt x="379168" y="652462"/>
                    </a:lnTo>
                    <a:lnTo>
                      <a:pt x="421958" y="669101"/>
                    </a:lnTo>
                    <a:lnTo>
                      <a:pt x="451673" y="676231"/>
                    </a:lnTo>
                    <a:lnTo>
                      <a:pt x="465937" y="679797"/>
                    </a:lnTo>
                    <a:lnTo>
                      <a:pt x="515858" y="686928"/>
                    </a:lnTo>
                    <a:lnTo>
                      <a:pt x="528933" y="692870"/>
                    </a:lnTo>
                    <a:lnTo>
                      <a:pt x="538442" y="698812"/>
                    </a:lnTo>
                    <a:lnTo>
                      <a:pt x="552705" y="702378"/>
                    </a:lnTo>
                    <a:lnTo>
                      <a:pt x="568157" y="704755"/>
                    </a:lnTo>
                    <a:lnTo>
                      <a:pt x="585987" y="711885"/>
                    </a:lnTo>
                    <a:lnTo>
                      <a:pt x="619268" y="717827"/>
                    </a:lnTo>
                    <a:lnTo>
                      <a:pt x="634720" y="722581"/>
                    </a:lnTo>
                    <a:lnTo>
                      <a:pt x="671567" y="728524"/>
                    </a:lnTo>
                    <a:lnTo>
                      <a:pt x="685830" y="733277"/>
                    </a:lnTo>
                    <a:lnTo>
                      <a:pt x="736940" y="736843"/>
                    </a:lnTo>
                    <a:lnTo>
                      <a:pt x="744072" y="736843"/>
                    </a:lnTo>
                    <a:lnTo>
                      <a:pt x="757147" y="739220"/>
                    </a:lnTo>
                    <a:lnTo>
                      <a:pt x="771410" y="743973"/>
                    </a:lnTo>
                    <a:lnTo>
                      <a:pt x="820143" y="747539"/>
                    </a:lnTo>
                    <a:lnTo>
                      <a:pt x="837972" y="754670"/>
                    </a:lnTo>
                    <a:lnTo>
                      <a:pt x="871254" y="760612"/>
                    </a:lnTo>
                    <a:lnTo>
                      <a:pt x="886705" y="764177"/>
                    </a:lnTo>
                    <a:lnTo>
                      <a:pt x="930684" y="767743"/>
                    </a:lnTo>
                    <a:lnTo>
                      <a:pt x="981795" y="768931"/>
                    </a:lnTo>
                    <a:lnTo>
                      <a:pt x="1012699" y="776062"/>
                    </a:lnTo>
                    <a:lnTo>
                      <a:pt x="1107787" y="778439"/>
                    </a:lnTo>
                    <a:lnTo>
                      <a:pt x="1394244" y="778439"/>
                    </a:lnTo>
                    <a:lnTo>
                      <a:pt x="1483389" y="765366"/>
                    </a:lnTo>
                    <a:lnTo>
                      <a:pt x="1498841" y="760612"/>
                    </a:lnTo>
                    <a:lnTo>
                      <a:pt x="1549952" y="757046"/>
                    </a:lnTo>
                    <a:lnTo>
                      <a:pt x="1578479" y="749916"/>
                    </a:lnTo>
                    <a:lnTo>
                      <a:pt x="1603439" y="745162"/>
                    </a:lnTo>
                    <a:lnTo>
                      <a:pt x="1629589" y="739220"/>
                    </a:lnTo>
                    <a:lnTo>
                      <a:pt x="1725866" y="736843"/>
                    </a:lnTo>
                    <a:lnTo>
                      <a:pt x="1760336" y="736843"/>
                    </a:lnTo>
                    <a:lnTo>
                      <a:pt x="1767467" y="735654"/>
                    </a:lnTo>
                    <a:lnTo>
                      <a:pt x="1785297" y="729712"/>
                    </a:lnTo>
                    <a:lnTo>
                      <a:pt x="1811447" y="726147"/>
                    </a:lnTo>
                    <a:lnTo>
                      <a:pt x="1835219" y="719016"/>
                    </a:lnTo>
                    <a:lnTo>
                      <a:pt x="1893461" y="713074"/>
                    </a:lnTo>
                    <a:lnTo>
                      <a:pt x="1908913" y="708320"/>
                    </a:lnTo>
                    <a:lnTo>
                      <a:pt x="1965966" y="702378"/>
                    </a:lnTo>
                    <a:lnTo>
                      <a:pt x="1982607" y="697624"/>
                    </a:lnTo>
                    <a:lnTo>
                      <a:pt x="2008756" y="694058"/>
                    </a:lnTo>
                    <a:lnTo>
                      <a:pt x="2026586" y="688116"/>
                    </a:lnTo>
                    <a:lnTo>
                      <a:pt x="2052735" y="680985"/>
                    </a:lnTo>
                    <a:lnTo>
                      <a:pt x="2066999" y="677420"/>
                    </a:lnTo>
                    <a:lnTo>
                      <a:pt x="2094336" y="671478"/>
                    </a:lnTo>
                    <a:lnTo>
                      <a:pt x="2131184" y="657216"/>
                    </a:lnTo>
                    <a:lnTo>
                      <a:pt x="2165653" y="650086"/>
                    </a:lnTo>
                    <a:lnTo>
                      <a:pt x="2181106" y="645332"/>
                    </a:lnTo>
                    <a:lnTo>
                      <a:pt x="2203689" y="641766"/>
                    </a:lnTo>
                    <a:lnTo>
                      <a:pt x="2264308" y="623939"/>
                    </a:lnTo>
                    <a:lnTo>
                      <a:pt x="2286891" y="620374"/>
                    </a:lnTo>
                    <a:lnTo>
                      <a:pt x="2322550" y="606113"/>
                    </a:lnTo>
                    <a:lnTo>
                      <a:pt x="2338002" y="596605"/>
                    </a:lnTo>
                    <a:lnTo>
                      <a:pt x="2352266" y="591851"/>
                    </a:lnTo>
                    <a:lnTo>
                      <a:pt x="2368906" y="589474"/>
                    </a:lnTo>
                    <a:lnTo>
                      <a:pt x="2385547" y="582344"/>
                    </a:lnTo>
                    <a:lnTo>
                      <a:pt x="2410508" y="576401"/>
                    </a:lnTo>
                    <a:lnTo>
                      <a:pt x="2423582" y="570459"/>
                    </a:lnTo>
                    <a:lnTo>
                      <a:pt x="2463995" y="546690"/>
                    </a:lnTo>
                    <a:lnTo>
                      <a:pt x="2475881" y="540747"/>
                    </a:lnTo>
                    <a:lnTo>
                      <a:pt x="2516294" y="525298"/>
                    </a:lnTo>
                    <a:lnTo>
                      <a:pt x="2570970" y="501529"/>
                    </a:lnTo>
                    <a:lnTo>
                      <a:pt x="2603063" y="488455"/>
                    </a:lnTo>
                    <a:lnTo>
                      <a:pt x="2631590" y="481325"/>
                    </a:lnTo>
                    <a:lnTo>
                      <a:pt x="2660117" y="469440"/>
                    </a:lnTo>
                    <a:lnTo>
                      <a:pt x="2699341" y="445671"/>
                    </a:lnTo>
                    <a:lnTo>
                      <a:pt x="2718358" y="436163"/>
                    </a:lnTo>
                    <a:lnTo>
                      <a:pt x="2745697" y="426656"/>
                    </a:lnTo>
                    <a:lnTo>
                      <a:pt x="2764714" y="411206"/>
                    </a:lnTo>
                    <a:lnTo>
                      <a:pt x="2780166" y="398133"/>
                    </a:lnTo>
                    <a:lnTo>
                      <a:pt x="2786109" y="394567"/>
                    </a:lnTo>
                    <a:lnTo>
                      <a:pt x="2818202" y="385060"/>
                    </a:lnTo>
                    <a:lnTo>
                      <a:pt x="2833653" y="374364"/>
                    </a:lnTo>
                    <a:lnTo>
                      <a:pt x="2857426" y="354160"/>
                    </a:lnTo>
                    <a:lnTo>
                      <a:pt x="2885953" y="333956"/>
                    </a:lnTo>
                    <a:lnTo>
                      <a:pt x="2909725" y="312564"/>
                    </a:lnTo>
                    <a:lnTo>
                      <a:pt x="2927555" y="299491"/>
                    </a:lnTo>
                    <a:lnTo>
                      <a:pt x="2931120" y="294737"/>
                    </a:lnTo>
                    <a:lnTo>
                      <a:pt x="2932309" y="291172"/>
                    </a:lnTo>
                    <a:lnTo>
                      <a:pt x="2946572" y="275722"/>
                    </a:lnTo>
                    <a:lnTo>
                      <a:pt x="2981042" y="249576"/>
                    </a:lnTo>
                    <a:lnTo>
                      <a:pt x="3017889" y="228184"/>
                    </a:lnTo>
                    <a:lnTo>
                      <a:pt x="3051170" y="206791"/>
                    </a:lnTo>
                    <a:lnTo>
                      <a:pt x="3080885" y="188964"/>
                    </a:lnTo>
                    <a:lnTo>
                      <a:pt x="3109412" y="165195"/>
                    </a:lnTo>
                    <a:lnTo>
                      <a:pt x="3127241" y="152123"/>
                    </a:lnTo>
                    <a:lnTo>
                      <a:pt x="3130807" y="147369"/>
                    </a:lnTo>
                    <a:lnTo>
                      <a:pt x="3133184" y="143803"/>
                    </a:lnTo>
                    <a:lnTo>
                      <a:pt x="3141504" y="136673"/>
                    </a:lnTo>
                    <a:lnTo>
                      <a:pt x="3146259" y="133107"/>
                    </a:lnTo>
                    <a:lnTo>
                      <a:pt x="3155768" y="123599"/>
                    </a:lnTo>
                    <a:lnTo>
                      <a:pt x="3174786" y="98642"/>
                    </a:lnTo>
                    <a:lnTo>
                      <a:pt x="3198558" y="74873"/>
                    </a:lnTo>
                    <a:lnTo>
                      <a:pt x="3223519" y="55857"/>
                    </a:lnTo>
                    <a:lnTo>
                      <a:pt x="3233028" y="43973"/>
                    </a:lnTo>
                    <a:lnTo>
                      <a:pt x="3238971" y="39219"/>
                    </a:lnTo>
                    <a:lnTo>
                      <a:pt x="3244914" y="36842"/>
                    </a:lnTo>
                    <a:lnTo>
                      <a:pt x="3271063" y="27335"/>
                    </a:lnTo>
                    <a:lnTo>
                      <a:pt x="3285327" y="16638"/>
                    </a:lnTo>
                    <a:lnTo>
                      <a:pt x="3287704" y="14262"/>
                    </a:lnTo>
                    <a:lnTo>
                      <a:pt x="3287704" y="10696"/>
                    </a:lnTo>
                    <a:lnTo>
                      <a:pt x="3284138" y="0"/>
                    </a:lnTo>
                  </a:path>
                </a:pathLst>
              </a:custGeom>
              <a:ln w="31731"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5" name="TextBox 74"/>
              <p:cNvSpPr txBox="1"/>
              <p:nvPr/>
            </p:nvSpPr>
            <p:spPr>
              <a:xfrm>
                <a:off x="8936481" y="1934494"/>
                <a:ext cx="649989" cy="369332"/>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sp>
            <p:nvSpPr>
              <p:cNvPr id="80" name="TextBox 79"/>
              <p:cNvSpPr txBox="1"/>
              <p:nvPr/>
            </p:nvSpPr>
            <p:spPr>
              <a:xfrm>
                <a:off x="4946711" y="2453492"/>
                <a:ext cx="697533" cy="369332"/>
              </a:xfrm>
              <a:prstGeom prst="rect">
                <a:avLst/>
              </a:prstGeom>
              <a:noFill/>
            </p:spPr>
            <p:txBody>
              <a:bodyPr vert="horz" rtlCol="0">
                <a:spAutoFit/>
              </a:bodyPr>
              <a:lstStyle/>
              <a:p>
                <a:pPr algn="ctr"/>
                <a:r>
                  <a:rPr lang="en-US" sz="1400" dirty="0" smtClean="0">
                    <a:solidFill>
                      <a:srgbClr val="000000"/>
                    </a:solidFill>
                  </a:rPr>
                  <a:t>AVC</a:t>
                </a:r>
                <a:endParaRPr lang="en-US" sz="1400" baseline="-25000" dirty="0">
                  <a:solidFill>
                    <a:srgbClr val="000000"/>
                  </a:solidFill>
                </a:endParaRPr>
              </a:p>
            </p:txBody>
          </p:sp>
          <p:cxnSp>
            <p:nvCxnSpPr>
              <p:cNvPr id="81" name="Straight Connector 80"/>
              <p:cNvCxnSpPr/>
              <p:nvPr/>
            </p:nvCxnSpPr>
            <p:spPr>
              <a:xfrm flipH="1" flipV="1">
                <a:off x="5536720" y="2615715"/>
                <a:ext cx="486108" cy="2263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5820487" y="3154444"/>
              <a:ext cx="364381" cy="251836"/>
            </a:xfrm>
            <a:prstGeom prst="line">
              <a:avLst/>
            </a:prstGeom>
            <a:ln w="19050" cap="flat" cmpd="sng" algn="ctr">
              <a:solidFill>
                <a:srgbClr val="C00000"/>
              </a:solidFill>
              <a:prstDash val="solid"/>
              <a:round/>
              <a:headEnd type="non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5230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04800" y="495299"/>
            <a:ext cx="7162800" cy="5054709"/>
            <a:chOff x="4506449" y="1014467"/>
            <a:chExt cx="5438692" cy="4605628"/>
          </a:xfrm>
        </p:grpSpPr>
        <p:cxnSp>
          <p:nvCxnSpPr>
            <p:cNvPr id="5" name="Straight Connector 4"/>
            <p:cNvCxnSpPr/>
            <p:nvPr/>
          </p:nvCxnSpPr>
          <p:spPr>
            <a:xfrm>
              <a:off x="5526836" y="1277324"/>
              <a:ext cx="0" cy="341519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14178" y="4692519"/>
              <a:ext cx="397607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88593" y="1183200"/>
              <a:ext cx="433857" cy="384864"/>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8" name="TextBox 7"/>
            <p:cNvSpPr txBox="1"/>
            <p:nvPr/>
          </p:nvSpPr>
          <p:spPr>
            <a:xfrm>
              <a:off x="9240038" y="4790194"/>
              <a:ext cx="502079" cy="38486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9" name="Straight Connector 8"/>
            <p:cNvCxnSpPr/>
            <p:nvPr/>
          </p:nvCxnSpPr>
          <p:spPr>
            <a:xfrm>
              <a:off x="5616386" y="1940781"/>
              <a:ext cx="3252057" cy="273464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39785" y="4265667"/>
              <a:ext cx="1205356" cy="384864"/>
            </a:xfrm>
            <a:prstGeom prst="rect">
              <a:avLst/>
            </a:prstGeom>
            <a:noFill/>
          </p:spPr>
          <p:txBody>
            <a:bodyPr vert="horz" rtlCol="0">
              <a:spAutoFit/>
            </a:bodyPr>
            <a:lstStyle/>
            <a:p>
              <a:r>
                <a:rPr lang="en-US" sz="1400" smtClean="0">
                  <a:solidFill>
                    <a:srgbClr val="000000"/>
                  </a:solidFill>
                </a:rPr>
                <a:t>D=AR=P</a:t>
              </a:r>
              <a:endParaRPr lang="en-US" sz="1400">
                <a:solidFill>
                  <a:srgbClr val="000000"/>
                </a:solidFill>
              </a:endParaRPr>
            </a:p>
          </p:txBody>
        </p:sp>
        <p:cxnSp>
          <p:nvCxnSpPr>
            <p:cNvPr id="11" name="Straight Connector 10"/>
            <p:cNvCxnSpPr/>
            <p:nvPr/>
          </p:nvCxnSpPr>
          <p:spPr>
            <a:xfrm>
              <a:off x="5578410" y="1928250"/>
              <a:ext cx="2071143" cy="344494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92834" y="5235231"/>
              <a:ext cx="619292" cy="384864"/>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grpSp>
          <p:nvGrpSpPr>
            <p:cNvPr id="13" name="Group 45"/>
            <p:cNvGrpSpPr/>
            <p:nvPr/>
          </p:nvGrpSpPr>
          <p:grpSpPr>
            <a:xfrm>
              <a:off x="5796541" y="1229893"/>
              <a:ext cx="4128577" cy="2091678"/>
              <a:chOff x="5796541" y="1229893"/>
              <a:chExt cx="4128577" cy="2091678"/>
            </a:xfrm>
          </p:grpSpPr>
          <p:grpSp>
            <p:nvGrpSpPr>
              <p:cNvPr id="19" name="Group 12"/>
              <p:cNvGrpSpPr/>
              <p:nvPr/>
            </p:nvGrpSpPr>
            <p:grpSpPr>
              <a:xfrm>
                <a:off x="5909066" y="1928867"/>
                <a:ext cx="3788677" cy="811812"/>
                <a:chOff x="5909066" y="1928867"/>
                <a:chExt cx="3788677" cy="811812"/>
              </a:xfrm>
            </p:grpSpPr>
            <p:sp>
              <p:nvSpPr>
                <p:cNvPr id="24" name="TextBox 10"/>
                <p:cNvSpPr txBox="1"/>
                <p:nvPr/>
              </p:nvSpPr>
              <p:spPr>
                <a:xfrm>
                  <a:off x="9078451" y="1928867"/>
                  <a:ext cx="619292" cy="38486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25" name="Freeform 11"/>
                <p:cNvSpPr/>
                <p:nvPr/>
              </p:nvSpPr>
              <p:spPr>
                <a:xfrm>
                  <a:off x="5909066" y="2068438"/>
                  <a:ext cx="3212793" cy="672241"/>
                </a:xfrm>
                <a:custGeom>
                  <a:avLst/>
                  <a:gdLst/>
                  <a:ahLst/>
                  <a:cxnLst/>
                  <a:rect l="0" t="0" r="0" b="0"/>
                  <a:pathLst>
                    <a:path w="3212793" h="672241">
                      <a:moveTo>
                        <a:pt x="0" y="0"/>
                      </a:moveTo>
                      <a:lnTo>
                        <a:pt x="10549" y="18738"/>
                      </a:lnTo>
                      <a:lnTo>
                        <a:pt x="21098" y="36305"/>
                      </a:lnTo>
                      <a:lnTo>
                        <a:pt x="31647" y="53872"/>
                      </a:lnTo>
                      <a:lnTo>
                        <a:pt x="39852" y="70269"/>
                      </a:lnTo>
                      <a:lnTo>
                        <a:pt x="48057" y="84322"/>
                      </a:lnTo>
                      <a:lnTo>
                        <a:pt x="58606" y="101890"/>
                      </a:lnTo>
                      <a:lnTo>
                        <a:pt x="66811" y="115943"/>
                      </a:lnTo>
                      <a:lnTo>
                        <a:pt x="70327" y="125313"/>
                      </a:lnTo>
                      <a:lnTo>
                        <a:pt x="75016" y="132339"/>
                      </a:lnTo>
                      <a:lnTo>
                        <a:pt x="93769" y="151078"/>
                      </a:lnTo>
                      <a:lnTo>
                        <a:pt x="107835" y="170987"/>
                      </a:lnTo>
                      <a:lnTo>
                        <a:pt x="125417" y="189726"/>
                      </a:lnTo>
                      <a:lnTo>
                        <a:pt x="140655" y="207293"/>
                      </a:lnTo>
                      <a:lnTo>
                        <a:pt x="165269" y="245941"/>
                      </a:lnTo>
                      <a:lnTo>
                        <a:pt x="173474" y="252968"/>
                      </a:lnTo>
                      <a:lnTo>
                        <a:pt x="179335" y="257653"/>
                      </a:lnTo>
                      <a:lnTo>
                        <a:pt x="185195" y="259995"/>
                      </a:lnTo>
                      <a:lnTo>
                        <a:pt x="202777" y="274049"/>
                      </a:lnTo>
                      <a:lnTo>
                        <a:pt x="221531" y="290445"/>
                      </a:lnTo>
                      <a:lnTo>
                        <a:pt x="233252" y="306841"/>
                      </a:lnTo>
                      <a:lnTo>
                        <a:pt x="244973" y="316210"/>
                      </a:lnTo>
                      <a:lnTo>
                        <a:pt x="261384" y="331435"/>
                      </a:lnTo>
                      <a:lnTo>
                        <a:pt x="281310" y="345489"/>
                      </a:lnTo>
                      <a:lnTo>
                        <a:pt x="314129" y="366569"/>
                      </a:lnTo>
                      <a:lnTo>
                        <a:pt x="346949" y="384137"/>
                      </a:lnTo>
                      <a:lnTo>
                        <a:pt x="373907" y="402875"/>
                      </a:lnTo>
                      <a:lnTo>
                        <a:pt x="403210" y="419271"/>
                      </a:lnTo>
                      <a:lnTo>
                        <a:pt x="418448" y="430983"/>
                      </a:lnTo>
                      <a:lnTo>
                        <a:pt x="439546" y="441523"/>
                      </a:lnTo>
                      <a:lnTo>
                        <a:pt x="462989" y="450892"/>
                      </a:lnTo>
                      <a:lnTo>
                        <a:pt x="492292" y="467289"/>
                      </a:lnTo>
                      <a:lnTo>
                        <a:pt x="512218" y="473144"/>
                      </a:lnTo>
                      <a:lnTo>
                        <a:pt x="520423" y="476658"/>
                      </a:lnTo>
                      <a:lnTo>
                        <a:pt x="526283" y="480171"/>
                      </a:lnTo>
                      <a:lnTo>
                        <a:pt x="532144" y="487198"/>
                      </a:lnTo>
                      <a:lnTo>
                        <a:pt x="550898" y="496567"/>
                      </a:lnTo>
                      <a:lnTo>
                        <a:pt x="593094" y="511792"/>
                      </a:lnTo>
                      <a:lnTo>
                        <a:pt x="635291" y="529360"/>
                      </a:lnTo>
                      <a:lnTo>
                        <a:pt x="682176" y="549269"/>
                      </a:lnTo>
                      <a:lnTo>
                        <a:pt x="718512" y="558638"/>
                      </a:lnTo>
                      <a:lnTo>
                        <a:pt x="761881" y="568008"/>
                      </a:lnTo>
                      <a:lnTo>
                        <a:pt x="809937" y="584403"/>
                      </a:lnTo>
                      <a:lnTo>
                        <a:pt x="815798" y="585575"/>
                      </a:lnTo>
                      <a:lnTo>
                        <a:pt x="873233" y="604313"/>
                      </a:lnTo>
                      <a:lnTo>
                        <a:pt x="969346" y="625394"/>
                      </a:lnTo>
                      <a:lnTo>
                        <a:pt x="1017404" y="637105"/>
                      </a:lnTo>
                      <a:lnTo>
                        <a:pt x="1095936" y="645303"/>
                      </a:lnTo>
                      <a:lnTo>
                        <a:pt x="1180329" y="651159"/>
                      </a:lnTo>
                      <a:lnTo>
                        <a:pt x="1241279" y="653501"/>
                      </a:lnTo>
                      <a:lnTo>
                        <a:pt x="1306919" y="665213"/>
                      </a:lnTo>
                      <a:lnTo>
                        <a:pt x="1397171" y="672240"/>
                      </a:lnTo>
                      <a:lnTo>
                        <a:pt x="1483909" y="671069"/>
                      </a:lnTo>
                      <a:lnTo>
                        <a:pt x="1570647" y="666384"/>
                      </a:lnTo>
                      <a:lnTo>
                        <a:pt x="1671449" y="655844"/>
                      </a:lnTo>
                      <a:lnTo>
                        <a:pt x="1757014" y="653501"/>
                      </a:lnTo>
                      <a:lnTo>
                        <a:pt x="1851956" y="649988"/>
                      </a:lnTo>
                      <a:lnTo>
                        <a:pt x="1936348" y="637105"/>
                      </a:lnTo>
                      <a:lnTo>
                        <a:pt x="2030119" y="624223"/>
                      </a:lnTo>
                      <a:lnTo>
                        <a:pt x="2107479" y="614854"/>
                      </a:lnTo>
                      <a:lnTo>
                        <a:pt x="2183667" y="594944"/>
                      </a:lnTo>
                      <a:lnTo>
                        <a:pt x="2244618" y="585575"/>
                      </a:lnTo>
                      <a:lnTo>
                        <a:pt x="2285642" y="575034"/>
                      </a:lnTo>
                      <a:lnTo>
                        <a:pt x="2347764" y="560980"/>
                      </a:lnTo>
                      <a:lnTo>
                        <a:pt x="2407543" y="539900"/>
                      </a:lnTo>
                      <a:lnTo>
                        <a:pt x="2453256" y="528188"/>
                      </a:lnTo>
                      <a:lnTo>
                        <a:pt x="2491935" y="510621"/>
                      </a:lnTo>
                      <a:lnTo>
                        <a:pt x="2510689" y="501252"/>
                      </a:lnTo>
                      <a:lnTo>
                        <a:pt x="2559919" y="487198"/>
                      </a:lnTo>
                      <a:lnTo>
                        <a:pt x="2565780" y="483684"/>
                      </a:lnTo>
                      <a:lnTo>
                        <a:pt x="2581017" y="480171"/>
                      </a:lnTo>
                      <a:lnTo>
                        <a:pt x="2589222" y="479000"/>
                      </a:lnTo>
                      <a:lnTo>
                        <a:pt x="2636107" y="459090"/>
                      </a:lnTo>
                      <a:lnTo>
                        <a:pt x="2670099" y="445037"/>
                      </a:lnTo>
                      <a:lnTo>
                        <a:pt x="2740426" y="419271"/>
                      </a:lnTo>
                      <a:lnTo>
                        <a:pt x="2766213" y="406389"/>
                      </a:lnTo>
                      <a:lnTo>
                        <a:pt x="2790827" y="393506"/>
                      </a:lnTo>
                      <a:lnTo>
                        <a:pt x="2817786" y="381794"/>
                      </a:lnTo>
                      <a:lnTo>
                        <a:pt x="2858811" y="364227"/>
                      </a:lnTo>
                      <a:lnTo>
                        <a:pt x="2890458" y="350173"/>
                      </a:lnTo>
                      <a:lnTo>
                        <a:pt x="2918589" y="329093"/>
                      </a:lnTo>
                      <a:lnTo>
                        <a:pt x="2971335" y="308012"/>
                      </a:lnTo>
                      <a:lnTo>
                        <a:pt x="2995949" y="295129"/>
                      </a:lnTo>
                      <a:lnTo>
                        <a:pt x="3024080" y="276391"/>
                      </a:lnTo>
                      <a:lnTo>
                        <a:pt x="3054555" y="258824"/>
                      </a:lnTo>
                      <a:lnTo>
                        <a:pt x="3088547" y="234230"/>
                      </a:lnTo>
                      <a:lnTo>
                        <a:pt x="3117851" y="214320"/>
                      </a:lnTo>
                      <a:lnTo>
                        <a:pt x="3138949" y="197924"/>
                      </a:lnTo>
                      <a:lnTo>
                        <a:pt x="3156531" y="186212"/>
                      </a:lnTo>
                      <a:lnTo>
                        <a:pt x="3177628" y="176843"/>
                      </a:lnTo>
                      <a:lnTo>
                        <a:pt x="3212792" y="154591"/>
                      </a:lnTo>
                    </a:path>
                  </a:pathLst>
                </a:custGeom>
                <a:ln w="3337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20" name="TextBox 19"/>
              <p:cNvSpPr txBox="1"/>
              <p:nvPr/>
            </p:nvSpPr>
            <p:spPr>
              <a:xfrm>
                <a:off x="7880374" y="1229893"/>
                <a:ext cx="572407" cy="384864"/>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21" name="Freeform 14"/>
              <p:cNvSpPr/>
              <p:nvPr/>
            </p:nvSpPr>
            <p:spPr>
              <a:xfrm>
                <a:off x="5878591" y="1229893"/>
                <a:ext cx="1992610" cy="2091678"/>
              </a:xfrm>
              <a:custGeom>
                <a:avLst/>
                <a:gdLst/>
                <a:ahLst/>
                <a:cxnLst/>
                <a:rect l="0" t="0" r="0" b="0"/>
                <a:pathLst>
                  <a:path w="1992610" h="2091678">
                    <a:moveTo>
                      <a:pt x="0" y="1794204"/>
                    </a:moveTo>
                    <a:lnTo>
                      <a:pt x="8205" y="1817627"/>
                    </a:lnTo>
                    <a:lnTo>
                      <a:pt x="14066" y="1826996"/>
                    </a:lnTo>
                    <a:lnTo>
                      <a:pt x="73844" y="1890238"/>
                    </a:lnTo>
                    <a:lnTo>
                      <a:pt x="100803" y="1911319"/>
                    </a:lnTo>
                    <a:lnTo>
                      <a:pt x="116041" y="1930057"/>
                    </a:lnTo>
                    <a:lnTo>
                      <a:pt x="135967" y="1944111"/>
                    </a:lnTo>
                    <a:lnTo>
                      <a:pt x="161753" y="1958165"/>
                    </a:lnTo>
                    <a:lnTo>
                      <a:pt x="166442" y="1962850"/>
                    </a:lnTo>
                    <a:lnTo>
                      <a:pt x="222704" y="1990957"/>
                    </a:lnTo>
                    <a:lnTo>
                      <a:pt x="239113" y="1997984"/>
                    </a:lnTo>
                    <a:lnTo>
                      <a:pt x="276621" y="2007353"/>
                    </a:lnTo>
                    <a:lnTo>
                      <a:pt x="291859" y="2015552"/>
                    </a:lnTo>
                    <a:lnTo>
                      <a:pt x="318818" y="2028434"/>
                    </a:lnTo>
                    <a:lnTo>
                      <a:pt x="330539" y="2034290"/>
                    </a:lnTo>
                    <a:lnTo>
                      <a:pt x="392661" y="2046002"/>
                    </a:lnTo>
                    <a:lnTo>
                      <a:pt x="444235" y="2056542"/>
                    </a:lnTo>
                    <a:lnTo>
                      <a:pt x="477054" y="2060055"/>
                    </a:lnTo>
                    <a:lnTo>
                      <a:pt x="528628" y="2071767"/>
                    </a:lnTo>
                    <a:lnTo>
                      <a:pt x="582546" y="2081136"/>
                    </a:lnTo>
                    <a:lnTo>
                      <a:pt x="615365" y="2089334"/>
                    </a:lnTo>
                    <a:lnTo>
                      <a:pt x="659906" y="2091677"/>
                    </a:lnTo>
                    <a:lnTo>
                      <a:pt x="706790" y="2085821"/>
                    </a:lnTo>
                    <a:lnTo>
                      <a:pt x="760709" y="2076451"/>
                    </a:lnTo>
                    <a:lnTo>
                      <a:pt x="813454" y="2063569"/>
                    </a:lnTo>
                    <a:lnTo>
                      <a:pt x="873232" y="2057713"/>
                    </a:lnTo>
                    <a:lnTo>
                      <a:pt x="899019" y="2049515"/>
                    </a:lnTo>
                    <a:lnTo>
                      <a:pt x="921290" y="2041317"/>
                    </a:lnTo>
                    <a:lnTo>
                      <a:pt x="937699" y="2038975"/>
                    </a:lnTo>
                    <a:lnTo>
                      <a:pt x="943560" y="2036632"/>
                    </a:lnTo>
                    <a:lnTo>
                      <a:pt x="977551" y="2016723"/>
                    </a:lnTo>
                    <a:lnTo>
                      <a:pt x="996305" y="2008525"/>
                    </a:lnTo>
                    <a:lnTo>
                      <a:pt x="1042018" y="1997984"/>
                    </a:lnTo>
                    <a:lnTo>
                      <a:pt x="1056084" y="1990957"/>
                    </a:lnTo>
                    <a:lnTo>
                      <a:pt x="1094763" y="1967534"/>
                    </a:lnTo>
                    <a:lnTo>
                      <a:pt x="1104140" y="1960507"/>
                    </a:lnTo>
                    <a:lnTo>
                      <a:pt x="1111173" y="1956994"/>
                    </a:lnTo>
                    <a:lnTo>
                      <a:pt x="1125238" y="1951138"/>
                    </a:lnTo>
                    <a:lnTo>
                      <a:pt x="1131099" y="1948796"/>
                    </a:lnTo>
                    <a:lnTo>
                      <a:pt x="1152197" y="1928887"/>
                    </a:lnTo>
                    <a:lnTo>
                      <a:pt x="1167435" y="1917175"/>
                    </a:lnTo>
                    <a:lnTo>
                      <a:pt x="1229558" y="1858617"/>
                    </a:lnTo>
                    <a:lnTo>
                      <a:pt x="1279958" y="1796546"/>
                    </a:lnTo>
                    <a:lnTo>
                      <a:pt x="1317467" y="1749700"/>
                    </a:lnTo>
                    <a:lnTo>
                      <a:pt x="1320983" y="1743844"/>
                    </a:lnTo>
                    <a:lnTo>
                      <a:pt x="1328015" y="1722764"/>
                    </a:lnTo>
                    <a:lnTo>
                      <a:pt x="1370213" y="1660693"/>
                    </a:lnTo>
                    <a:lnTo>
                      <a:pt x="1407720" y="1602135"/>
                    </a:lnTo>
                    <a:lnTo>
                      <a:pt x="1441711" y="1543578"/>
                    </a:lnTo>
                    <a:lnTo>
                      <a:pt x="1478048" y="1479164"/>
                    </a:lnTo>
                    <a:lnTo>
                      <a:pt x="1482736" y="1459255"/>
                    </a:lnTo>
                    <a:lnTo>
                      <a:pt x="1499146" y="1425291"/>
                    </a:lnTo>
                    <a:lnTo>
                      <a:pt x="1543686" y="1363220"/>
                    </a:lnTo>
                    <a:lnTo>
                      <a:pt x="1577678" y="1319887"/>
                    </a:lnTo>
                    <a:lnTo>
                      <a:pt x="1585882" y="1296465"/>
                    </a:lnTo>
                    <a:lnTo>
                      <a:pt x="1591743" y="1276555"/>
                    </a:lnTo>
                    <a:lnTo>
                      <a:pt x="1618703" y="1214484"/>
                    </a:lnTo>
                    <a:lnTo>
                      <a:pt x="1656210" y="1153584"/>
                    </a:lnTo>
                    <a:lnTo>
                      <a:pt x="1676137" y="1102053"/>
                    </a:lnTo>
                    <a:lnTo>
                      <a:pt x="1698406" y="1038811"/>
                    </a:lnTo>
                    <a:lnTo>
                      <a:pt x="1724194" y="973227"/>
                    </a:lnTo>
                    <a:lnTo>
                      <a:pt x="1759357" y="899444"/>
                    </a:lnTo>
                    <a:lnTo>
                      <a:pt x="1779283" y="840886"/>
                    </a:lnTo>
                    <a:lnTo>
                      <a:pt x="1795693" y="788185"/>
                    </a:lnTo>
                    <a:lnTo>
                      <a:pt x="1808586" y="736654"/>
                    </a:lnTo>
                    <a:lnTo>
                      <a:pt x="1829685" y="678096"/>
                    </a:lnTo>
                    <a:lnTo>
                      <a:pt x="1842578" y="626566"/>
                    </a:lnTo>
                    <a:lnTo>
                      <a:pt x="1856643" y="589089"/>
                    </a:lnTo>
                    <a:lnTo>
                      <a:pt x="1874225" y="523504"/>
                    </a:lnTo>
                    <a:lnTo>
                      <a:pt x="1887118" y="464947"/>
                    </a:lnTo>
                    <a:lnTo>
                      <a:pt x="1902356" y="400533"/>
                    </a:lnTo>
                    <a:lnTo>
                      <a:pt x="1917594" y="337291"/>
                    </a:lnTo>
                    <a:lnTo>
                      <a:pt x="1919938" y="332607"/>
                    </a:lnTo>
                    <a:lnTo>
                      <a:pt x="1923455" y="313868"/>
                    </a:lnTo>
                    <a:lnTo>
                      <a:pt x="1928143" y="264680"/>
                    </a:lnTo>
                    <a:lnTo>
                      <a:pt x="1945725" y="220176"/>
                    </a:lnTo>
                    <a:lnTo>
                      <a:pt x="1951585" y="178015"/>
                    </a:lnTo>
                    <a:lnTo>
                      <a:pt x="1962135" y="131168"/>
                    </a:lnTo>
                    <a:lnTo>
                      <a:pt x="1976200" y="66755"/>
                    </a:lnTo>
                    <a:lnTo>
                      <a:pt x="1983232" y="28107"/>
                    </a:lnTo>
                    <a:lnTo>
                      <a:pt x="1992609" y="0"/>
                    </a:lnTo>
                  </a:path>
                </a:pathLst>
              </a:custGeom>
              <a:ln w="3337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2" name="Freeform 21"/>
              <p:cNvSpPr/>
              <p:nvPr/>
            </p:nvSpPr>
            <p:spPr>
              <a:xfrm>
                <a:off x="5796541" y="2327262"/>
                <a:ext cx="3458940" cy="818636"/>
              </a:xfrm>
              <a:custGeom>
                <a:avLst/>
                <a:gdLst/>
                <a:ahLst/>
                <a:cxnLst/>
                <a:rect l="0" t="0" r="0" b="0"/>
                <a:pathLst>
                  <a:path w="3458940" h="818636">
                    <a:moveTo>
                      <a:pt x="0" y="519991"/>
                    </a:moveTo>
                    <a:lnTo>
                      <a:pt x="24615" y="543414"/>
                    </a:lnTo>
                    <a:lnTo>
                      <a:pt x="32820" y="550441"/>
                    </a:lnTo>
                    <a:lnTo>
                      <a:pt x="50402" y="558639"/>
                    </a:lnTo>
                    <a:lnTo>
                      <a:pt x="93770" y="568008"/>
                    </a:lnTo>
                    <a:lnTo>
                      <a:pt x="140655" y="590260"/>
                    </a:lnTo>
                    <a:lnTo>
                      <a:pt x="161754" y="604314"/>
                    </a:lnTo>
                    <a:lnTo>
                      <a:pt x="180508" y="608999"/>
                    </a:lnTo>
                    <a:lnTo>
                      <a:pt x="252007" y="646475"/>
                    </a:lnTo>
                    <a:lnTo>
                      <a:pt x="288343" y="659358"/>
                    </a:lnTo>
                    <a:lnTo>
                      <a:pt x="319991" y="662872"/>
                    </a:lnTo>
                    <a:lnTo>
                      <a:pt x="335228" y="665214"/>
                    </a:lnTo>
                    <a:lnTo>
                      <a:pt x="350466" y="669898"/>
                    </a:lnTo>
                    <a:lnTo>
                      <a:pt x="362187" y="676925"/>
                    </a:lnTo>
                    <a:lnTo>
                      <a:pt x="366875" y="680439"/>
                    </a:lnTo>
                    <a:lnTo>
                      <a:pt x="382113" y="683952"/>
                    </a:lnTo>
                    <a:lnTo>
                      <a:pt x="399695" y="686295"/>
                    </a:lnTo>
                    <a:lnTo>
                      <a:pt x="444236" y="703862"/>
                    </a:lnTo>
                    <a:lnTo>
                      <a:pt x="475883" y="710889"/>
                    </a:lnTo>
                    <a:lnTo>
                      <a:pt x="489948" y="715573"/>
                    </a:lnTo>
                    <a:lnTo>
                      <a:pt x="542694" y="722600"/>
                    </a:lnTo>
                    <a:lnTo>
                      <a:pt x="556759" y="728456"/>
                    </a:lnTo>
                    <a:lnTo>
                      <a:pt x="567309" y="735483"/>
                    </a:lnTo>
                    <a:lnTo>
                      <a:pt x="581374" y="738996"/>
                    </a:lnTo>
                    <a:lnTo>
                      <a:pt x="597784" y="741339"/>
                    </a:lnTo>
                    <a:lnTo>
                      <a:pt x="616538" y="748366"/>
                    </a:lnTo>
                    <a:lnTo>
                      <a:pt x="651701" y="755393"/>
                    </a:lnTo>
                    <a:lnTo>
                      <a:pt x="668111" y="760077"/>
                    </a:lnTo>
                    <a:lnTo>
                      <a:pt x="706791" y="765933"/>
                    </a:lnTo>
                    <a:lnTo>
                      <a:pt x="722029" y="771789"/>
                    </a:lnTo>
                    <a:lnTo>
                      <a:pt x="775946" y="775302"/>
                    </a:lnTo>
                    <a:lnTo>
                      <a:pt x="782979" y="775302"/>
                    </a:lnTo>
                    <a:lnTo>
                      <a:pt x="797044" y="777644"/>
                    </a:lnTo>
                    <a:lnTo>
                      <a:pt x="812282" y="782329"/>
                    </a:lnTo>
                    <a:lnTo>
                      <a:pt x="862684" y="785842"/>
                    </a:lnTo>
                    <a:lnTo>
                      <a:pt x="881438" y="794041"/>
                    </a:lnTo>
                    <a:lnTo>
                      <a:pt x="916601" y="799896"/>
                    </a:lnTo>
                    <a:lnTo>
                      <a:pt x="933011" y="803410"/>
                    </a:lnTo>
                    <a:lnTo>
                      <a:pt x="979897" y="808095"/>
                    </a:lnTo>
                    <a:lnTo>
                      <a:pt x="1032642" y="809265"/>
                    </a:lnTo>
                    <a:lnTo>
                      <a:pt x="1065461" y="816292"/>
                    </a:lnTo>
                    <a:lnTo>
                      <a:pt x="1166264" y="818635"/>
                    </a:lnTo>
                    <a:lnTo>
                      <a:pt x="1467500" y="818635"/>
                    </a:lnTo>
                    <a:lnTo>
                      <a:pt x="1561270" y="804581"/>
                    </a:lnTo>
                    <a:lnTo>
                      <a:pt x="1577680" y="799896"/>
                    </a:lnTo>
                    <a:lnTo>
                      <a:pt x="1630425" y="796383"/>
                    </a:lnTo>
                    <a:lnTo>
                      <a:pt x="1660900" y="789356"/>
                    </a:lnTo>
                    <a:lnTo>
                      <a:pt x="1686687" y="783500"/>
                    </a:lnTo>
                    <a:lnTo>
                      <a:pt x="1714818" y="777644"/>
                    </a:lnTo>
                    <a:lnTo>
                      <a:pt x="1815621" y="775302"/>
                    </a:lnTo>
                    <a:lnTo>
                      <a:pt x="1851956" y="775302"/>
                    </a:lnTo>
                    <a:lnTo>
                      <a:pt x="1860161" y="774131"/>
                    </a:lnTo>
                    <a:lnTo>
                      <a:pt x="1878915" y="767104"/>
                    </a:lnTo>
                    <a:lnTo>
                      <a:pt x="1905874" y="763591"/>
                    </a:lnTo>
                    <a:lnTo>
                      <a:pt x="1930488" y="756564"/>
                    </a:lnTo>
                    <a:lnTo>
                      <a:pt x="1992611" y="749537"/>
                    </a:lnTo>
                    <a:lnTo>
                      <a:pt x="2009021" y="744852"/>
                    </a:lnTo>
                    <a:lnTo>
                      <a:pt x="2068799" y="738996"/>
                    </a:lnTo>
                    <a:lnTo>
                      <a:pt x="2086381" y="734312"/>
                    </a:lnTo>
                    <a:lnTo>
                      <a:pt x="2113340" y="729627"/>
                    </a:lnTo>
                    <a:lnTo>
                      <a:pt x="2132094" y="723771"/>
                    </a:lnTo>
                    <a:lnTo>
                      <a:pt x="2160225" y="716745"/>
                    </a:lnTo>
                    <a:lnTo>
                      <a:pt x="2174291" y="712060"/>
                    </a:lnTo>
                    <a:lnTo>
                      <a:pt x="2203593" y="706204"/>
                    </a:lnTo>
                    <a:lnTo>
                      <a:pt x="2242273" y="690979"/>
                    </a:lnTo>
                    <a:lnTo>
                      <a:pt x="2278610" y="683952"/>
                    </a:lnTo>
                    <a:lnTo>
                      <a:pt x="2295019" y="679268"/>
                    </a:lnTo>
                    <a:lnTo>
                      <a:pt x="2318462" y="674583"/>
                    </a:lnTo>
                    <a:lnTo>
                      <a:pt x="2381756" y="655845"/>
                    </a:lnTo>
                    <a:lnTo>
                      <a:pt x="2406371" y="652331"/>
                    </a:lnTo>
                    <a:lnTo>
                      <a:pt x="2443879" y="637106"/>
                    </a:lnTo>
                    <a:lnTo>
                      <a:pt x="2460289" y="627737"/>
                    </a:lnTo>
                    <a:lnTo>
                      <a:pt x="2474354" y="623052"/>
                    </a:lnTo>
                    <a:lnTo>
                      <a:pt x="2491936" y="619539"/>
                    </a:lnTo>
                    <a:lnTo>
                      <a:pt x="2509518" y="612512"/>
                    </a:lnTo>
                    <a:lnTo>
                      <a:pt x="2536477" y="606656"/>
                    </a:lnTo>
                    <a:lnTo>
                      <a:pt x="2549370" y="599629"/>
                    </a:lnTo>
                    <a:lnTo>
                      <a:pt x="2592739" y="575035"/>
                    </a:lnTo>
                    <a:lnTo>
                      <a:pt x="2604460" y="569180"/>
                    </a:lnTo>
                    <a:lnTo>
                      <a:pt x="2647828" y="552783"/>
                    </a:lnTo>
                    <a:lnTo>
                      <a:pt x="2705262" y="527018"/>
                    </a:lnTo>
                    <a:lnTo>
                      <a:pt x="2739254" y="514135"/>
                    </a:lnTo>
                    <a:lnTo>
                      <a:pt x="2768557" y="505937"/>
                    </a:lnTo>
                    <a:lnTo>
                      <a:pt x="2799032" y="494226"/>
                    </a:lnTo>
                    <a:lnTo>
                      <a:pt x="2840056" y="468460"/>
                    </a:lnTo>
                    <a:lnTo>
                      <a:pt x="2859983" y="459091"/>
                    </a:lnTo>
                    <a:lnTo>
                      <a:pt x="2889286" y="448551"/>
                    </a:lnTo>
                    <a:lnTo>
                      <a:pt x="2909212" y="432155"/>
                    </a:lnTo>
                    <a:lnTo>
                      <a:pt x="2924449" y="419272"/>
                    </a:lnTo>
                    <a:lnTo>
                      <a:pt x="2931483" y="414588"/>
                    </a:lnTo>
                    <a:lnTo>
                      <a:pt x="2965474" y="405218"/>
                    </a:lnTo>
                    <a:lnTo>
                      <a:pt x="2980711" y="393507"/>
                    </a:lnTo>
                    <a:lnTo>
                      <a:pt x="3006498" y="372426"/>
                    </a:lnTo>
                    <a:lnTo>
                      <a:pt x="3035802" y="351345"/>
                    </a:lnTo>
                    <a:lnTo>
                      <a:pt x="3061588" y="329093"/>
                    </a:lnTo>
                    <a:lnTo>
                      <a:pt x="3080342" y="315040"/>
                    </a:lnTo>
                    <a:lnTo>
                      <a:pt x="3083859" y="310355"/>
                    </a:lnTo>
                    <a:lnTo>
                      <a:pt x="3085030" y="306841"/>
                    </a:lnTo>
                    <a:lnTo>
                      <a:pt x="3100268" y="290445"/>
                    </a:lnTo>
                    <a:lnTo>
                      <a:pt x="3136605" y="262338"/>
                    </a:lnTo>
                    <a:lnTo>
                      <a:pt x="3175285" y="240086"/>
                    </a:lnTo>
                    <a:lnTo>
                      <a:pt x="3210448" y="217834"/>
                    </a:lnTo>
                    <a:lnTo>
                      <a:pt x="3240923" y="199096"/>
                    </a:lnTo>
                    <a:lnTo>
                      <a:pt x="3271399" y="173330"/>
                    </a:lnTo>
                    <a:lnTo>
                      <a:pt x="3290153" y="160447"/>
                    </a:lnTo>
                    <a:lnTo>
                      <a:pt x="3293669" y="154592"/>
                    </a:lnTo>
                    <a:lnTo>
                      <a:pt x="3296013" y="151078"/>
                    </a:lnTo>
                    <a:lnTo>
                      <a:pt x="3305390" y="144051"/>
                    </a:lnTo>
                    <a:lnTo>
                      <a:pt x="3310079" y="140538"/>
                    </a:lnTo>
                    <a:lnTo>
                      <a:pt x="3320628" y="129998"/>
                    </a:lnTo>
                    <a:lnTo>
                      <a:pt x="3340553" y="104232"/>
                    </a:lnTo>
                    <a:lnTo>
                      <a:pt x="3365168" y="78467"/>
                    </a:lnTo>
                    <a:lnTo>
                      <a:pt x="3390955" y="58557"/>
                    </a:lnTo>
                    <a:lnTo>
                      <a:pt x="3401504" y="46846"/>
                    </a:lnTo>
                    <a:lnTo>
                      <a:pt x="3407365" y="40990"/>
                    </a:lnTo>
                    <a:lnTo>
                      <a:pt x="3414397" y="38648"/>
                    </a:lnTo>
                    <a:lnTo>
                      <a:pt x="3441357" y="29279"/>
                    </a:lnTo>
                    <a:lnTo>
                      <a:pt x="3456594" y="17567"/>
                    </a:lnTo>
                    <a:lnTo>
                      <a:pt x="3458939" y="15225"/>
                    </a:lnTo>
                    <a:lnTo>
                      <a:pt x="3458939" y="11711"/>
                    </a:lnTo>
                    <a:lnTo>
                      <a:pt x="3455422" y="0"/>
                    </a:lnTo>
                  </a:path>
                </a:pathLst>
              </a:custGeom>
              <a:ln w="33377"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3" name="TextBox 22"/>
              <p:cNvSpPr txBox="1"/>
              <p:nvPr/>
            </p:nvSpPr>
            <p:spPr>
              <a:xfrm>
                <a:off x="9258941" y="2132066"/>
                <a:ext cx="666177" cy="384864"/>
              </a:xfrm>
              <a:prstGeom prst="rect">
                <a:avLst/>
              </a:prstGeom>
              <a:noFill/>
            </p:spPr>
            <p:txBody>
              <a:bodyPr vert="horz" rtlCol="0">
                <a:spAutoFit/>
              </a:bodyPr>
              <a:lstStyle/>
              <a:p>
                <a:r>
                  <a:rPr lang="en-US" sz="1400" dirty="0" smtClean="0">
                    <a:solidFill>
                      <a:srgbClr val="000000"/>
                    </a:solidFill>
                  </a:rPr>
                  <a:t>AVC</a:t>
                </a:r>
                <a:endParaRPr lang="en-US" sz="1400" dirty="0">
                  <a:solidFill>
                    <a:srgbClr val="000000"/>
                  </a:solidFill>
                </a:endParaRPr>
              </a:p>
            </p:txBody>
          </p:sp>
        </p:grpSp>
        <p:sp>
          <p:nvSpPr>
            <p:cNvPr id="16" name="TextBox 15"/>
            <p:cNvSpPr txBox="1"/>
            <p:nvPr/>
          </p:nvSpPr>
          <p:spPr>
            <a:xfrm>
              <a:off x="4506449" y="2335266"/>
              <a:ext cx="1069391" cy="384864"/>
            </a:xfrm>
            <a:prstGeom prst="rect">
              <a:avLst/>
            </a:prstGeom>
            <a:noFill/>
          </p:spPr>
          <p:txBody>
            <a:bodyPr vert="horz" wrap="square" rtlCol="0">
              <a:spAutoFit/>
            </a:bodyPr>
            <a:lstStyle/>
            <a:p>
              <a:r>
                <a:rPr lang="en-US" sz="1400" dirty="0">
                  <a:solidFill>
                    <a:srgbClr val="000000"/>
                  </a:solidFill>
                </a:rPr>
                <a:t>P</a:t>
              </a:r>
              <a:r>
                <a:rPr lang="en-US" sz="1400" baseline="-25000" dirty="0">
                  <a:solidFill>
                    <a:srgbClr val="000000"/>
                  </a:solidFill>
                </a:rPr>
                <a:t>1 </a:t>
              </a:r>
              <a:r>
                <a:rPr lang="en-US" sz="1400" dirty="0" smtClean="0">
                  <a:solidFill>
                    <a:srgbClr val="000000"/>
                  </a:solidFill>
                </a:rPr>
                <a:t>= ATC</a:t>
              </a:r>
              <a:r>
                <a:rPr lang="en-US" sz="1400" baseline="-25000" dirty="0" smtClean="0">
                  <a:solidFill>
                    <a:srgbClr val="000000"/>
                  </a:solidFill>
                </a:rPr>
                <a:t>1</a:t>
              </a:r>
              <a:endParaRPr lang="en-US" sz="1400" baseline="-25000" dirty="0">
                <a:solidFill>
                  <a:srgbClr val="000000"/>
                </a:solidFill>
              </a:endParaRPr>
            </a:p>
          </p:txBody>
        </p:sp>
        <p:sp>
          <p:nvSpPr>
            <p:cNvPr id="17" name="TextBox 16"/>
            <p:cNvSpPr txBox="1"/>
            <p:nvPr/>
          </p:nvSpPr>
          <p:spPr>
            <a:xfrm>
              <a:off x="6274563" y="4743348"/>
              <a:ext cx="502080" cy="38486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18" name="TextBox 17"/>
            <p:cNvSpPr txBox="1"/>
            <p:nvPr/>
          </p:nvSpPr>
          <p:spPr>
            <a:xfrm>
              <a:off x="6228019" y="1014467"/>
              <a:ext cx="1580431" cy="654268"/>
            </a:xfrm>
            <a:prstGeom prst="rect">
              <a:avLst/>
            </a:prstGeom>
            <a:noFill/>
          </p:spPr>
          <p:txBody>
            <a:bodyPr vert="horz" rtlCol="0">
              <a:spAutoFit/>
            </a:bodyPr>
            <a:lstStyle/>
            <a:p>
              <a:pPr algn="ctr"/>
              <a:r>
                <a:rPr lang="en-US" sz="1400" b="1" dirty="0" smtClean="0">
                  <a:solidFill>
                    <a:srgbClr val="FF6820"/>
                  </a:solidFill>
                </a:rPr>
                <a:t>Monopolistic Market</a:t>
              </a:r>
              <a:endParaRPr lang="en-US" sz="1400" b="1" dirty="0">
                <a:solidFill>
                  <a:srgbClr val="FF6820"/>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The Breaking-even Monopolist</a:t>
            </a:r>
          </a:p>
          <a:p>
            <a:r>
              <a:rPr lang="en-US" dirty="0" smtClean="0"/>
              <a:t>Of course, it is also conceivable that a monopolist will be selling its product at a price that is exactly equal to its ATC. This would mean that the monopolist is </a:t>
            </a:r>
            <a:r>
              <a:rPr lang="en-US" i="1" dirty="0" smtClean="0"/>
              <a:t>breaking even</a:t>
            </a:r>
            <a:r>
              <a:rPr lang="en-US" dirty="0" smtClean="0"/>
              <a:t>. </a:t>
            </a:r>
            <a:endParaRPr lang="en-US" dirty="0"/>
          </a:p>
        </p:txBody>
      </p:sp>
      <p:sp>
        <p:nvSpPr>
          <p:cNvPr id="4" name="TextBox 3"/>
          <p:cNvSpPr txBox="1"/>
          <p:nvPr/>
        </p:nvSpPr>
        <p:spPr>
          <a:xfrm>
            <a:off x="0" y="1738848"/>
            <a:ext cx="4191000" cy="3046988"/>
          </a:xfrm>
          <a:prstGeom prst="rect">
            <a:avLst/>
          </a:prstGeom>
          <a:noFill/>
        </p:spPr>
        <p:txBody>
          <a:bodyPr wrap="square" rtlCol="0">
            <a:spAutoFit/>
          </a:bodyPr>
          <a:lstStyle/>
          <a:p>
            <a:r>
              <a:rPr lang="en-US" sz="1600" b="1" dirty="0" smtClean="0">
                <a:solidFill>
                  <a:srgbClr val="0000FF"/>
                </a:solidFill>
              </a:rPr>
              <a:t>Notice in the graph: </a:t>
            </a:r>
          </a:p>
          <a:p>
            <a:pPr marL="285750" indent="-285750">
              <a:buFont typeface="Arial" pitchFamily="34" charset="0"/>
              <a:buChar char="•"/>
            </a:pPr>
            <a:r>
              <a:rPr lang="en-US" sz="1600" dirty="0" smtClean="0"/>
              <a:t>The firm is producing at its MR=MC level of output. At this point the firm’s ATC is exactly equal to its price.</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firm’s total revenues are exactly equal to its total costs.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 is covering all of its explicit and implicit costs, meaning it’s earning a </a:t>
            </a:r>
            <a:r>
              <a:rPr lang="en-US" sz="1600" i="1" dirty="0" smtClean="0"/>
              <a:t>normal profit</a:t>
            </a:r>
            <a:r>
              <a:rPr lang="en-US" sz="1600" dirty="0" smtClean="0"/>
              <a:t>, but it is not earning any </a:t>
            </a:r>
            <a:r>
              <a:rPr lang="en-US" sz="1600" i="1" dirty="0" smtClean="0"/>
              <a:t>economic profit</a:t>
            </a:r>
            <a:r>
              <a:rPr lang="en-US" sz="1600" dirty="0" smtClean="0"/>
              <a:t>.</a:t>
            </a:r>
          </a:p>
        </p:txBody>
      </p:sp>
      <p:grpSp>
        <p:nvGrpSpPr>
          <p:cNvPr id="36" name="Group 35"/>
          <p:cNvGrpSpPr>
            <a:grpSpLocks noChangeAspect="1"/>
          </p:cNvGrpSpPr>
          <p:nvPr/>
        </p:nvGrpSpPr>
        <p:grpSpPr>
          <a:xfrm>
            <a:off x="4059177" y="2049572"/>
            <a:ext cx="5219200" cy="3683132"/>
            <a:chOff x="4506449" y="1014467"/>
            <a:chExt cx="5438692" cy="4605628"/>
          </a:xfrm>
        </p:grpSpPr>
        <p:cxnSp>
          <p:nvCxnSpPr>
            <p:cNvPr id="37" name="Straight Connector 36"/>
            <p:cNvCxnSpPr/>
            <p:nvPr/>
          </p:nvCxnSpPr>
          <p:spPr>
            <a:xfrm>
              <a:off x="5526836" y="1277324"/>
              <a:ext cx="0" cy="341519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14178" y="4692519"/>
              <a:ext cx="397607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88593" y="1183200"/>
              <a:ext cx="433857" cy="384864"/>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41" name="TextBox 40"/>
            <p:cNvSpPr txBox="1"/>
            <p:nvPr/>
          </p:nvSpPr>
          <p:spPr>
            <a:xfrm>
              <a:off x="9240038" y="4790194"/>
              <a:ext cx="502079" cy="38486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42" name="Straight Connector 41"/>
            <p:cNvCxnSpPr/>
            <p:nvPr/>
          </p:nvCxnSpPr>
          <p:spPr>
            <a:xfrm>
              <a:off x="5616386" y="1940781"/>
              <a:ext cx="3252057" cy="273464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739785" y="4265667"/>
              <a:ext cx="1205356" cy="384864"/>
            </a:xfrm>
            <a:prstGeom prst="rect">
              <a:avLst/>
            </a:prstGeom>
            <a:noFill/>
          </p:spPr>
          <p:txBody>
            <a:bodyPr vert="horz" rtlCol="0">
              <a:spAutoFit/>
            </a:bodyPr>
            <a:lstStyle/>
            <a:p>
              <a:r>
                <a:rPr lang="en-US" sz="1400" smtClean="0">
                  <a:solidFill>
                    <a:srgbClr val="000000"/>
                  </a:solidFill>
                </a:rPr>
                <a:t>D=AR=P</a:t>
              </a:r>
              <a:endParaRPr lang="en-US" sz="1400">
                <a:solidFill>
                  <a:srgbClr val="000000"/>
                </a:solidFill>
              </a:endParaRPr>
            </a:p>
          </p:txBody>
        </p:sp>
        <p:cxnSp>
          <p:nvCxnSpPr>
            <p:cNvPr id="44" name="Straight Connector 43"/>
            <p:cNvCxnSpPr/>
            <p:nvPr/>
          </p:nvCxnSpPr>
          <p:spPr>
            <a:xfrm>
              <a:off x="5578410" y="1928250"/>
              <a:ext cx="2071143" cy="344494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692834" y="5235231"/>
              <a:ext cx="619292" cy="384864"/>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grpSp>
          <p:nvGrpSpPr>
            <p:cNvPr id="46" name="Group 45"/>
            <p:cNvGrpSpPr/>
            <p:nvPr/>
          </p:nvGrpSpPr>
          <p:grpSpPr>
            <a:xfrm>
              <a:off x="5796541" y="1229893"/>
              <a:ext cx="4128577" cy="2091678"/>
              <a:chOff x="5796541" y="1229893"/>
              <a:chExt cx="4128577" cy="2091678"/>
            </a:xfrm>
          </p:grpSpPr>
          <p:grpSp>
            <p:nvGrpSpPr>
              <p:cNvPr id="65" name="Group 12"/>
              <p:cNvGrpSpPr/>
              <p:nvPr/>
            </p:nvGrpSpPr>
            <p:grpSpPr>
              <a:xfrm>
                <a:off x="5909066" y="1928867"/>
                <a:ext cx="3788677" cy="811812"/>
                <a:chOff x="5909066" y="1928867"/>
                <a:chExt cx="3788677" cy="811812"/>
              </a:xfrm>
            </p:grpSpPr>
            <p:sp>
              <p:nvSpPr>
                <p:cNvPr id="72" name="TextBox 10"/>
                <p:cNvSpPr txBox="1"/>
                <p:nvPr/>
              </p:nvSpPr>
              <p:spPr>
                <a:xfrm>
                  <a:off x="9078451" y="1928867"/>
                  <a:ext cx="619292" cy="38486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73" name="Freeform 11"/>
                <p:cNvSpPr/>
                <p:nvPr/>
              </p:nvSpPr>
              <p:spPr>
                <a:xfrm>
                  <a:off x="5909066" y="2068438"/>
                  <a:ext cx="3212793" cy="672241"/>
                </a:xfrm>
                <a:custGeom>
                  <a:avLst/>
                  <a:gdLst/>
                  <a:ahLst/>
                  <a:cxnLst/>
                  <a:rect l="0" t="0" r="0" b="0"/>
                  <a:pathLst>
                    <a:path w="3212793" h="672241">
                      <a:moveTo>
                        <a:pt x="0" y="0"/>
                      </a:moveTo>
                      <a:lnTo>
                        <a:pt x="10549" y="18738"/>
                      </a:lnTo>
                      <a:lnTo>
                        <a:pt x="21098" y="36305"/>
                      </a:lnTo>
                      <a:lnTo>
                        <a:pt x="31647" y="53872"/>
                      </a:lnTo>
                      <a:lnTo>
                        <a:pt x="39852" y="70269"/>
                      </a:lnTo>
                      <a:lnTo>
                        <a:pt x="48057" y="84322"/>
                      </a:lnTo>
                      <a:lnTo>
                        <a:pt x="58606" y="101890"/>
                      </a:lnTo>
                      <a:lnTo>
                        <a:pt x="66811" y="115943"/>
                      </a:lnTo>
                      <a:lnTo>
                        <a:pt x="70327" y="125313"/>
                      </a:lnTo>
                      <a:lnTo>
                        <a:pt x="75016" y="132339"/>
                      </a:lnTo>
                      <a:lnTo>
                        <a:pt x="93769" y="151078"/>
                      </a:lnTo>
                      <a:lnTo>
                        <a:pt x="107835" y="170987"/>
                      </a:lnTo>
                      <a:lnTo>
                        <a:pt x="125417" y="189726"/>
                      </a:lnTo>
                      <a:lnTo>
                        <a:pt x="140655" y="207293"/>
                      </a:lnTo>
                      <a:lnTo>
                        <a:pt x="165269" y="245941"/>
                      </a:lnTo>
                      <a:lnTo>
                        <a:pt x="173474" y="252968"/>
                      </a:lnTo>
                      <a:lnTo>
                        <a:pt x="179335" y="257653"/>
                      </a:lnTo>
                      <a:lnTo>
                        <a:pt x="185195" y="259995"/>
                      </a:lnTo>
                      <a:lnTo>
                        <a:pt x="202777" y="274049"/>
                      </a:lnTo>
                      <a:lnTo>
                        <a:pt x="221531" y="290445"/>
                      </a:lnTo>
                      <a:lnTo>
                        <a:pt x="233252" y="306841"/>
                      </a:lnTo>
                      <a:lnTo>
                        <a:pt x="244973" y="316210"/>
                      </a:lnTo>
                      <a:lnTo>
                        <a:pt x="261384" y="331435"/>
                      </a:lnTo>
                      <a:lnTo>
                        <a:pt x="281310" y="345489"/>
                      </a:lnTo>
                      <a:lnTo>
                        <a:pt x="314129" y="366569"/>
                      </a:lnTo>
                      <a:lnTo>
                        <a:pt x="346949" y="384137"/>
                      </a:lnTo>
                      <a:lnTo>
                        <a:pt x="373907" y="402875"/>
                      </a:lnTo>
                      <a:lnTo>
                        <a:pt x="403210" y="419271"/>
                      </a:lnTo>
                      <a:lnTo>
                        <a:pt x="418448" y="430983"/>
                      </a:lnTo>
                      <a:lnTo>
                        <a:pt x="439546" y="441523"/>
                      </a:lnTo>
                      <a:lnTo>
                        <a:pt x="462989" y="450892"/>
                      </a:lnTo>
                      <a:lnTo>
                        <a:pt x="492292" y="467289"/>
                      </a:lnTo>
                      <a:lnTo>
                        <a:pt x="512218" y="473144"/>
                      </a:lnTo>
                      <a:lnTo>
                        <a:pt x="520423" y="476658"/>
                      </a:lnTo>
                      <a:lnTo>
                        <a:pt x="526283" y="480171"/>
                      </a:lnTo>
                      <a:lnTo>
                        <a:pt x="532144" y="487198"/>
                      </a:lnTo>
                      <a:lnTo>
                        <a:pt x="550898" y="496567"/>
                      </a:lnTo>
                      <a:lnTo>
                        <a:pt x="593094" y="511792"/>
                      </a:lnTo>
                      <a:lnTo>
                        <a:pt x="635291" y="529360"/>
                      </a:lnTo>
                      <a:lnTo>
                        <a:pt x="682176" y="549269"/>
                      </a:lnTo>
                      <a:lnTo>
                        <a:pt x="718512" y="558638"/>
                      </a:lnTo>
                      <a:lnTo>
                        <a:pt x="761881" y="568008"/>
                      </a:lnTo>
                      <a:lnTo>
                        <a:pt x="809937" y="584403"/>
                      </a:lnTo>
                      <a:lnTo>
                        <a:pt x="815798" y="585575"/>
                      </a:lnTo>
                      <a:lnTo>
                        <a:pt x="873233" y="604313"/>
                      </a:lnTo>
                      <a:lnTo>
                        <a:pt x="969346" y="625394"/>
                      </a:lnTo>
                      <a:lnTo>
                        <a:pt x="1017404" y="637105"/>
                      </a:lnTo>
                      <a:lnTo>
                        <a:pt x="1095936" y="645303"/>
                      </a:lnTo>
                      <a:lnTo>
                        <a:pt x="1180329" y="651159"/>
                      </a:lnTo>
                      <a:lnTo>
                        <a:pt x="1241279" y="653501"/>
                      </a:lnTo>
                      <a:lnTo>
                        <a:pt x="1306919" y="665213"/>
                      </a:lnTo>
                      <a:lnTo>
                        <a:pt x="1397171" y="672240"/>
                      </a:lnTo>
                      <a:lnTo>
                        <a:pt x="1483909" y="671069"/>
                      </a:lnTo>
                      <a:lnTo>
                        <a:pt x="1570647" y="666384"/>
                      </a:lnTo>
                      <a:lnTo>
                        <a:pt x="1671449" y="655844"/>
                      </a:lnTo>
                      <a:lnTo>
                        <a:pt x="1757014" y="653501"/>
                      </a:lnTo>
                      <a:lnTo>
                        <a:pt x="1851956" y="649988"/>
                      </a:lnTo>
                      <a:lnTo>
                        <a:pt x="1936348" y="637105"/>
                      </a:lnTo>
                      <a:lnTo>
                        <a:pt x="2030119" y="624223"/>
                      </a:lnTo>
                      <a:lnTo>
                        <a:pt x="2107479" y="614854"/>
                      </a:lnTo>
                      <a:lnTo>
                        <a:pt x="2183667" y="594944"/>
                      </a:lnTo>
                      <a:lnTo>
                        <a:pt x="2244618" y="585575"/>
                      </a:lnTo>
                      <a:lnTo>
                        <a:pt x="2285642" y="575034"/>
                      </a:lnTo>
                      <a:lnTo>
                        <a:pt x="2347764" y="560980"/>
                      </a:lnTo>
                      <a:lnTo>
                        <a:pt x="2407543" y="539900"/>
                      </a:lnTo>
                      <a:lnTo>
                        <a:pt x="2453256" y="528188"/>
                      </a:lnTo>
                      <a:lnTo>
                        <a:pt x="2491935" y="510621"/>
                      </a:lnTo>
                      <a:lnTo>
                        <a:pt x="2510689" y="501252"/>
                      </a:lnTo>
                      <a:lnTo>
                        <a:pt x="2559919" y="487198"/>
                      </a:lnTo>
                      <a:lnTo>
                        <a:pt x="2565780" y="483684"/>
                      </a:lnTo>
                      <a:lnTo>
                        <a:pt x="2581017" y="480171"/>
                      </a:lnTo>
                      <a:lnTo>
                        <a:pt x="2589222" y="479000"/>
                      </a:lnTo>
                      <a:lnTo>
                        <a:pt x="2636107" y="459090"/>
                      </a:lnTo>
                      <a:lnTo>
                        <a:pt x="2670099" y="445037"/>
                      </a:lnTo>
                      <a:lnTo>
                        <a:pt x="2740426" y="419271"/>
                      </a:lnTo>
                      <a:lnTo>
                        <a:pt x="2766213" y="406389"/>
                      </a:lnTo>
                      <a:lnTo>
                        <a:pt x="2790827" y="393506"/>
                      </a:lnTo>
                      <a:lnTo>
                        <a:pt x="2817786" y="381794"/>
                      </a:lnTo>
                      <a:lnTo>
                        <a:pt x="2858811" y="364227"/>
                      </a:lnTo>
                      <a:lnTo>
                        <a:pt x="2890458" y="350173"/>
                      </a:lnTo>
                      <a:lnTo>
                        <a:pt x="2918589" y="329093"/>
                      </a:lnTo>
                      <a:lnTo>
                        <a:pt x="2971335" y="308012"/>
                      </a:lnTo>
                      <a:lnTo>
                        <a:pt x="2995949" y="295129"/>
                      </a:lnTo>
                      <a:lnTo>
                        <a:pt x="3024080" y="276391"/>
                      </a:lnTo>
                      <a:lnTo>
                        <a:pt x="3054555" y="258824"/>
                      </a:lnTo>
                      <a:lnTo>
                        <a:pt x="3088547" y="234230"/>
                      </a:lnTo>
                      <a:lnTo>
                        <a:pt x="3117851" y="214320"/>
                      </a:lnTo>
                      <a:lnTo>
                        <a:pt x="3138949" y="197924"/>
                      </a:lnTo>
                      <a:lnTo>
                        <a:pt x="3156531" y="186212"/>
                      </a:lnTo>
                      <a:lnTo>
                        <a:pt x="3177628" y="176843"/>
                      </a:lnTo>
                      <a:lnTo>
                        <a:pt x="3212792" y="154591"/>
                      </a:lnTo>
                    </a:path>
                  </a:pathLst>
                </a:custGeom>
                <a:ln w="3337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66" name="TextBox 65"/>
              <p:cNvSpPr txBox="1"/>
              <p:nvPr/>
            </p:nvSpPr>
            <p:spPr>
              <a:xfrm>
                <a:off x="7880374" y="1229893"/>
                <a:ext cx="572407" cy="384864"/>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68" name="Freeform 14"/>
              <p:cNvSpPr/>
              <p:nvPr/>
            </p:nvSpPr>
            <p:spPr>
              <a:xfrm>
                <a:off x="5878591" y="1229893"/>
                <a:ext cx="1992610" cy="2091678"/>
              </a:xfrm>
              <a:custGeom>
                <a:avLst/>
                <a:gdLst/>
                <a:ahLst/>
                <a:cxnLst/>
                <a:rect l="0" t="0" r="0" b="0"/>
                <a:pathLst>
                  <a:path w="1992610" h="2091678">
                    <a:moveTo>
                      <a:pt x="0" y="1794204"/>
                    </a:moveTo>
                    <a:lnTo>
                      <a:pt x="8205" y="1817627"/>
                    </a:lnTo>
                    <a:lnTo>
                      <a:pt x="14066" y="1826996"/>
                    </a:lnTo>
                    <a:lnTo>
                      <a:pt x="73844" y="1890238"/>
                    </a:lnTo>
                    <a:lnTo>
                      <a:pt x="100803" y="1911319"/>
                    </a:lnTo>
                    <a:lnTo>
                      <a:pt x="116041" y="1930057"/>
                    </a:lnTo>
                    <a:lnTo>
                      <a:pt x="135967" y="1944111"/>
                    </a:lnTo>
                    <a:lnTo>
                      <a:pt x="161753" y="1958165"/>
                    </a:lnTo>
                    <a:lnTo>
                      <a:pt x="166442" y="1962850"/>
                    </a:lnTo>
                    <a:lnTo>
                      <a:pt x="222704" y="1990957"/>
                    </a:lnTo>
                    <a:lnTo>
                      <a:pt x="239113" y="1997984"/>
                    </a:lnTo>
                    <a:lnTo>
                      <a:pt x="276621" y="2007353"/>
                    </a:lnTo>
                    <a:lnTo>
                      <a:pt x="291859" y="2015552"/>
                    </a:lnTo>
                    <a:lnTo>
                      <a:pt x="318818" y="2028434"/>
                    </a:lnTo>
                    <a:lnTo>
                      <a:pt x="330539" y="2034290"/>
                    </a:lnTo>
                    <a:lnTo>
                      <a:pt x="392661" y="2046002"/>
                    </a:lnTo>
                    <a:lnTo>
                      <a:pt x="444235" y="2056542"/>
                    </a:lnTo>
                    <a:lnTo>
                      <a:pt x="477054" y="2060055"/>
                    </a:lnTo>
                    <a:lnTo>
                      <a:pt x="528628" y="2071767"/>
                    </a:lnTo>
                    <a:lnTo>
                      <a:pt x="582546" y="2081136"/>
                    </a:lnTo>
                    <a:lnTo>
                      <a:pt x="615365" y="2089334"/>
                    </a:lnTo>
                    <a:lnTo>
                      <a:pt x="659906" y="2091677"/>
                    </a:lnTo>
                    <a:lnTo>
                      <a:pt x="706790" y="2085821"/>
                    </a:lnTo>
                    <a:lnTo>
                      <a:pt x="760709" y="2076451"/>
                    </a:lnTo>
                    <a:lnTo>
                      <a:pt x="813454" y="2063569"/>
                    </a:lnTo>
                    <a:lnTo>
                      <a:pt x="873232" y="2057713"/>
                    </a:lnTo>
                    <a:lnTo>
                      <a:pt x="899019" y="2049515"/>
                    </a:lnTo>
                    <a:lnTo>
                      <a:pt x="921290" y="2041317"/>
                    </a:lnTo>
                    <a:lnTo>
                      <a:pt x="937699" y="2038975"/>
                    </a:lnTo>
                    <a:lnTo>
                      <a:pt x="943560" y="2036632"/>
                    </a:lnTo>
                    <a:lnTo>
                      <a:pt x="977551" y="2016723"/>
                    </a:lnTo>
                    <a:lnTo>
                      <a:pt x="996305" y="2008525"/>
                    </a:lnTo>
                    <a:lnTo>
                      <a:pt x="1042018" y="1997984"/>
                    </a:lnTo>
                    <a:lnTo>
                      <a:pt x="1056084" y="1990957"/>
                    </a:lnTo>
                    <a:lnTo>
                      <a:pt x="1094763" y="1967534"/>
                    </a:lnTo>
                    <a:lnTo>
                      <a:pt x="1104140" y="1960507"/>
                    </a:lnTo>
                    <a:lnTo>
                      <a:pt x="1111173" y="1956994"/>
                    </a:lnTo>
                    <a:lnTo>
                      <a:pt x="1125238" y="1951138"/>
                    </a:lnTo>
                    <a:lnTo>
                      <a:pt x="1131099" y="1948796"/>
                    </a:lnTo>
                    <a:lnTo>
                      <a:pt x="1152197" y="1928887"/>
                    </a:lnTo>
                    <a:lnTo>
                      <a:pt x="1167435" y="1917175"/>
                    </a:lnTo>
                    <a:lnTo>
                      <a:pt x="1229558" y="1858617"/>
                    </a:lnTo>
                    <a:lnTo>
                      <a:pt x="1279958" y="1796546"/>
                    </a:lnTo>
                    <a:lnTo>
                      <a:pt x="1317467" y="1749700"/>
                    </a:lnTo>
                    <a:lnTo>
                      <a:pt x="1320983" y="1743844"/>
                    </a:lnTo>
                    <a:lnTo>
                      <a:pt x="1328015" y="1722764"/>
                    </a:lnTo>
                    <a:lnTo>
                      <a:pt x="1370213" y="1660693"/>
                    </a:lnTo>
                    <a:lnTo>
                      <a:pt x="1407720" y="1602135"/>
                    </a:lnTo>
                    <a:lnTo>
                      <a:pt x="1441711" y="1543578"/>
                    </a:lnTo>
                    <a:lnTo>
                      <a:pt x="1478048" y="1479164"/>
                    </a:lnTo>
                    <a:lnTo>
                      <a:pt x="1482736" y="1459255"/>
                    </a:lnTo>
                    <a:lnTo>
                      <a:pt x="1499146" y="1425291"/>
                    </a:lnTo>
                    <a:lnTo>
                      <a:pt x="1543686" y="1363220"/>
                    </a:lnTo>
                    <a:lnTo>
                      <a:pt x="1577678" y="1319887"/>
                    </a:lnTo>
                    <a:lnTo>
                      <a:pt x="1585882" y="1296465"/>
                    </a:lnTo>
                    <a:lnTo>
                      <a:pt x="1591743" y="1276555"/>
                    </a:lnTo>
                    <a:lnTo>
                      <a:pt x="1618703" y="1214484"/>
                    </a:lnTo>
                    <a:lnTo>
                      <a:pt x="1656210" y="1153584"/>
                    </a:lnTo>
                    <a:lnTo>
                      <a:pt x="1676137" y="1102053"/>
                    </a:lnTo>
                    <a:lnTo>
                      <a:pt x="1698406" y="1038811"/>
                    </a:lnTo>
                    <a:lnTo>
                      <a:pt x="1724194" y="973227"/>
                    </a:lnTo>
                    <a:lnTo>
                      <a:pt x="1759357" y="899444"/>
                    </a:lnTo>
                    <a:lnTo>
                      <a:pt x="1779283" y="840886"/>
                    </a:lnTo>
                    <a:lnTo>
                      <a:pt x="1795693" y="788185"/>
                    </a:lnTo>
                    <a:lnTo>
                      <a:pt x="1808586" y="736654"/>
                    </a:lnTo>
                    <a:lnTo>
                      <a:pt x="1829685" y="678096"/>
                    </a:lnTo>
                    <a:lnTo>
                      <a:pt x="1842578" y="626566"/>
                    </a:lnTo>
                    <a:lnTo>
                      <a:pt x="1856643" y="589089"/>
                    </a:lnTo>
                    <a:lnTo>
                      <a:pt x="1874225" y="523504"/>
                    </a:lnTo>
                    <a:lnTo>
                      <a:pt x="1887118" y="464947"/>
                    </a:lnTo>
                    <a:lnTo>
                      <a:pt x="1902356" y="400533"/>
                    </a:lnTo>
                    <a:lnTo>
                      <a:pt x="1917594" y="337291"/>
                    </a:lnTo>
                    <a:lnTo>
                      <a:pt x="1919938" y="332607"/>
                    </a:lnTo>
                    <a:lnTo>
                      <a:pt x="1923455" y="313868"/>
                    </a:lnTo>
                    <a:lnTo>
                      <a:pt x="1928143" y="264680"/>
                    </a:lnTo>
                    <a:lnTo>
                      <a:pt x="1945725" y="220176"/>
                    </a:lnTo>
                    <a:lnTo>
                      <a:pt x="1951585" y="178015"/>
                    </a:lnTo>
                    <a:lnTo>
                      <a:pt x="1962135" y="131168"/>
                    </a:lnTo>
                    <a:lnTo>
                      <a:pt x="1976200" y="66755"/>
                    </a:lnTo>
                    <a:lnTo>
                      <a:pt x="1983232" y="28107"/>
                    </a:lnTo>
                    <a:lnTo>
                      <a:pt x="1992609" y="0"/>
                    </a:lnTo>
                  </a:path>
                </a:pathLst>
              </a:custGeom>
              <a:ln w="3337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0" name="Freeform 69"/>
              <p:cNvSpPr/>
              <p:nvPr/>
            </p:nvSpPr>
            <p:spPr>
              <a:xfrm>
                <a:off x="5796541" y="2327262"/>
                <a:ext cx="3458940" cy="818636"/>
              </a:xfrm>
              <a:custGeom>
                <a:avLst/>
                <a:gdLst/>
                <a:ahLst/>
                <a:cxnLst/>
                <a:rect l="0" t="0" r="0" b="0"/>
                <a:pathLst>
                  <a:path w="3458940" h="818636">
                    <a:moveTo>
                      <a:pt x="0" y="519991"/>
                    </a:moveTo>
                    <a:lnTo>
                      <a:pt x="24615" y="543414"/>
                    </a:lnTo>
                    <a:lnTo>
                      <a:pt x="32820" y="550441"/>
                    </a:lnTo>
                    <a:lnTo>
                      <a:pt x="50402" y="558639"/>
                    </a:lnTo>
                    <a:lnTo>
                      <a:pt x="93770" y="568008"/>
                    </a:lnTo>
                    <a:lnTo>
                      <a:pt x="140655" y="590260"/>
                    </a:lnTo>
                    <a:lnTo>
                      <a:pt x="161754" y="604314"/>
                    </a:lnTo>
                    <a:lnTo>
                      <a:pt x="180508" y="608999"/>
                    </a:lnTo>
                    <a:lnTo>
                      <a:pt x="252007" y="646475"/>
                    </a:lnTo>
                    <a:lnTo>
                      <a:pt x="288343" y="659358"/>
                    </a:lnTo>
                    <a:lnTo>
                      <a:pt x="319991" y="662872"/>
                    </a:lnTo>
                    <a:lnTo>
                      <a:pt x="335228" y="665214"/>
                    </a:lnTo>
                    <a:lnTo>
                      <a:pt x="350466" y="669898"/>
                    </a:lnTo>
                    <a:lnTo>
                      <a:pt x="362187" y="676925"/>
                    </a:lnTo>
                    <a:lnTo>
                      <a:pt x="366875" y="680439"/>
                    </a:lnTo>
                    <a:lnTo>
                      <a:pt x="382113" y="683952"/>
                    </a:lnTo>
                    <a:lnTo>
                      <a:pt x="399695" y="686295"/>
                    </a:lnTo>
                    <a:lnTo>
                      <a:pt x="444236" y="703862"/>
                    </a:lnTo>
                    <a:lnTo>
                      <a:pt x="475883" y="710889"/>
                    </a:lnTo>
                    <a:lnTo>
                      <a:pt x="489948" y="715573"/>
                    </a:lnTo>
                    <a:lnTo>
                      <a:pt x="542694" y="722600"/>
                    </a:lnTo>
                    <a:lnTo>
                      <a:pt x="556759" y="728456"/>
                    </a:lnTo>
                    <a:lnTo>
                      <a:pt x="567309" y="735483"/>
                    </a:lnTo>
                    <a:lnTo>
                      <a:pt x="581374" y="738996"/>
                    </a:lnTo>
                    <a:lnTo>
                      <a:pt x="597784" y="741339"/>
                    </a:lnTo>
                    <a:lnTo>
                      <a:pt x="616538" y="748366"/>
                    </a:lnTo>
                    <a:lnTo>
                      <a:pt x="651701" y="755393"/>
                    </a:lnTo>
                    <a:lnTo>
                      <a:pt x="668111" y="760077"/>
                    </a:lnTo>
                    <a:lnTo>
                      <a:pt x="706791" y="765933"/>
                    </a:lnTo>
                    <a:lnTo>
                      <a:pt x="722029" y="771789"/>
                    </a:lnTo>
                    <a:lnTo>
                      <a:pt x="775946" y="775302"/>
                    </a:lnTo>
                    <a:lnTo>
                      <a:pt x="782979" y="775302"/>
                    </a:lnTo>
                    <a:lnTo>
                      <a:pt x="797044" y="777644"/>
                    </a:lnTo>
                    <a:lnTo>
                      <a:pt x="812282" y="782329"/>
                    </a:lnTo>
                    <a:lnTo>
                      <a:pt x="862684" y="785842"/>
                    </a:lnTo>
                    <a:lnTo>
                      <a:pt x="881438" y="794041"/>
                    </a:lnTo>
                    <a:lnTo>
                      <a:pt x="916601" y="799896"/>
                    </a:lnTo>
                    <a:lnTo>
                      <a:pt x="933011" y="803410"/>
                    </a:lnTo>
                    <a:lnTo>
                      <a:pt x="979897" y="808095"/>
                    </a:lnTo>
                    <a:lnTo>
                      <a:pt x="1032642" y="809265"/>
                    </a:lnTo>
                    <a:lnTo>
                      <a:pt x="1065461" y="816292"/>
                    </a:lnTo>
                    <a:lnTo>
                      <a:pt x="1166264" y="818635"/>
                    </a:lnTo>
                    <a:lnTo>
                      <a:pt x="1467500" y="818635"/>
                    </a:lnTo>
                    <a:lnTo>
                      <a:pt x="1561270" y="804581"/>
                    </a:lnTo>
                    <a:lnTo>
                      <a:pt x="1577680" y="799896"/>
                    </a:lnTo>
                    <a:lnTo>
                      <a:pt x="1630425" y="796383"/>
                    </a:lnTo>
                    <a:lnTo>
                      <a:pt x="1660900" y="789356"/>
                    </a:lnTo>
                    <a:lnTo>
                      <a:pt x="1686687" y="783500"/>
                    </a:lnTo>
                    <a:lnTo>
                      <a:pt x="1714818" y="777644"/>
                    </a:lnTo>
                    <a:lnTo>
                      <a:pt x="1815621" y="775302"/>
                    </a:lnTo>
                    <a:lnTo>
                      <a:pt x="1851956" y="775302"/>
                    </a:lnTo>
                    <a:lnTo>
                      <a:pt x="1860161" y="774131"/>
                    </a:lnTo>
                    <a:lnTo>
                      <a:pt x="1878915" y="767104"/>
                    </a:lnTo>
                    <a:lnTo>
                      <a:pt x="1905874" y="763591"/>
                    </a:lnTo>
                    <a:lnTo>
                      <a:pt x="1930488" y="756564"/>
                    </a:lnTo>
                    <a:lnTo>
                      <a:pt x="1992611" y="749537"/>
                    </a:lnTo>
                    <a:lnTo>
                      <a:pt x="2009021" y="744852"/>
                    </a:lnTo>
                    <a:lnTo>
                      <a:pt x="2068799" y="738996"/>
                    </a:lnTo>
                    <a:lnTo>
                      <a:pt x="2086381" y="734312"/>
                    </a:lnTo>
                    <a:lnTo>
                      <a:pt x="2113340" y="729627"/>
                    </a:lnTo>
                    <a:lnTo>
                      <a:pt x="2132094" y="723771"/>
                    </a:lnTo>
                    <a:lnTo>
                      <a:pt x="2160225" y="716745"/>
                    </a:lnTo>
                    <a:lnTo>
                      <a:pt x="2174291" y="712060"/>
                    </a:lnTo>
                    <a:lnTo>
                      <a:pt x="2203593" y="706204"/>
                    </a:lnTo>
                    <a:lnTo>
                      <a:pt x="2242273" y="690979"/>
                    </a:lnTo>
                    <a:lnTo>
                      <a:pt x="2278610" y="683952"/>
                    </a:lnTo>
                    <a:lnTo>
                      <a:pt x="2295019" y="679268"/>
                    </a:lnTo>
                    <a:lnTo>
                      <a:pt x="2318462" y="674583"/>
                    </a:lnTo>
                    <a:lnTo>
                      <a:pt x="2381756" y="655845"/>
                    </a:lnTo>
                    <a:lnTo>
                      <a:pt x="2406371" y="652331"/>
                    </a:lnTo>
                    <a:lnTo>
                      <a:pt x="2443879" y="637106"/>
                    </a:lnTo>
                    <a:lnTo>
                      <a:pt x="2460289" y="627737"/>
                    </a:lnTo>
                    <a:lnTo>
                      <a:pt x="2474354" y="623052"/>
                    </a:lnTo>
                    <a:lnTo>
                      <a:pt x="2491936" y="619539"/>
                    </a:lnTo>
                    <a:lnTo>
                      <a:pt x="2509518" y="612512"/>
                    </a:lnTo>
                    <a:lnTo>
                      <a:pt x="2536477" y="606656"/>
                    </a:lnTo>
                    <a:lnTo>
                      <a:pt x="2549370" y="599629"/>
                    </a:lnTo>
                    <a:lnTo>
                      <a:pt x="2592739" y="575035"/>
                    </a:lnTo>
                    <a:lnTo>
                      <a:pt x="2604460" y="569180"/>
                    </a:lnTo>
                    <a:lnTo>
                      <a:pt x="2647828" y="552783"/>
                    </a:lnTo>
                    <a:lnTo>
                      <a:pt x="2705262" y="527018"/>
                    </a:lnTo>
                    <a:lnTo>
                      <a:pt x="2739254" y="514135"/>
                    </a:lnTo>
                    <a:lnTo>
                      <a:pt x="2768557" y="505937"/>
                    </a:lnTo>
                    <a:lnTo>
                      <a:pt x="2799032" y="494226"/>
                    </a:lnTo>
                    <a:lnTo>
                      <a:pt x="2840056" y="468460"/>
                    </a:lnTo>
                    <a:lnTo>
                      <a:pt x="2859983" y="459091"/>
                    </a:lnTo>
                    <a:lnTo>
                      <a:pt x="2889286" y="448551"/>
                    </a:lnTo>
                    <a:lnTo>
                      <a:pt x="2909212" y="432155"/>
                    </a:lnTo>
                    <a:lnTo>
                      <a:pt x="2924449" y="419272"/>
                    </a:lnTo>
                    <a:lnTo>
                      <a:pt x="2931483" y="414588"/>
                    </a:lnTo>
                    <a:lnTo>
                      <a:pt x="2965474" y="405218"/>
                    </a:lnTo>
                    <a:lnTo>
                      <a:pt x="2980711" y="393507"/>
                    </a:lnTo>
                    <a:lnTo>
                      <a:pt x="3006498" y="372426"/>
                    </a:lnTo>
                    <a:lnTo>
                      <a:pt x="3035802" y="351345"/>
                    </a:lnTo>
                    <a:lnTo>
                      <a:pt x="3061588" y="329093"/>
                    </a:lnTo>
                    <a:lnTo>
                      <a:pt x="3080342" y="315040"/>
                    </a:lnTo>
                    <a:lnTo>
                      <a:pt x="3083859" y="310355"/>
                    </a:lnTo>
                    <a:lnTo>
                      <a:pt x="3085030" y="306841"/>
                    </a:lnTo>
                    <a:lnTo>
                      <a:pt x="3100268" y="290445"/>
                    </a:lnTo>
                    <a:lnTo>
                      <a:pt x="3136605" y="262338"/>
                    </a:lnTo>
                    <a:lnTo>
                      <a:pt x="3175285" y="240086"/>
                    </a:lnTo>
                    <a:lnTo>
                      <a:pt x="3210448" y="217834"/>
                    </a:lnTo>
                    <a:lnTo>
                      <a:pt x="3240923" y="199096"/>
                    </a:lnTo>
                    <a:lnTo>
                      <a:pt x="3271399" y="173330"/>
                    </a:lnTo>
                    <a:lnTo>
                      <a:pt x="3290153" y="160447"/>
                    </a:lnTo>
                    <a:lnTo>
                      <a:pt x="3293669" y="154592"/>
                    </a:lnTo>
                    <a:lnTo>
                      <a:pt x="3296013" y="151078"/>
                    </a:lnTo>
                    <a:lnTo>
                      <a:pt x="3305390" y="144051"/>
                    </a:lnTo>
                    <a:lnTo>
                      <a:pt x="3310079" y="140538"/>
                    </a:lnTo>
                    <a:lnTo>
                      <a:pt x="3320628" y="129998"/>
                    </a:lnTo>
                    <a:lnTo>
                      <a:pt x="3340553" y="104232"/>
                    </a:lnTo>
                    <a:lnTo>
                      <a:pt x="3365168" y="78467"/>
                    </a:lnTo>
                    <a:lnTo>
                      <a:pt x="3390955" y="58557"/>
                    </a:lnTo>
                    <a:lnTo>
                      <a:pt x="3401504" y="46846"/>
                    </a:lnTo>
                    <a:lnTo>
                      <a:pt x="3407365" y="40990"/>
                    </a:lnTo>
                    <a:lnTo>
                      <a:pt x="3414397" y="38648"/>
                    </a:lnTo>
                    <a:lnTo>
                      <a:pt x="3441357" y="29279"/>
                    </a:lnTo>
                    <a:lnTo>
                      <a:pt x="3456594" y="17567"/>
                    </a:lnTo>
                    <a:lnTo>
                      <a:pt x="3458939" y="15225"/>
                    </a:lnTo>
                    <a:lnTo>
                      <a:pt x="3458939" y="11711"/>
                    </a:lnTo>
                    <a:lnTo>
                      <a:pt x="3455422" y="0"/>
                    </a:lnTo>
                  </a:path>
                </a:pathLst>
              </a:custGeom>
              <a:ln w="33377"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1" name="TextBox 70"/>
              <p:cNvSpPr txBox="1"/>
              <p:nvPr/>
            </p:nvSpPr>
            <p:spPr>
              <a:xfrm>
                <a:off x="9258941" y="2132066"/>
                <a:ext cx="666177" cy="384864"/>
              </a:xfrm>
              <a:prstGeom prst="rect">
                <a:avLst/>
              </a:prstGeom>
              <a:noFill/>
            </p:spPr>
            <p:txBody>
              <a:bodyPr vert="horz" rtlCol="0">
                <a:spAutoFit/>
              </a:bodyPr>
              <a:lstStyle/>
              <a:p>
                <a:r>
                  <a:rPr lang="en-US" sz="1400" dirty="0" smtClean="0">
                    <a:solidFill>
                      <a:srgbClr val="000000"/>
                    </a:solidFill>
                  </a:rPr>
                  <a:t>AVC</a:t>
                </a:r>
                <a:endParaRPr lang="en-US" sz="1400" dirty="0">
                  <a:solidFill>
                    <a:srgbClr val="000000"/>
                  </a:solidFill>
                </a:endParaRPr>
              </a:p>
            </p:txBody>
          </p:sp>
        </p:grpSp>
        <p:cxnSp>
          <p:nvCxnSpPr>
            <p:cNvPr id="47" name="Straight Connector 46"/>
            <p:cNvCxnSpPr/>
            <p:nvPr/>
          </p:nvCxnSpPr>
          <p:spPr>
            <a:xfrm flipV="1">
              <a:off x="6420932" y="2579762"/>
              <a:ext cx="0" cy="208781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529298" y="2577537"/>
              <a:ext cx="88471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506449" y="2335266"/>
              <a:ext cx="1069391" cy="384864"/>
            </a:xfrm>
            <a:prstGeom prst="rect">
              <a:avLst/>
            </a:prstGeom>
            <a:noFill/>
          </p:spPr>
          <p:txBody>
            <a:bodyPr vert="horz" wrap="square" rtlCol="0">
              <a:spAutoFit/>
            </a:bodyPr>
            <a:lstStyle/>
            <a:p>
              <a:r>
                <a:rPr lang="en-US" sz="1400" dirty="0">
                  <a:solidFill>
                    <a:srgbClr val="000000"/>
                  </a:solidFill>
                </a:rPr>
                <a:t>P</a:t>
              </a:r>
              <a:r>
                <a:rPr lang="en-US" sz="1400" baseline="-25000" dirty="0">
                  <a:solidFill>
                    <a:srgbClr val="000000"/>
                  </a:solidFill>
                </a:rPr>
                <a:t>1 </a:t>
              </a:r>
              <a:r>
                <a:rPr lang="en-US" sz="1400" dirty="0" smtClean="0">
                  <a:solidFill>
                    <a:srgbClr val="000000"/>
                  </a:solidFill>
                </a:rPr>
                <a:t>= ATC</a:t>
              </a:r>
              <a:r>
                <a:rPr lang="en-US" sz="1400" baseline="-25000" dirty="0" smtClean="0">
                  <a:solidFill>
                    <a:srgbClr val="000000"/>
                  </a:solidFill>
                </a:rPr>
                <a:t>1</a:t>
              </a:r>
              <a:endParaRPr lang="en-US" sz="1400" baseline="-25000" dirty="0">
                <a:solidFill>
                  <a:srgbClr val="000000"/>
                </a:solidFill>
              </a:endParaRPr>
            </a:p>
          </p:txBody>
        </p:sp>
        <p:sp>
          <p:nvSpPr>
            <p:cNvPr id="50" name="TextBox 49"/>
            <p:cNvSpPr txBox="1"/>
            <p:nvPr/>
          </p:nvSpPr>
          <p:spPr>
            <a:xfrm>
              <a:off x="6274563" y="4743348"/>
              <a:ext cx="502080" cy="38486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52" name="TextBox 51"/>
            <p:cNvSpPr txBox="1"/>
            <p:nvPr/>
          </p:nvSpPr>
          <p:spPr>
            <a:xfrm>
              <a:off x="6228019" y="1014467"/>
              <a:ext cx="1580431" cy="654268"/>
            </a:xfrm>
            <a:prstGeom prst="rect">
              <a:avLst/>
            </a:prstGeom>
            <a:noFill/>
          </p:spPr>
          <p:txBody>
            <a:bodyPr vert="horz" rtlCol="0">
              <a:spAutoFit/>
            </a:bodyPr>
            <a:lstStyle/>
            <a:p>
              <a:pPr algn="ctr"/>
              <a:r>
                <a:rPr lang="en-US" sz="1400" b="1" dirty="0" smtClean="0">
                  <a:solidFill>
                    <a:srgbClr val="FF6820"/>
                  </a:solidFill>
                </a:rPr>
                <a:t>Monopolistic Market</a:t>
              </a:r>
              <a:endParaRPr lang="en-US" sz="1400" b="1" dirty="0">
                <a:solidFill>
                  <a:srgbClr val="FF6820"/>
                </a:solidFill>
              </a:endParaRPr>
            </a:p>
          </p:txBody>
        </p:sp>
      </p:grpSp>
    </p:spTree>
    <p:extLst>
      <p:ext uri="{BB962C8B-B14F-4D97-AF65-F5344CB8AC3E}">
        <p14:creationId xmlns="" xmlns:p14="http://schemas.microsoft.com/office/powerpoint/2010/main" val="1711269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508653"/>
          </a:xfrm>
          <a:prstGeom prst="rect">
            <a:avLst/>
          </a:prstGeom>
          <a:noFill/>
        </p:spPr>
        <p:txBody>
          <a:bodyPr wrap="square" rtlCol="0">
            <a:spAutoFit/>
          </a:bodyPr>
          <a:lstStyle/>
          <a:p>
            <a:r>
              <a:rPr lang="en-US" sz="2400" dirty="0" smtClean="0">
                <a:solidFill>
                  <a:srgbClr val="FF0000"/>
                </a:solidFill>
              </a:rPr>
              <a:t>Long-run Equilibrium in a Monopolistic Market</a:t>
            </a:r>
          </a:p>
          <a:p>
            <a:r>
              <a:rPr lang="en-US" dirty="0" smtClean="0"/>
              <a:t>In our study of perfect competition we learned the following:</a:t>
            </a:r>
          </a:p>
          <a:p>
            <a:endParaRPr lang="en-US" dirty="0" smtClean="0"/>
          </a:p>
          <a:p>
            <a:r>
              <a:rPr lang="en-US" b="1" dirty="0" smtClean="0">
                <a:solidFill>
                  <a:srgbClr val="FF0000"/>
                </a:solidFill>
              </a:rPr>
              <a:t>In Monopolistic Markets:</a:t>
            </a:r>
          </a:p>
          <a:p>
            <a:pPr marL="285750" indent="-285750">
              <a:buFont typeface="Arial" pitchFamily="34" charset="0"/>
              <a:buChar char="•"/>
            </a:pPr>
            <a:r>
              <a:rPr lang="en-US" dirty="0" smtClean="0">
                <a:solidFill>
                  <a:schemeClr val="tx1">
                    <a:lumMod val="65000"/>
                    <a:lumOff val="35000"/>
                  </a:schemeClr>
                </a:solidFill>
              </a:rPr>
              <a:t>If the firm is earning economic profits in the short-run, those profits will be maintained as long as the firm can keep demand for its goods high and its costs low, </a:t>
            </a:r>
            <a:r>
              <a:rPr lang="en-US" i="1" dirty="0" smtClean="0">
                <a:solidFill>
                  <a:srgbClr val="0000FF"/>
                </a:solidFill>
              </a:rPr>
              <a:t>because entry to a monopolistic market is blocked!</a:t>
            </a:r>
          </a:p>
          <a:p>
            <a:pPr marL="285750" indent="-285750">
              <a:buFont typeface="Arial" pitchFamily="34" charset="0"/>
              <a:buChar char="•"/>
            </a:pPr>
            <a:endParaRPr lang="en-US" i="1" dirty="0" smtClean="0">
              <a:solidFill>
                <a:srgbClr val="0000FF"/>
              </a:solidFill>
            </a:endParaRPr>
          </a:p>
          <a:p>
            <a:pPr marL="285750" indent="-285750">
              <a:buFont typeface="Arial" pitchFamily="34" charset="0"/>
              <a:buChar char="•"/>
            </a:pPr>
            <a:r>
              <a:rPr lang="en-US" dirty="0" smtClean="0">
                <a:solidFill>
                  <a:schemeClr val="tx1">
                    <a:lumMod val="65000"/>
                    <a:lumOff val="35000"/>
                  </a:schemeClr>
                </a:solidFill>
              </a:rPr>
              <a:t>If the firm is earning economic losses in the short-run, those losses will be maintained as long as the firm cannot increase the demand for its product or reduce its price. </a:t>
            </a:r>
            <a:r>
              <a:rPr lang="en-US" i="1" dirty="0" smtClean="0">
                <a:solidFill>
                  <a:srgbClr val="0000FF"/>
                </a:solidFill>
              </a:rPr>
              <a:t>Exit from a monopoly market is difficult because of the large economies of scale that often characterize large, single sellers.</a:t>
            </a:r>
            <a:endParaRPr lang="en-US" dirty="0" smtClean="0">
              <a:solidFill>
                <a:srgbClr val="0000FF"/>
              </a:solidFill>
            </a:endParaRPr>
          </a:p>
        </p:txBody>
      </p:sp>
    </p:spTree>
    <p:extLst>
      <p:ext uri="{BB962C8B-B14F-4D97-AF65-F5344CB8AC3E}">
        <p14:creationId xmlns="" xmlns:p14="http://schemas.microsoft.com/office/powerpoint/2010/main" val="352481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831544"/>
          </a:xfrm>
          <a:prstGeom prst="rect">
            <a:avLst/>
          </a:prstGeom>
          <a:noFill/>
        </p:spPr>
        <p:txBody>
          <a:bodyPr wrap="square" rtlCol="0">
            <a:spAutoFit/>
          </a:bodyPr>
          <a:lstStyle/>
          <a:p>
            <a:r>
              <a:rPr lang="en-US" sz="2400" dirty="0" smtClean="0">
                <a:solidFill>
                  <a:srgbClr val="FF0000"/>
                </a:solidFill>
              </a:rPr>
              <a:t>Natural Monopoly</a:t>
            </a:r>
          </a:p>
          <a:p>
            <a:pPr marL="285750" indent="-285750">
              <a:buFont typeface="Arial" pitchFamily="34" charset="0"/>
              <a:buChar char="•"/>
            </a:pPr>
            <a:endParaRPr lang="en-US" dirty="0">
              <a:solidFill>
                <a:schemeClr val="tx1">
                  <a:lumMod val="65000"/>
                  <a:lumOff val="35000"/>
                </a:schemeClr>
              </a:solidFill>
            </a:endParaRPr>
          </a:p>
          <a:p>
            <a:r>
              <a:rPr lang="en-US" i="1" dirty="0" smtClean="0">
                <a:solidFill>
                  <a:srgbClr val="0000FF"/>
                </a:solidFill>
              </a:rPr>
              <a:t>There is a type of monopolistic industry in which the dominance of a single firm is economically justifiable and actually beneficial for society! It is called a natural monopoly</a:t>
            </a:r>
          </a:p>
          <a:p>
            <a:endParaRPr lang="en-US" b="1" i="1" dirty="0">
              <a:solidFill>
                <a:srgbClr val="0000FF"/>
              </a:solidFill>
            </a:endParaRPr>
          </a:p>
          <a:p>
            <a:endParaRPr lang="en-US" dirty="0" smtClean="0"/>
          </a:p>
          <a:p>
            <a:pPr marL="285750" indent="-285750">
              <a:buFont typeface="Arial" pitchFamily="34" charset="0"/>
              <a:buChar char="•"/>
            </a:pPr>
            <a:r>
              <a:rPr lang="en-US" sz="1600" dirty="0" smtClean="0"/>
              <a:t>This typically occurs in industries in which there are significant economies of scale.</a:t>
            </a:r>
          </a:p>
          <a:p>
            <a:pPr marL="285750" indent="-285750">
              <a:buFont typeface="Arial" pitchFamily="34" charset="0"/>
              <a:buChar char="•"/>
            </a:pPr>
            <a:r>
              <a:rPr lang="en-US" sz="1600" dirty="0" smtClean="0"/>
              <a:t>If the total demand for a good intersects the firm’s ATC while the firm is still achieving </a:t>
            </a:r>
            <a:r>
              <a:rPr lang="en-US" sz="1600" i="1" dirty="0" smtClean="0"/>
              <a:t>increasing returns to scale</a:t>
            </a:r>
            <a:r>
              <a:rPr lang="en-US" sz="1600" dirty="0" smtClean="0"/>
              <a:t>, then having multiple firms produce the good cannot be more efficient than having a single producer and seller.</a:t>
            </a:r>
            <a:endParaRPr lang="en-US" sz="1600" dirty="0"/>
          </a:p>
        </p:txBody>
      </p:sp>
    </p:spTree>
    <p:extLst>
      <p:ext uri="{BB962C8B-B14F-4D97-AF65-F5344CB8AC3E}">
        <p14:creationId xmlns="" xmlns:p14="http://schemas.microsoft.com/office/powerpoint/2010/main" val="1944885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754326"/>
          </a:xfrm>
          <a:prstGeom prst="rect">
            <a:avLst/>
          </a:prstGeom>
          <a:noFill/>
        </p:spPr>
        <p:txBody>
          <a:bodyPr wrap="square" rtlCol="0">
            <a:spAutoFit/>
          </a:bodyPr>
          <a:lstStyle/>
          <a:p>
            <a:r>
              <a:rPr lang="en-US" b="1" dirty="0" smtClean="0">
                <a:solidFill>
                  <a:srgbClr val="FF0000"/>
                </a:solidFill>
              </a:rPr>
              <a:t>Natural Monopoly: </a:t>
            </a:r>
            <a:r>
              <a:rPr lang="en-US" dirty="0" smtClean="0"/>
              <a:t>When the production of a good can be done more efficiently by a single producer than could possibly be accomplished by multiple producers, an industry is a natural monopoly.</a:t>
            </a:r>
          </a:p>
          <a:p>
            <a:r>
              <a:rPr lang="en-US" dirty="0" smtClean="0"/>
              <a:t>Natural monopolies typically occur in industries with huge economies of scale, such as utility industries or those for good that require significant capital investments to produce. </a:t>
            </a:r>
          </a:p>
          <a:p>
            <a:r>
              <a:rPr lang="en-US" dirty="0" smtClean="0"/>
              <a:t> </a:t>
            </a:r>
          </a:p>
        </p:txBody>
      </p:sp>
      <p:grpSp>
        <p:nvGrpSpPr>
          <p:cNvPr id="8" name="Group 7"/>
          <p:cNvGrpSpPr>
            <a:grpSpLocks noChangeAspect="1"/>
          </p:cNvGrpSpPr>
          <p:nvPr/>
        </p:nvGrpSpPr>
        <p:grpSpPr>
          <a:xfrm>
            <a:off x="3810000" y="1866900"/>
            <a:ext cx="5474970" cy="2800537"/>
            <a:chOff x="3860800" y="1070520"/>
            <a:chExt cx="6083300" cy="3734049"/>
          </a:xfrm>
        </p:grpSpPr>
        <p:cxnSp>
          <p:nvCxnSpPr>
            <p:cNvPr id="10" name="Straight Connector 9"/>
            <p:cNvCxnSpPr/>
            <p:nvPr/>
          </p:nvCxnSpPr>
          <p:spPr>
            <a:xfrm>
              <a:off x="4970779" y="1270000"/>
              <a:ext cx="0" cy="300367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8395" y="4307204"/>
              <a:ext cx="465239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07000" y="1308100"/>
              <a:ext cx="3873500" cy="2819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55100" y="3915320"/>
              <a:ext cx="431800" cy="410369"/>
            </a:xfrm>
            <a:prstGeom prst="rect">
              <a:avLst/>
            </a:prstGeom>
            <a:noFill/>
          </p:spPr>
          <p:txBody>
            <a:bodyPr vert="horz" rtlCol="0">
              <a:spAutoFit/>
            </a:bodyPr>
            <a:lstStyle/>
            <a:p>
              <a:r>
                <a:rPr lang="en-US" sz="1400" dirty="0" smtClean="0">
                  <a:solidFill>
                    <a:srgbClr val="000000"/>
                  </a:solidFill>
                </a:rPr>
                <a:t>D</a:t>
              </a:r>
              <a:endParaRPr lang="en-US" sz="1400" dirty="0">
                <a:solidFill>
                  <a:srgbClr val="000000"/>
                </a:solidFill>
              </a:endParaRPr>
            </a:p>
          </p:txBody>
        </p:sp>
        <p:sp>
          <p:nvSpPr>
            <p:cNvPr id="14" name="TextBox 13"/>
            <p:cNvSpPr txBox="1"/>
            <p:nvPr/>
          </p:nvSpPr>
          <p:spPr>
            <a:xfrm>
              <a:off x="9385300" y="4317750"/>
              <a:ext cx="558800" cy="410369"/>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15" name="TextBox 14"/>
            <p:cNvSpPr txBox="1"/>
            <p:nvPr/>
          </p:nvSpPr>
          <p:spPr>
            <a:xfrm>
              <a:off x="3860800" y="1172120"/>
              <a:ext cx="1320800" cy="615553"/>
            </a:xfrm>
            <a:prstGeom prst="rect">
              <a:avLst/>
            </a:prstGeom>
            <a:noFill/>
          </p:spPr>
          <p:txBody>
            <a:bodyPr vert="horz" rtlCol="0">
              <a:spAutoFit/>
            </a:bodyPr>
            <a:lstStyle/>
            <a:p>
              <a:pPr algn="ctr"/>
              <a:r>
                <a:rPr lang="en-US" sz="1200" dirty="0" smtClean="0">
                  <a:solidFill>
                    <a:srgbClr val="000000"/>
                  </a:solidFill>
                </a:rPr>
                <a:t>ATC / P</a:t>
              </a:r>
            </a:p>
            <a:p>
              <a:pPr algn="ctr"/>
              <a:r>
                <a:rPr lang="en-US" sz="1200" dirty="0" smtClean="0">
                  <a:solidFill>
                    <a:srgbClr val="000000"/>
                  </a:solidFill>
                </a:rPr>
                <a:t>(Million $)</a:t>
              </a:r>
              <a:endParaRPr lang="en-US" sz="1200" dirty="0">
                <a:solidFill>
                  <a:srgbClr val="000000"/>
                </a:solidFill>
              </a:endParaRPr>
            </a:p>
          </p:txBody>
        </p:sp>
        <p:sp>
          <p:nvSpPr>
            <p:cNvPr id="16" name="TextBox 15"/>
            <p:cNvSpPr txBox="1"/>
            <p:nvPr/>
          </p:nvSpPr>
          <p:spPr>
            <a:xfrm>
              <a:off x="5698067" y="1070520"/>
              <a:ext cx="2468033" cy="410369"/>
            </a:xfrm>
            <a:prstGeom prst="rect">
              <a:avLst/>
            </a:prstGeom>
            <a:noFill/>
          </p:spPr>
          <p:txBody>
            <a:bodyPr vert="horz" wrap="square" rtlCol="0">
              <a:spAutoFit/>
            </a:bodyPr>
            <a:lstStyle/>
            <a:p>
              <a:r>
                <a:rPr lang="en-US" sz="1400" b="1" dirty="0" smtClean="0">
                  <a:solidFill>
                    <a:srgbClr val="FF0000"/>
                  </a:solidFill>
                </a:rPr>
                <a:t>Nuclear Power Plants</a:t>
              </a:r>
              <a:endParaRPr lang="en-US" sz="1400" b="1" dirty="0">
                <a:solidFill>
                  <a:srgbClr val="FF0000"/>
                </a:solidFill>
              </a:endParaRPr>
            </a:p>
          </p:txBody>
        </p:sp>
        <p:cxnSp>
          <p:nvCxnSpPr>
            <p:cNvPr id="17" name="Straight Connector 16"/>
            <p:cNvCxnSpPr/>
            <p:nvPr/>
          </p:nvCxnSpPr>
          <p:spPr>
            <a:xfrm flipV="1">
              <a:off x="7123048" y="3263900"/>
              <a:ext cx="0" cy="10287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20200" y="3670300"/>
              <a:ext cx="711200" cy="410369"/>
            </a:xfrm>
            <a:prstGeom prst="rect">
              <a:avLst/>
            </a:prstGeom>
            <a:noFill/>
          </p:spPr>
          <p:txBody>
            <a:bodyPr vert="horz" rtlCol="0">
              <a:spAutoFit/>
            </a:bodyPr>
            <a:lstStyle/>
            <a:p>
              <a:r>
                <a:rPr lang="en-US" sz="1400" smtClean="0">
                  <a:solidFill>
                    <a:srgbClr val="000000"/>
                  </a:solidFill>
                </a:rPr>
                <a:t>ATC</a:t>
              </a:r>
              <a:r>
                <a:rPr lang="en-US" sz="1400" baseline="-25000" smtClean="0">
                  <a:solidFill>
                    <a:srgbClr val="000000"/>
                  </a:solidFill>
                </a:rPr>
                <a:t>lr</a:t>
              </a:r>
              <a:endParaRPr lang="en-US" sz="1400" baseline="-25000">
                <a:solidFill>
                  <a:srgbClr val="000000"/>
                </a:solidFill>
              </a:endParaRPr>
            </a:p>
          </p:txBody>
        </p:sp>
        <p:sp>
          <p:nvSpPr>
            <p:cNvPr id="19" name="TextBox 18"/>
            <p:cNvSpPr txBox="1"/>
            <p:nvPr/>
          </p:nvSpPr>
          <p:spPr>
            <a:xfrm>
              <a:off x="4538133" y="3102520"/>
              <a:ext cx="533400" cy="410369"/>
            </a:xfrm>
            <a:prstGeom prst="rect">
              <a:avLst/>
            </a:prstGeom>
            <a:noFill/>
          </p:spPr>
          <p:txBody>
            <a:bodyPr vert="horz" rtlCol="0">
              <a:spAutoFit/>
            </a:bodyPr>
            <a:lstStyle/>
            <a:p>
              <a:r>
                <a:rPr lang="en-US" sz="1400" smtClean="0">
                  <a:solidFill>
                    <a:srgbClr val="000000"/>
                  </a:solidFill>
                </a:rPr>
                <a:t>70</a:t>
              </a:r>
              <a:endParaRPr lang="en-US" sz="1400">
                <a:solidFill>
                  <a:srgbClr val="000000"/>
                </a:solidFill>
              </a:endParaRPr>
            </a:p>
          </p:txBody>
        </p:sp>
        <p:sp>
          <p:nvSpPr>
            <p:cNvPr id="20" name="TextBox 19"/>
            <p:cNvSpPr txBox="1"/>
            <p:nvPr/>
          </p:nvSpPr>
          <p:spPr>
            <a:xfrm>
              <a:off x="4538133" y="3606550"/>
              <a:ext cx="533400" cy="410369"/>
            </a:xfrm>
            <a:prstGeom prst="rect">
              <a:avLst/>
            </a:prstGeom>
            <a:noFill/>
          </p:spPr>
          <p:txBody>
            <a:bodyPr vert="horz" rtlCol="0">
              <a:spAutoFit/>
            </a:bodyPr>
            <a:lstStyle/>
            <a:p>
              <a:r>
                <a:rPr lang="en-US" sz="1400" dirty="0" smtClean="0">
                  <a:solidFill>
                    <a:srgbClr val="000000"/>
                  </a:solidFill>
                </a:rPr>
                <a:t>40</a:t>
              </a:r>
              <a:endParaRPr lang="en-US" sz="1400" dirty="0">
                <a:solidFill>
                  <a:srgbClr val="000000"/>
                </a:solidFill>
              </a:endParaRPr>
            </a:p>
          </p:txBody>
        </p:sp>
        <p:sp>
          <p:nvSpPr>
            <p:cNvPr id="21" name="TextBox 20"/>
            <p:cNvSpPr txBox="1"/>
            <p:nvPr/>
          </p:nvSpPr>
          <p:spPr>
            <a:xfrm>
              <a:off x="5321300" y="4381500"/>
              <a:ext cx="406400" cy="410369"/>
            </a:xfrm>
            <a:prstGeom prst="rect">
              <a:avLst/>
            </a:prstGeom>
            <a:noFill/>
          </p:spPr>
          <p:txBody>
            <a:bodyPr vert="horz" rtlCol="0">
              <a:spAutoFit/>
            </a:bodyPr>
            <a:lstStyle/>
            <a:p>
              <a:r>
                <a:rPr lang="en-US" sz="1400" smtClean="0">
                  <a:solidFill>
                    <a:srgbClr val="000000"/>
                  </a:solidFill>
                </a:rPr>
                <a:t>1</a:t>
              </a:r>
              <a:endParaRPr lang="en-US" sz="1400">
                <a:solidFill>
                  <a:srgbClr val="000000"/>
                </a:solidFill>
              </a:endParaRPr>
            </a:p>
          </p:txBody>
        </p:sp>
        <p:sp>
          <p:nvSpPr>
            <p:cNvPr id="22" name="TextBox 21"/>
            <p:cNvSpPr txBox="1"/>
            <p:nvPr/>
          </p:nvSpPr>
          <p:spPr>
            <a:xfrm>
              <a:off x="6985000" y="4394200"/>
              <a:ext cx="406400" cy="410369"/>
            </a:xfrm>
            <a:prstGeom prst="rect">
              <a:avLst/>
            </a:prstGeom>
            <a:noFill/>
          </p:spPr>
          <p:txBody>
            <a:bodyPr vert="horz" rtlCol="0">
              <a:spAutoFit/>
            </a:bodyPr>
            <a:lstStyle/>
            <a:p>
              <a:r>
                <a:rPr lang="en-US" sz="1400" smtClean="0">
                  <a:solidFill>
                    <a:srgbClr val="000000"/>
                  </a:solidFill>
                </a:rPr>
                <a:t>4</a:t>
              </a:r>
              <a:endParaRPr lang="en-US" sz="1400">
                <a:solidFill>
                  <a:srgbClr val="000000"/>
                </a:solidFill>
              </a:endParaRPr>
            </a:p>
          </p:txBody>
        </p:sp>
        <p:sp>
          <p:nvSpPr>
            <p:cNvPr id="23" name="TextBox 22"/>
            <p:cNvSpPr txBox="1"/>
            <p:nvPr/>
          </p:nvSpPr>
          <p:spPr>
            <a:xfrm>
              <a:off x="8449733" y="4381500"/>
              <a:ext cx="406400" cy="410369"/>
            </a:xfrm>
            <a:prstGeom prst="rect">
              <a:avLst/>
            </a:prstGeom>
            <a:noFill/>
          </p:spPr>
          <p:txBody>
            <a:bodyPr vert="horz" rtlCol="0">
              <a:spAutoFit/>
            </a:bodyPr>
            <a:lstStyle/>
            <a:p>
              <a:r>
                <a:rPr lang="en-US" sz="1400" smtClean="0">
                  <a:solidFill>
                    <a:srgbClr val="000000"/>
                  </a:solidFill>
                </a:rPr>
                <a:t>8</a:t>
              </a:r>
              <a:endParaRPr lang="en-US" sz="1400">
                <a:solidFill>
                  <a:srgbClr val="000000"/>
                </a:solidFill>
              </a:endParaRPr>
            </a:p>
          </p:txBody>
        </p:sp>
        <p:sp>
          <p:nvSpPr>
            <p:cNvPr id="24" name="Freeform 23"/>
            <p:cNvSpPr/>
            <p:nvPr/>
          </p:nvSpPr>
          <p:spPr>
            <a:xfrm>
              <a:off x="5118100" y="1549400"/>
              <a:ext cx="4116070" cy="2329180"/>
            </a:xfrm>
            <a:custGeom>
              <a:avLst/>
              <a:gdLst/>
              <a:ahLst/>
              <a:cxnLst/>
              <a:rect l="0" t="0" r="0" b="0"/>
              <a:pathLst>
                <a:path w="4116070" h="2329180">
                  <a:moveTo>
                    <a:pt x="0" y="0"/>
                  </a:moveTo>
                  <a:lnTo>
                    <a:pt x="27940" y="63500"/>
                  </a:lnTo>
                  <a:lnTo>
                    <a:pt x="58420" y="128270"/>
                  </a:lnTo>
                  <a:lnTo>
                    <a:pt x="101600" y="199389"/>
                  </a:lnTo>
                  <a:lnTo>
                    <a:pt x="129540" y="233679"/>
                  </a:lnTo>
                  <a:lnTo>
                    <a:pt x="140970" y="262889"/>
                  </a:lnTo>
                  <a:lnTo>
                    <a:pt x="186690" y="335279"/>
                  </a:lnTo>
                  <a:lnTo>
                    <a:pt x="203200" y="364489"/>
                  </a:lnTo>
                  <a:lnTo>
                    <a:pt x="257809" y="433070"/>
                  </a:lnTo>
                  <a:lnTo>
                    <a:pt x="302259" y="483870"/>
                  </a:lnTo>
                  <a:lnTo>
                    <a:pt x="334009" y="530860"/>
                  </a:lnTo>
                  <a:lnTo>
                    <a:pt x="346709" y="543560"/>
                  </a:lnTo>
                  <a:lnTo>
                    <a:pt x="354329" y="548639"/>
                  </a:lnTo>
                  <a:lnTo>
                    <a:pt x="365759" y="561339"/>
                  </a:lnTo>
                  <a:lnTo>
                    <a:pt x="403859" y="613410"/>
                  </a:lnTo>
                  <a:lnTo>
                    <a:pt x="424179" y="631189"/>
                  </a:lnTo>
                  <a:lnTo>
                    <a:pt x="439420" y="652779"/>
                  </a:lnTo>
                  <a:lnTo>
                    <a:pt x="448309" y="669289"/>
                  </a:lnTo>
                  <a:lnTo>
                    <a:pt x="461009" y="681989"/>
                  </a:lnTo>
                  <a:lnTo>
                    <a:pt x="537209" y="745489"/>
                  </a:lnTo>
                  <a:lnTo>
                    <a:pt x="576579" y="791210"/>
                  </a:lnTo>
                  <a:lnTo>
                    <a:pt x="600709" y="808989"/>
                  </a:lnTo>
                  <a:lnTo>
                    <a:pt x="632459" y="847089"/>
                  </a:lnTo>
                  <a:lnTo>
                    <a:pt x="713740" y="915670"/>
                  </a:lnTo>
                  <a:lnTo>
                    <a:pt x="753109" y="938529"/>
                  </a:lnTo>
                  <a:lnTo>
                    <a:pt x="769620" y="953770"/>
                  </a:lnTo>
                  <a:lnTo>
                    <a:pt x="774700" y="962660"/>
                  </a:lnTo>
                  <a:lnTo>
                    <a:pt x="781050" y="967739"/>
                  </a:lnTo>
                  <a:lnTo>
                    <a:pt x="786129" y="970279"/>
                  </a:lnTo>
                  <a:lnTo>
                    <a:pt x="817879" y="990600"/>
                  </a:lnTo>
                  <a:lnTo>
                    <a:pt x="906779" y="1059179"/>
                  </a:lnTo>
                  <a:lnTo>
                    <a:pt x="993140" y="1126489"/>
                  </a:lnTo>
                  <a:lnTo>
                    <a:pt x="1083309" y="1197610"/>
                  </a:lnTo>
                  <a:lnTo>
                    <a:pt x="1192530" y="1267460"/>
                  </a:lnTo>
                  <a:lnTo>
                    <a:pt x="1210309" y="1278889"/>
                  </a:lnTo>
                  <a:lnTo>
                    <a:pt x="1280159" y="1329689"/>
                  </a:lnTo>
                  <a:lnTo>
                    <a:pt x="1333500" y="1362710"/>
                  </a:lnTo>
                  <a:lnTo>
                    <a:pt x="1384300" y="1400810"/>
                  </a:lnTo>
                  <a:lnTo>
                    <a:pt x="1465580" y="1443989"/>
                  </a:lnTo>
                  <a:lnTo>
                    <a:pt x="1498600" y="1457960"/>
                  </a:lnTo>
                  <a:lnTo>
                    <a:pt x="1535430" y="1487170"/>
                  </a:lnTo>
                  <a:lnTo>
                    <a:pt x="1563369" y="1513839"/>
                  </a:lnTo>
                  <a:lnTo>
                    <a:pt x="1581150" y="1522729"/>
                  </a:lnTo>
                  <a:lnTo>
                    <a:pt x="1706880" y="1583689"/>
                  </a:lnTo>
                  <a:lnTo>
                    <a:pt x="1746250" y="1600200"/>
                  </a:lnTo>
                  <a:lnTo>
                    <a:pt x="1799590" y="1629410"/>
                  </a:lnTo>
                  <a:lnTo>
                    <a:pt x="1860550" y="1654810"/>
                  </a:lnTo>
                  <a:lnTo>
                    <a:pt x="1913890" y="1691639"/>
                  </a:lnTo>
                  <a:lnTo>
                    <a:pt x="1930400" y="1696720"/>
                  </a:lnTo>
                  <a:lnTo>
                    <a:pt x="1971040" y="1708150"/>
                  </a:lnTo>
                  <a:lnTo>
                    <a:pt x="2043430" y="1736090"/>
                  </a:lnTo>
                  <a:lnTo>
                    <a:pt x="2080259" y="1756409"/>
                  </a:lnTo>
                  <a:lnTo>
                    <a:pt x="2095500" y="1761490"/>
                  </a:lnTo>
                  <a:lnTo>
                    <a:pt x="2104390" y="1762759"/>
                  </a:lnTo>
                  <a:lnTo>
                    <a:pt x="2117090" y="1767840"/>
                  </a:lnTo>
                  <a:lnTo>
                    <a:pt x="2218690" y="1819909"/>
                  </a:lnTo>
                  <a:lnTo>
                    <a:pt x="2239009" y="1824990"/>
                  </a:lnTo>
                  <a:lnTo>
                    <a:pt x="2288540" y="1830070"/>
                  </a:lnTo>
                  <a:lnTo>
                    <a:pt x="2324100" y="1842770"/>
                  </a:lnTo>
                  <a:lnTo>
                    <a:pt x="2339340" y="1850390"/>
                  </a:lnTo>
                  <a:lnTo>
                    <a:pt x="2372359" y="1870709"/>
                  </a:lnTo>
                  <a:lnTo>
                    <a:pt x="2388869" y="1875790"/>
                  </a:lnTo>
                  <a:lnTo>
                    <a:pt x="2405380" y="1879600"/>
                  </a:lnTo>
                  <a:lnTo>
                    <a:pt x="2524759" y="1930400"/>
                  </a:lnTo>
                  <a:lnTo>
                    <a:pt x="2533650" y="1934209"/>
                  </a:lnTo>
                  <a:lnTo>
                    <a:pt x="2555240" y="1939290"/>
                  </a:lnTo>
                  <a:lnTo>
                    <a:pt x="2576830" y="1943100"/>
                  </a:lnTo>
                  <a:lnTo>
                    <a:pt x="2637790" y="1972309"/>
                  </a:lnTo>
                  <a:lnTo>
                    <a:pt x="2673350" y="1993900"/>
                  </a:lnTo>
                  <a:lnTo>
                    <a:pt x="2694940" y="2001520"/>
                  </a:lnTo>
                  <a:lnTo>
                    <a:pt x="2777490" y="2010409"/>
                  </a:lnTo>
                  <a:lnTo>
                    <a:pt x="2848609" y="2040890"/>
                  </a:lnTo>
                  <a:lnTo>
                    <a:pt x="2891790" y="2061209"/>
                  </a:lnTo>
                  <a:lnTo>
                    <a:pt x="2912109" y="2066290"/>
                  </a:lnTo>
                  <a:lnTo>
                    <a:pt x="2961640" y="2071370"/>
                  </a:lnTo>
                  <a:lnTo>
                    <a:pt x="2997200" y="2080259"/>
                  </a:lnTo>
                  <a:lnTo>
                    <a:pt x="3013709" y="2082800"/>
                  </a:lnTo>
                  <a:lnTo>
                    <a:pt x="3074669" y="2103120"/>
                  </a:lnTo>
                  <a:lnTo>
                    <a:pt x="3108959" y="2108200"/>
                  </a:lnTo>
                  <a:lnTo>
                    <a:pt x="3131819" y="2117090"/>
                  </a:lnTo>
                  <a:lnTo>
                    <a:pt x="3225800" y="2124709"/>
                  </a:lnTo>
                  <a:lnTo>
                    <a:pt x="3348990" y="2167890"/>
                  </a:lnTo>
                  <a:lnTo>
                    <a:pt x="3389630" y="2179320"/>
                  </a:lnTo>
                  <a:lnTo>
                    <a:pt x="3465830" y="2188209"/>
                  </a:lnTo>
                  <a:lnTo>
                    <a:pt x="3510280" y="2204720"/>
                  </a:lnTo>
                  <a:lnTo>
                    <a:pt x="3553459" y="2212340"/>
                  </a:lnTo>
                  <a:lnTo>
                    <a:pt x="3573780" y="2218690"/>
                  </a:lnTo>
                  <a:lnTo>
                    <a:pt x="3616959" y="2225040"/>
                  </a:lnTo>
                  <a:lnTo>
                    <a:pt x="3670300" y="2242820"/>
                  </a:lnTo>
                  <a:lnTo>
                    <a:pt x="3723640" y="2246629"/>
                  </a:lnTo>
                  <a:lnTo>
                    <a:pt x="3788409" y="2249170"/>
                  </a:lnTo>
                  <a:lnTo>
                    <a:pt x="3826509" y="2258059"/>
                  </a:lnTo>
                  <a:lnTo>
                    <a:pt x="3846830" y="2260600"/>
                  </a:lnTo>
                  <a:lnTo>
                    <a:pt x="3869690" y="2269490"/>
                  </a:lnTo>
                  <a:lnTo>
                    <a:pt x="3909059" y="2275840"/>
                  </a:lnTo>
                  <a:lnTo>
                    <a:pt x="3929380" y="2282190"/>
                  </a:lnTo>
                  <a:lnTo>
                    <a:pt x="3972559" y="2288540"/>
                  </a:lnTo>
                  <a:lnTo>
                    <a:pt x="4025900" y="2307590"/>
                  </a:lnTo>
                  <a:lnTo>
                    <a:pt x="4067809" y="2312670"/>
                  </a:lnTo>
                  <a:lnTo>
                    <a:pt x="4110990" y="2329179"/>
                  </a:lnTo>
                  <a:lnTo>
                    <a:pt x="4114800" y="2329179"/>
                  </a:lnTo>
                  <a:lnTo>
                    <a:pt x="4116069" y="2325370"/>
                  </a:lnTo>
                  <a:lnTo>
                    <a:pt x="4114800" y="2311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5" name="Straight Connector 24"/>
            <p:cNvCxnSpPr/>
            <p:nvPr/>
          </p:nvCxnSpPr>
          <p:spPr>
            <a:xfrm flipH="1">
              <a:off x="4965700" y="3733800"/>
              <a:ext cx="361060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45000" y="1968500"/>
              <a:ext cx="660400" cy="410369"/>
            </a:xfrm>
            <a:prstGeom prst="rect">
              <a:avLst/>
            </a:prstGeom>
            <a:noFill/>
          </p:spPr>
          <p:txBody>
            <a:bodyPr vert="horz" rtlCol="0">
              <a:spAutoFit/>
            </a:bodyPr>
            <a:lstStyle/>
            <a:p>
              <a:r>
                <a:rPr lang="en-US" sz="1400" dirty="0" smtClean="0">
                  <a:solidFill>
                    <a:srgbClr val="000000"/>
                  </a:solidFill>
                </a:rPr>
                <a:t>150</a:t>
              </a:r>
              <a:endParaRPr lang="en-US" sz="1400" dirty="0">
                <a:solidFill>
                  <a:srgbClr val="000000"/>
                </a:solidFill>
              </a:endParaRPr>
            </a:p>
          </p:txBody>
        </p:sp>
        <p:cxnSp>
          <p:nvCxnSpPr>
            <p:cNvPr id="29" name="Straight Connector 28"/>
            <p:cNvCxnSpPr/>
            <p:nvPr/>
          </p:nvCxnSpPr>
          <p:spPr>
            <a:xfrm>
              <a:off x="8572500" y="3733800"/>
              <a:ext cx="0" cy="5588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965700" y="3275076"/>
              <a:ext cx="2154301"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452829" y="2156699"/>
              <a:ext cx="0" cy="209145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68748" y="2156699"/>
              <a:ext cx="484081" cy="1698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0" y="1955266"/>
            <a:ext cx="4191000" cy="2800767"/>
          </a:xfrm>
          <a:prstGeom prst="rect">
            <a:avLst/>
          </a:prstGeom>
        </p:spPr>
        <p:txBody>
          <a:bodyPr wrap="square">
            <a:spAutoFit/>
          </a:bodyPr>
          <a:lstStyle/>
          <a:p>
            <a:r>
              <a:rPr lang="en-US" sz="1600" b="1" dirty="0">
                <a:solidFill>
                  <a:srgbClr val="0000FF"/>
                </a:solidFill>
              </a:rPr>
              <a:t>Assume, for example: </a:t>
            </a:r>
          </a:p>
          <a:p>
            <a:pPr marL="285750" indent="-285750">
              <a:buFont typeface="Arial" pitchFamily="34" charset="0"/>
              <a:buChar char="•"/>
            </a:pPr>
            <a:r>
              <a:rPr lang="en-US" sz="1600" dirty="0"/>
              <a:t>France wishes to build 8 new nuclear power plants. The government must decide whether to hire one firm to build all 8 plants (which would give that firm a monopoly), or</a:t>
            </a:r>
          </a:p>
          <a:p>
            <a:pPr marL="285750" indent="-285750">
              <a:buFont typeface="Arial" pitchFamily="34" charset="0"/>
              <a:buChar char="•"/>
            </a:pPr>
            <a:r>
              <a:rPr lang="en-US" sz="1600" dirty="0"/>
              <a:t>Hire 2 plants to build four plants each, or</a:t>
            </a:r>
          </a:p>
          <a:p>
            <a:pPr marL="285750" indent="-285750">
              <a:buFont typeface="Arial" pitchFamily="34" charset="0"/>
              <a:buChar char="•"/>
            </a:pPr>
            <a:r>
              <a:rPr lang="en-US" sz="1600" dirty="0"/>
              <a:t>Hire 8 firms to build one plant </a:t>
            </a:r>
            <a:r>
              <a:rPr lang="en-US" sz="1600" dirty="0" smtClean="0"/>
              <a:t>each</a:t>
            </a:r>
          </a:p>
          <a:p>
            <a:endParaRPr lang="en-US" sz="1600" dirty="0" smtClean="0"/>
          </a:p>
          <a:p>
            <a:r>
              <a:rPr lang="en-US" sz="1600" dirty="0" smtClean="0">
                <a:solidFill>
                  <a:srgbClr val="0000FF"/>
                </a:solidFill>
              </a:rPr>
              <a:t>Based on the Long-run ATC curve, which represents the per-plant costs of the firms in the industry, we can observe the following:</a:t>
            </a:r>
          </a:p>
        </p:txBody>
      </p:sp>
      <p:sp>
        <p:nvSpPr>
          <p:cNvPr id="39" name="Rectangle 38"/>
          <p:cNvSpPr/>
          <p:nvPr/>
        </p:nvSpPr>
        <p:spPr>
          <a:xfrm>
            <a:off x="-23570" y="4617303"/>
            <a:ext cx="9167569" cy="830997"/>
          </a:xfrm>
          <a:prstGeom prst="rect">
            <a:avLst/>
          </a:prstGeom>
        </p:spPr>
        <p:txBody>
          <a:bodyPr wrap="square">
            <a:spAutoFit/>
          </a:bodyPr>
          <a:lstStyle/>
          <a:p>
            <a:pPr marL="285750" indent="-285750">
              <a:buFont typeface="Arial" pitchFamily="34" charset="0"/>
              <a:buChar char="•"/>
            </a:pPr>
            <a:r>
              <a:rPr lang="en-US" sz="1600" dirty="0">
                <a:cs typeface="Arial" pitchFamily="34" charset="0"/>
              </a:rPr>
              <a:t>It would cost one firm a total of </a:t>
            </a:r>
            <a:r>
              <a:rPr lang="en-US" sz="1600" b="1" dirty="0">
                <a:solidFill>
                  <a:srgbClr val="FF0000"/>
                </a:solidFill>
                <a:cs typeface="Arial" pitchFamily="34" charset="0"/>
              </a:rPr>
              <a:t>$320m</a:t>
            </a:r>
            <a:r>
              <a:rPr lang="en-US" sz="1600" dirty="0">
                <a:solidFill>
                  <a:srgbClr val="FF0000"/>
                </a:solidFill>
                <a:cs typeface="Arial" pitchFamily="34" charset="0"/>
              </a:rPr>
              <a:t> </a:t>
            </a:r>
            <a:r>
              <a:rPr lang="en-US" sz="1600" dirty="0">
                <a:cs typeface="Arial" pitchFamily="34" charset="0"/>
              </a:rPr>
              <a:t>[8x40] to build eight plants </a:t>
            </a:r>
          </a:p>
          <a:p>
            <a:pPr marL="285750" indent="-285750">
              <a:buFont typeface="Arial" pitchFamily="34" charset="0"/>
              <a:buChar char="•"/>
            </a:pPr>
            <a:r>
              <a:rPr lang="en-US" sz="1600" dirty="0">
                <a:cs typeface="Arial" pitchFamily="34" charset="0"/>
              </a:rPr>
              <a:t>It would cost two firms a total of </a:t>
            </a:r>
            <a:r>
              <a:rPr lang="en-US" sz="1600" b="1" dirty="0">
                <a:solidFill>
                  <a:srgbClr val="F31403"/>
                </a:solidFill>
                <a:cs typeface="Arial" pitchFamily="34" charset="0"/>
              </a:rPr>
              <a:t>$560m</a:t>
            </a:r>
            <a:r>
              <a:rPr lang="en-US" sz="1600" b="1" dirty="0">
                <a:solidFill>
                  <a:srgbClr val="0000FF"/>
                </a:solidFill>
                <a:cs typeface="Arial" pitchFamily="34" charset="0"/>
              </a:rPr>
              <a:t> </a:t>
            </a:r>
            <a:r>
              <a:rPr lang="en-US" sz="1600" dirty="0">
                <a:cs typeface="Arial" pitchFamily="34" charset="0"/>
              </a:rPr>
              <a:t>[2(4x70)] to build eight plants</a:t>
            </a:r>
          </a:p>
          <a:p>
            <a:pPr marL="285750" indent="-285750">
              <a:buFont typeface="Arial" pitchFamily="34" charset="0"/>
              <a:buChar char="•"/>
            </a:pPr>
            <a:r>
              <a:rPr lang="en-US" sz="1600" dirty="0">
                <a:cs typeface="Arial" pitchFamily="34" charset="0"/>
              </a:rPr>
              <a:t>It would cost 8 small firms </a:t>
            </a:r>
            <a:r>
              <a:rPr lang="en-US" sz="1600" dirty="0" err="1">
                <a:cs typeface="Arial" pitchFamily="34" charset="0"/>
              </a:rPr>
              <a:t>firms</a:t>
            </a:r>
            <a:r>
              <a:rPr lang="en-US" sz="1600" dirty="0">
                <a:cs typeface="Arial" pitchFamily="34" charset="0"/>
              </a:rPr>
              <a:t> a total of </a:t>
            </a:r>
            <a:r>
              <a:rPr lang="en-US" sz="1600" b="1" dirty="0">
                <a:solidFill>
                  <a:srgbClr val="F31403"/>
                </a:solidFill>
                <a:cs typeface="Arial" pitchFamily="34" charset="0"/>
              </a:rPr>
              <a:t>$1,200m </a:t>
            </a:r>
            <a:r>
              <a:rPr lang="en-US" sz="1600" dirty="0">
                <a:solidFill>
                  <a:schemeClr val="bg2">
                    <a:lumMod val="25000"/>
                  </a:schemeClr>
                </a:solidFill>
                <a:cs typeface="Arial" pitchFamily="34" charset="0"/>
              </a:rPr>
              <a:t>[8(150)] </a:t>
            </a:r>
            <a:r>
              <a:rPr lang="en-US" sz="1600" dirty="0">
                <a:cs typeface="Arial" pitchFamily="34" charset="0"/>
              </a:rPr>
              <a:t>to build eight plants</a:t>
            </a:r>
            <a:endParaRPr lang="en-US" sz="1600" dirty="0">
              <a:solidFill>
                <a:srgbClr val="800080"/>
              </a:solidFill>
            </a:endParaRPr>
          </a:p>
        </p:txBody>
      </p:sp>
    </p:spTree>
    <p:extLst>
      <p:ext uri="{BB962C8B-B14F-4D97-AF65-F5344CB8AC3E}">
        <p14:creationId xmlns="" xmlns:p14="http://schemas.microsoft.com/office/powerpoint/2010/main" val="3128507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a:solidFill>
                  <a:srgbClr val="FF0000"/>
                </a:solidFill>
              </a:rPr>
              <a:t>Natural Monopoly and the need for </a:t>
            </a:r>
            <a:r>
              <a:rPr lang="en-US" sz="2400" dirty="0" smtClean="0">
                <a:solidFill>
                  <a:srgbClr val="FF0000"/>
                </a:solidFill>
              </a:rPr>
              <a:t>Government Regulation</a:t>
            </a:r>
            <a:r>
              <a:rPr lang="en-US" sz="2400" dirty="0">
                <a:solidFill>
                  <a:srgbClr val="FF0000"/>
                </a:solidFill>
              </a:rPr>
              <a:t>: </a:t>
            </a:r>
            <a:endParaRPr lang="en-US" sz="2400" dirty="0" smtClean="0">
              <a:solidFill>
                <a:srgbClr val="FF0000"/>
              </a:solidFill>
            </a:endParaRPr>
          </a:p>
          <a:p>
            <a:r>
              <a:rPr lang="en-US" dirty="0" smtClean="0"/>
              <a:t>A </a:t>
            </a:r>
            <a:r>
              <a:rPr lang="en-US" dirty="0"/>
              <a:t>monopoly in a key industry like electricity generation can potentially be very harmful for consumers of the product being produced</a:t>
            </a:r>
            <a:r>
              <a:rPr lang="en-US" dirty="0" smtClean="0"/>
              <a:t>. </a:t>
            </a:r>
            <a:endParaRPr lang="en-US" b="1" dirty="0"/>
          </a:p>
        </p:txBody>
      </p:sp>
      <p:grpSp>
        <p:nvGrpSpPr>
          <p:cNvPr id="8" name="Group 7"/>
          <p:cNvGrpSpPr>
            <a:grpSpLocks noChangeAspect="1"/>
          </p:cNvGrpSpPr>
          <p:nvPr/>
        </p:nvGrpSpPr>
        <p:grpSpPr>
          <a:xfrm>
            <a:off x="4038600" y="1955869"/>
            <a:ext cx="5271028" cy="3123178"/>
            <a:chOff x="4300767" y="2116359"/>
            <a:chExt cx="5479057" cy="3826774"/>
          </a:xfrm>
        </p:grpSpPr>
        <p:cxnSp>
          <p:nvCxnSpPr>
            <p:cNvPr id="10" name="Straight Connector 9"/>
            <p:cNvCxnSpPr/>
            <p:nvPr/>
          </p:nvCxnSpPr>
          <p:spPr>
            <a:xfrm>
              <a:off x="4702397" y="2336563"/>
              <a:ext cx="0" cy="292873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64606" y="5304744"/>
              <a:ext cx="457451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61757" y="5341270"/>
              <a:ext cx="383179" cy="377114"/>
            </a:xfrm>
            <a:prstGeom prst="rect">
              <a:avLst/>
            </a:prstGeom>
            <a:noFill/>
          </p:spPr>
          <p:txBody>
            <a:bodyPr vert="horz" wrap="square" rtlCol="0">
              <a:spAutoFit/>
            </a:bodyPr>
            <a:lstStyle/>
            <a:p>
              <a:r>
                <a:rPr lang="en-US" sz="1400" dirty="0" smtClean="0">
                  <a:solidFill>
                    <a:srgbClr val="000000"/>
                  </a:solidFill>
                </a:rPr>
                <a:t>Q</a:t>
              </a:r>
              <a:endParaRPr lang="en-US" sz="1400" dirty="0">
                <a:solidFill>
                  <a:srgbClr val="000000"/>
                </a:solidFill>
              </a:endParaRPr>
            </a:p>
          </p:txBody>
        </p:sp>
        <p:sp>
          <p:nvSpPr>
            <p:cNvPr id="13" name="TextBox 12"/>
            <p:cNvSpPr txBox="1"/>
            <p:nvPr/>
          </p:nvSpPr>
          <p:spPr>
            <a:xfrm>
              <a:off x="4300767" y="2116359"/>
              <a:ext cx="248252" cy="377114"/>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14" name="TextBox 13"/>
            <p:cNvSpPr txBox="1"/>
            <p:nvPr/>
          </p:nvSpPr>
          <p:spPr>
            <a:xfrm>
              <a:off x="5878980" y="2216108"/>
              <a:ext cx="2613944" cy="377114"/>
            </a:xfrm>
            <a:prstGeom prst="rect">
              <a:avLst/>
            </a:prstGeom>
            <a:noFill/>
          </p:spPr>
          <p:txBody>
            <a:bodyPr vert="horz" rtlCol="0">
              <a:spAutoFit/>
            </a:bodyPr>
            <a:lstStyle/>
            <a:p>
              <a:r>
                <a:rPr lang="en-US" sz="1400" b="1" dirty="0" smtClean="0">
                  <a:solidFill>
                    <a:srgbClr val="FF0000"/>
                  </a:solidFill>
                </a:rPr>
                <a:t>Electricity Industry</a:t>
              </a:r>
              <a:endParaRPr lang="en-US" sz="1400" b="1" dirty="0">
                <a:solidFill>
                  <a:srgbClr val="FF0000"/>
                </a:solidFill>
              </a:endParaRPr>
            </a:p>
          </p:txBody>
        </p:sp>
        <p:sp>
          <p:nvSpPr>
            <p:cNvPr id="15" name="Freeform 14"/>
            <p:cNvSpPr/>
            <p:nvPr/>
          </p:nvSpPr>
          <p:spPr>
            <a:xfrm>
              <a:off x="4868803" y="2544523"/>
              <a:ext cx="3847450" cy="2125870"/>
            </a:xfrm>
            <a:custGeom>
              <a:avLst/>
              <a:gdLst/>
              <a:ahLst/>
              <a:cxnLst/>
              <a:rect l="0" t="0" r="0" b="0"/>
              <a:pathLst>
                <a:path w="3847450" h="2125870">
                  <a:moveTo>
                    <a:pt x="0" y="0"/>
                  </a:moveTo>
                  <a:lnTo>
                    <a:pt x="2438" y="34092"/>
                  </a:lnTo>
                  <a:lnTo>
                    <a:pt x="8534" y="46268"/>
                  </a:lnTo>
                  <a:lnTo>
                    <a:pt x="30477" y="112016"/>
                  </a:lnTo>
                  <a:lnTo>
                    <a:pt x="51202" y="183853"/>
                  </a:lnTo>
                  <a:lnTo>
                    <a:pt x="62173" y="216727"/>
                  </a:lnTo>
                  <a:lnTo>
                    <a:pt x="85336" y="258124"/>
                  </a:lnTo>
                  <a:lnTo>
                    <a:pt x="95089" y="284911"/>
                  </a:lnTo>
                  <a:lnTo>
                    <a:pt x="95089" y="297086"/>
                  </a:lnTo>
                  <a:lnTo>
                    <a:pt x="114595" y="333613"/>
                  </a:lnTo>
                  <a:lnTo>
                    <a:pt x="173111" y="427366"/>
                  </a:lnTo>
                  <a:lnTo>
                    <a:pt x="221874" y="491897"/>
                  </a:lnTo>
                  <a:lnTo>
                    <a:pt x="288924" y="591737"/>
                  </a:lnTo>
                  <a:lnTo>
                    <a:pt x="323059" y="648963"/>
                  </a:lnTo>
                  <a:lnTo>
                    <a:pt x="360851" y="697665"/>
                  </a:lnTo>
                  <a:lnTo>
                    <a:pt x="415710" y="759761"/>
                  </a:lnTo>
                  <a:lnTo>
                    <a:pt x="465692" y="829162"/>
                  </a:lnTo>
                  <a:lnTo>
                    <a:pt x="519332" y="893693"/>
                  </a:lnTo>
                  <a:lnTo>
                    <a:pt x="565658" y="954572"/>
                  </a:lnTo>
                  <a:lnTo>
                    <a:pt x="624174" y="1023973"/>
                  </a:lnTo>
                  <a:lnTo>
                    <a:pt x="674157" y="1069023"/>
                  </a:lnTo>
                  <a:lnTo>
                    <a:pt x="743645" y="1128683"/>
                  </a:lnTo>
                  <a:lnTo>
                    <a:pt x="811914" y="1187126"/>
                  </a:lnTo>
                  <a:lnTo>
                    <a:pt x="838734" y="1211478"/>
                  </a:lnTo>
                  <a:lnTo>
                    <a:pt x="866773" y="1227306"/>
                  </a:lnTo>
                  <a:lnTo>
                    <a:pt x="944795" y="1284532"/>
                  </a:lnTo>
                  <a:lnTo>
                    <a:pt x="1003311" y="1321059"/>
                  </a:lnTo>
                  <a:lnTo>
                    <a:pt x="1037446" y="1341758"/>
                  </a:lnTo>
                  <a:lnTo>
                    <a:pt x="1164231" y="1405071"/>
                  </a:lnTo>
                  <a:lnTo>
                    <a:pt x="1249568" y="1461079"/>
                  </a:lnTo>
                  <a:lnTo>
                    <a:pt x="1299550" y="1474472"/>
                  </a:lnTo>
                  <a:lnTo>
                    <a:pt x="1386106" y="1515869"/>
                  </a:lnTo>
                  <a:lnTo>
                    <a:pt x="1409268" y="1529262"/>
                  </a:lnTo>
                  <a:lnTo>
                    <a:pt x="1489728" y="1562137"/>
                  </a:lnTo>
                  <a:lnTo>
                    <a:pt x="1540930" y="1595011"/>
                  </a:lnTo>
                  <a:lnTo>
                    <a:pt x="1678688" y="1646149"/>
                  </a:lnTo>
                  <a:lnTo>
                    <a:pt x="1794501" y="1692416"/>
                  </a:lnTo>
                  <a:lnTo>
                    <a:pt x="1812788" y="1698504"/>
                  </a:lnTo>
                  <a:lnTo>
                    <a:pt x="1918848" y="1747206"/>
                  </a:lnTo>
                  <a:lnTo>
                    <a:pt x="1934697" y="1755730"/>
                  </a:lnTo>
                  <a:lnTo>
                    <a:pt x="1970050" y="1767905"/>
                  </a:lnTo>
                  <a:lnTo>
                    <a:pt x="2006623" y="1777646"/>
                  </a:lnTo>
                  <a:lnTo>
                    <a:pt x="2100493" y="1816608"/>
                  </a:lnTo>
                  <a:lnTo>
                    <a:pt x="2234592" y="1855570"/>
                  </a:lnTo>
                  <a:lnTo>
                    <a:pt x="2367473" y="1894532"/>
                  </a:lnTo>
                  <a:lnTo>
                    <a:pt x="2394293" y="1906708"/>
                  </a:lnTo>
                  <a:lnTo>
                    <a:pt x="2415018" y="1915231"/>
                  </a:lnTo>
                  <a:lnTo>
                    <a:pt x="2524736" y="1944452"/>
                  </a:lnTo>
                  <a:lnTo>
                    <a:pt x="2645426" y="1967586"/>
                  </a:lnTo>
                  <a:lnTo>
                    <a:pt x="2758801" y="1996807"/>
                  </a:lnTo>
                  <a:lnTo>
                    <a:pt x="2866081" y="2004113"/>
                  </a:lnTo>
                  <a:lnTo>
                    <a:pt x="2980676" y="2029682"/>
                  </a:lnTo>
                  <a:lnTo>
                    <a:pt x="3066012" y="2041857"/>
                  </a:lnTo>
                  <a:lnTo>
                    <a:pt x="3163540" y="2058903"/>
                  </a:lnTo>
                  <a:lnTo>
                    <a:pt x="3191578" y="2061338"/>
                  </a:lnTo>
                  <a:lnTo>
                    <a:pt x="3233028" y="2072297"/>
                  </a:lnTo>
                  <a:lnTo>
                    <a:pt x="3359813" y="2088125"/>
                  </a:lnTo>
                  <a:lnTo>
                    <a:pt x="3435397" y="2092995"/>
                  </a:lnTo>
                  <a:lnTo>
                    <a:pt x="3526828" y="2096648"/>
                  </a:lnTo>
                  <a:lnTo>
                    <a:pt x="3560963" y="2103953"/>
                  </a:lnTo>
                  <a:lnTo>
                    <a:pt x="3696282" y="2118564"/>
                  </a:lnTo>
                  <a:lnTo>
                    <a:pt x="3829162" y="2125869"/>
                  </a:lnTo>
                  <a:lnTo>
                    <a:pt x="3847449" y="2125869"/>
                  </a:lnTo>
                </a:path>
              </a:pathLst>
            </a:custGeom>
            <a:ln w="4419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 name="TextBox 15"/>
            <p:cNvSpPr txBox="1"/>
            <p:nvPr/>
          </p:nvSpPr>
          <p:spPr>
            <a:xfrm>
              <a:off x="6768755" y="5368541"/>
              <a:ext cx="663399" cy="37711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m</a:t>
              </a:r>
              <a:endParaRPr lang="en-US" sz="1400" baseline="-25000">
                <a:solidFill>
                  <a:srgbClr val="000000"/>
                </a:solidFill>
              </a:endParaRPr>
            </a:p>
          </p:txBody>
        </p:sp>
        <p:sp>
          <p:nvSpPr>
            <p:cNvPr id="18" name="Freeform 17"/>
            <p:cNvSpPr/>
            <p:nvPr/>
          </p:nvSpPr>
          <p:spPr>
            <a:xfrm rot="21065400">
              <a:off x="5068734" y="3842448"/>
              <a:ext cx="3571935" cy="1357585"/>
            </a:xfrm>
            <a:custGeom>
              <a:avLst/>
              <a:gdLst/>
              <a:ahLst/>
              <a:cxnLst/>
              <a:rect l="0" t="0" r="0" b="0"/>
              <a:pathLst>
                <a:path w="3571935" h="1357585">
                  <a:moveTo>
                    <a:pt x="0" y="0"/>
                  </a:moveTo>
                  <a:lnTo>
                    <a:pt x="3657" y="26786"/>
                  </a:lnTo>
                  <a:lnTo>
                    <a:pt x="10971" y="37744"/>
                  </a:lnTo>
                  <a:lnTo>
                    <a:pt x="35353" y="87664"/>
                  </a:lnTo>
                  <a:lnTo>
                    <a:pt x="58516" y="142455"/>
                  </a:lnTo>
                  <a:lnTo>
                    <a:pt x="70706" y="168024"/>
                  </a:lnTo>
                  <a:lnTo>
                    <a:pt x="92650" y="198463"/>
                  </a:lnTo>
                  <a:lnTo>
                    <a:pt x="102403" y="219161"/>
                  </a:lnTo>
                  <a:lnTo>
                    <a:pt x="103622" y="231337"/>
                  </a:lnTo>
                  <a:lnTo>
                    <a:pt x="123128" y="258123"/>
                  </a:lnTo>
                  <a:lnTo>
                    <a:pt x="181644" y="327524"/>
                  </a:lnTo>
                  <a:lnTo>
                    <a:pt x="227969" y="375010"/>
                  </a:lnTo>
                  <a:lnTo>
                    <a:pt x="292581" y="449281"/>
                  </a:lnTo>
                  <a:lnTo>
                    <a:pt x="325496" y="491896"/>
                  </a:lnTo>
                  <a:lnTo>
                    <a:pt x="362069" y="527205"/>
                  </a:lnTo>
                  <a:lnTo>
                    <a:pt x="412052" y="572255"/>
                  </a:lnTo>
                  <a:lnTo>
                    <a:pt x="459596" y="623393"/>
                  </a:lnTo>
                  <a:lnTo>
                    <a:pt x="510798" y="670878"/>
                  </a:lnTo>
                  <a:lnTo>
                    <a:pt x="554686" y="714710"/>
                  </a:lnTo>
                  <a:lnTo>
                    <a:pt x="610764" y="764630"/>
                  </a:lnTo>
                  <a:lnTo>
                    <a:pt x="654651" y="797505"/>
                  </a:lnTo>
                  <a:lnTo>
                    <a:pt x="716824" y="838902"/>
                  </a:lnTo>
                  <a:lnTo>
                    <a:pt x="781437" y="879082"/>
                  </a:lnTo>
                  <a:lnTo>
                    <a:pt x="804599" y="894910"/>
                  </a:lnTo>
                  <a:lnTo>
                    <a:pt x="830200" y="907086"/>
                  </a:lnTo>
                  <a:lnTo>
                    <a:pt x="899688" y="943612"/>
                  </a:lnTo>
                  <a:lnTo>
                    <a:pt x="952109" y="965529"/>
                  </a:lnTo>
                  <a:lnTo>
                    <a:pt x="982586" y="980139"/>
                  </a:lnTo>
                  <a:lnTo>
                    <a:pt x="1094743" y="1019102"/>
                  </a:lnTo>
                  <a:lnTo>
                    <a:pt x="1169107" y="1055628"/>
                  </a:lnTo>
                  <a:lnTo>
                    <a:pt x="1212994" y="1061716"/>
                  </a:lnTo>
                  <a:lnTo>
                    <a:pt x="1289797" y="1087285"/>
                  </a:lnTo>
                  <a:lnTo>
                    <a:pt x="1308084" y="1095808"/>
                  </a:lnTo>
                  <a:lnTo>
                    <a:pt x="1377571" y="1114071"/>
                  </a:lnTo>
                  <a:lnTo>
                    <a:pt x="1425116" y="1134770"/>
                  </a:lnTo>
                  <a:lnTo>
                    <a:pt x="1543368" y="1163992"/>
                  </a:lnTo>
                  <a:lnTo>
                    <a:pt x="1646990" y="1190778"/>
                  </a:lnTo>
                  <a:lnTo>
                    <a:pt x="1659182" y="1193213"/>
                  </a:lnTo>
                  <a:lnTo>
                    <a:pt x="1751832" y="1222435"/>
                  </a:lnTo>
                  <a:lnTo>
                    <a:pt x="1765243" y="1229740"/>
                  </a:lnTo>
                  <a:lnTo>
                    <a:pt x="1798157" y="1235828"/>
                  </a:lnTo>
                  <a:lnTo>
                    <a:pt x="1828635" y="1238263"/>
                  </a:lnTo>
                  <a:lnTo>
                    <a:pt x="1909095" y="1261397"/>
                  </a:lnTo>
                  <a:lnTo>
                    <a:pt x="2024908" y="1278443"/>
                  </a:lnTo>
                  <a:lnTo>
                    <a:pt x="2139503" y="1297924"/>
                  </a:lnTo>
                  <a:lnTo>
                    <a:pt x="2165105" y="1305229"/>
                  </a:lnTo>
                  <a:lnTo>
                    <a:pt x="2180952" y="1311317"/>
                  </a:lnTo>
                  <a:lnTo>
                    <a:pt x="2274823" y="1324711"/>
                  </a:lnTo>
                  <a:lnTo>
                    <a:pt x="2378445" y="1329581"/>
                  </a:lnTo>
                  <a:lnTo>
                    <a:pt x="2474753" y="1342974"/>
                  </a:lnTo>
                  <a:lnTo>
                    <a:pt x="2564965" y="1339321"/>
                  </a:lnTo>
                  <a:lnTo>
                    <a:pt x="2662493" y="1347844"/>
                  </a:lnTo>
                  <a:lnTo>
                    <a:pt x="2735639" y="1347844"/>
                  </a:lnTo>
                  <a:lnTo>
                    <a:pt x="2818537" y="1353932"/>
                  </a:lnTo>
                  <a:lnTo>
                    <a:pt x="2841700" y="1352714"/>
                  </a:lnTo>
                  <a:lnTo>
                    <a:pt x="2875834" y="1357584"/>
                  </a:lnTo>
                  <a:lnTo>
                    <a:pt x="2983114" y="1356367"/>
                  </a:lnTo>
                  <a:lnTo>
                    <a:pt x="3047725" y="1355150"/>
                  </a:lnTo>
                  <a:lnTo>
                    <a:pt x="3124529" y="1349062"/>
                  </a:lnTo>
                  <a:lnTo>
                    <a:pt x="3152568" y="1350279"/>
                  </a:lnTo>
                  <a:lnTo>
                    <a:pt x="3265943" y="1349062"/>
                  </a:lnTo>
                  <a:lnTo>
                    <a:pt x="3378100" y="1342974"/>
                  </a:lnTo>
                  <a:lnTo>
                    <a:pt x="3439054" y="1335668"/>
                  </a:lnTo>
                  <a:lnTo>
                    <a:pt x="3456120" y="1336886"/>
                  </a:lnTo>
                  <a:lnTo>
                    <a:pt x="3490255" y="1329581"/>
                  </a:lnTo>
                  <a:lnTo>
                    <a:pt x="3571934" y="1311317"/>
                  </a:lnTo>
                </a:path>
              </a:pathLst>
            </a:custGeom>
            <a:ln w="35065" cap="flat" cmpd="sng" algn="ctr">
              <a:solidFill>
                <a:srgbClr val="FFAD5B"/>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9" name="Straight Connector 18"/>
            <p:cNvCxnSpPr/>
            <p:nvPr/>
          </p:nvCxnSpPr>
          <p:spPr>
            <a:xfrm>
              <a:off x="4943289" y="2244637"/>
              <a:ext cx="3829407" cy="289926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08767" y="4988178"/>
              <a:ext cx="1071057" cy="377114"/>
            </a:xfrm>
            <a:prstGeom prst="rect">
              <a:avLst/>
            </a:prstGeom>
            <a:noFill/>
          </p:spPr>
          <p:txBody>
            <a:bodyPr vert="horz" wrap="square" rtlCol="0">
              <a:spAutoFit/>
            </a:bodyPr>
            <a:lstStyle/>
            <a:p>
              <a:r>
                <a:rPr lang="en-US" sz="1400" dirty="0" smtClean="0">
                  <a:solidFill>
                    <a:srgbClr val="000000"/>
                  </a:solidFill>
                </a:rPr>
                <a:t>D=AR=P</a:t>
              </a:r>
              <a:endParaRPr lang="en-US" sz="1400" dirty="0">
                <a:solidFill>
                  <a:srgbClr val="000000"/>
                </a:solidFill>
              </a:endParaRPr>
            </a:p>
          </p:txBody>
        </p:sp>
        <p:cxnSp>
          <p:nvCxnSpPr>
            <p:cNvPr id="21" name="Straight Connector 20"/>
            <p:cNvCxnSpPr/>
            <p:nvPr/>
          </p:nvCxnSpPr>
          <p:spPr>
            <a:xfrm>
              <a:off x="4915128" y="2244637"/>
              <a:ext cx="2527107" cy="3497427"/>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66817" y="5566019"/>
              <a:ext cx="687781" cy="377114"/>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sp>
          <p:nvSpPr>
            <p:cNvPr id="23" name="TextBox 22"/>
            <p:cNvSpPr txBox="1"/>
            <p:nvPr/>
          </p:nvSpPr>
          <p:spPr>
            <a:xfrm>
              <a:off x="8435332" y="4299409"/>
              <a:ext cx="663399" cy="37711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24" name="TextBox 23"/>
            <p:cNvSpPr txBox="1"/>
            <p:nvPr/>
          </p:nvSpPr>
          <p:spPr>
            <a:xfrm>
              <a:off x="8734433" y="4597097"/>
              <a:ext cx="565872" cy="377114"/>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cxnSp>
          <p:nvCxnSpPr>
            <p:cNvPr id="25" name="Straight Connector 24"/>
            <p:cNvCxnSpPr/>
            <p:nvPr/>
          </p:nvCxnSpPr>
          <p:spPr>
            <a:xfrm flipV="1">
              <a:off x="6951864" y="3800928"/>
              <a:ext cx="0" cy="1503816"/>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702397" y="3800928"/>
              <a:ext cx="2233786"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490235" y="4959077"/>
              <a:ext cx="0" cy="34116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17270" y="4944953"/>
              <a:ext cx="3772963"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00768" y="3567249"/>
              <a:ext cx="614635" cy="377114"/>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m</a:t>
              </a:r>
              <a:endParaRPr lang="en-US" sz="1400" baseline="-25000" dirty="0">
                <a:solidFill>
                  <a:srgbClr val="000000"/>
                </a:solidFill>
              </a:endParaRPr>
            </a:p>
          </p:txBody>
        </p:sp>
        <p:sp>
          <p:nvSpPr>
            <p:cNvPr id="30" name="TextBox 29"/>
            <p:cNvSpPr txBox="1"/>
            <p:nvPr/>
          </p:nvSpPr>
          <p:spPr>
            <a:xfrm>
              <a:off x="8332134" y="5341270"/>
              <a:ext cx="712163" cy="37711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so</a:t>
              </a:r>
              <a:endParaRPr lang="en-US" sz="1400" baseline="-25000">
                <a:solidFill>
                  <a:srgbClr val="000000"/>
                </a:solidFill>
              </a:endParaRPr>
            </a:p>
          </p:txBody>
        </p:sp>
        <p:sp>
          <p:nvSpPr>
            <p:cNvPr id="31" name="TextBox 30"/>
            <p:cNvSpPr txBox="1"/>
            <p:nvPr/>
          </p:nvSpPr>
          <p:spPr>
            <a:xfrm>
              <a:off x="4300768" y="4805539"/>
              <a:ext cx="639018" cy="377114"/>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so</a:t>
              </a:r>
              <a:endParaRPr lang="en-US" sz="1400" baseline="-25000" dirty="0">
                <a:solidFill>
                  <a:srgbClr val="000000"/>
                </a:solidFill>
              </a:endParaRPr>
            </a:p>
          </p:txBody>
        </p:sp>
      </p:grpSp>
      <p:sp>
        <p:nvSpPr>
          <p:cNvPr id="4" name="TextBox 3"/>
          <p:cNvSpPr txBox="1"/>
          <p:nvPr/>
        </p:nvSpPr>
        <p:spPr>
          <a:xfrm>
            <a:off x="0" y="1333500"/>
            <a:ext cx="4247449" cy="3785652"/>
          </a:xfrm>
          <a:prstGeom prst="rect">
            <a:avLst/>
          </a:prstGeom>
          <a:noFill/>
        </p:spPr>
        <p:txBody>
          <a:bodyPr wrap="square" rtlCol="0">
            <a:spAutoFit/>
          </a:bodyPr>
          <a:lstStyle/>
          <a:p>
            <a:r>
              <a:rPr lang="en-US" sz="1600" b="1" dirty="0" smtClean="0"/>
              <a:t>Assume the market for electricity is a natural monopoly: </a:t>
            </a:r>
          </a:p>
          <a:p>
            <a:pPr marL="285750" indent="-285750">
              <a:buFont typeface="Arial" pitchFamily="34" charset="0"/>
              <a:buChar char="•"/>
            </a:pPr>
            <a:r>
              <a:rPr lang="en-US" sz="1600" dirty="0" smtClean="0"/>
              <a:t>To maximize its profits, the electricity company will produce where MC=MR</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socially optimal quantity (where P=MC) is </a:t>
            </a:r>
            <a:r>
              <a:rPr lang="en-US" sz="1600" dirty="0" err="1" smtClean="0"/>
              <a:t>Qso</a:t>
            </a:r>
            <a:r>
              <a:rPr lang="en-US" sz="1600" dirty="0" smtClean="0"/>
              <a:t>. This is the </a:t>
            </a:r>
            <a:r>
              <a:rPr lang="en-US" sz="1600" i="1" dirty="0" smtClean="0"/>
              <a:t>allocatively efficient </a:t>
            </a:r>
            <a:r>
              <a:rPr lang="en-US" sz="1600" dirty="0" smtClean="0"/>
              <a:t>level of output.</a:t>
            </a:r>
          </a:p>
          <a:p>
            <a:pPr marL="285750" indent="-285750">
              <a:buFont typeface="Arial" pitchFamily="34" charset="0"/>
              <a:buChar char="•"/>
            </a:pP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Unregulated, there the industry will under-produce electricity and charge a higher price, leaving many households unable to afford this important product.</a:t>
            </a:r>
          </a:p>
        </p:txBody>
      </p:sp>
    </p:spTree>
    <p:extLst>
      <p:ext uri="{BB962C8B-B14F-4D97-AF65-F5344CB8AC3E}">
        <p14:creationId xmlns="" xmlns:p14="http://schemas.microsoft.com/office/powerpoint/2010/main" val="351145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985980"/>
          </a:xfrm>
          <a:prstGeom prst="rect">
            <a:avLst/>
          </a:prstGeom>
          <a:noFill/>
        </p:spPr>
        <p:txBody>
          <a:bodyPr wrap="square" rtlCol="0">
            <a:spAutoFit/>
          </a:bodyPr>
          <a:lstStyle/>
          <a:p>
            <a:r>
              <a:rPr lang="en-US" sz="2400" dirty="0" smtClean="0">
                <a:solidFill>
                  <a:srgbClr val="FF0000"/>
                </a:solidFill>
              </a:rPr>
              <a:t>Introduction to Pure Monopoly</a:t>
            </a:r>
          </a:p>
          <a:p>
            <a:r>
              <a:rPr lang="en-US" b="1" dirty="0" smtClean="0">
                <a:solidFill>
                  <a:srgbClr val="0000FF"/>
                </a:solidFill>
              </a:rPr>
              <a:t>Monopoly in the real world: </a:t>
            </a:r>
            <a:r>
              <a:rPr lang="en-US" dirty="0" smtClean="0"/>
              <a:t>Quite a few of the goods and services we consume are provided by pure monopolies or at least NEAR monopolies:</a:t>
            </a:r>
          </a:p>
          <a:p>
            <a:endParaRPr lang="en-US" dirty="0" smtClean="0"/>
          </a:p>
          <a:p>
            <a:pPr marL="285750" indent="-285750">
              <a:buFont typeface="Arial" pitchFamily="34" charset="0"/>
              <a:buChar char="•"/>
            </a:pPr>
            <a:r>
              <a:rPr lang="en-US" sz="1600" b="1" dirty="0" smtClean="0"/>
              <a:t>Microsoft: </a:t>
            </a:r>
            <a:r>
              <a:rPr lang="en-US" sz="1600" dirty="0" smtClean="0"/>
              <a:t>has a near monopoly in the market for PC operating systems, in which its Windows software runs on nearly every PC computer in the world.</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t>Local utilities: </a:t>
            </a:r>
            <a:r>
              <a:rPr lang="en-US" sz="1600" dirty="0" smtClean="0"/>
              <a:t>Most of us have only one option for who we buy our electricity, water, garbage collection, and gas heat from. Most public utilities are provided by monopolists</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t>State liquor stores: </a:t>
            </a:r>
            <a:r>
              <a:rPr lang="en-US" sz="1600" dirty="0" smtClean="0"/>
              <a:t>In many US states liquor is sold in purely monopolistic state-run (or regulated) stores</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t>Cable and phone providers: </a:t>
            </a:r>
            <a:r>
              <a:rPr lang="en-US" sz="1600" dirty="0" smtClean="0"/>
              <a:t>Until the last decade or two, most people had only one option for where to buy their cable TV or their phone service from. The adoption of cellular phone technology has made the phone service industry more competitive recently.</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t>Rail transportation:  </a:t>
            </a:r>
            <a:r>
              <a:rPr lang="en-US" sz="1600" dirty="0" smtClean="0"/>
              <a:t>In the US, Switzerland, and many other countries, there is a purely monopolistic provider of train service in the country. If you want to travel by train across the US, you will travel on Amtrak.</a:t>
            </a:r>
            <a:endParaRPr lang="en-US" sz="1600" b="1" dirty="0"/>
          </a:p>
        </p:txBody>
      </p:sp>
    </p:spTree>
    <p:extLst>
      <p:ext uri="{BB962C8B-B14F-4D97-AF65-F5344CB8AC3E}">
        <p14:creationId xmlns="" xmlns:p14="http://schemas.microsoft.com/office/powerpoint/2010/main" val="210062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a:solidFill>
                  <a:srgbClr val="FF0000"/>
                </a:solidFill>
              </a:rPr>
              <a:t>Natural Monopoly and the need for </a:t>
            </a:r>
            <a:r>
              <a:rPr lang="en-US" sz="2400" dirty="0" smtClean="0">
                <a:solidFill>
                  <a:srgbClr val="FF0000"/>
                </a:solidFill>
              </a:rPr>
              <a:t>Government Regulation</a:t>
            </a:r>
            <a:r>
              <a:rPr lang="en-US" sz="2400" dirty="0">
                <a:solidFill>
                  <a:srgbClr val="FF0000"/>
                </a:solidFill>
              </a:rPr>
              <a:t>: </a:t>
            </a:r>
            <a:endParaRPr lang="en-US" sz="2400" dirty="0" smtClean="0">
              <a:solidFill>
                <a:srgbClr val="FF0000"/>
              </a:solidFill>
            </a:endParaRPr>
          </a:p>
          <a:p>
            <a:r>
              <a:rPr lang="en-US" dirty="0" smtClean="0"/>
              <a:t>To ensure that a naturally monopolistic industry produces at a level closer to the </a:t>
            </a:r>
            <a:r>
              <a:rPr lang="en-US" i="1" dirty="0" smtClean="0"/>
              <a:t>allocatively efficient </a:t>
            </a:r>
            <a:r>
              <a:rPr lang="en-US" dirty="0" smtClean="0"/>
              <a:t>price and quantity (where P=MC), either subsidies or price controls can be imposed by the government.</a:t>
            </a:r>
            <a:endParaRPr lang="en-US" b="1" dirty="0"/>
          </a:p>
        </p:txBody>
      </p:sp>
      <p:sp>
        <p:nvSpPr>
          <p:cNvPr id="4" name="TextBox 3"/>
          <p:cNvSpPr txBox="1"/>
          <p:nvPr/>
        </p:nvSpPr>
        <p:spPr>
          <a:xfrm>
            <a:off x="4759646" y="1721227"/>
            <a:ext cx="4384354" cy="4031873"/>
          </a:xfrm>
          <a:prstGeom prst="rect">
            <a:avLst/>
          </a:prstGeom>
          <a:noFill/>
        </p:spPr>
        <p:txBody>
          <a:bodyPr wrap="square" rtlCol="0">
            <a:spAutoFit/>
          </a:bodyPr>
          <a:lstStyle/>
          <a:p>
            <a:r>
              <a:rPr lang="en-US" sz="1600" b="1" dirty="0" smtClean="0">
                <a:solidFill>
                  <a:srgbClr val="0000FF"/>
                </a:solidFill>
              </a:rPr>
              <a:t>Regulations to increase output and decrease price of a natural monopoly:</a:t>
            </a:r>
          </a:p>
          <a:p>
            <a:pPr marL="285750" indent="-285750">
              <a:buFont typeface="Arial" pitchFamily="34" charset="0"/>
              <a:buChar char="•"/>
            </a:pPr>
            <a:r>
              <a:rPr lang="en-US" sz="1600" dirty="0"/>
              <a:t>A price ceiling of </a:t>
            </a:r>
            <a:r>
              <a:rPr lang="en-US" sz="1600" dirty="0" err="1"/>
              <a:t>Pso</a:t>
            </a:r>
            <a:r>
              <a:rPr lang="en-US" sz="1600" dirty="0"/>
              <a:t> </a:t>
            </a:r>
            <a:r>
              <a:rPr lang="en-US" sz="1600" dirty="0" smtClean="0"/>
              <a:t>is below the firm’s ATC, so the firm will be earning economic losses and will shut down in the long-run. This is </a:t>
            </a:r>
            <a:r>
              <a:rPr lang="en-US" sz="1600" i="1" dirty="0" smtClean="0"/>
              <a:t>not a good regulation</a:t>
            </a:r>
            <a:r>
              <a:rPr lang="en-US" sz="1600" dirty="0" smtClean="0"/>
              <a:t>.</a:t>
            </a:r>
          </a:p>
          <a:p>
            <a:pPr marL="285750" indent="-285750">
              <a:buFont typeface="Arial" pitchFamily="34" charset="0"/>
              <a:buChar char="•"/>
            </a:pPr>
            <a:r>
              <a:rPr lang="en-US" sz="1600" dirty="0" smtClean="0"/>
              <a:t>A price ceiling of Pc, which is equal to the firm’s average total cost, will increase the firm’s level of output (to Qc) and lead a price closer to </a:t>
            </a:r>
            <a:r>
              <a:rPr lang="en-US" sz="1600" dirty="0" err="1" smtClean="0"/>
              <a:t>Pso</a:t>
            </a:r>
            <a:r>
              <a:rPr lang="en-US" sz="1600" dirty="0" smtClean="0"/>
              <a:t>. The firm will break even, and earn a </a:t>
            </a:r>
            <a:r>
              <a:rPr lang="en-US" sz="1600" i="1" dirty="0" smtClean="0"/>
              <a:t>fair return</a:t>
            </a:r>
            <a:r>
              <a:rPr lang="en-US" sz="1600" dirty="0" smtClean="0"/>
              <a:t> for its services. </a:t>
            </a:r>
            <a:r>
              <a:rPr lang="en-US" sz="1600" i="1" dirty="0" smtClean="0"/>
              <a:t>This is a commonly used regulation</a:t>
            </a:r>
          </a:p>
          <a:p>
            <a:pPr marL="285750" indent="-285750">
              <a:buFont typeface="Arial" pitchFamily="34" charset="0"/>
              <a:buChar char="•"/>
            </a:pPr>
            <a:r>
              <a:rPr lang="en-US" sz="1600" dirty="0" smtClean="0"/>
              <a:t>A subsidy which reduces the firm’s MC will lead to the firm producing more electricity and lowering its price. </a:t>
            </a:r>
            <a:r>
              <a:rPr lang="en-US" sz="1600" i="1" dirty="0" smtClean="0"/>
              <a:t>Subsidizing natural monopolists is a commonly used regulation.</a:t>
            </a:r>
          </a:p>
        </p:txBody>
      </p:sp>
      <p:grpSp>
        <p:nvGrpSpPr>
          <p:cNvPr id="68" name="Group 67"/>
          <p:cNvGrpSpPr/>
          <p:nvPr/>
        </p:nvGrpSpPr>
        <p:grpSpPr>
          <a:xfrm>
            <a:off x="1" y="2026936"/>
            <a:ext cx="5257799" cy="3649963"/>
            <a:chOff x="0" y="1989922"/>
            <a:chExt cx="5366003" cy="3725078"/>
          </a:xfrm>
        </p:grpSpPr>
        <p:grpSp>
          <p:nvGrpSpPr>
            <p:cNvPr id="38" name="Group 37"/>
            <p:cNvGrpSpPr>
              <a:grpSpLocks noChangeAspect="1"/>
            </p:cNvGrpSpPr>
            <p:nvPr/>
          </p:nvGrpSpPr>
          <p:grpSpPr>
            <a:xfrm>
              <a:off x="0" y="1989922"/>
              <a:ext cx="5366003" cy="3725078"/>
              <a:chOff x="4300767" y="2116359"/>
              <a:chExt cx="5479057" cy="4564271"/>
            </a:xfrm>
          </p:grpSpPr>
          <p:cxnSp>
            <p:nvCxnSpPr>
              <p:cNvPr id="39" name="Straight Connector 38"/>
              <p:cNvCxnSpPr/>
              <p:nvPr/>
            </p:nvCxnSpPr>
            <p:spPr>
              <a:xfrm>
                <a:off x="4702397" y="2336563"/>
                <a:ext cx="0" cy="434406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64606" y="5304744"/>
                <a:ext cx="457451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961757" y="5341270"/>
                <a:ext cx="383179" cy="384874"/>
              </a:xfrm>
              <a:prstGeom prst="rect">
                <a:avLst/>
              </a:prstGeom>
              <a:noFill/>
            </p:spPr>
            <p:txBody>
              <a:bodyPr vert="horz" wrap="square" rtlCol="0">
                <a:spAutoFit/>
              </a:bodyPr>
              <a:lstStyle/>
              <a:p>
                <a:r>
                  <a:rPr lang="en-US" sz="1400" dirty="0" smtClean="0">
                    <a:solidFill>
                      <a:srgbClr val="000000"/>
                    </a:solidFill>
                  </a:rPr>
                  <a:t>Q</a:t>
                </a:r>
                <a:endParaRPr lang="en-US" sz="1400" dirty="0">
                  <a:solidFill>
                    <a:srgbClr val="000000"/>
                  </a:solidFill>
                </a:endParaRPr>
              </a:p>
            </p:txBody>
          </p:sp>
          <p:sp>
            <p:nvSpPr>
              <p:cNvPr id="42" name="TextBox 41"/>
              <p:cNvSpPr txBox="1"/>
              <p:nvPr/>
            </p:nvSpPr>
            <p:spPr>
              <a:xfrm>
                <a:off x="4300767" y="2116359"/>
                <a:ext cx="248252" cy="384874"/>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43" name="TextBox 42"/>
              <p:cNvSpPr txBox="1"/>
              <p:nvPr/>
            </p:nvSpPr>
            <p:spPr>
              <a:xfrm>
                <a:off x="5878980" y="2216107"/>
                <a:ext cx="2613944" cy="384874"/>
              </a:xfrm>
              <a:prstGeom prst="rect">
                <a:avLst/>
              </a:prstGeom>
              <a:noFill/>
            </p:spPr>
            <p:txBody>
              <a:bodyPr vert="horz" rtlCol="0">
                <a:spAutoFit/>
              </a:bodyPr>
              <a:lstStyle/>
              <a:p>
                <a:r>
                  <a:rPr lang="en-US" sz="1400" b="1" dirty="0" smtClean="0">
                    <a:solidFill>
                      <a:srgbClr val="FF0000"/>
                    </a:solidFill>
                  </a:rPr>
                  <a:t>Electricity Industry</a:t>
                </a:r>
                <a:endParaRPr lang="en-US" sz="1400" b="1" dirty="0">
                  <a:solidFill>
                    <a:srgbClr val="FF0000"/>
                  </a:solidFill>
                </a:endParaRPr>
              </a:p>
            </p:txBody>
          </p:sp>
          <p:sp>
            <p:nvSpPr>
              <p:cNvPr id="44" name="Freeform 43"/>
              <p:cNvSpPr/>
              <p:nvPr/>
            </p:nvSpPr>
            <p:spPr>
              <a:xfrm>
                <a:off x="4868803" y="2544523"/>
                <a:ext cx="3847450" cy="2125870"/>
              </a:xfrm>
              <a:custGeom>
                <a:avLst/>
                <a:gdLst/>
                <a:ahLst/>
                <a:cxnLst/>
                <a:rect l="0" t="0" r="0" b="0"/>
                <a:pathLst>
                  <a:path w="3847450" h="2125870">
                    <a:moveTo>
                      <a:pt x="0" y="0"/>
                    </a:moveTo>
                    <a:lnTo>
                      <a:pt x="2438" y="34092"/>
                    </a:lnTo>
                    <a:lnTo>
                      <a:pt x="8534" y="46268"/>
                    </a:lnTo>
                    <a:lnTo>
                      <a:pt x="30477" y="112016"/>
                    </a:lnTo>
                    <a:lnTo>
                      <a:pt x="51202" y="183853"/>
                    </a:lnTo>
                    <a:lnTo>
                      <a:pt x="62173" y="216727"/>
                    </a:lnTo>
                    <a:lnTo>
                      <a:pt x="85336" y="258124"/>
                    </a:lnTo>
                    <a:lnTo>
                      <a:pt x="95089" y="284911"/>
                    </a:lnTo>
                    <a:lnTo>
                      <a:pt x="95089" y="297086"/>
                    </a:lnTo>
                    <a:lnTo>
                      <a:pt x="114595" y="333613"/>
                    </a:lnTo>
                    <a:lnTo>
                      <a:pt x="173111" y="427366"/>
                    </a:lnTo>
                    <a:lnTo>
                      <a:pt x="221874" y="491897"/>
                    </a:lnTo>
                    <a:lnTo>
                      <a:pt x="288924" y="591737"/>
                    </a:lnTo>
                    <a:lnTo>
                      <a:pt x="323059" y="648963"/>
                    </a:lnTo>
                    <a:lnTo>
                      <a:pt x="360851" y="697665"/>
                    </a:lnTo>
                    <a:lnTo>
                      <a:pt x="415710" y="759761"/>
                    </a:lnTo>
                    <a:lnTo>
                      <a:pt x="465692" y="829162"/>
                    </a:lnTo>
                    <a:lnTo>
                      <a:pt x="519332" y="893693"/>
                    </a:lnTo>
                    <a:lnTo>
                      <a:pt x="565658" y="954572"/>
                    </a:lnTo>
                    <a:lnTo>
                      <a:pt x="624174" y="1023973"/>
                    </a:lnTo>
                    <a:lnTo>
                      <a:pt x="674157" y="1069023"/>
                    </a:lnTo>
                    <a:lnTo>
                      <a:pt x="743645" y="1128683"/>
                    </a:lnTo>
                    <a:lnTo>
                      <a:pt x="811914" y="1187126"/>
                    </a:lnTo>
                    <a:lnTo>
                      <a:pt x="838734" y="1211478"/>
                    </a:lnTo>
                    <a:lnTo>
                      <a:pt x="866773" y="1227306"/>
                    </a:lnTo>
                    <a:lnTo>
                      <a:pt x="944795" y="1284532"/>
                    </a:lnTo>
                    <a:lnTo>
                      <a:pt x="1003311" y="1321059"/>
                    </a:lnTo>
                    <a:lnTo>
                      <a:pt x="1037446" y="1341758"/>
                    </a:lnTo>
                    <a:lnTo>
                      <a:pt x="1164231" y="1405071"/>
                    </a:lnTo>
                    <a:lnTo>
                      <a:pt x="1249568" y="1461079"/>
                    </a:lnTo>
                    <a:lnTo>
                      <a:pt x="1299550" y="1474472"/>
                    </a:lnTo>
                    <a:lnTo>
                      <a:pt x="1386106" y="1515869"/>
                    </a:lnTo>
                    <a:lnTo>
                      <a:pt x="1409268" y="1529262"/>
                    </a:lnTo>
                    <a:lnTo>
                      <a:pt x="1489728" y="1562137"/>
                    </a:lnTo>
                    <a:lnTo>
                      <a:pt x="1540930" y="1595011"/>
                    </a:lnTo>
                    <a:lnTo>
                      <a:pt x="1678688" y="1646149"/>
                    </a:lnTo>
                    <a:lnTo>
                      <a:pt x="1794501" y="1692416"/>
                    </a:lnTo>
                    <a:lnTo>
                      <a:pt x="1812788" y="1698504"/>
                    </a:lnTo>
                    <a:lnTo>
                      <a:pt x="1918848" y="1747206"/>
                    </a:lnTo>
                    <a:lnTo>
                      <a:pt x="1934697" y="1755730"/>
                    </a:lnTo>
                    <a:lnTo>
                      <a:pt x="1970050" y="1767905"/>
                    </a:lnTo>
                    <a:lnTo>
                      <a:pt x="2006623" y="1777646"/>
                    </a:lnTo>
                    <a:lnTo>
                      <a:pt x="2100493" y="1816608"/>
                    </a:lnTo>
                    <a:lnTo>
                      <a:pt x="2234592" y="1855570"/>
                    </a:lnTo>
                    <a:lnTo>
                      <a:pt x="2367473" y="1894532"/>
                    </a:lnTo>
                    <a:lnTo>
                      <a:pt x="2394293" y="1906708"/>
                    </a:lnTo>
                    <a:lnTo>
                      <a:pt x="2415018" y="1915231"/>
                    </a:lnTo>
                    <a:lnTo>
                      <a:pt x="2524736" y="1944452"/>
                    </a:lnTo>
                    <a:lnTo>
                      <a:pt x="2645426" y="1967586"/>
                    </a:lnTo>
                    <a:lnTo>
                      <a:pt x="2758801" y="1996807"/>
                    </a:lnTo>
                    <a:lnTo>
                      <a:pt x="2866081" y="2004113"/>
                    </a:lnTo>
                    <a:lnTo>
                      <a:pt x="2980676" y="2029682"/>
                    </a:lnTo>
                    <a:lnTo>
                      <a:pt x="3066012" y="2041857"/>
                    </a:lnTo>
                    <a:lnTo>
                      <a:pt x="3163540" y="2058903"/>
                    </a:lnTo>
                    <a:lnTo>
                      <a:pt x="3191578" y="2061338"/>
                    </a:lnTo>
                    <a:lnTo>
                      <a:pt x="3233028" y="2072297"/>
                    </a:lnTo>
                    <a:lnTo>
                      <a:pt x="3359813" y="2088125"/>
                    </a:lnTo>
                    <a:lnTo>
                      <a:pt x="3435397" y="2092995"/>
                    </a:lnTo>
                    <a:lnTo>
                      <a:pt x="3526828" y="2096648"/>
                    </a:lnTo>
                    <a:lnTo>
                      <a:pt x="3560963" y="2103953"/>
                    </a:lnTo>
                    <a:lnTo>
                      <a:pt x="3696282" y="2118564"/>
                    </a:lnTo>
                    <a:lnTo>
                      <a:pt x="3829162" y="2125869"/>
                    </a:lnTo>
                    <a:lnTo>
                      <a:pt x="3847449" y="2125869"/>
                    </a:lnTo>
                  </a:path>
                </a:pathLst>
              </a:custGeom>
              <a:ln w="4419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5" name="TextBox 44"/>
              <p:cNvSpPr txBox="1"/>
              <p:nvPr/>
            </p:nvSpPr>
            <p:spPr>
              <a:xfrm>
                <a:off x="7715251" y="5260861"/>
                <a:ext cx="663399" cy="384874"/>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c</a:t>
                </a:r>
              </a:p>
            </p:txBody>
          </p:sp>
          <p:sp>
            <p:nvSpPr>
              <p:cNvPr id="46" name="Freeform 45"/>
              <p:cNvSpPr/>
              <p:nvPr/>
            </p:nvSpPr>
            <p:spPr>
              <a:xfrm rot="21065400">
                <a:off x="5068734" y="3842448"/>
                <a:ext cx="3571935" cy="1357585"/>
              </a:xfrm>
              <a:custGeom>
                <a:avLst/>
                <a:gdLst/>
                <a:ahLst/>
                <a:cxnLst/>
                <a:rect l="0" t="0" r="0" b="0"/>
                <a:pathLst>
                  <a:path w="3571935" h="1357585">
                    <a:moveTo>
                      <a:pt x="0" y="0"/>
                    </a:moveTo>
                    <a:lnTo>
                      <a:pt x="3657" y="26786"/>
                    </a:lnTo>
                    <a:lnTo>
                      <a:pt x="10971" y="37744"/>
                    </a:lnTo>
                    <a:lnTo>
                      <a:pt x="35353" y="87664"/>
                    </a:lnTo>
                    <a:lnTo>
                      <a:pt x="58516" y="142455"/>
                    </a:lnTo>
                    <a:lnTo>
                      <a:pt x="70706" y="168024"/>
                    </a:lnTo>
                    <a:lnTo>
                      <a:pt x="92650" y="198463"/>
                    </a:lnTo>
                    <a:lnTo>
                      <a:pt x="102403" y="219161"/>
                    </a:lnTo>
                    <a:lnTo>
                      <a:pt x="103622" y="231337"/>
                    </a:lnTo>
                    <a:lnTo>
                      <a:pt x="123128" y="258123"/>
                    </a:lnTo>
                    <a:lnTo>
                      <a:pt x="181644" y="327524"/>
                    </a:lnTo>
                    <a:lnTo>
                      <a:pt x="227969" y="375010"/>
                    </a:lnTo>
                    <a:lnTo>
                      <a:pt x="292581" y="449281"/>
                    </a:lnTo>
                    <a:lnTo>
                      <a:pt x="325496" y="491896"/>
                    </a:lnTo>
                    <a:lnTo>
                      <a:pt x="362069" y="527205"/>
                    </a:lnTo>
                    <a:lnTo>
                      <a:pt x="412052" y="572255"/>
                    </a:lnTo>
                    <a:lnTo>
                      <a:pt x="459596" y="623393"/>
                    </a:lnTo>
                    <a:lnTo>
                      <a:pt x="510798" y="670878"/>
                    </a:lnTo>
                    <a:lnTo>
                      <a:pt x="554686" y="714710"/>
                    </a:lnTo>
                    <a:lnTo>
                      <a:pt x="610764" y="764630"/>
                    </a:lnTo>
                    <a:lnTo>
                      <a:pt x="654651" y="797505"/>
                    </a:lnTo>
                    <a:lnTo>
                      <a:pt x="716824" y="838902"/>
                    </a:lnTo>
                    <a:lnTo>
                      <a:pt x="781437" y="879082"/>
                    </a:lnTo>
                    <a:lnTo>
                      <a:pt x="804599" y="894910"/>
                    </a:lnTo>
                    <a:lnTo>
                      <a:pt x="830200" y="907086"/>
                    </a:lnTo>
                    <a:lnTo>
                      <a:pt x="899688" y="943612"/>
                    </a:lnTo>
                    <a:lnTo>
                      <a:pt x="952109" y="965529"/>
                    </a:lnTo>
                    <a:lnTo>
                      <a:pt x="982586" y="980139"/>
                    </a:lnTo>
                    <a:lnTo>
                      <a:pt x="1094743" y="1019102"/>
                    </a:lnTo>
                    <a:lnTo>
                      <a:pt x="1169107" y="1055628"/>
                    </a:lnTo>
                    <a:lnTo>
                      <a:pt x="1212994" y="1061716"/>
                    </a:lnTo>
                    <a:lnTo>
                      <a:pt x="1289797" y="1087285"/>
                    </a:lnTo>
                    <a:lnTo>
                      <a:pt x="1308084" y="1095808"/>
                    </a:lnTo>
                    <a:lnTo>
                      <a:pt x="1377571" y="1114071"/>
                    </a:lnTo>
                    <a:lnTo>
                      <a:pt x="1425116" y="1134770"/>
                    </a:lnTo>
                    <a:lnTo>
                      <a:pt x="1543368" y="1163992"/>
                    </a:lnTo>
                    <a:lnTo>
                      <a:pt x="1646990" y="1190778"/>
                    </a:lnTo>
                    <a:lnTo>
                      <a:pt x="1659182" y="1193213"/>
                    </a:lnTo>
                    <a:lnTo>
                      <a:pt x="1751832" y="1222435"/>
                    </a:lnTo>
                    <a:lnTo>
                      <a:pt x="1765243" y="1229740"/>
                    </a:lnTo>
                    <a:lnTo>
                      <a:pt x="1798157" y="1235828"/>
                    </a:lnTo>
                    <a:lnTo>
                      <a:pt x="1828635" y="1238263"/>
                    </a:lnTo>
                    <a:lnTo>
                      <a:pt x="1909095" y="1261397"/>
                    </a:lnTo>
                    <a:lnTo>
                      <a:pt x="2024908" y="1278443"/>
                    </a:lnTo>
                    <a:lnTo>
                      <a:pt x="2139503" y="1297924"/>
                    </a:lnTo>
                    <a:lnTo>
                      <a:pt x="2165105" y="1305229"/>
                    </a:lnTo>
                    <a:lnTo>
                      <a:pt x="2180952" y="1311317"/>
                    </a:lnTo>
                    <a:lnTo>
                      <a:pt x="2274823" y="1324711"/>
                    </a:lnTo>
                    <a:lnTo>
                      <a:pt x="2378445" y="1329581"/>
                    </a:lnTo>
                    <a:lnTo>
                      <a:pt x="2474753" y="1342974"/>
                    </a:lnTo>
                    <a:lnTo>
                      <a:pt x="2564965" y="1339321"/>
                    </a:lnTo>
                    <a:lnTo>
                      <a:pt x="2662493" y="1347844"/>
                    </a:lnTo>
                    <a:lnTo>
                      <a:pt x="2735639" y="1347844"/>
                    </a:lnTo>
                    <a:lnTo>
                      <a:pt x="2818537" y="1353932"/>
                    </a:lnTo>
                    <a:lnTo>
                      <a:pt x="2841700" y="1352714"/>
                    </a:lnTo>
                    <a:lnTo>
                      <a:pt x="2875834" y="1357584"/>
                    </a:lnTo>
                    <a:lnTo>
                      <a:pt x="2983114" y="1356367"/>
                    </a:lnTo>
                    <a:lnTo>
                      <a:pt x="3047725" y="1355150"/>
                    </a:lnTo>
                    <a:lnTo>
                      <a:pt x="3124529" y="1349062"/>
                    </a:lnTo>
                    <a:lnTo>
                      <a:pt x="3152568" y="1350279"/>
                    </a:lnTo>
                    <a:lnTo>
                      <a:pt x="3265943" y="1349062"/>
                    </a:lnTo>
                    <a:lnTo>
                      <a:pt x="3378100" y="1342974"/>
                    </a:lnTo>
                    <a:lnTo>
                      <a:pt x="3439054" y="1335668"/>
                    </a:lnTo>
                    <a:lnTo>
                      <a:pt x="3456120" y="1336886"/>
                    </a:lnTo>
                    <a:lnTo>
                      <a:pt x="3490255" y="1329581"/>
                    </a:lnTo>
                    <a:lnTo>
                      <a:pt x="3571934" y="1311317"/>
                    </a:lnTo>
                  </a:path>
                </a:pathLst>
              </a:custGeom>
              <a:ln w="35065" cap="flat" cmpd="sng" algn="ctr">
                <a:solidFill>
                  <a:srgbClr val="FFAD5B"/>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47" name="Straight Connector 46"/>
              <p:cNvCxnSpPr/>
              <p:nvPr/>
            </p:nvCxnSpPr>
            <p:spPr>
              <a:xfrm>
                <a:off x="4936020" y="2244638"/>
                <a:ext cx="3829407" cy="289926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708767" y="4988177"/>
                <a:ext cx="1071057" cy="384874"/>
              </a:xfrm>
              <a:prstGeom prst="rect">
                <a:avLst/>
              </a:prstGeom>
              <a:noFill/>
            </p:spPr>
            <p:txBody>
              <a:bodyPr vert="horz" wrap="square" rtlCol="0">
                <a:spAutoFit/>
              </a:bodyPr>
              <a:lstStyle/>
              <a:p>
                <a:r>
                  <a:rPr lang="en-US" sz="1400" dirty="0" smtClean="0">
                    <a:solidFill>
                      <a:srgbClr val="000000"/>
                    </a:solidFill>
                  </a:rPr>
                  <a:t>D=AR=P</a:t>
                </a:r>
                <a:endParaRPr lang="en-US" sz="1400" dirty="0">
                  <a:solidFill>
                    <a:srgbClr val="000000"/>
                  </a:solidFill>
                </a:endParaRPr>
              </a:p>
            </p:txBody>
          </p:sp>
          <p:cxnSp>
            <p:nvCxnSpPr>
              <p:cNvPr id="49" name="Straight Connector 48"/>
              <p:cNvCxnSpPr/>
              <p:nvPr/>
            </p:nvCxnSpPr>
            <p:spPr>
              <a:xfrm>
                <a:off x="4915128" y="2244638"/>
                <a:ext cx="3131822" cy="403519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957622" y="6279836"/>
                <a:ext cx="687781" cy="384874"/>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sp>
            <p:nvSpPr>
              <p:cNvPr id="51" name="TextBox 50"/>
              <p:cNvSpPr txBox="1"/>
              <p:nvPr/>
            </p:nvSpPr>
            <p:spPr>
              <a:xfrm>
                <a:off x="8435332" y="4299409"/>
                <a:ext cx="663399" cy="38487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52" name="TextBox 51"/>
              <p:cNvSpPr txBox="1"/>
              <p:nvPr/>
            </p:nvSpPr>
            <p:spPr>
              <a:xfrm>
                <a:off x="8734432" y="4597097"/>
                <a:ext cx="565872" cy="384874"/>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cxnSp>
            <p:nvCxnSpPr>
              <p:cNvPr id="53" name="Straight Connector 52"/>
              <p:cNvCxnSpPr/>
              <p:nvPr/>
            </p:nvCxnSpPr>
            <p:spPr>
              <a:xfrm flipV="1">
                <a:off x="8046950" y="4597097"/>
                <a:ext cx="49844" cy="168274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702397" y="4597097"/>
                <a:ext cx="3392302"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490235" y="4959077"/>
                <a:ext cx="0" cy="34116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17270" y="4944953"/>
                <a:ext cx="3772963"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300768" y="4393150"/>
                <a:ext cx="614636" cy="384874"/>
              </a:xfrm>
              <a:prstGeom prst="rect">
                <a:avLst/>
              </a:prstGeom>
              <a:noFill/>
            </p:spPr>
            <p:txBody>
              <a:bodyPr vert="horz" rtlCol="0">
                <a:spAutoFit/>
              </a:bodyPr>
              <a:lstStyle/>
              <a:p>
                <a:r>
                  <a:rPr lang="en-US" sz="1400" dirty="0" smtClean="0">
                    <a:solidFill>
                      <a:srgbClr val="000000"/>
                    </a:solidFill>
                  </a:rPr>
                  <a:t>P</a:t>
                </a:r>
                <a:r>
                  <a:rPr lang="en-US" sz="1400" baseline="-25000" dirty="0">
                    <a:solidFill>
                      <a:srgbClr val="000000"/>
                    </a:solidFill>
                  </a:rPr>
                  <a:t>c</a:t>
                </a:r>
              </a:p>
            </p:txBody>
          </p:sp>
          <p:sp>
            <p:nvSpPr>
              <p:cNvPr id="58" name="TextBox 57"/>
              <p:cNvSpPr txBox="1"/>
              <p:nvPr/>
            </p:nvSpPr>
            <p:spPr>
              <a:xfrm>
                <a:off x="8332134" y="5341270"/>
                <a:ext cx="712163" cy="38487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so</a:t>
                </a:r>
                <a:endParaRPr lang="en-US" sz="1400" baseline="-25000">
                  <a:solidFill>
                    <a:srgbClr val="000000"/>
                  </a:solidFill>
                </a:endParaRPr>
              </a:p>
            </p:txBody>
          </p:sp>
          <p:sp>
            <p:nvSpPr>
              <p:cNvPr id="59" name="TextBox 58"/>
              <p:cNvSpPr txBox="1"/>
              <p:nvPr/>
            </p:nvSpPr>
            <p:spPr>
              <a:xfrm>
                <a:off x="4300768" y="4805540"/>
                <a:ext cx="639018" cy="384874"/>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so</a:t>
                </a:r>
                <a:endParaRPr lang="en-US" sz="1400" baseline="-25000" dirty="0">
                  <a:solidFill>
                    <a:srgbClr val="000000"/>
                  </a:solidFill>
                </a:endParaRPr>
              </a:p>
            </p:txBody>
          </p:sp>
          <p:sp>
            <p:nvSpPr>
              <p:cNvPr id="64" name="Freeform 63"/>
              <p:cNvSpPr/>
              <p:nvPr/>
            </p:nvSpPr>
            <p:spPr>
              <a:xfrm rot="21065400">
                <a:off x="5642319" y="5090365"/>
                <a:ext cx="3571935" cy="1357585"/>
              </a:xfrm>
              <a:custGeom>
                <a:avLst/>
                <a:gdLst/>
                <a:ahLst/>
                <a:cxnLst/>
                <a:rect l="0" t="0" r="0" b="0"/>
                <a:pathLst>
                  <a:path w="3571935" h="1357585">
                    <a:moveTo>
                      <a:pt x="0" y="0"/>
                    </a:moveTo>
                    <a:lnTo>
                      <a:pt x="3657" y="26786"/>
                    </a:lnTo>
                    <a:lnTo>
                      <a:pt x="10971" y="37744"/>
                    </a:lnTo>
                    <a:lnTo>
                      <a:pt x="35353" y="87664"/>
                    </a:lnTo>
                    <a:lnTo>
                      <a:pt x="58516" y="142455"/>
                    </a:lnTo>
                    <a:lnTo>
                      <a:pt x="70706" y="168024"/>
                    </a:lnTo>
                    <a:lnTo>
                      <a:pt x="92650" y="198463"/>
                    </a:lnTo>
                    <a:lnTo>
                      <a:pt x="102403" y="219161"/>
                    </a:lnTo>
                    <a:lnTo>
                      <a:pt x="103622" y="231337"/>
                    </a:lnTo>
                    <a:lnTo>
                      <a:pt x="123128" y="258123"/>
                    </a:lnTo>
                    <a:lnTo>
                      <a:pt x="181644" y="327524"/>
                    </a:lnTo>
                    <a:lnTo>
                      <a:pt x="227969" y="375010"/>
                    </a:lnTo>
                    <a:lnTo>
                      <a:pt x="292581" y="449281"/>
                    </a:lnTo>
                    <a:lnTo>
                      <a:pt x="325496" y="491896"/>
                    </a:lnTo>
                    <a:lnTo>
                      <a:pt x="362069" y="527205"/>
                    </a:lnTo>
                    <a:lnTo>
                      <a:pt x="412052" y="572255"/>
                    </a:lnTo>
                    <a:lnTo>
                      <a:pt x="459596" y="623393"/>
                    </a:lnTo>
                    <a:lnTo>
                      <a:pt x="510798" y="670878"/>
                    </a:lnTo>
                    <a:lnTo>
                      <a:pt x="554686" y="714710"/>
                    </a:lnTo>
                    <a:lnTo>
                      <a:pt x="610764" y="764630"/>
                    </a:lnTo>
                    <a:lnTo>
                      <a:pt x="654651" y="797505"/>
                    </a:lnTo>
                    <a:lnTo>
                      <a:pt x="716824" y="838902"/>
                    </a:lnTo>
                    <a:lnTo>
                      <a:pt x="781437" y="879082"/>
                    </a:lnTo>
                    <a:lnTo>
                      <a:pt x="804599" y="894910"/>
                    </a:lnTo>
                    <a:lnTo>
                      <a:pt x="830200" y="907086"/>
                    </a:lnTo>
                    <a:lnTo>
                      <a:pt x="899688" y="943612"/>
                    </a:lnTo>
                    <a:lnTo>
                      <a:pt x="952109" y="965529"/>
                    </a:lnTo>
                    <a:lnTo>
                      <a:pt x="982586" y="980139"/>
                    </a:lnTo>
                    <a:lnTo>
                      <a:pt x="1094743" y="1019102"/>
                    </a:lnTo>
                    <a:lnTo>
                      <a:pt x="1169107" y="1055628"/>
                    </a:lnTo>
                    <a:lnTo>
                      <a:pt x="1212994" y="1061716"/>
                    </a:lnTo>
                    <a:lnTo>
                      <a:pt x="1289797" y="1087285"/>
                    </a:lnTo>
                    <a:lnTo>
                      <a:pt x="1308084" y="1095808"/>
                    </a:lnTo>
                    <a:lnTo>
                      <a:pt x="1377571" y="1114071"/>
                    </a:lnTo>
                    <a:lnTo>
                      <a:pt x="1425116" y="1134770"/>
                    </a:lnTo>
                    <a:lnTo>
                      <a:pt x="1543368" y="1163992"/>
                    </a:lnTo>
                    <a:lnTo>
                      <a:pt x="1646990" y="1190778"/>
                    </a:lnTo>
                    <a:lnTo>
                      <a:pt x="1659182" y="1193213"/>
                    </a:lnTo>
                    <a:lnTo>
                      <a:pt x="1751832" y="1222435"/>
                    </a:lnTo>
                    <a:lnTo>
                      <a:pt x="1765243" y="1229740"/>
                    </a:lnTo>
                    <a:lnTo>
                      <a:pt x="1798157" y="1235828"/>
                    </a:lnTo>
                    <a:lnTo>
                      <a:pt x="1828635" y="1238263"/>
                    </a:lnTo>
                    <a:lnTo>
                      <a:pt x="1909095" y="1261397"/>
                    </a:lnTo>
                    <a:lnTo>
                      <a:pt x="2024908" y="1278443"/>
                    </a:lnTo>
                    <a:lnTo>
                      <a:pt x="2139503" y="1297924"/>
                    </a:lnTo>
                    <a:lnTo>
                      <a:pt x="2165105" y="1305229"/>
                    </a:lnTo>
                    <a:lnTo>
                      <a:pt x="2180952" y="1311317"/>
                    </a:lnTo>
                    <a:lnTo>
                      <a:pt x="2274823" y="1324711"/>
                    </a:lnTo>
                    <a:lnTo>
                      <a:pt x="2378445" y="1329581"/>
                    </a:lnTo>
                    <a:lnTo>
                      <a:pt x="2474753" y="1342974"/>
                    </a:lnTo>
                    <a:lnTo>
                      <a:pt x="2564965" y="1339321"/>
                    </a:lnTo>
                    <a:lnTo>
                      <a:pt x="2662493" y="1347844"/>
                    </a:lnTo>
                    <a:lnTo>
                      <a:pt x="2735639" y="1347844"/>
                    </a:lnTo>
                    <a:lnTo>
                      <a:pt x="2818537" y="1353932"/>
                    </a:lnTo>
                    <a:lnTo>
                      <a:pt x="2841700" y="1352714"/>
                    </a:lnTo>
                    <a:lnTo>
                      <a:pt x="2875834" y="1357584"/>
                    </a:lnTo>
                    <a:lnTo>
                      <a:pt x="2983114" y="1356367"/>
                    </a:lnTo>
                    <a:lnTo>
                      <a:pt x="3047725" y="1355150"/>
                    </a:lnTo>
                    <a:lnTo>
                      <a:pt x="3124529" y="1349062"/>
                    </a:lnTo>
                    <a:lnTo>
                      <a:pt x="3152568" y="1350279"/>
                    </a:lnTo>
                    <a:lnTo>
                      <a:pt x="3265943" y="1349062"/>
                    </a:lnTo>
                    <a:lnTo>
                      <a:pt x="3378100" y="1342974"/>
                    </a:lnTo>
                    <a:lnTo>
                      <a:pt x="3439054" y="1335668"/>
                    </a:lnTo>
                    <a:lnTo>
                      <a:pt x="3456120" y="1336886"/>
                    </a:lnTo>
                    <a:lnTo>
                      <a:pt x="3490255" y="1329581"/>
                    </a:lnTo>
                    <a:lnTo>
                      <a:pt x="3571934" y="1311317"/>
                    </a:lnTo>
                  </a:path>
                </a:pathLst>
              </a:custGeom>
              <a:ln w="35065" cap="flat" cmpd="sng" algn="ctr">
                <a:solidFill>
                  <a:srgbClr val="FFAD5B"/>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5" name="TextBox 64"/>
              <p:cNvSpPr txBox="1"/>
              <p:nvPr/>
            </p:nvSpPr>
            <p:spPr>
              <a:xfrm>
                <a:off x="8327778" y="5606915"/>
                <a:ext cx="1134421" cy="384874"/>
              </a:xfrm>
              <a:prstGeom prst="rect">
                <a:avLst/>
              </a:prstGeom>
              <a:noFill/>
            </p:spPr>
            <p:txBody>
              <a:bodyPr vert="horz" wrap="square" rtlCol="0">
                <a:spAutoFit/>
              </a:bodyPr>
              <a:lstStyle/>
              <a:p>
                <a:r>
                  <a:rPr lang="en-US" sz="1400" dirty="0" err="1" smtClean="0">
                    <a:solidFill>
                      <a:srgbClr val="000000"/>
                    </a:solidFill>
                  </a:rPr>
                  <a:t>MC</a:t>
                </a:r>
                <a:r>
                  <a:rPr lang="en-US" sz="1400" baseline="-25000" dirty="0" err="1" smtClean="0">
                    <a:solidFill>
                      <a:srgbClr val="000000"/>
                    </a:solidFill>
                  </a:rPr>
                  <a:t>w</a:t>
                </a:r>
                <a:r>
                  <a:rPr lang="en-US" sz="1400" baseline="-25000" dirty="0" smtClean="0">
                    <a:solidFill>
                      <a:srgbClr val="000000"/>
                    </a:solidFill>
                  </a:rPr>
                  <a:t>/ subsidy</a:t>
                </a:r>
                <a:endParaRPr lang="en-US" sz="1400" baseline="-25000" dirty="0">
                  <a:solidFill>
                    <a:srgbClr val="000000"/>
                  </a:solidFill>
                </a:endParaRPr>
              </a:p>
            </p:txBody>
          </p:sp>
        </p:grpSp>
        <p:cxnSp>
          <p:nvCxnSpPr>
            <p:cNvPr id="67" name="Straight Arrow Connector 66"/>
            <p:cNvCxnSpPr/>
            <p:nvPr/>
          </p:nvCxnSpPr>
          <p:spPr>
            <a:xfrm>
              <a:off x="2440346" y="4457700"/>
              <a:ext cx="0" cy="770508"/>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27933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369880"/>
          </a:xfrm>
          <a:prstGeom prst="rect">
            <a:avLst/>
          </a:prstGeom>
          <a:noFill/>
        </p:spPr>
        <p:txBody>
          <a:bodyPr wrap="square" rtlCol="0">
            <a:spAutoFit/>
          </a:bodyPr>
          <a:lstStyle/>
          <a:p>
            <a:r>
              <a:rPr lang="en-US" sz="2400" dirty="0" smtClean="0">
                <a:solidFill>
                  <a:srgbClr val="FF0000"/>
                </a:solidFill>
              </a:rPr>
              <a:t>Efficiency under Pure Monopoly</a:t>
            </a:r>
          </a:p>
          <a:p>
            <a:r>
              <a:rPr lang="en-US" dirty="0" smtClean="0"/>
              <a:t>As we learned in the previous unit, perfectly competitive industries are both </a:t>
            </a:r>
            <a:r>
              <a:rPr lang="en-US" i="1" dirty="0" smtClean="0"/>
              <a:t>allocatively </a:t>
            </a:r>
            <a:r>
              <a:rPr lang="en-US" dirty="0" smtClean="0"/>
              <a:t>and </a:t>
            </a:r>
            <a:r>
              <a:rPr lang="en-US" i="1" dirty="0" smtClean="0"/>
              <a:t>productively efficient</a:t>
            </a:r>
            <a:r>
              <a:rPr lang="en-US" dirty="0" smtClean="0"/>
              <a:t>. This is because, in the long-run:</a:t>
            </a:r>
          </a:p>
          <a:p>
            <a:endParaRPr lang="en-US" dirty="0" smtClean="0"/>
          </a:p>
          <a:p>
            <a:pPr marL="285750" indent="-285750">
              <a:buFont typeface="Arial" pitchFamily="34" charset="0"/>
              <a:buChar char="•"/>
            </a:pPr>
            <a:r>
              <a:rPr lang="en-US" i="1" dirty="0" smtClean="0">
                <a:solidFill>
                  <a:srgbClr val="0000FF"/>
                </a:solidFill>
              </a:rPr>
              <a:t>Price will always equal marginal cost (the allocatively efficient level of output)</a:t>
            </a:r>
          </a:p>
          <a:p>
            <a:pPr marL="285750" indent="-285750">
              <a:buFont typeface="Arial" pitchFamily="34" charset="0"/>
              <a:buChar char="•"/>
            </a:pPr>
            <a:endParaRPr lang="en-US" i="1" dirty="0" smtClean="0">
              <a:solidFill>
                <a:srgbClr val="0000FF"/>
              </a:solidFill>
            </a:endParaRPr>
          </a:p>
          <a:p>
            <a:pPr marL="285750" indent="-285750">
              <a:buFont typeface="Arial" pitchFamily="34" charset="0"/>
              <a:buChar char="•"/>
            </a:pPr>
            <a:r>
              <a:rPr lang="en-US" i="1" dirty="0" smtClean="0">
                <a:solidFill>
                  <a:srgbClr val="0000FF"/>
                </a:solidFill>
              </a:rPr>
              <a:t>Firms will always produce at their minimum ATC (the productively efficient level of output)</a:t>
            </a:r>
          </a:p>
          <a:p>
            <a:r>
              <a:rPr lang="en-US" sz="1600" dirty="0" smtClean="0"/>
              <a:t>To determine whether monopolies are efficient, we must consider whether the same conditions are met</a:t>
            </a:r>
          </a:p>
        </p:txBody>
      </p:sp>
      <p:grpSp>
        <p:nvGrpSpPr>
          <p:cNvPr id="35" name="Group 34"/>
          <p:cNvGrpSpPr>
            <a:grpSpLocks noChangeAspect="1"/>
          </p:cNvGrpSpPr>
          <p:nvPr/>
        </p:nvGrpSpPr>
        <p:grpSpPr>
          <a:xfrm>
            <a:off x="2438400" y="2552700"/>
            <a:ext cx="6987812" cy="2541580"/>
            <a:chOff x="305453" y="3149600"/>
            <a:chExt cx="9527108" cy="4158195"/>
          </a:xfrm>
        </p:grpSpPr>
        <p:grpSp>
          <p:nvGrpSpPr>
            <p:cNvPr id="36" name="Group 37"/>
            <p:cNvGrpSpPr/>
            <p:nvPr/>
          </p:nvGrpSpPr>
          <p:grpSpPr>
            <a:xfrm>
              <a:off x="305453" y="3149600"/>
              <a:ext cx="9527108" cy="4158195"/>
              <a:chOff x="305453" y="3149600"/>
              <a:chExt cx="9527108" cy="4158195"/>
            </a:xfrm>
          </p:grpSpPr>
          <p:grpSp>
            <p:nvGrpSpPr>
              <p:cNvPr id="60" name="Group 34"/>
              <p:cNvGrpSpPr/>
              <p:nvPr/>
            </p:nvGrpSpPr>
            <p:grpSpPr>
              <a:xfrm>
                <a:off x="305453" y="3149600"/>
                <a:ext cx="9527108" cy="4158195"/>
                <a:chOff x="305453" y="3149600"/>
                <a:chExt cx="9527108" cy="4158195"/>
              </a:xfrm>
            </p:grpSpPr>
            <p:grpSp>
              <p:nvGrpSpPr>
                <p:cNvPr id="63" name="Group 31"/>
                <p:cNvGrpSpPr/>
                <p:nvPr/>
              </p:nvGrpSpPr>
              <p:grpSpPr>
                <a:xfrm>
                  <a:off x="406400" y="3149600"/>
                  <a:ext cx="9426161" cy="4158195"/>
                  <a:chOff x="406400" y="3149600"/>
                  <a:chExt cx="9426161" cy="4158195"/>
                </a:xfrm>
              </p:grpSpPr>
              <p:cxnSp>
                <p:nvCxnSpPr>
                  <p:cNvPr id="70" name="Straight Connector 69"/>
                  <p:cNvCxnSpPr/>
                  <p:nvPr/>
                </p:nvCxnSpPr>
                <p:spPr>
                  <a:xfrm>
                    <a:off x="5452236" y="3353942"/>
                    <a:ext cx="0" cy="315302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4"/>
                  <p:cNvCxnSpPr/>
                  <p:nvPr/>
                </p:nvCxnSpPr>
                <p:spPr>
                  <a:xfrm>
                    <a:off x="5440298" y="6517005"/>
                    <a:ext cx="375894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2" name="TextBox 5"/>
                  <p:cNvSpPr txBox="1"/>
                  <p:nvPr/>
                </p:nvSpPr>
                <p:spPr>
                  <a:xfrm>
                    <a:off x="5092699" y="3263900"/>
                    <a:ext cx="406400" cy="464548"/>
                  </a:xfrm>
                  <a:prstGeom prst="rect">
                    <a:avLst/>
                  </a:prstGeom>
                  <a:noFill/>
                </p:spPr>
                <p:txBody>
                  <a:bodyPr vert="horz" rtlCol="0">
                    <a:spAutoFit/>
                  </a:bodyPr>
                  <a:lstStyle/>
                  <a:p>
                    <a:r>
                      <a:rPr lang="en-US" sz="1200" smtClean="0">
                        <a:solidFill>
                          <a:srgbClr val="000000"/>
                        </a:solidFill>
                      </a:rPr>
                      <a:t>P</a:t>
                    </a:r>
                    <a:endParaRPr lang="en-US" sz="1200">
                      <a:solidFill>
                        <a:srgbClr val="000000"/>
                      </a:solidFill>
                    </a:endParaRPr>
                  </a:p>
                </p:txBody>
              </p:sp>
              <p:sp>
                <p:nvSpPr>
                  <p:cNvPr id="73" name="TextBox 6"/>
                  <p:cNvSpPr txBox="1"/>
                  <p:nvPr/>
                </p:nvSpPr>
                <p:spPr>
                  <a:xfrm>
                    <a:off x="8953499" y="6705600"/>
                    <a:ext cx="457201" cy="464548"/>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cxnSp>
                <p:nvCxnSpPr>
                  <p:cNvPr id="74" name="Straight Connector 7"/>
                  <p:cNvCxnSpPr/>
                  <p:nvPr/>
                </p:nvCxnSpPr>
                <p:spPr>
                  <a:xfrm>
                    <a:off x="5704585" y="3521836"/>
                    <a:ext cx="3074290" cy="260184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TextBox 8"/>
                  <p:cNvSpPr txBox="1"/>
                  <p:nvPr/>
                </p:nvSpPr>
                <p:spPr>
                  <a:xfrm>
                    <a:off x="8813800" y="6057900"/>
                    <a:ext cx="1018761" cy="464548"/>
                  </a:xfrm>
                  <a:prstGeom prst="rect">
                    <a:avLst/>
                  </a:prstGeom>
                  <a:noFill/>
                </p:spPr>
                <p:txBody>
                  <a:bodyPr vert="horz" wrap="square" rtlCol="0">
                    <a:spAutoFit/>
                  </a:bodyPr>
                  <a:lstStyle/>
                  <a:p>
                    <a:r>
                      <a:rPr lang="en-US" sz="1200" dirty="0" smtClean="0">
                        <a:solidFill>
                          <a:srgbClr val="000000"/>
                        </a:solidFill>
                      </a:rPr>
                      <a:t>D=MB</a:t>
                    </a:r>
                    <a:endParaRPr lang="en-US" sz="1200" dirty="0">
                      <a:solidFill>
                        <a:srgbClr val="000000"/>
                      </a:solidFill>
                    </a:endParaRPr>
                  </a:p>
                </p:txBody>
              </p:sp>
              <p:cxnSp>
                <p:nvCxnSpPr>
                  <p:cNvPr id="76" name="Straight Connector 9"/>
                  <p:cNvCxnSpPr/>
                  <p:nvPr/>
                </p:nvCxnSpPr>
                <p:spPr>
                  <a:xfrm>
                    <a:off x="5668390" y="3509898"/>
                    <a:ext cx="1945514" cy="368084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7" name="TextBox 10"/>
                  <p:cNvSpPr txBox="1"/>
                  <p:nvPr/>
                </p:nvSpPr>
                <p:spPr>
                  <a:xfrm>
                    <a:off x="7569830" y="6855101"/>
                    <a:ext cx="723899" cy="452694"/>
                  </a:xfrm>
                  <a:prstGeom prst="rect">
                    <a:avLst/>
                  </a:prstGeom>
                  <a:noFill/>
                </p:spPr>
                <p:txBody>
                  <a:bodyPr vert="horz" wrap="square" rtlCol="0">
                    <a:spAutoFit/>
                  </a:bodyPr>
                  <a:lstStyle/>
                  <a:p>
                    <a:r>
                      <a:rPr lang="en-US" sz="1200" dirty="0" smtClean="0">
                        <a:solidFill>
                          <a:srgbClr val="000000"/>
                        </a:solidFill>
                      </a:rPr>
                      <a:t>MR</a:t>
                    </a:r>
                    <a:endParaRPr lang="en-US" sz="1200" dirty="0">
                      <a:solidFill>
                        <a:srgbClr val="000000"/>
                      </a:solidFill>
                    </a:endParaRPr>
                  </a:p>
                </p:txBody>
              </p:sp>
              <p:cxnSp>
                <p:nvCxnSpPr>
                  <p:cNvPr id="78" name="Straight Connector 11"/>
                  <p:cNvCxnSpPr/>
                  <p:nvPr/>
                </p:nvCxnSpPr>
                <p:spPr>
                  <a:xfrm>
                    <a:off x="781304" y="3253359"/>
                    <a:ext cx="0" cy="324929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12"/>
                  <p:cNvCxnSpPr/>
                  <p:nvPr/>
                </p:nvCxnSpPr>
                <p:spPr>
                  <a:xfrm>
                    <a:off x="769366" y="6502654"/>
                    <a:ext cx="375881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0" name="TextBox 13"/>
                  <p:cNvSpPr txBox="1"/>
                  <p:nvPr/>
                </p:nvSpPr>
                <p:spPr>
                  <a:xfrm>
                    <a:off x="406400" y="3175000"/>
                    <a:ext cx="406400" cy="464548"/>
                  </a:xfrm>
                  <a:prstGeom prst="rect">
                    <a:avLst/>
                  </a:prstGeom>
                  <a:noFill/>
                </p:spPr>
                <p:txBody>
                  <a:bodyPr vert="horz" rtlCol="0">
                    <a:spAutoFit/>
                  </a:bodyPr>
                  <a:lstStyle/>
                  <a:p>
                    <a:r>
                      <a:rPr lang="en-US" sz="1200" smtClean="0">
                        <a:solidFill>
                          <a:srgbClr val="000000"/>
                        </a:solidFill>
                      </a:rPr>
                      <a:t>P</a:t>
                    </a:r>
                    <a:endParaRPr lang="en-US" sz="1200">
                      <a:solidFill>
                        <a:srgbClr val="000000"/>
                      </a:solidFill>
                    </a:endParaRPr>
                  </a:p>
                </p:txBody>
              </p:sp>
              <p:sp>
                <p:nvSpPr>
                  <p:cNvPr id="81" name="TextBox 14"/>
                  <p:cNvSpPr txBox="1"/>
                  <p:nvPr/>
                </p:nvSpPr>
                <p:spPr>
                  <a:xfrm>
                    <a:off x="4279900" y="6604000"/>
                    <a:ext cx="457201" cy="464548"/>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cxnSp>
                <p:nvCxnSpPr>
                  <p:cNvPr id="82" name="Straight Connector 15"/>
                  <p:cNvCxnSpPr/>
                  <p:nvPr/>
                </p:nvCxnSpPr>
                <p:spPr>
                  <a:xfrm>
                    <a:off x="1033652" y="3421253"/>
                    <a:ext cx="3074289" cy="2601722"/>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3" name="TextBox 16"/>
                  <p:cNvSpPr txBox="1"/>
                  <p:nvPr/>
                </p:nvSpPr>
                <p:spPr>
                  <a:xfrm>
                    <a:off x="4140199" y="5956300"/>
                    <a:ext cx="952499" cy="464548"/>
                  </a:xfrm>
                  <a:prstGeom prst="rect">
                    <a:avLst/>
                  </a:prstGeom>
                  <a:noFill/>
                </p:spPr>
                <p:txBody>
                  <a:bodyPr vert="horz" wrap="square" rtlCol="0">
                    <a:spAutoFit/>
                  </a:bodyPr>
                  <a:lstStyle/>
                  <a:p>
                    <a:r>
                      <a:rPr lang="en-US" sz="1200" dirty="0" smtClean="0">
                        <a:solidFill>
                          <a:srgbClr val="000000"/>
                        </a:solidFill>
                      </a:rPr>
                      <a:t>D=MB</a:t>
                    </a:r>
                    <a:endParaRPr lang="en-US" sz="1200" dirty="0">
                      <a:solidFill>
                        <a:srgbClr val="000000"/>
                      </a:solidFill>
                    </a:endParaRPr>
                  </a:p>
                </p:txBody>
              </p:sp>
              <p:cxnSp>
                <p:nvCxnSpPr>
                  <p:cNvPr id="84" name="Straight Connector 17"/>
                  <p:cNvCxnSpPr/>
                  <p:nvPr/>
                </p:nvCxnSpPr>
                <p:spPr>
                  <a:xfrm flipV="1">
                    <a:off x="1888489" y="3529076"/>
                    <a:ext cx="2142745" cy="194208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5" name="TextBox 18"/>
                  <p:cNvSpPr txBox="1"/>
                  <p:nvPr/>
                </p:nvSpPr>
                <p:spPr>
                  <a:xfrm>
                    <a:off x="4064000" y="3378199"/>
                    <a:ext cx="1033687" cy="464548"/>
                  </a:xfrm>
                  <a:prstGeom prst="rect">
                    <a:avLst/>
                  </a:prstGeom>
                  <a:noFill/>
                </p:spPr>
                <p:txBody>
                  <a:bodyPr vert="horz" wrap="square" rtlCol="0">
                    <a:spAutoFit/>
                  </a:bodyPr>
                  <a:lstStyle/>
                  <a:p>
                    <a:r>
                      <a:rPr lang="en-US" sz="1200" dirty="0" smtClean="0">
                        <a:solidFill>
                          <a:srgbClr val="000000"/>
                        </a:solidFill>
                      </a:rPr>
                      <a:t>S=MC</a:t>
                    </a:r>
                    <a:endParaRPr lang="en-US" sz="1200" dirty="0">
                      <a:solidFill>
                        <a:srgbClr val="000000"/>
                      </a:solidFill>
                    </a:endParaRPr>
                  </a:p>
                </p:txBody>
              </p:sp>
              <p:cxnSp>
                <p:nvCxnSpPr>
                  <p:cNvPr id="86" name="Straight Connector 19"/>
                  <p:cNvCxnSpPr/>
                  <p:nvPr/>
                </p:nvCxnSpPr>
                <p:spPr>
                  <a:xfrm flipV="1">
                    <a:off x="6231001" y="3687317"/>
                    <a:ext cx="2142617" cy="194195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7" name="TextBox 20"/>
                  <p:cNvSpPr txBox="1"/>
                  <p:nvPr/>
                </p:nvSpPr>
                <p:spPr>
                  <a:xfrm>
                    <a:off x="8432800" y="3555999"/>
                    <a:ext cx="660400" cy="464548"/>
                  </a:xfrm>
                  <a:prstGeom prst="rect">
                    <a:avLst/>
                  </a:prstGeom>
                  <a:noFill/>
                </p:spPr>
                <p:txBody>
                  <a:bodyPr vert="horz" rtlCol="0">
                    <a:spAutoFit/>
                  </a:bodyPr>
                  <a:lstStyle/>
                  <a:p>
                    <a:r>
                      <a:rPr lang="en-US" sz="1200" smtClean="0">
                        <a:solidFill>
                          <a:srgbClr val="000000"/>
                        </a:solidFill>
                      </a:rPr>
                      <a:t>MC</a:t>
                    </a:r>
                    <a:endParaRPr lang="en-US" sz="1200">
                      <a:solidFill>
                        <a:srgbClr val="000000"/>
                      </a:solidFill>
                    </a:endParaRPr>
                  </a:p>
                </p:txBody>
              </p:sp>
              <p:cxnSp>
                <p:nvCxnSpPr>
                  <p:cNvPr id="88" name="Straight Connector 21"/>
                  <p:cNvCxnSpPr/>
                  <p:nvPr/>
                </p:nvCxnSpPr>
                <p:spPr>
                  <a:xfrm flipV="1">
                    <a:off x="6616700" y="4291584"/>
                    <a:ext cx="0" cy="220091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9" name="Straight Connector 22"/>
                  <p:cNvCxnSpPr/>
                  <p:nvPr/>
                </p:nvCxnSpPr>
                <p:spPr>
                  <a:xfrm flipH="1">
                    <a:off x="5459603" y="4305934"/>
                    <a:ext cx="117132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0" name="Straight Connector 23"/>
                  <p:cNvCxnSpPr/>
                  <p:nvPr/>
                </p:nvCxnSpPr>
                <p:spPr>
                  <a:xfrm>
                    <a:off x="2617089" y="4795139"/>
                    <a:ext cx="0" cy="1711832"/>
                  </a:xfrm>
                  <a:prstGeom prst="line">
                    <a:avLst/>
                  </a:prstGeom>
                  <a:ln w="38100" cap="sq" cmpd="sng" algn="ctr">
                    <a:solidFill>
                      <a:srgbClr val="7FFFD4"/>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1" name="Straight Connector 24"/>
                  <p:cNvCxnSpPr/>
                  <p:nvPr/>
                </p:nvCxnSpPr>
                <p:spPr>
                  <a:xfrm flipH="1">
                    <a:off x="802894" y="4780660"/>
                    <a:ext cx="1799844" cy="0"/>
                  </a:xfrm>
                  <a:prstGeom prst="line">
                    <a:avLst/>
                  </a:prstGeom>
                  <a:ln w="38100" cap="sq" cmpd="sng" algn="ctr">
                    <a:solidFill>
                      <a:srgbClr val="7FFFD4"/>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2" name="Straight Connector 25"/>
                  <p:cNvCxnSpPr/>
                  <p:nvPr/>
                </p:nvCxnSpPr>
                <p:spPr>
                  <a:xfrm>
                    <a:off x="2688335" y="4766309"/>
                    <a:ext cx="4414012"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3" name="Straight Connector 26"/>
                  <p:cNvCxnSpPr/>
                  <p:nvPr/>
                </p:nvCxnSpPr>
                <p:spPr>
                  <a:xfrm>
                    <a:off x="7187945" y="4795139"/>
                    <a:ext cx="0" cy="1711832"/>
                  </a:xfrm>
                  <a:prstGeom prst="line">
                    <a:avLst/>
                  </a:prstGeom>
                  <a:ln w="38100" cap="sq" cmpd="sng" algn="ctr">
                    <a:solidFill>
                      <a:srgbClr val="7FFFD4"/>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4" name="Straight Connector 27"/>
                  <p:cNvCxnSpPr/>
                  <p:nvPr/>
                </p:nvCxnSpPr>
                <p:spPr>
                  <a:xfrm flipV="1">
                    <a:off x="5816727" y="4392167"/>
                    <a:ext cx="0" cy="316485"/>
                  </a:xfrm>
                  <a:prstGeom prst="line">
                    <a:avLst/>
                  </a:prstGeom>
                  <a:ln w="38100" cap="flat" cmpd="sng" algn="ctr">
                    <a:solidFill>
                      <a:srgbClr val="0000FF"/>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5" name="Straight Connector 28"/>
                  <p:cNvCxnSpPr/>
                  <p:nvPr/>
                </p:nvCxnSpPr>
                <p:spPr>
                  <a:xfrm flipH="1">
                    <a:off x="6731000" y="5758815"/>
                    <a:ext cx="428370" cy="0"/>
                  </a:xfrm>
                  <a:prstGeom prst="line">
                    <a:avLst/>
                  </a:prstGeom>
                  <a:ln w="38100" cap="flat" cmpd="sng" algn="ctr">
                    <a:solidFill>
                      <a:srgbClr val="0000FF"/>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6" name="TextBox 29"/>
                  <p:cNvSpPr txBox="1"/>
                  <p:nvPr/>
                </p:nvSpPr>
                <p:spPr>
                  <a:xfrm>
                    <a:off x="1888488" y="3187699"/>
                    <a:ext cx="1781812" cy="464548"/>
                  </a:xfrm>
                  <a:prstGeom prst="rect">
                    <a:avLst/>
                  </a:prstGeom>
                  <a:noFill/>
                </p:spPr>
                <p:txBody>
                  <a:bodyPr vert="horz" wrap="square" rtlCol="0">
                    <a:spAutoFit/>
                  </a:bodyPr>
                  <a:lstStyle/>
                  <a:p>
                    <a:r>
                      <a:rPr lang="en-US" sz="1200" b="1" smtClean="0">
                        <a:solidFill>
                          <a:srgbClr val="0000FF"/>
                        </a:solidFill>
                      </a:rPr>
                      <a:t>PC Industry</a:t>
                    </a:r>
                    <a:endParaRPr lang="en-US" sz="1200" b="1">
                      <a:solidFill>
                        <a:srgbClr val="0000FF"/>
                      </a:solidFill>
                    </a:endParaRPr>
                  </a:p>
                </p:txBody>
              </p:sp>
              <p:sp>
                <p:nvSpPr>
                  <p:cNvPr id="97" name="TextBox 30"/>
                  <p:cNvSpPr txBox="1"/>
                  <p:nvPr/>
                </p:nvSpPr>
                <p:spPr>
                  <a:xfrm>
                    <a:off x="6286500" y="3149600"/>
                    <a:ext cx="2565400" cy="464548"/>
                  </a:xfrm>
                  <a:prstGeom prst="rect">
                    <a:avLst/>
                  </a:prstGeom>
                  <a:noFill/>
                </p:spPr>
                <p:txBody>
                  <a:bodyPr vert="horz" rtlCol="0">
                    <a:spAutoFit/>
                  </a:bodyPr>
                  <a:lstStyle/>
                  <a:p>
                    <a:r>
                      <a:rPr lang="en-US" sz="1200" b="1" smtClean="0">
                        <a:solidFill>
                          <a:srgbClr val="FF6820"/>
                        </a:solidFill>
                      </a:rPr>
                      <a:t>Monopoly Industry</a:t>
                    </a:r>
                    <a:endParaRPr lang="en-US" sz="1200" b="1">
                      <a:solidFill>
                        <a:srgbClr val="FF6820"/>
                      </a:solidFill>
                    </a:endParaRPr>
                  </a:p>
                </p:txBody>
              </p:sp>
            </p:grpSp>
            <p:sp>
              <p:nvSpPr>
                <p:cNvPr id="66" name="TextBox 65"/>
                <p:cNvSpPr txBox="1"/>
                <p:nvPr/>
              </p:nvSpPr>
              <p:spPr>
                <a:xfrm>
                  <a:off x="305453" y="4529763"/>
                  <a:ext cx="584200" cy="464548"/>
                </a:xfrm>
                <a:prstGeom prst="rect">
                  <a:avLst/>
                </a:prstGeom>
                <a:noFill/>
              </p:spPr>
              <p:txBody>
                <a:bodyPr vert="horz" rtlCol="0">
                  <a:spAutoFit/>
                </a:bodyPr>
                <a:lstStyle/>
                <a:p>
                  <a:r>
                    <a:rPr lang="en-US" sz="1200" smtClean="0">
                      <a:solidFill>
                        <a:srgbClr val="000000"/>
                      </a:solidFill>
                    </a:rPr>
                    <a:t>P</a:t>
                  </a:r>
                  <a:r>
                    <a:rPr lang="en-US" sz="1200" baseline="-25000" smtClean="0">
                      <a:solidFill>
                        <a:srgbClr val="000000"/>
                      </a:solidFill>
                    </a:rPr>
                    <a:t>e</a:t>
                  </a:r>
                  <a:endParaRPr lang="en-US" sz="1200" baseline="-25000">
                    <a:solidFill>
                      <a:srgbClr val="000000"/>
                    </a:solidFill>
                  </a:endParaRPr>
                </a:p>
              </p:txBody>
            </p:sp>
            <p:sp>
              <p:nvSpPr>
                <p:cNvPr id="69" name="TextBox 68"/>
                <p:cNvSpPr txBox="1"/>
                <p:nvPr/>
              </p:nvSpPr>
              <p:spPr>
                <a:xfrm>
                  <a:off x="2413000" y="6565900"/>
                  <a:ext cx="609600" cy="464548"/>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e</a:t>
                  </a:r>
                  <a:endParaRPr lang="en-US" sz="1200" baseline="-25000">
                    <a:solidFill>
                      <a:srgbClr val="000000"/>
                    </a:solidFill>
                  </a:endParaRPr>
                </a:p>
              </p:txBody>
            </p:sp>
          </p:grpSp>
          <p:sp>
            <p:nvSpPr>
              <p:cNvPr id="61" name="TextBox 60"/>
              <p:cNvSpPr txBox="1"/>
              <p:nvPr/>
            </p:nvSpPr>
            <p:spPr>
              <a:xfrm>
                <a:off x="6343668" y="6591300"/>
                <a:ext cx="660400" cy="464548"/>
              </a:xfrm>
              <a:prstGeom prst="rect">
                <a:avLst/>
              </a:prstGeom>
              <a:noFill/>
            </p:spPr>
            <p:txBody>
              <a:bodyPr vert="horz" rtlCol="0">
                <a:spAutoFit/>
              </a:bodyPr>
              <a:lstStyle/>
              <a:p>
                <a:r>
                  <a:rPr lang="en-US" sz="1200" dirty="0" err="1" smtClean="0">
                    <a:solidFill>
                      <a:srgbClr val="000000"/>
                    </a:solidFill>
                  </a:rPr>
                  <a:t>Q</a:t>
                </a:r>
                <a:r>
                  <a:rPr lang="en-US" sz="1200" baseline="-25000" dirty="0" err="1" smtClean="0">
                    <a:solidFill>
                      <a:srgbClr val="000000"/>
                    </a:solidFill>
                  </a:rPr>
                  <a:t>m</a:t>
                </a:r>
                <a:endParaRPr lang="en-US" sz="1200" baseline="-25000" dirty="0">
                  <a:solidFill>
                    <a:srgbClr val="000000"/>
                  </a:solidFill>
                </a:endParaRPr>
              </a:p>
            </p:txBody>
          </p:sp>
          <p:sp>
            <p:nvSpPr>
              <p:cNvPr id="62" name="TextBox 61"/>
              <p:cNvSpPr txBox="1"/>
              <p:nvPr/>
            </p:nvSpPr>
            <p:spPr>
              <a:xfrm>
                <a:off x="6985001" y="6591300"/>
                <a:ext cx="711200" cy="464548"/>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pc</a:t>
                </a:r>
                <a:endParaRPr lang="en-US" sz="1200" baseline="-25000">
                  <a:solidFill>
                    <a:srgbClr val="000000"/>
                  </a:solidFill>
                </a:endParaRPr>
              </a:p>
            </p:txBody>
          </p:sp>
        </p:grpSp>
        <p:sp>
          <p:nvSpPr>
            <p:cNvPr id="37" name="TextBox 36"/>
            <p:cNvSpPr txBox="1"/>
            <p:nvPr/>
          </p:nvSpPr>
          <p:spPr>
            <a:xfrm>
              <a:off x="5001843" y="4069709"/>
              <a:ext cx="558800" cy="464548"/>
            </a:xfrm>
            <a:prstGeom prst="rect">
              <a:avLst/>
            </a:prstGeom>
            <a:noFill/>
          </p:spPr>
          <p:txBody>
            <a:bodyPr vert="horz" rtlCol="0">
              <a:spAutoFit/>
            </a:bodyPr>
            <a:lstStyle/>
            <a:p>
              <a:r>
                <a:rPr lang="en-US" sz="1200" dirty="0" smtClean="0">
                  <a:solidFill>
                    <a:srgbClr val="000000"/>
                  </a:solidFill>
                </a:rPr>
                <a:t>P</a:t>
              </a:r>
              <a:r>
                <a:rPr lang="en-US" sz="1200" baseline="-25000" dirty="0" smtClean="0">
                  <a:solidFill>
                    <a:srgbClr val="000000"/>
                  </a:solidFill>
                </a:rPr>
                <a:t>m</a:t>
              </a:r>
              <a:endParaRPr lang="en-US" sz="1200" baseline="-25000" dirty="0">
                <a:solidFill>
                  <a:srgbClr val="000000"/>
                </a:solidFill>
              </a:endParaRPr>
            </a:p>
          </p:txBody>
        </p:sp>
      </p:grpSp>
      <p:sp>
        <p:nvSpPr>
          <p:cNvPr id="10" name="Rectangle 9"/>
          <p:cNvSpPr/>
          <p:nvPr/>
        </p:nvSpPr>
        <p:spPr>
          <a:xfrm>
            <a:off x="-22567" y="5229880"/>
            <a:ext cx="9166567" cy="523220"/>
          </a:xfrm>
          <a:prstGeom prst="rect">
            <a:avLst/>
          </a:prstGeom>
          <a:solidFill>
            <a:schemeClr val="accent1">
              <a:lumMod val="20000"/>
              <a:lumOff val="80000"/>
            </a:schemeClr>
          </a:solidFill>
        </p:spPr>
        <p:txBody>
          <a:bodyPr wrap="square">
            <a:spAutoFit/>
          </a:bodyPr>
          <a:lstStyle/>
          <a:p>
            <a:pPr marL="285750" indent="-285750">
              <a:buFont typeface="Arial" pitchFamily="34" charset="0"/>
              <a:buChar char="•"/>
            </a:pPr>
            <a:r>
              <a:rPr lang="en-US" sz="1400" dirty="0" smtClean="0"/>
              <a:t>Price and output in monopoly are determined by the firm’s MR and MC.</a:t>
            </a:r>
          </a:p>
          <a:p>
            <a:pPr marL="285750" indent="-285750">
              <a:buFont typeface="Arial" pitchFamily="34" charset="0"/>
              <a:buChar char="•"/>
            </a:pPr>
            <a:r>
              <a:rPr lang="en-US" sz="1400" dirty="0" smtClean="0"/>
              <a:t>At </a:t>
            </a:r>
            <a:r>
              <a:rPr lang="en-US" sz="1400" dirty="0" err="1" smtClean="0"/>
              <a:t>Qm</a:t>
            </a:r>
            <a:r>
              <a:rPr lang="en-US" sz="1400" dirty="0" smtClean="0"/>
              <a:t>, P&gt;MC, indicating that resources are </a:t>
            </a:r>
            <a:r>
              <a:rPr lang="en-US" sz="1400" i="1" dirty="0" smtClean="0"/>
              <a:t>under-allocated</a:t>
            </a:r>
            <a:r>
              <a:rPr lang="en-US" sz="1400" dirty="0" smtClean="0"/>
              <a:t> towards the produced</a:t>
            </a:r>
            <a:endParaRPr lang="en-US" sz="1400" dirty="0"/>
          </a:p>
        </p:txBody>
      </p:sp>
      <p:sp>
        <p:nvSpPr>
          <p:cNvPr id="12" name="Rectangle 11"/>
          <p:cNvSpPr/>
          <p:nvPr/>
        </p:nvSpPr>
        <p:spPr>
          <a:xfrm>
            <a:off x="0" y="3009900"/>
            <a:ext cx="2362200" cy="830997"/>
          </a:xfrm>
          <a:prstGeom prst="rect">
            <a:avLst/>
          </a:prstGeom>
        </p:spPr>
        <p:txBody>
          <a:bodyPr wrap="square">
            <a:spAutoFit/>
          </a:bodyPr>
          <a:lstStyle/>
          <a:p>
            <a:r>
              <a:rPr lang="en-US" sz="1600" b="1" dirty="0">
                <a:solidFill>
                  <a:srgbClr val="FF0000"/>
                </a:solidFill>
              </a:rPr>
              <a:t>Allocative Efficiency? </a:t>
            </a:r>
            <a:r>
              <a:rPr lang="en-US" sz="1600" dirty="0"/>
              <a:t>Consider </a:t>
            </a:r>
            <a:r>
              <a:rPr lang="en-US" sz="1600" dirty="0" smtClean="0"/>
              <a:t>these two industries:</a:t>
            </a:r>
            <a:endParaRPr lang="en-US" sz="1600" dirty="0"/>
          </a:p>
        </p:txBody>
      </p:sp>
    </p:spTree>
    <p:extLst>
      <p:ext uri="{BB962C8B-B14F-4D97-AF65-F5344CB8AC3E}">
        <p14:creationId xmlns="" xmlns:p14="http://schemas.microsoft.com/office/powerpoint/2010/main" val="360125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Box 132"/>
          <p:cNvSpPr txBox="1"/>
          <p:nvPr/>
        </p:nvSpPr>
        <p:spPr>
          <a:xfrm>
            <a:off x="-11049" y="4914900"/>
            <a:ext cx="9138684" cy="738664"/>
          </a:xfrm>
          <a:prstGeom prst="rect">
            <a:avLst/>
          </a:prstGeom>
          <a:solidFill>
            <a:schemeClr val="accent1">
              <a:lumMod val="20000"/>
              <a:lumOff val="80000"/>
            </a:schemeClr>
          </a:solidFill>
        </p:spPr>
        <p:txBody>
          <a:bodyPr wrap="square" rtlCol="0">
            <a:spAutoFit/>
          </a:bodyPr>
          <a:lstStyle/>
          <a:p>
            <a:pPr marL="285750" indent="-285750">
              <a:buFont typeface="Arial" pitchFamily="34" charset="0"/>
              <a:buChar char="•"/>
            </a:pPr>
            <a:r>
              <a:rPr lang="en-US" sz="1400" dirty="0" smtClean="0"/>
              <a:t>The monopolist produces at Q2, where its ATC is higher than its minimum. </a:t>
            </a:r>
          </a:p>
          <a:p>
            <a:pPr marL="285750" indent="-285750">
              <a:buFont typeface="Arial" pitchFamily="34" charset="0"/>
              <a:buChar char="•"/>
            </a:pPr>
            <a:r>
              <a:rPr lang="en-US" sz="1400" dirty="0" smtClean="0"/>
              <a:t>The monopolist is NOT productively efficient. Without competitors, it is able to use resources in a less efficient way, and is not forced to sell at a price as low as its minimum ATC. </a:t>
            </a:r>
            <a:endParaRPr lang="en-US" sz="1400" dirty="0"/>
          </a:p>
        </p:txBody>
      </p:sp>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Efficiency under Pure Monopoly</a:t>
            </a:r>
          </a:p>
          <a:p>
            <a:r>
              <a:rPr lang="en-US" dirty="0" smtClean="0"/>
              <a:t>Under perfect competition, firms are forced to be productively efficient, meaning they produce their products at the lowest possible average total cost. Without competition, however, monopolists are NOT productively efficient.</a:t>
            </a:r>
          </a:p>
        </p:txBody>
      </p:sp>
      <p:sp>
        <p:nvSpPr>
          <p:cNvPr id="14" name="TextBox 13"/>
          <p:cNvSpPr txBox="1"/>
          <p:nvPr/>
        </p:nvSpPr>
        <p:spPr>
          <a:xfrm>
            <a:off x="0" y="2044125"/>
            <a:ext cx="2248122" cy="584775"/>
          </a:xfrm>
          <a:prstGeom prst="rect">
            <a:avLst/>
          </a:prstGeom>
          <a:noFill/>
        </p:spPr>
        <p:txBody>
          <a:bodyPr wrap="square" rtlCol="0">
            <a:spAutoFit/>
          </a:bodyPr>
          <a:lstStyle/>
          <a:p>
            <a:r>
              <a:rPr lang="en-US" sz="1600" b="1" dirty="0" smtClean="0">
                <a:solidFill>
                  <a:srgbClr val="FF0000"/>
                </a:solidFill>
              </a:rPr>
              <a:t>Productive efficiency? </a:t>
            </a:r>
            <a:r>
              <a:rPr lang="en-US" sz="1600" dirty="0" smtClean="0"/>
              <a:t>Consider the two firms:</a:t>
            </a:r>
            <a:endParaRPr lang="en-US" sz="1600" b="1" dirty="0"/>
          </a:p>
        </p:txBody>
      </p:sp>
      <p:grpSp>
        <p:nvGrpSpPr>
          <p:cNvPr id="18" name="Group 17"/>
          <p:cNvGrpSpPr/>
          <p:nvPr/>
        </p:nvGrpSpPr>
        <p:grpSpPr>
          <a:xfrm>
            <a:off x="2057400" y="2019300"/>
            <a:ext cx="7239000" cy="3094345"/>
            <a:chOff x="-314619" y="1866900"/>
            <a:chExt cx="9382419" cy="3711940"/>
          </a:xfrm>
        </p:grpSpPr>
        <p:grpSp>
          <p:nvGrpSpPr>
            <p:cNvPr id="13" name="Group 12"/>
            <p:cNvGrpSpPr/>
            <p:nvPr/>
          </p:nvGrpSpPr>
          <p:grpSpPr>
            <a:xfrm>
              <a:off x="4102956" y="1866900"/>
              <a:ext cx="4964844" cy="3711940"/>
              <a:chOff x="3371552" y="2054853"/>
              <a:chExt cx="4368800" cy="3266311"/>
            </a:xfrm>
          </p:grpSpPr>
          <p:grpSp>
            <p:nvGrpSpPr>
              <p:cNvPr id="47" name="Group 46"/>
              <p:cNvGrpSpPr/>
              <p:nvPr/>
            </p:nvGrpSpPr>
            <p:grpSpPr>
              <a:xfrm>
                <a:off x="3371552" y="2054853"/>
                <a:ext cx="4368800" cy="3266311"/>
                <a:chOff x="4711700" y="1854200"/>
                <a:chExt cx="4368800" cy="3919573"/>
              </a:xfrm>
            </p:grpSpPr>
            <p:sp>
              <p:nvSpPr>
                <p:cNvPr id="50" name="Freeform 49"/>
                <p:cNvSpPr/>
                <p:nvPr/>
              </p:nvSpPr>
              <p:spPr>
                <a:xfrm>
                  <a:off x="5247894" y="2934716"/>
                  <a:ext cx="1161797" cy="628143"/>
                </a:xfrm>
                <a:custGeom>
                  <a:avLst/>
                  <a:gdLst/>
                  <a:ahLst/>
                  <a:cxnLst/>
                  <a:rect l="0" t="0" r="0" b="0"/>
                  <a:pathLst>
                    <a:path w="1161797" h="628143">
                      <a:moveTo>
                        <a:pt x="0" y="0"/>
                      </a:moveTo>
                      <a:lnTo>
                        <a:pt x="1161796" y="0"/>
                      </a:lnTo>
                      <a:lnTo>
                        <a:pt x="1161796" y="628142"/>
                      </a:lnTo>
                      <a:lnTo>
                        <a:pt x="0" y="628142"/>
                      </a:lnTo>
                      <a:close/>
                    </a:path>
                  </a:pathLst>
                </a:custGeom>
                <a:solidFill>
                  <a:srgbClr val="98FB98"/>
                </a:solidFill>
                <a:ln w="38100" cap="flat" cmpd="sng" algn="ctr">
                  <a:solidFill>
                    <a:srgbClr val="98FB9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51" name="Straight Connector 50"/>
                <p:cNvCxnSpPr/>
                <p:nvPr/>
              </p:nvCxnSpPr>
              <p:spPr>
                <a:xfrm>
                  <a:off x="5241035" y="1987169"/>
                  <a:ext cx="0" cy="307606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29733" y="5063235"/>
                  <a:ext cx="359587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860206" y="1860313"/>
                  <a:ext cx="524595" cy="350872"/>
                </a:xfrm>
                <a:prstGeom prst="rect">
                  <a:avLst/>
                </a:prstGeom>
                <a:noFill/>
              </p:spPr>
              <p:txBody>
                <a:bodyPr vert="horz" wrap="square" rtlCol="0">
                  <a:spAutoFit/>
                </a:bodyPr>
                <a:lstStyle/>
                <a:p>
                  <a:r>
                    <a:rPr lang="en-US" sz="1200" dirty="0" smtClean="0">
                      <a:solidFill>
                        <a:srgbClr val="000000"/>
                      </a:solidFill>
                    </a:rPr>
                    <a:t>P</a:t>
                  </a:r>
                  <a:endParaRPr lang="en-US" sz="1200" dirty="0">
                    <a:solidFill>
                      <a:srgbClr val="000000"/>
                    </a:solidFill>
                  </a:endParaRPr>
                </a:p>
              </p:txBody>
            </p:sp>
            <p:sp>
              <p:nvSpPr>
                <p:cNvPr id="54" name="TextBox 53"/>
                <p:cNvSpPr txBox="1"/>
                <p:nvPr/>
              </p:nvSpPr>
              <p:spPr>
                <a:xfrm>
                  <a:off x="8585200" y="5156201"/>
                  <a:ext cx="457200" cy="350872"/>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cxnSp>
              <p:nvCxnSpPr>
                <p:cNvPr id="55" name="Straight Connector 54"/>
                <p:cNvCxnSpPr/>
                <p:nvPr/>
              </p:nvCxnSpPr>
              <p:spPr>
                <a:xfrm>
                  <a:off x="5482335" y="2146045"/>
                  <a:ext cx="2941194" cy="24631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62900" y="4603513"/>
                  <a:ext cx="1117600" cy="350872"/>
                </a:xfrm>
                <a:prstGeom prst="rect">
                  <a:avLst/>
                </a:prstGeom>
                <a:noFill/>
              </p:spPr>
              <p:txBody>
                <a:bodyPr vert="horz" rtlCol="0">
                  <a:spAutoFit/>
                </a:bodyPr>
                <a:lstStyle/>
                <a:p>
                  <a:r>
                    <a:rPr lang="en-US" sz="1200" smtClean="0">
                      <a:solidFill>
                        <a:srgbClr val="000000"/>
                      </a:solidFill>
                    </a:rPr>
                    <a:t>D=AR=P</a:t>
                  </a:r>
                  <a:endParaRPr lang="en-US" sz="1200">
                    <a:solidFill>
                      <a:srgbClr val="000000"/>
                    </a:solidFill>
                  </a:endParaRPr>
                </a:p>
              </p:txBody>
            </p:sp>
            <p:cxnSp>
              <p:nvCxnSpPr>
                <p:cNvPr id="57" name="Straight Connector 56"/>
                <p:cNvCxnSpPr/>
                <p:nvPr/>
              </p:nvCxnSpPr>
              <p:spPr>
                <a:xfrm>
                  <a:off x="5447919" y="2134742"/>
                  <a:ext cx="1861185" cy="34847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302500" y="5422901"/>
                  <a:ext cx="584200" cy="350872"/>
                </a:xfrm>
                <a:prstGeom prst="rect">
                  <a:avLst/>
                </a:prstGeom>
                <a:noFill/>
              </p:spPr>
              <p:txBody>
                <a:bodyPr vert="horz" rtlCol="0">
                  <a:spAutoFit/>
                </a:bodyPr>
                <a:lstStyle/>
                <a:p>
                  <a:r>
                    <a:rPr lang="en-US" sz="1200" smtClean="0">
                      <a:solidFill>
                        <a:srgbClr val="000000"/>
                      </a:solidFill>
                    </a:rPr>
                    <a:t>MR</a:t>
                  </a:r>
                  <a:endParaRPr lang="en-US" sz="1200">
                    <a:solidFill>
                      <a:srgbClr val="000000"/>
                    </a:solidFill>
                  </a:endParaRPr>
                </a:p>
              </p:txBody>
            </p:sp>
            <p:sp>
              <p:nvSpPr>
                <p:cNvPr id="59" name="TextBox 58"/>
                <p:cNvSpPr txBox="1"/>
                <p:nvPr/>
              </p:nvSpPr>
              <p:spPr>
                <a:xfrm>
                  <a:off x="7858716" y="2430663"/>
                  <a:ext cx="584200" cy="350872"/>
                </a:xfrm>
                <a:prstGeom prst="rect">
                  <a:avLst/>
                </a:prstGeom>
                <a:noFill/>
              </p:spPr>
              <p:txBody>
                <a:bodyPr vert="horz" rtlCol="0">
                  <a:spAutoFit/>
                </a:bodyPr>
                <a:lstStyle/>
                <a:p>
                  <a:r>
                    <a:rPr lang="en-US" sz="1200" smtClean="0">
                      <a:solidFill>
                        <a:srgbClr val="000000"/>
                      </a:solidFill>
                    </a:rPr>
                    <a:t>ATC</a:t>
                  </a:r>
                  <a:endParaRPr lang="en-US" sz="1200">
                    <a:solidFill>
                      <a:srgbClr val="000000"/>
                    </a:solidFill>
                  </a:endParaRPr>
                </a:p>
              </p:txBody>
            </p:sp>
            <p:sp>
              <p:nvSpPr>
                <p:cNvPr id="64" name="TextBox 63"/>
                <p:cNvSpPr txBox="1"/>
                <p:nvPr/>
              </p:nvSpPr>
              <p:spPr>
                <a:xfrm>
                  <a:off x="7251700" y="2120900"/>
                  <a:ext cx="533400" cy="350872"/>
                </a:xfrm>
                <a:prstGeom prst="rect">
                  <a:avLst/>
                </a:prstGeom>
                <a:noFill/>
              </p:spPr>
              <p:txBody>
                <a:bodyPr vert="horz" rtlCol="0">
                  <a:spAutoFit/>
                </a:bodyPr>
                <a:lstStyle/>
                <a:p>
                  <a:r>
                    <a:rPr lang="en-US" sz="1200" dirty="0" smtClean="0">
                      <a:solidFill>
                        <a:srgbClr val="000000"/>
                      </a:solidFill>
                    </a:rPr>
                    <a:t>MC</a:t>
                  </a:r>
                  <a:endParaRPr lang="en-US" sz="1200" dirty="0">
                    <a:solidFill>
                      <a:srgbClr val="000000"/>
                    </a:solidFill>
                  </a:endParaRPr>
                </a:p>
              </p:txBody>
            </p:sp>
            <p:sp>
              <p:nvSpPr>
                <p:cNvPr id="65" name="Freeform 64"/>
                <p:cNvSpPr/>
                <p:nvPr/>
              </p:nvSpPr>
              <p:spPr>
                <a:xfrm>
                  <a:off x="5552739" y="2451616"/>
                  <a:ext cx="2416809" cy="1149629"/>
                </a:xfrm>
                <a:custGeom>
                  <a:avLst/>
                  <a:gdLst/>
                  <a:ahLst/>
                  <a:cxnLst/>
                  <a:rect l="0" t="0" r="0" b="0"/>
                  <a:pathLst>
                    <a:path w="2904491" h="605791">
                      <a:moveTo>
                        <a:pt x="0" y="0"/>
                      </a:moveTo>
                      <a:lnTo>
                        <a:pt x="8889" y="16510"/>
                      </a:lnTo>
                      <a:lnTo>
                        <a:pt x="19050" y="33020"/>
                      </a:lnTo>
                      <a:lnTo>
                        <a:pt x="27939" y="48260"/>
                      </a:lnTo>
                      <a:lnTo>
                        <a:pt x="35560" y="62229"/>
                      </a:lnTo>
                      <a:lnTo>
                        <a:pt x="43180" y="76200"/>
                      </a:lnTo>
                      <a:lnTo>
                        <a:pt x="53339" y="90170"/>
                      </a:lnTo>
                      <a:lnTo>
                        <a:pt x="59689" y="104139"/>
                      </a:lnTo>
                      <a:lnTo>
                        <a:pt x="63500" y="113029"/>
                      </a:lnTo>
                      <a:lnTo>
                        <a:pt x="67310" y="119379"/>
                      </a:lnTo>
                      <a:lnTo>
                        <a:pt x="83819" y="135889"/>
                      </a:lnTo>
                      <a:lnTo>
                        <a:pt x="96519" y="153670"/>
                      </a:lnTo>
                      <a:lnTo>
                        <a:pt x="113030" y="171450"/>
                      </a:lnTo>
                      <a:lnTo>
                        <a:pt x="125730" y="186689"/>
                      </a:lnTo>
                      <a:lnTo>
                        <a:pt x="148589" y="220979"/>
                      </a:lnTo>
                      <a:lnTo>
                        <a:pt x="154939" y="227329"/>
                      </a:lnTo>
                      <a:lnTo>
                        <a:pt x="161289" y="231139"/>
                      </a:lnTo>
                      <a:lnTo>
                        <a:pt x="167639" y="234950"/>
                      </a:lnTo>
                      <a:lnTo>
                        <a:pt x="182880" y="246379"/>
                      </a:lnTo>
                      <a:lnTo>
                        <a:pt x="199389" y="261620"/>
                      </a:lnTo>
                      <a:lnTo>
                        <a:pt x="209550" y="275590"/>
                      </a:lnTo>
                      <a:lnTo>
                        <a:pt x="220980" y="285750"/>
                      </a:lnTo>
                      <a:lnTo>
                        <a:pt x="236219" y="298450"/>
                      </a:lnTo>
                      <a:lnTo>
                        <a:pt x="254000" y="311150"/>
                      </a:lnTo>
                      <a:lnTo>
                        <a:pt x="283210" y="330200"/>
                      </a:lnTo>
                      <a:lnTo>
                        <a:pt x="312419" y="345440"/>
                      </a:lnTo>
                      <a:lnTo>
                        <a:pt x="337819" y="361950"/>
                      </a:lnTo>
                      <a:lnTo>
                        <a:pt x="363219" y="377190"/>
                      </a:lnTo>
                      <a:lnTo>
                        <a:pt x="377189" y="387350"/>
                      </a:lnTo>
                      <a:lnTo>
                        <a:pt x="396239" y="396240"/>
                      </a:lnTo>
                      <a:lnTo>
                        <a:pt x="417830" y="406400"/>
                      </a:lnTo>
                      <a:lnTo>
                        <a:pt x="443230" y="420370"/>
                      </a:lnTo>
                      <a:lnTo>
                        <a:pt x="461010" y="425450"/>
                      </a:lnTo>
                      <a:lnTo>
                        <a:pt x="469900" y="429259"/>
                      </a:lnTo>
                      <a:lnTo>
                        <a:pt x="474980" y="433070"/>
                      </a:lnTo>
                      <a:lnTo>
                        <a:pt x="480060" y="438150"/>
                      </a:lnTo>
                      <a:lnTo>
                        <a:pt x="497839" y="447040"/>
                      </a:lnTo>
                      <a:lnTo>
                        <a:pt x="535939" y="461009"/>
                      </a:lnTo>
                      <a:lnTo>
                        <a:pt x="574039" y="476250"/>
                      </a:lnTo>
                      <a:lnTo>
                        <a:pt x="615950" y="494029"/>
                      </a:lnTo>
                      <a:lnTo>
                        <a:pt x="648969" y="502920"/>
                      </a:lnTo>
                      <a:lnTo>
                        <a:pt x="688339" y="510540"/>
                      </a:lnTo>
                      <a:lnTo>
                        <a:pt x="731519" y="525779"/>
                      </a:lnTo>
                      <a:lnTo>
                        <a:pt x="736600" y="527050"/>
                      </a:lnTo>
                      <a:lnTo>
                        <a:pt x="788669" y="543559"/>
                      </a:lnTo>
                      <a:lnTo>
                        <a:pt x="876300" y="562609"/>
                      </a:lnTo>
                      <a:lnTo>
                        <a:pt x="919480" y="574040"/>
                      </a:lnTo>
                      <a:lnTo>
                        <a:pt x="990600" y="580390"/>
                      </a:lnTo>
                      <a:lnTo>
                        <a:pt x="1068069" y="586740"/>
                      </a:lnTo>
                      <a:lnTo>
                        <a:pt x="1121410" y="589279"/>
                      </a:lnTo>
                      <a:lnTo>
                        <a:pt x="1181100" y="599440"/>
                      </a:lnTo>
                      <a:lnTo>
                        <a:pt x="1262379" y="605790"/>
                      </a:lnTo>
                      <a:lnTo>
                        <a:pt x="1341119" y="604520"/>
                      </a:lnTo>
                      <a:lnTo>
                        <a:pt x="1419860" y="600709"/>
                      </a:lnTo>
                      <a:lnTo>
                        <a:pt x="1510029" y="591820"/>
                      </a:lnTo>
                      <a:lnTo>
                        <a:pt x="1588769" y="589279"/>
                      </a:lnTo>
                      <a:lnTo>
                        <a:pt x="1673860" y="585470"/>
                      </a:lnTo>
                      <a:lnTo>
                        <a:pt x="1750060" y="574040"/>
                      </a:lnTo>
                      <a:lnTo>
                        <a:pt x="1835150" y="561340"/>
                      </a:lnTo>
                      <a:lnTo>
                        <a:pt x="1905000" y="553720"/>
                      </a:lnTo>
                      <a:lnTo>
                        <a:pt x="1973579" y="535940"/>
                      </a:lnTo>
                      <a:lnTo>
                        <a:pt x="2029460" y="527050"/>
                      </a:lnTo>
                      <a:lnTo>
                        <a:pt x="2067560" y="516890"/>
                      </a:lnTo>
                      <a:lnTo>
                        <a:pt x="2122169" y="505459"/>
                      </a:lnTo>
                      <a:lnTo>
                        <a:pt x="2176779" y="486409"/>
                      </a:lnTo>
                      <a:lnTo>
                        <a:pt x="2218690" y="474979"/>
                      </a:lnTo>
                      <a:lnTo>
                        <a:pt x="2252979" y="458470"/>
                      </a:lnTo>
                      <a:lnTo>
                        <a:pt x="2270760" y="452120"/>
                      </a:lnTo>
                      <a:lnTo>
                        <a:pt x="2313940" y="438150"/>
                      </a:lnTo>
                      <a:lnTo>
                        <a:pt x="2320290" y="435609"/>
                      </a:lnTo>
                      <a:lnTo>
                        <a:pt x="2332990" y="431800"/>
                      </a:lnTo>
                      <a:lnTo>
                        <a:pt x="2340610" y="430529"/>
                      </a:lnTo>
                      <a:lnTo>
                        <a:pt x="2383790" y="412750"/>
                      </a:lnTo>
                      <a:lnTo>
                        <a:pt x="2413000" y="401320"/>
                      </a:lnTo>
                      <a:lnTo>
                        <a:pt x="2477769" y="377190"/>
                      </a:lnTo>
                      <a:lnTo>
                        <a:pt x="2500629" y="365759"/>
                      </a:lnTo>
                      <a:lnTo>
                        <a:pt x="2523490" y="355600"/>
                      </a:lnTo>
                      <a:lnTo>
                        <a:pt x="2546350" y="342900"/>
                      </a:lnTo>
                      <a:lnTo>
                        <a:pt x="2584450" y="327659"/>
                      </a:lnTo>
                      <a:lnTo>
                        <a:pt x="2612390" y="314959"/>
                      </a:lnTo>
                      <a:lnTo>
                        <a:pt x="2639060" y="295909"/>
                      </a:lnTo>
                      <a:lnTo>
                        <a:pt x="2686050" y="276859"/>
                      </a:lnTo>
                      <a:lnTo>
                        <a:pt x="2708910" y="265429"/>
                      </a:lnTo>
                      <a:lnTo>
                        <a:pt x="2734310" y="248920"/>
                      </a:lnTo>
                      <a:lnTo>
                        <a:pt x="2762250" y="232410"/>
                      </a:lnTo>
                      <a:lnTo>
                        <a:pt x="2792729" y="210820"/>
                      </a:lnTo>
                      <a:lnTo>
                        <a:pt x="2818129" y="193039"/>
                      </a:lnTo>
                      <a:lnTo>
                        <a:pt x="2838450" y="177800"/>
                      </a:lnTo>
                      <a:lnTo>
                        <a:pt x="2853690" y="167639"/>
                      </a:lnTo>
                      <a:lnTo>
                        <a:pt x="2872740" y="158750"/>
                      </a:lnTo>
                      <a:lnTo>
                        <a:pt x="2904490" y="139700"/>
                      </a:lnTo>
                    </a:path>
                  </a:pathLst>
                </a:custGeom>
                <a:ln w="3009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cxnSp>
              <p:nvCxnSpPr>
                <p:cNvPr id="67" name="Straight Connector 66"/>
                <p:cNvCxnSpPr/>
                <p:nvPr/>
              </p:nvCxnSpPr>
              <p:spPr>
                <a:xfrm flipV="1">
                  <a:off x="6439789" y="2934716"/>
                  <a:ext cx="0" cy="2133599"/>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217795" y="2924682"/>
                  <a:ext cx="1191895"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227828" y="3562858"/>
                  <a:ext cx="1211961"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851400" y="2774713"/>
                  <a:ext cx="457200" cy="350872"/>
                </a:xfrm>
                <a:prstGeom prst="rect">
                  <a:avLst/>
                </a:prstGeom>
                <a:noFill/>
              </p:spPr>
              <p:txBody>
                <a:bodyPr vert="horz" rtlCol="0">
                  <a:spAutoFit/>
                </a:bodyPr>
                <a:lstStyle/>
                <a:p>
                  <a:r>
                    <a:rPr lang="en-US" sz="1200" dirty="0" smtClean="0">
                      <a:solidFill>
                        <a:srgbClr val="000000"/>
                      </a:solidFill>
                    </a:rPr>
                    <a:t>P</a:t>
                  </a:r>
                  <a:r>
                    <a:rPr lang="en-US" sz="1200" baseline="-25000" dirty="0" smtClean="0">
                      <a:solidFill>
                        <a:srgbClr val="000000"/>
                      </a:solidFill>
                    </a:rPr>
                    <a:t>1</a:t>
                  </a:r>
                  <a:endParaRPr lang="en-US" sz="1200" baseline="-25000" dirty="0">
                    <a:solidFill>
                      <a:srgbClr val="000000"/>
                    </a:solidFill>
                  </a:endParaRPr>
                </a:p>
              </p:txBody>
            </p:sp>
            <p:sp>
              <p:nvSpPr>
                <p:cNvPr id="100" name="TextBox 99"/>
                <p:cNvSpPr txBox="1"/>
                <p:nvPr/>
              </p:nvSpPr>
              <p:spPr>
                <a:xfrm>
                  <a:off x="4711700" y="3414793"/>
                  <a:ext cx="660399" cy="350872"/>
                </a:xfrm>
                <a:prstGeom prst="rect">
                  <a:avLst/>
                </a:prstGeom>
                <a:noFill/>
              </p:spPr>
              <p:txBody>
                <a:bodyPr vert="horz" rtlCol="0">
                  <a:spAutoFit/>
                </a:bodyPr>
                <a:lstStyle/>
                <a:p>
                  <a:r>
                    <a:rPr lang="en-US" sz="1200" dirty="0" smtClean="0">
                      <a:solidFill>
                        <a:srgbClr val="000000"/>
                      </a:solidFill>
                    </a:rPr>
                    <a:t>ATC</a:t>
                  </a:r>
                  <a:r>
                    <a:rPr lang="en-US" sz="1200" baseline="-25000" dirty="0" smtClean="0">
                      <a:solidFill>
                        <a:srgbClr val="000000"/>
                      </a:solidFill>
                    </a:rPr>
                    <a:t>1</a:t>
                  </a:r>
                  <a:endParaRPr lang="en-US" sz="1200" baseline="-25000" dirty="0">
                    <a:solidFill>
                      <a:srgbClr val="000000"/>
                    </a:solidFill>
                  </a:endParaRPr>
                </a:p>
              </p:txBody>
            </p:sp>
            <p:sp>
              <p:nvSpPr>
                <p:cNvPr id="102" name="TextBox 101"/>
                <p:cNvSpPr txBox="1"/>
                <p:nvPr/>
              </p:nvSpPr>
              <p:spPr>
                <a:xfrm>
                  <a:off x="6311900" y="5143499"/>
                  <a:ext cx="457200" cy="350872"/>
                </a:xfrm>
                <a:prstGeom prst="rect">
                  <a:avLst/>
                </a:prstGeom>
                <a:noFill/>
              </p:spPr>
              <p:txBody>
                <a:bodyPr vert="horz" rtlCol="0">
                  <a:spAutoFit/>
                </a:bodyPr>
                <a:lstStyle/>
                <a:p>
                  <a:r>
                    <a:rPr lang="en-US" sz="1200" dirty="0" smtClean="0">
                      <a:solidFill>
                        <a:srgbClr val="000000"/>
                      </a:solidFill>
                    </a:rPr>
                    <a:t>Q</a:t>
                  </a:r>
                  <a:r>
                    <a:rPr lang="en-US" sz="1200" baseline="-25000" dirty="0">
                      <a:solidFill>
                        <a:srgbClr val="000000"/>
                      </a:solidFill>
                    </a:rPr>
                    <a:t>2</a:t>
                  </a:r>
                </a:p>
              </p:txBody>
            </p:sp>
            <p:sp>
              <p:nvSpPr>
                <p:cNvPr id="103" name="TextBox 102"/>
                <p:cNvSpPr txBox="1"/>
                <p:nvPr/>
              </p:nvSpPr>
              <p:spPr>
                <a:xfrm>
                  <a:off x="5829300" y="1854200"/>
                  <a:ext cx="2209800" cy="350872"/>
                </a:xfrm>
                <a:prstGeom prst="rect">
                  <a:avLst/>
                </a:prstGeom>
                <a:noFill/>
              </p:spPr>
              <p:txBody>
                <a:bodyPr vert="horz" rtlCol="0">
                  <a:spAutoFit/>
                </a:bodyPr>
                <a:lstStyle/>
                <a:p>
                  <a:r>
                    <a:rPr lang="en-US" sz="1200" b="1" dirty="0" smtClean="0">
                      <a:solidFill>
                        <a:srgbClr val="FF6820"/>
                      </a:solidFill>
                    </a:rPr>
                    <a:t>Monopolistic Firm</a:t>
                  </a:r>
                  <a:endParaRPr lang="en-US" sz="1200" b="1" dirty="0">
                    <a:solidFill>
                      <a:srgbClr val="FF6820"/>
                    </a:solidFill>
                  </a:endParaRPr>
                </a:p>
              </p:txBody>
            </p:sp>
            <p:sp>
              <p:nvSpPr>
                <p:cNvPr id="105" name="Freeform 104"/>
                <p:cNvSpPr/>
                <p:nvPr/>
              </p:nvSpPr>
              <p:spPr>
                <a:xfrm>
                  <a:off x="5417820" y="2296160"/>
                  <a:ext cx="1803400" cy="1883411"/>
                </a:xfrm>
                <a:custGeom>
                  <a:avLst/>
                  <a:gdLst/>
                  <a:ahLst/>
                  <a:cxnLst/>
                  <a:rect l="0" t="0" r="0" b="0"/>
                  <a:pathLst>
                    <a:path w="1803400" h="1883411">
                      <a:moveTo>
                        <a:pt x="0" y="1615440"/>
                      </a:moveTo>
                      <a:lnTo>
                        <a:pt x="8889" y="1637030"/>
                      </a:lnTo>
                      <a:lnTo>
                        <a:pt x="13970" y="1645919"/>
                      </a:lnTo>
                      <a:lnTo>
                        <a:pt x="67309" y="1701799"/>
                      </a:lnTo>
                      <a:lnTo>
                        <a:pt x="92709" y="1720849"/>
                      </a:lnTo>
                      <a:lnTo>
                        <a:pt x="106680" y="1738630"/>
                      </a:lnTo>
                      <a:lnTo>
                        <a:pt x="124459" y="1751330"/>
                      </a:lnTo>
                      <a:lnTo>
                        <a:pt x="147320" y="1765299"/>
                      </a:lnTo>
                      <a:lnTo>
                        <a:pt x="151130" y="1767840"/>
                      </a:lnTo>
                      <a:lnTo>
                        <a:pt x="201930" y="1794510"/>
                      </a:lnTo>
                      <a:lnTo>
                        <a:pt x="217170" y="1799590"/>
                      </a:lnTo>
                      <a:lnTo>
                        <a:pt x="251459" y="1808480"/>
                      </a:lnTo>
                      <a:lnTo>
                        <a:pt x="265430" y="1814830"/>
                      </a:lnTo>
                      <a:lnTo>
                        <a:pt x="288289" y="1827530"/>
                      </a:lnTo>
                      <a:lnTo>
                        <a:pt x="300989" y="1831340"/>
                      </a:lnTo>
                      <a:lnTo>
                        <a:pt x="355600" y="1842769"/>
                      </a:lnTo>
                      <a:lnTo>
                        <a:pt x="402589" y="1852930"/>
                      </a:lnTo>
                      <a:lnTo>
                        <a:pt x="433070" y="1855469"/>
                      </a:lnTo>
                      <a:lnTo>
                        <a:pt x="478789" y="1865630"/>
                      </a:lnTo>
                      <a:lnTo>
                        <a:pt x="528320" y="1874519"/>
                      </a:lnTo>
                      <a:lnTo>
                        <a:pt x="557530" y="1882140"/>
                      </a:lnTo>
                      <a:lnTo>
                        <a:pt x="598170" y="1883410"/>
                      </a:lnTo>
                      <a:lnTo>
                        <a:pt x="641350" y="1879599"/>
                      </a:lnTo>
                      <a:lnTo>
                        <a:pt x="689609" y="1870710"/>
                      </a:lnTo>
                      <a:lnTo>
                        <a:pt x="737870" y="1859280"/>
                      </a:lnTo>
                      <a:lnTo>
                        <a:pt x="791209" y="1854199"/>
                      </a:lnTo>
                      <a:lnTo>
                        <a:pt x="814070" y="1846580"/>
                      </a:lnTo>
                      <a:lnTo>
                        <a:pt x="834389" y="1838960"/>
                      </a:lnTo>
                      <a:lnTo>
                        <a:pt x="848359" y="1836419"/>
                      </a:lnTo>
                      <a:lnTo>
                        <a:pt x="854709" y="1833880"/>
                      </a:lnTo>
                      <a:lnTo>
                        <a:pt x="885189" y="1816099"/>
                      </a:lnTo>
                      <a:lnTo>
                        <a:pt x="901700" y="1809749"/>
                      </a:lnTo>
                      <a:lnTo>
                        <a:pt x="943609" y="1799590"/>
                      </a:lnTo>
                      <a:lnTo>
                        <a:pt x="956309" y="1794510"/>
                      </a:lnTo>
                      <a:lnTo>
                        <a:pt x="991870" y="1771649"/>
                      </a:lnTo>
                      <a:lnTo>
                        <a:pt x="999489" y="1766569"/>
                      </a:lnTo>
                      <a:lnTo>
                        <a:pt x="1005839" y="1762760"/>
                      </a:lnTo>
                      <a:lnTo>
                        <a:pt x="1018539" y="1757680"/>
                      </a:lnTo>
                      <a:lnTo>
                        <a:pt x="1023620" y="1755140"/>
                      </a:lnTo>
                      <a:lnTo>
                        <a:pt x="1043939" y="1737360"/>
                      </a:lnTo>
                      <a:lnTo>
                        <a:pt x="1056639" y="1727199"/>
                      </a:lnTo>
                      <a:lnTo>
                        <a:pt x="1112520" y="1673860"/>
                      </a:lnTo>
                      <a:lnTo>
                        <a:pt x="1159510" y="1617980"/>
                      </a:lnTo>
                      <a:lnTo>
                        <a:pt x="1192530" y="1577340"/>
                      </a:lnTo>
                      <a:lnTo>
                        <a:pt x="1196339" y="1570990"/>
                      </a:lnTo>
                      <a:lnTo>
                        <a:pt x="1202689" y="1551940"/>
                      </a:lnTo>
                      <a:lnTo>
                        <a:pt x="1240789" y="1497330"/>
                      </a:lnTo>
                      <a:lnTo>
                        <a:pt x="1273810" y="1443990"/>
                      </a:lnTo>
                      <a:lnTo>
                        <a:pt x="1304289" y="1390649"/>
                      </a:lnTo>
                      <a:lnTo>
                        <a:pt x="1337310" y="1332230"/>
                      </a:lnTo>
                      <a:lnTo>
                        <a:pt x="1342389" y="1314449"/>
                      </a:lnTo>
                      <a:lnTo>
                        <a:pt x="1356360" y="1283969"/>
                      </a:lnTo>
                      <a:lnTo>
                        <a:pt x="1396999" y="1229360"/>
                      </a:lnTo>
                      <a:lnTo>
                        <a:pt x="1427480" y="1188719"/>
                      </a:lnTo>
                      <a:lnTo>
                        <a:pt x="1435099" y="1168399"/>
                      </a:lnTo>
                      <a:lnTo>
                        <a:pt x="1440180" y="1150619"/>
                      </a:lnTo>
                      <a:lnTo>
                        <a:pt x="1465580" y="1094740"/>
                      </a:lnTo>
                      <a:lnTo>
                        <a:pt x="1498599" y="1038860"/>
                      </a:lnTo>
                      <a:lnTo>
                        <a:pt x="1517649" y="993140"/>
                      </a:lnTo>
                      <a:lnTo>
                        <a:pt x="1537970" y="935990"/>
                      </a:lnTo>
                      <a:lnTo>
                        <a:pt x="1560830" y="877569"/>
                      </a:lnTo>
                      <a:lnTo>
                        <a:pt x="1591310" y="811529"/>
                      </a:lnTo>
                      <a:lnTo>
                        <a:pt x="1610360" y="758190"/>
                      </a:lnTo>
                      <a:lnTo>
                        <a:pt x="1624330" y="709929"/>
                      </a:lnTo>
                      <a:lnTo>
                        <a:pt x="1637030" y="662940"/>
                      </a:lnTo>
                      <a:lnTo>
                        <a:pt x="1656080" y="612140"/>
                      </a:lnTo>
                      <a:lnTo>
                        <a:pt x="1667510" y="563879"/>
                      </a:lnTo>
                      <a:lnTo>
                        <a:pt x="1680210" y="530860"/>
                      </a:lnTo>
                      <a:lnTo>
                        <a:pt x="1695449" y="472440"/>
                      </a:lnTo>
                      <a:lnTo>
                        <a:pt x="1708149" y="419100"/>
                      </a:lnTo>
                      <a:lnTo>
                        <a:pt x="1722120" y="361950"/>
                      </a:lnTo>
                      <a:lnTo>
                        <a:pt x="1734820" y="304800"/>
                      </a:lnTo>
                      <a:lnTo>
                        <a:pt x="1738630" y="299719"/>
                      </a:lnTo>
                      <a:lnTo>
                        <a:pt x="1741170" y="283210"/>
                      </a:lnTo>
                      <a:lnTo>
                        <a:pt x="1743710" y="238760"/>
                      </a:lnTo>
                      <a:lnTo>
                        <a:pt x="1760220" y="199390"/>
                      </a:lnTo>
                      <a:lnTo>
                        <a:pt x="1766570" y="161290"/>
                      </a:lnTo>
                      <a:lnTo>
                        <a:pt x="1776730" y="118110"/>
                      </a:lnTo>
                      <a:lnTo>
                        <a:pt x="1788160" y="60960"/>
                      </a:lnTo>
                      <a:lnTo>
                        <a:pt x="1794510" y="26669"/>
                      </a:lnTo>
                      <a:lnTo>
                        <a:pt x="1803399" y="0"/>
                      </a:lnTo>
                    </a:path>
                  </a:pathLst>
                </a:custGeom>
                <a:ln w="3009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07" name="TextBox 106"/>
                <p:cNvSpPr txBox="1"/>
                <p:nvPr/>
              </p:nvSpPr>
              <p:spPr>
                <a:xfrm>
                  <a:off x="6968368" y="3916442"/>
                  <a:ext cx="816732" cy="350872"/>
                </a:xfrm>
                <a:prstGeom prst="rect">
                  <a:avLst/>
                </a:prstGeom>
                <a:solidFill>
                  <a:schemeClr val="accent1">
                    <a:lumMod val="20000"/>
                    <a:lumOff val="80000"/>
                  </a:schemeClr>
                </a:solidFill>
              </p:spPr>
              <p:txBody>
                <a:bodyPr vert="horz" wrap="square" rtlCol="0">
                  <a:spAutoFit/>
                </a:bodyPr>
                <a:lstStyle/>
                <a:p>
                  <a:r>
                    <a:rPr lang="en-US" sz="1200" dirty="0" err="1" smtClean="0">
                      <a:solidFill>
                        <a:srgbClr val="000000"/>
                      </a:solidFill>
                    </a:rPr>
                    <a:t>ATC</a:t>
                  </a:r>
                  <a:r>
                    <a:rPr lang="en-US" sz="1200" baseline="-25000" dirty="0" err="1" smtClean="0">
                      <a:solidFill>
                        <a:srgbClr val="000000"/>
                      </a:solidFill>
                    </a:rPr>
                    <a:t>min</a:t>
                  </a:r>
                  <a:endParaRPr lang="en-US" sz="1200" baseline="-25000" dirty="0">
                    <a:solidFill>
                      <a:srgbClr val="000000"/>
                    </a:solidFill>
                  </a:endParaRPr>
                </a:p>
              </p:txBody>
            </p:sp>
          </p:grpSp>
          <p:cxnSp>
            <p:nvCxnSpPr>
              <p:cNvPr id="10" name="Straight Arrow Connector 9"/>
              <p:cNvCxnSpPr/>
              <p:nvPr/>
            </p:nvCxnSpPr>
            <p:spPr>
              <a:xfrm flipH="1" flipV="1">
                <a:off x="5477974" y="3584690"/>
                <a:ext cx="313226" cy="259594"/>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314619" y="1866900"/>
              <a:ext cx="5045786" cy="3459367"/>
              <a:chOff x="3262228" y="2054853"/>
              <a:chExt cx="4440024" cy="3044060"/>
            </a:xfrm>
          </p:grpSpPr>
          <p:grpSp>
            <p:nvGrpSpPr>
              <p:cNvPr id="110" name="Group 109"/>
              <p:cNvGrpSpPr/>
              <p:nvPr/>
            </p:nvGrpSpPr>
            <p:grpSpPr>
              <a:xfrm>
                <a:off x="3262228" y="2054853"/>
                <a:ext cx="4440024" cy="3044060"/>
                <a:chOff x="4602376" y="1854200"/>
                <a:chExt cx="4440024" cy="3652870"/>
              </a:xfrm>
            </p:grpSpPr>
            <p:cxnSp>
              <p:nvCxnSpPr>
                <p:cNvPr id="113" name="Straight Connector 112"/>
                <p:cNvCxnSpPr/>
                <p:nvPr/>
              </p:nvCxnSpPr>
              <p:spPr>
                <a:xfrm>
                  <a:off x="5241035" y="1987169"/>
                  <a:ext cx="0" cy="307606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229733" y="5096560"/>
                  <a:ext cx="359587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860205" y="1860313"/>
                  <a:ext cx="524595" cy="350871"/>
                </a:xfrm>
                <a:prstGeom prst="rect">
                  <a:avLst/>
                </a:prstGeom>
                <a:noFill/>
              </p:spPr>
              <p:txBody>
                <a:bodyPr vert="horz" wrap="square" rtlCol="0">
                  <a:spAutoFit/>
                </a:bodyPr>
                <a:lstStyle/>
                <a:p>
                  <a:r>
                    <a:rPr lang="en-US" sz="1200" dirty="0" smtClean="0">
                      <a:solidFill>
                        <a:srgbClr val="000000"/>
                      </a:solidFill>
                    </a:rPr>
                    <a:t>P</a:t>
                  </a:r>
                  <a:endParaRPr lang="en-US" sz="1200" dirty="0">
                    <a:solidFill>
                      <a:srgbClr val="000000"/>
                    </a:solidFill>
                  </a:endParaRPr>
                </a:p>
              </p:txBody>
            </p:sp>
            <p:sp>
              <p:nvSpPr>
                <p:cNvPr id="116" name="TextBox 115"/>
                <p:cNvSpPr txBox="1"/>
                <p:nvPr/>
              </p:nvSpPr>
              <p:spPr>
                <a:xfrm>
                  <a:off x="8585200" y="5156199"/>
                  <a:ext cx="457200" cy="350871"/>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cxnSp>
              <p:nvCxnSpPr>
                <p:cNvPr id="117" name="Straight Connector 116"/>
                <p:cNvCxnSpPr/>
                <p:nvPr/>
              </p:nvCxnSpPr>
              <p:spPr>
                <a:xfrm flipV="1">
                  <a:off x="5241035" y="3601246"/>
                  <a:ext cx="3057840" cy="4582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427199" y="3564722"/>
                  <a:ext cx="1210913" cy="350871"/>
                </a:xfrm>
                <a:prstGeom prst="rect">
                  <a:avLst/>
                </a:prstGeom>
                <a:noFill/>
              </p:spPr>
              <p:txBody>
                <a:bodyPr vert="horz" wrap="square" rtlCol="0">
                  <a:spAutoFit/>
                </a:bodyPr>
                <a:lstStyle/>
                <a:p>
                  <a:r>
                    <a:rPr lang="en-US" sz="1200" dirty="0" smtClean="0">
                      <a:solidFill>
                        <a:srgbClr val="000000"/>
                      </a:solidFill>
                    </a:rPr>
                    <a:t>MR=D=AR=P</a:t>
                  </a:r>
                  <a:endParaRPr lang="en-US" sz="1200" dirty="0">
                    <a:solidFill>
                      <a:srgbClr val="000000"/>
                    </a:solidFill>
                  </a:endParaRPr>
                </a:p>
              </p:txBody>
            </p:sp>
            <p:sp>
              <p:nvSpPr>
                <p:cNvPr id="121" name="TextBox 120"/>
                <p:cNvSpPr txBox="1"/>
                <p:nvPr/>
              </p:nvSpPr>
              <p:spPr>
                <a:xfrm>
                  <a:off x="7865648" y="2430664"/>
                  <a:ext cx="584200" cy="350871"/>
                </a:xfrm>
                <a:prstGeom prst="rect">
                  <a:avLst/>
                </a:prstGeom>
                <a:noFill/>
              </p:spPr>
              <p:txBody>
                <a:bodyPr vert="horz" rtlCol="0">
                  <a:spAutoFit/>
                </a:bodyPr>
                <a:lstStyle/>
                <a:p>
                  <a:r>
                    <a:rPr lang="en-US" sz="1200" dirty="0" smtClean="0">
                      <a:solidFill>
                        <a:srgbClr val="000000"/>
                      </a:solidFill>
                    </a:rPr>
                    <a:t>ATC</a:t>
                  </a:r>
                  <a:endParaRPr lang="en-US" sz="1200" dirty="0">
                    <a:solidFill>
                      <a:srgbClr val="000000"/>
                    </a:solidFill>
                  </a:endParaRPr>
                </a:p>
              </p:txBody>
            </p:sp>
            <p:sp>
              <p:nvSpPr>
                <p:cNvPr id="122" name="TextBox 121"/>
                <p:cNvSpPr txBox="1"/>
                <p:nvPr/>
              </p:nvSpPr>
              <p:spPr>
                <a:xfrm>
                  <a:off x="7251700" y="2120900"/>
                  <a:ext cx="533400" cy="350871"/>
                </a:xfrm>
                <a:prstGeom prst="rect">
                  <a:avLst/>
                </a:prstGeom>
                <a:noFill/>
              </p:spPr>
              <p:txBody>
                <a:bodyPr vert="horz" rtlCol="0">
                  <a:spAutoFit/>
                </a:bodyPr>
                <a:lstStyle/>
                <a:p>
                  <a:r>
                    <a:rPr lang="en-US" sz="1200" dirty="0" smtClean="0">
                      <a:solidFill>
                        <a:srgbClr val="000000"/>
                      </a:solidFill>
                    </a:rPr>
                    <a:t>MC</a:t>
                  </a:r>
                  <a:endParaRPr lang="en-US" sz="1200" dirty="0">
                    <a:solidFill>
                      <a:srgbClr val="000000"/>
                    </a:solidFill>
                  </a:endParaRPr>
                </a:p>
              </p:txBody>
            </p:sp>
            <p:sp>
              <p:nvSpPr>
                <p:cNvPr id="123" name="Freeform 122"/>
                <p:cNvSpPr/>
                <p:nvPr/>
              </p:nvSpPr>
              <p:spPr>
                <a:xfrm>
                  <a:off x="5552739" y="2451616"/>
                  <a:ext cx="2416809" cy="1149629"/>
                </a:xfrm>
                <a:custGeom>
                  <a:avLst/>
                  <a:gdLst/>
                  <a:ahLst/>
                  <a:cxnLst/>
                  <a:rect l="0" t="0" r="0" b="0"/>
                  <a:pathLst>
                    <a:path w="2904491" h="605791">
                      <a:moveTo>
                        <a:pt x="0" y="0"/>
                      </a:moveTo>
                      <a:lnTo>
                        <a:pt x="8889" y="16510"/>
                      </a:lnTo>
                      <a:lnTo>
                        <a:pt x="19050" y="33020"/>
                      </a:lnTo>
                      <a:lnTo>
                        <a:pt x="27939" y="48260"/>
                      </a:lnTo>
                      <a:lnTo>
                        <a:pt x="35560" y="62229"/>
                      </a:lnTo>
                      <a:lnTo>
                        <a:pt x="43180" y="76200"/>
                      </a:lnTo>
                      <a:lnTo>
                        <a:pt x="53339" y="90170"/>
                      </a:lnTo>
                      <a:lnTo>
                        <a:pt x="59689" y="104139"/>
                      </a:lnTo>
                      <a:lnTo>
                        <a:pt x="63500" y="113029"/>
                      </a:lnTo>
                      <a:lnTo>
                        <a:pt x="67310" y="119379"/>
                      </a:lnTo>
                      <a:lnTo>
                        <a:pt x="83819" y="135889"/>
                      </a:lnTo>
                      <a:lnTo>
                        <a:pt x="96519" y="153670"/>
                      </a:lnTo>
                      <a:lnTo>
                        <a:pt x="113030" y="171450"/>
                      </a:lnTo>
                      <a:lnTo>
                        <a:pt x="125730" y="186689"/>
                      </a:lnTo>
                      <a:lnTo>
                        <a:pt x="148589" y="220979"/>
                      </a:lnTo>
                      <a:lnTo>
                        <a:pt x="154939" y="227329"/>
                      </a:lnTo>
                      <a:lnTo>
                        <a:pt x="161289" y="231139"/>
                      </a:lnTo>
                      <a:lnTo>
                        <a:pt x="167639" y="234950"/>
                      </a:lnTo>
                      <a:lnTo>
                        <a:pt x="182880" y="246379"/>
                      </a:lnTo>
                      <a:lnTo>
                        <a:pt x="199389" y="261620"/>
                      </a:lnTo>
                      <a:lnTo>
                        <a:pt x="209550" y="275590"/>
                      </a:lnTo>
                      <a:lnTo>
                        <a:pt x="220980" y="285750"/>
                      </a:lnTo>
                      <a:lnTo>
                        <a:pt x="236219" y="298450"/>
                      </a:lnTo>
                      <a:lnTo>
                        <a:pt x="254000" y="311150"/>
                      </a:lnTo>
                      <a:lnTo>
                        <a:pt x="283210" y="330200"/>
                      </a:lnTo>
                      <a:lnTo>
                        <a:pt x="312419" y="345440"/>
                      </a:lnTo>
                      <a:lnTo>
                        <a:pt x="337819" y="361950"/>
                      </a:lnTo>
                      <a:lnTo>
                        <a:pt x="363219" y="377190"/>
                      </a:lnTo>
                      <a:lnTo>
                        <a:pt x="377189" y="387350"/>
                      </a:lnTo>
                      <a:lnTo>
                        <a:pt x="396239" y="396240"/>
                      </a:lnTo>
                      <a:lnTo>
                        <a:pt x="417830" y="406400"/>
                      </a:lnTo>
                      <a:lnTo>
                        <a:pt x="443230" y="420370"/>
                      </a:lnTo>
                      <a:lnTo>
                        <a:pt x="461010" y="425450"/>
                      </a:lnTo>
                      <a:lnTo>
                        <a:pt x="469900" y="429259"/>
                      </a:lnTo>
                      <a:lnTo>
                        <a:pt x="474980" y="433070"/>
                      </a:lnTo>
                      <a:lnTo>
                        <a:pt x="480060" y="438150"/>
                      </a:lnTo>
                      <a:lnTo>
                        <a:pt x="497839" y="447040"/>
                      </a:lnTo>
                      <a:lnTo>
                        <a:pt x="535939" y="461009"/>
                      </a:lnTo>
                      <a:lnTo>
                        <a:pt x="574039" y="476250"/>
                      </a:lnTo>
                      <a:lnTo>
                        <a:pt x="615950" y="494029"/>
                      </a:lnTo>
                      <a:lnTo>
                        <a:pt x="648969" y="502920"/>
                      </a:lnTo>
                      <a:lnTo>
                        <a:pt x="688339" y="510540"/>
                      </a:lnTo>
                      <a:lnTo>
                        <a:pt x="731519" y="525779"/>
                      </a:lnTo>
                      <a:lnTo>
                        <a:pt x="736600" y="527050"/>
                      </a:lnTo>
                      <a:lnTo>
                        <a:pt x="788669" y="543559"/>
                      </a:lnTo>
                      <a:lnTo>
                        <a:pt x="876300" y="562609"/>
                      </a:lnTo>
                      <a:lnTo>
                        <a:pt x="919480" y="574040"/>
                      </a:lnTo>
                      <a:lnTo>
                        <a:pt x="990600" y="580390"/>
                      </a:lnTo>
                      <a:lnTo>
                        <a:pt x="1068069" y="586740"/>
                      </a:lnTo>
                      <a:lnTo>
                        <a:pt x="1121410" y="589279"/>
                      </a:lnTo>
                      <a:lnTo>
                        <a:pt x="1181100" y="599440"/>
                      </a:lnTo>
                      <a:lnTo>
                        <a:pt x="1262379" y="605790"/>
                      </a:lnTo>
                      <a:lnTo>
                        <a:pt x="1341119" y="604520"/>
                      </a:lnTo>
                      <a:lnTo>
                        <a:pt x="1419860" y="600709"/>
                      </a:lnTo>
                      <a:lnTo>
                        <a:pt x="1510029" y="591820"/>
                      </a:lnTo>
                      <a:lnTo>
                        <a:pt x="1588769" y="589279"/>
                      </a:lnTo>
                      <a:lnTo>
                        <a:pt x="1673860" y="585470"/>
                      </a:lnTo>
                      <a:lnTo>
                        <a:pt x="1750060" y="574040"/>
                      </a:lnTo>
                      <a:lnTo>
                        <a:pt x="1835150" y="561340"/>
                      </a:lnTo>
                      <a:lnTo>
                        <a:pt x="1905000" y="553720"/>
                      </a:lnTo>
                      <a:lnTo>
                        <a:pt x="1973579" y="535940"/>
                      </a:lnTo>
                      <a:lnTo>
                        <a:pt x="2029460" y="527050"/>
                      </a:lnTo>
                      <a:lnTo>
                        <a:pt x="2067560" y="516890"/>
                      </a:lnTo>
                      <a:lnTo>
                        <a:pt x="2122169" y="505459"/>
                      </a:lnTo>
                      <a:lnTo>
                        <a:pt x="2176779" y="486409"/>
                      </a:lnTo>
                      <a:lnTo>
                        <a:pt x="2218690" y="474979"/>
                      </a:lnTo>
                      <a:lnTo>
                        <a:pt x="2252979" y="458470"/>
                      </a:lnTo>
                      <a:lnTo>
                        <a:pt x="2270760" y="452120"/>
                      </a:lnTo>
                      <a:lnTo>
                        <a:pt x="2313940" y="438150"/>
                      </a:lnTo>
                      <a:lnTo>
                        <a:pt x="2320290" y="435609"/>
                      </a:lnTo>
                      <a:lnTo>
                        <a:pt x="2332990" y="431800"/>
                      </a:lnTo>
                      <a:lnTo>
                        <a:pt x="2340610" y="430529"/>
                      </a:lnTo>
                      <a:lnTo>
                        <a:pt x="2383790" y="412750"/>
                      </a:lnTo>
                      <a:lnTo>
                        <a:pt x="2413000" y="401320"/>
                      </a:lnTo>
                      <a:lnTo>
                        <a:pt x="2477769" y="377190"/>
                      </a:lnTo>
                      <a:lnTo>
                        <a:pt x="2500629" y="365759"/>
                      </a:lnTo>
                      <a:lnTo>
                        <a:pt x="2523490" y="355600"/>
                      </a:lnTo>
                      <a:lnTo>
                        <a:pt x="2546350" y="342900"/>
                      </a:lnTo>
                      <a:lnTo>
                        <a:pt x="2584450" y="327659"/>
                      </a:lnTo>
                      <a:lnTo>
                        <a:pt x="2612390" y="314959"/>
                      </a:lnTo>
                      <a:lnTo>
                        <a:pt x="2639060" y="295909"/>
                      </a:lnTo>
                      <a:lnTo>
                        <a:pt x="2686050" y="276859"/>
                      </a:lnTo>
                      <a:lnTo>
                        <a:pt x="2708910" y="265429"/>
                      </a:lnTo>
                      <a:lnTo>
                        <a:pt x="2734310" y="248920"/>
                      </a:lnTo>
                      <a:lnTo>
                        <a:pt x="2762250" y="232410"/>
                      </a:lnTo>
                      <a:lnTo>
                        <a:pt x="2792729" y="210820"/>
                      </a:lnTo>
                      <a:lnTo>
                        <a:pt x="2818129" y="193039"/>
                      </a:lnTo>
                      <a:lnTo>
                        <a:pt x="2838450" y="177800"/>
                      </a:lnTo>
                      <a:lnTo>
                        <a:pt x="2853690" y="167639"/>
                      </a:lnTo>
                      <a:lnTo>
                        <a:pt x="2872740" y="158750"/>
                      </a:lnTo>
                      <a:lnTo>
                        <a:pt x="2904490" y="139700"/>
                      </a:lnTo>
                    </a:path>
                  </a:pathLst>
                </a:custGeom>
                <a:ln w="3009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cxnSp>
              <p:nvCxnSpPr>
                <p:cNvPr id="124" name="Straight Connector 123"/>
                <p:cNvCxnSpPr/>
                <p:nvPr/>
              </p:nvCxnSpPr>
              <p:spPr>
                <a:xfrm flipV="1">
                  <a:off x="6761143" y="3624155"/>
                  <a:ext cx="8811" cy="145584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602376" y="3520293"/>
                  <a:ext cx="813263" cy="350871"/>
                </a:xfrm>
                <a:prstGeom prst="rect">
                  <a:avLst/>
                </a:prstGeom>
                <a:noFill/>
              </p:spPr>
              <p:txBody>
                <a:bodyPr vert="horz" wrap="square" rtlCol="0">
                  <a:spAutoFit/>
                </a:bodyPr>
                <a:lstStyle/>
                <a:p>
                  <a:r>
                    <a:rPr lang="en-US" sz="1200" dirty="0" smtClean="0">
                      <a:solidFill>
                        <a:srgbClr val="000000"/>
                      </a:solidFill>
                    </a:rPr>
                    <a:t>P=ATC</a:t>
                  </a:r>
                  <a:endParaRPr lang="en-US" sz="1200" baseline="-25000" dirty="0">
                    <a:solidFill>
                      <a:srgbClr val="000000"/>
                    </a:solidFill>
                  </a:endParaRPr>
                </a:p>
              </p:txBody>
            </p:sp>
            <p:sp>
              <p:nvSpPr>
                <p:cNvPr id="129" name="TextBox 128"/>
                <p:cNvSpPr txBox="1"/>
                <p:nvPr/>
              </p:nvSpPr>
              <p:spPr>
                <a:xfrm>
                  <a:off x="6549846" y="5143499"/>
                  <a:ext cx="457200" cy="350871"/>
                </a:xfrm>
                <a:prstGeom prst="rect">
                  <a:avLst/>
                </a:prstGeom>
                <a:noFill/>
              </p:spPr>
              <p:txBody>
                <a:bodyPr vert="horz" rtlCol="0">
                  <a:spAutoFit/>
                </a:bodyPr>
                <a:lstStyle/>
                <a:p>
                  <a:r>
                    <a:rPr lang="en-US" sz="1200" dirty="0" smtClean="0">
                      <a:solidFill>
                        <a:srgbClr val="000000"/>
                      </a:solidFill>
                    </a:rPr>
                    <a:t>Q</a:t>
                  </a:r>
                  <a:r>
                    <a:rPr lang="en-US" sz="1200" baseline="-25000" dirty="0" smtClean="0">
                      <a:solidFill>
                        <a:srgbClr val="000000"/>
                      </a:solidFill>
                    </a:rPr>
                    <a:t>1</a:t>
                  </a:r>
                  <a:endParaRPr lang="en-US" sz="1200" baseline="-25000" dirty="0">
                    <a:solidFill>
                      <a:srgbClr val="000000"/>
                    </a:solidFill>
                  </a:endParaRPr>
                </a:p>
              </p:txBody>
            </p:sp>
            <p:sp>
              <p:nvSpPr>
                <p:cNvPr id="130" name="TextBox 129"/>
                <p:cNvSpPr txBox="1"/>
                <p:nvPr/>
              </p:nvSpPr>
              <p:spPr>
                <a:xfrm>
                  <a:off x="5829300" y="1854200"/>
                  <a:ext cx="2209800" cy="350871"/>
                </a:xfrm>
                <a:prstGeom prst="rect">
                  <a:avLst/>
                </a:prstGeom>
                <a:noFill/>
              </p:spPr>
              <p:txBody>
                <a:bodyPr vert="horz" rtlCol="0">
                  <a:spAutoFit/>
                </a:bodyPr>
                <a:lstStyle/>
                <a:p>
                  <a:r>
                    <a:rPr lang="en-US" sz="1200" b="1" dirty="0" smtClean="0">
                      <a:solidFill>
                        <a:srgbClr val="FF6820"/>
                      </a:solidFill>
                    </a:rPr>
                    <a:t>PC Firm</a:t>
                  </a:r>
                  <a:endParaRPr lang="en-US" sz="1200" b="1" dirty="0">
                    <a:solidFill>
                      <a:srgbClr val="FF6820"/>
                    </a:solidFill>
                  </a:endParaRPr>
                </a:p>
              </p:txBody>
            </p:sp>
            <p:sp>
              <p:nvSpPr>
                <p:cNvPr id="131" name="Freeform 130"/>
                <p:cNvSpPr/>
                <p:nvPr/>
              </p:nvSpPr>
              <p:spPr>
                <a:xfrm>
                  <a:off x="5417820" y="2296160"/>
                  <a:ext cx="1803400" cy="1883411"/>
                </a:xfrm>
                <a:custGeom>
                  <a:avLst/>
                  <a:gdLst/>
                  <a:ahLst/>
                  <a:cxnLst/>
                  <a:rect l="0" t="0" r="0" b="0"/>
                  <a:pathLst>
                    <a:path w="1803400" h="1883411">
                      <a:moveTo>
                        <a:pt x="0" y="1615440"/>
                      </a:moveTo>
                      <a:lnTo>
                        <a:pt x="8889" y="1637030"/>
                      </a:lnTo>
                      <a:lnTo>
                        <a:pt x="13970" y="1645919"/>
                      </a:lnTo>
                      <a:lnTo>
                        <a:pt x="67309" y="1701799"/>
                      </a:lnTo>
                      <a:lnTo>
                        <a:pt x="92709" y="1720849"/>
                      </a:lnTo>
                      <a:lnTo>
                        <a:pt x="106680" y="1738630"/>
                      </a:lnTo>
                      <a:lnTo>
                        <a:pt x="124459" y="1751330"/>
                      </a:lnTo>
                      <a:lnTo>
                        <a:pt x="147320" y="1765299"/>
                      </a:lnTo>
                      <a:lnTo>
                        <a:pt x="151130" y="1767840"/>
                      </a:lnTo>
                      <a:lnTo>
                        <a:pt x="201930" y="1794510"/>
                      </a:lnTo>
                      <a:lnTo>
                        <a:pt x="217170" y="1799590"/>
                      </a:lnTo>
                      <a:lnTo>
                        <a:pt x="251459" y="1808480"/>
                      </a:lnTo>
                      <a:lnTo>
                        <a:pt x="265430" y="1814830"/>
                      </a:lnTo>
                      <a:lnTo>
                        <a:pt x="288289" y="1827530"/>
                      </a:lnTo>
                      <a:lnTo>
                        <a:pt x="300989" y="1831340"/>
                      </a:lnTo>
                      <a:lnTo>
                        <a:pt x="355600" y="1842769"/>
                      </a:lnTo>
                      <a:lnTo>
                        <a:pt x="402589" y="1852930"/>
                      </a:lnTo>
                      <a:lnTo>
                        <a:pt x="433070" y="1855469"/>
                      </a:lnTo>
                      <a:lnTo>
                        <a:pt x="478789" y="1865630"/>
                      </a:lnTo>
                      <a:lnTo>
                        <a:pt x="528320" y="1874519"/>
                      </a:lnTo>
                      <a:lnTo>
                        <a:pt x="557530" y="1882140"/>
                      </a:lnTo>
                      <a:lnTo>
                        <a:pt x="598170" y="1883410"/>
                      </a:lnTo>
                      <a:lnTo>
                        <a:pt x="641350" y="1879599"/>
                      </a:lnTo>
                      <a:lnTo>
                        <a:pt x="689609" y="1870710"/>
                      </a:lnTo>
                      <a:lnTo>
                        <a:pt x="737870" y="1859280"/>
                      </a:lnTo>
                      <a:lnTo>
                        <a:pt x="791209" y="1854199"/>
                      </a:lnTo>
                      <a:lnTo>
                        <a:pt x="814070" y="1846580"/>
                      </a:lnTo>
                      <a:lnTo>
                        <a:pt x="834389" y="1838960"/>
                      </a:lnTo>
                      <a:lnTo>
                        <a:pt x="848359" y="1836419"/>
                      </a:lnTo>
                      <a:lnTo>
                        <a:pt x="854709" y="1833880"/>
                      </a:lnTo>
                      <a:lnTo>
                        <a:pt x="885189" y="1816099"/>
                      </a:lnTo>
                      <a:lnTo>
                        <a:pt x="901700" y="1809749"/>
                      </a:lnTo>
                      <a:lnTo>
                        <a:pt x="943609" y="1799590"/>
                      </a:lnTo>
                      <a:lnTo>
                        <a:pt x="956309" y="1794510"/>
                      </a:lnTo>
                      <a:lnTo>
                        <a:pt x="991870" y="1771649"/>
                      </a:lnTo>
                      <a:lnTo>
                        <a:pt x="999489" y="1766569"/>
                      </a:lnTo>
                      <a:lnTo>
                        <a:pt x="1005839" y="1762760"/>
                      </a:lnTo>
                      <a:lnTo>
                        <a:pt x="1018539" y="1757680"/>
                      </a:lnTo>
                      <a:lnTo>
                        <a:pt x="1023620" y="1755140"/>
                      </a:lnTo>
                      <a:lnTo>
                        <a:pt x="1043939" y="1737360"/>
                      </a:lnTo>
                      <a:lnTo>
                        <a:pt x="1056639" y="1727199"/>
                      </a:lnTo>
                      <a:lnTo>
                        <a:pt x="1112520" y="1673860"/>
                      </a:lnTo>
                      <a:lnTo>
                        <a:pt x="1159510" y="1617980"/>
                      </a:lnTo>
                      <a:lnTo>
                        <a:pt x="1192530" y="1577340"/>
                      </a:lnTo>
                      <a:lnTo>
                        <a:pt x="1196339" y="1570990"/>
                      </a:lnTo>
                      <a:lnTo>
                        <a:pt x="1202689" y="1551940"/>
                      </a:lnTo>
                      <a:lnTo>
                        <a:pt x="1240789" y="1497330"/>
                      </a:lnTo>
                      <a:lnTo>
                        <a:pt x="1273810" y="1443990"/>
                      </a:lnTo>
                      <a:lnTo>
                        <a:pt x="1304289" y="1390649"/>
                      </a:lnTo>
                      <a:lnTo>
                        <a:pt x="1337310" y="1332230"/>
                      </a:lnTo>
                      <a:lnTo>
                        <a:pt x="1342389" y="1314449"/>
                      </a:lnTo>
                      <a:lnTo>
                        <a:pt x="1356360" y="1283969"/>
                      </a:lnTo>
                      <a:lnTo>
                        <a:pt x="1396999" y="1229360"/>
                      </a:lnTo>
                      <a:lnTo>
                        <a:pt x="1427480" y="1188719"/>
                      </a:lnTo>
                      <a:lnTo>
                        <a:pt x="1435099" y="1168399"/>
                      </a:lnTo>
                      <a:lnTo>
                        <a:pt x="1440180" y="1150619"/>
                      </a:lnTo>
                      <a:lnTo>
                        <a:pt x="1465580" y="1094740"/>
                      </a:lnTo>
                      <a:lnTo>
                        <a:pt x="1498599" y="1038860"/>
                      </a:lnTo>
                      <a:lnTo>
                        <a:pt x="1517649" y="993140"/>
                      </a:lnTo>
                      <a:lnTo>
                        <a:pt x="1537970" y="935990"/>
                      </a:lnTo>
                      <a:lnTo>
                        <a:pt x="1560830" y="877569"/>
                      </a:lnTo>
                      <a:lnTo>
                        <a:pt x="1591310" y="811529"/>
                      </a:lnTo>
                      <a:lnTo>
                        <a:pt x="1610360" y="758190"/>
                      </a:lnTo>
                      <a:lnTo>
                        <a:pt x="1624330" y="709929"/>
                      </a:lnTo>
                      <a:lnTo>
                        <a:pt x="1637030" y="662940"/>
                      </a:lnTo>
                      <a:lnTo>
                        <a:pt x="1656080" y="612140"/>
                      </a:lnTo>
                      <a:lnTo>
                        <a:pt x="1667510" y="563879"/>
                      </a:lnTo>
                      <a:lnTo>
                        <a:pt x="1680210" y="530860"/>
                      </a:lnTo>
                      <a:lnTo>
                        <a:pt x="1695449" y="472440"/>
                      </a:lnTo>
                      <a:lnTo>
                        <a:pt x="1708149" y="419100"/>
                      </a:lnTo>
                      <a:lnTo>
                        <a:pt x="1722120" y="361950"/>
                      </a:lnTo>
                      <a:lnTo>
                        <a:pt x="1734820" y="304800"/>
                      </a:lnTo>
                      <a:lnTo>
                        <a:pt x="1738630" y="299719"/>
                      </a:lnTo>
                      <a:lnTo>
                        <a:pt x="1741170" y="283210"/>
                      </a:lnTo>
                      <a:lnTo>
                        <a:pt x="1743710" y="238760"/>
                      </a:lnTo>
                      <a:lnTo>
                        <a:pt x="1760220" y="199390"/>
                      </a:lnTo>
                      <a:lnTo>
                        <a:pt x="1766570" y="161290"/>
                      </a:lnTo>
                      <a:lnTo>
                        <a:pt x="1776730" y="118110"/>
                      </a:lnTo>
                      <a:lnTo>
                        <a:pt x="1788160" y="60960"/>
                      </a:lnTo>
                      <a:lnTo>
                        <a:pt x="1794510" y="26669"/>
                      </a:lnTo>
                      <a:lnTo>
                        <a:pt x="1803399" y="0"/>
                      </a:lnTo>
                    </a:path>
                  </a:pathLst>
                </a:custGeom>
                <a:ln w="3009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32" name="TextBox 131"/>
                <p:cNvSpPr txBox="1"/>
                <p:nvPr/>
              </p:nvSpPr>
              <p:spPr>
                <a:xfrm>
                  <a:off x="6968368" y="3916442"/>
                  <a:ext cx="816732" cy="350871"/>
                </a:xfrm>
                <a:prstGeom prst="rect">
                  <a:avLst/>
                </a:prstGeom>
                <a:solidFill>
                  <a:schemeClr val="accent1">
                    <a:lumMod val="20000"/>
                    <a:lumOff val="80000"/>
                  </a:schemeClr>
                </a:solidFill>
              </p:spPr>
              <p:txBody>
                <a:bodyPr vert="horz" wrap="square" rtlCol="0">
                  <a:spAutoFit/>
                </a:bodyPr>
                <a:lstStyle/>
                <a:p>
                  <a:r>
                    <a:rPr lang="en-US" sz="1200" dirty="0" err="1" smtClean="0">
                      <a:solidFill>
                        <a:srgbClr val="000000"/>
                      </a:solidFill>
                    </a:rPr>
                    <a:t>ATC</a:t>
                  </a:r>
                  <a:r>
                    <a:rPr lang="en-US" sz="1200" baseline="-25000" dirty="0" err="1" smtClean="0">
                      <a:solidFill>
                        <a:srgbClr val="000000"/>
                      </a:solidFill>
                    </a:rPr>
                    <a:t>min</a:t>
                  </a:r>
                  <a:endParaRPr lang="en-US" sz="1200" baseline="-25000" dirty="0">
                    <a:solidFill>
                      <a:srgbClr val="000000"/>
                    </a:solidFill>
                  </a:endParaRPr>
                </a:p>
              </p:txBody>
            </p:sp>
          </p:grpSp>
          <p:cxnSp>
            <p:nvCxnSpPr>
              <p:cNvPr id="111" name="Straight Arrow Connector 110"/>
              <p:cNvCxnSpPr/>
              <p:nvPr/>
            </p:nvCxnSpPr>
            <p:spPr>
              <a:xfrm flipH="1" flipV="1">
                <a:off x="5477974" y="3584690"/>
                <a:ext cx="313226" cy="259594"/>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4288840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38664"/>
          </a:xfrm>
          <a:prstGeom prst="rect">
            <a:avLst/>
          </a:prstGeom>
          <a:noFill/>
        </p:spPr>
        <p:txBody>
          <a:bodyPr wrap="square" rtlCol="0">
            <a:spAutoFit/>
          </a:bodyPr>
          <a:lstStyle/>
          <a:p>
            <a:r>
              <a:rPr lang="en-US" sz="2400" dirty="0" smtClean="0">
                <a:solidFill>
                  <a:srgbClr val="FF0000"/>
                </a:solidFill>
              </a:rPr>
              <a:t>Efficiency under Pure Monopoly</a:t>
            </a:r>
          </a:p>
          <a:p>
            <a:r>
              <a:rPr lang="en-US" dirty="0" smtClean="0"/>
              <a:t>As compared to perfect competition, monopolistic markets have several observable effects</a:t>
            </a:r>
            <a:endParaRPr lang="en-US" sz="1600" dirty="0" smtClean="0"/>
          </a:p>
        </p:txBody>
      </p:sp>
      <p:graphicFrame>
        <p:nvGraphicFramePr>
          <p:cNvPr id="48" name="Table 47"/>
          <p:cNvGraphicFramePr>
            <a:graphicFrameLocks noGrp="1"/>
          </p:cNvGraphicFramePr>
          <p:nvPr>
            <p:extLst>
              <p:ext uri="{D42A27DB-BD31-4B8C-83A1-F6EECF244321}">
                <p14:modId xmlns="" xmlns:p14="http://schemas.microsoft.com/office/powerpoint/2010/main" val="2413425837"/>
              </p:ext>
            </p:extLst>
          </p:nvPr>
        </p:nvGraphicFramePr>
        <p:xfrm>
          <a:off x="42584" y="4000500"/>
          <a:ext cx="4495800" cy="1659846"/>
        </p:xfrm>
        <a:graphic>
          <a:graphicData uri="http://schemas.openxmlformats.org/drawingml/2006/table">
            <a:tbl>
              <a:tblPr firstRow="1" bandRow="1">
                <a:tableStyleId>{21E4AEA4-8DFA-4A89-87EB-49C32662AFE0}</a:tableStyleId>
              </a:tblPr>
              <a:tblGrid>
                <a:gridCol w="4495800"/>
              </a:tblGrid>
              <a:tr h="304219">
                <a:tc>
                  <a:txBody>
                    <a:bodyPr/>
                    <a:lstStyle/>
                    <a:p>
                      <a:pPr algn="ctr"/>
                      <a:r>
                        <a:rPr lang="en-US" sz="1200" b="1" dirty="0" smtClean="0">
                          <a:solidFill>
                            <a:schemeClr val="bg1"/>
                          </a:solidFill>
                          <a:latin typeface="Gill Sans"/>
                        </a:rPr>
                        <a:t>Effects of monopoly on price, output and efficiency·</a:t>
                      </a:r>
                      <a:endParaRPr lang="en-US" sz="1200" dirty="0">
                        <a:solidFill>
                          <a:schemeClr val="bg1"/>
                        </a:solidFill>
                        <a:latin typeface="Gill Sans"/>
                      </a:endParaRPr>
                    </a:p>
                  </a:txBody>
                  <a:tcPr marT="38100" marB="38100" anchor="ctr"/>
                </a:tc>
              </a:tr>
              <a:tr h="302191">
                <a:tc>
                  <a:txBody>
                    <a:bodyPr/>
                    <a:lstStyle/>
                    <a:p>
                      <a:pPr algn="ctr"/>
                      <a:r>
                        <a:rPr lang="en-US" sz="1300" dirty="0" smtClean="0">
                          <a:solidFill>
                            <a:schemeClr val="tx2">
                              <a:lumMod val="75000"/>
                            </a:schemeClr>
                          </a:solidFill>
                          <a:latin typeface="Arial" pitchFamily="34" charset="0"/>
                          <a:cs typeface="Arial" pitchFamily="34" charset="0"/>
                        </a:rPr>
                        <a:t>Higher price </a:t>
                      </a:r>
                      <a:endParaRPr lang="en-US" sz="1300" dirty="0">
                        <a:solidFill>
                          <a:schemeClr val="tx2">
                            <a:lumMod val="75000"/>
                          </a:schemeClr>
                        </a:solidFill>
                        <a:latin typeface="Arial" pitchFamily="34" charset="0"/>
                        <a:cs typeface="Arial" pitchFamily="34" charset="0"/>
                      </a:endParaRPr>
                    </a:p>
                  </a:txBody>
                  <a:tcPr marT="38100" marB="38100" anchor="ctr"/>
                </a:tc>
              </a:tr>
              <a:tr h="302191">
                <a:tc>
                  <a:txBody>
                    <a:bodyPr/>
                    <a:lstStyle/>
                    <a:p>
                      <a:pPr algn="ctr"/>
                      <a:r>
                        <a:rPr lang="en-US" sz="1300" dirty="0" smtClean="0">
                          <a:solidFill>
                            <a:schemeClr val="tx2">
                              <a:lumMod val="75000"/>
                            </a:schemeClr>
                          </a:solidFill>
                          <a:latin typeface="Arial" pitchFamily="34" charset="0"/>
                          <a:cs typeface="Arial" pitchFamily="34" charset="0"/>
                        </a:rPr>
                        <a:t>Lower output</a:t>
                      </a:r>
                      <a:endParaRPr lang="en-US" sz="1300" dirty="0">
                        <a:solidFill>
                          <a:schemeClr val="tx2">
                            <a:lumMod val="75000"/>
                          </a:schemeClr>
                        </a:solidFill>
                        <a:latin typeface="Arial" pitchFamily="34" charset="0"/>
                        <a:cs typeface="Arial" pitchFamily="34" charset="0"/>
                      </a:endParaRPr>
                    </a:p>
                  </a:txBody>
                  <a:tcPr marT="38100" marB="38100" anchor="ctr"/>
                </a:tc>
              </a:tr>
              <a:tr h="278805">
                <a:tc>
                  <a:txBody>
                    <a:bodyPr/>
                    <a:lstStyle/>
                    <a:p>
                      <a:pPr algn="ctr"/>
                      <a:r>
                        <a:rPr lang="en-US" sz="1300" dirty="0" smtClean="0">
                          <a:solidFill>
                            <a:schemeClr val="tx2">
                              <a:lumMod val="75000"/>
                            </a:schemeClr>
                          </a:solidFill>
                          <a:latin typeface="Arial" pitchFamily="34" charset="0"/>
                          <a:cs typeface="Arial" pitchFamily="34" charset="0"/>
                        </a:rPr>
                        <a:t>P &gt; min. ATC: Productive inefficiency</a:t>
                      </a:r>
                      <a:endParaRPr lang="en-US" sz="1300" dirty="0">
                        <a:solidFill>
                          <a:schemeClr val="tx2">
                            <a:lumMod val="75000"/>
                          </a:schemeClr>
                        </a:solidFill>
                        <a:latin typeface="Arial" pitchFamily="34" charset="0"/>
                        <a:cs typeface="Arial" pitchFamily="34" charset="0"/>
                      </a:endParaRPr>
                    </a:p>
                  </a:txBody>
                  <a:tcPr marT="38100" marB="38100" anchor="ctr"/>
                </a:tc>
              </a:tr>
              <a:tr h="471915">
                <a:tc>
                  <a:txBody>
                    <a:bodyPr/>
                    <a:lstStyle/>
                    <a:p>
                      <a:pPr algn="ctr"/>
                      <a:r>
                        <a:rPr lang="en-US" sz="1300" dirty="0" smtClean="0">
                          <a:solidFill>
                            <a:schemeClr val="tx2">
                              <a:lumMod val="75000"/>
                            </a:schemeClr>
                          </a:solidFill>
                          <a:latin typeface="Arial" pitchFamily="34" charset="0"/>
                          <a:cs typeface="Arial" pitchFamily="34" charset="0"/>
                        </a:rPr>
                        <a:t>P &gt; MC: </a:t>
                      </a:r>
                      <a:r>
                        <a:rPr lang="en-US" sz="1300" dirty="0" err="1" smtClean="0">
                          <a:solidFill>
                            <a:schemeClr val="tx2">
                              <a:lumMod val="75000"/>
                            </a:schemeClr>
                          </a:solidFill>
                          <a:latin typeface="Arial" pitchFamily="34" charset="0"/>
                          <a:cs typeface="Arial" pitchFamily="34" charset="0"/>
                        </a:rPr>
                        <a:t>Allocative</a:t>
                      </a:r>
                      <a:r>
                        <a:rPr lang="en-US" sz="1300" dirty="0" smtClean="0">
                          <a:solidFill>
                            <a:schemeClr val="tx2">
                              <a:lumMod val="75000"/>
                            </a:schemeClr>
                          </a:solidFill>
                          <a:latin typeface="Arial" pitchFamily="34" charset="0"/>
                          <a:cs typeface="Arial" pitchFamily="34" charset="0"/>
                        </a:rPr>
                        <a:t> inefficiency </a:t>
                      </a:r>
                    </a:p>
                    <a:p>
                      <a:pPr algn="ctr"/>
                      <a:r>
                        <a:rPr lang="en-US" sz="1300" i="1" dirty="0" smtClean="0">
                          <a:solidFill>
                            <a:schemeClr val="tx1"/>
                          </a:solidFill>
                          <a:latin typeface="Arial" pitchFamily="34" charset="0"/>
                          <a:cs typeface="Arial" pitchFamily="34" charset="0"/>
                        </a:rPr>
                        <a:t>(</a:t>
                      </a:r>
                      <a:r>
                        <a:rPr lang="en-US" sz="1200" i="1" dirty="0" smtClean="0">
                          <a:solidFill>
                            <a:schemeClr val="tx1"/>
                          </a:solidFill>
                          <a:latin typeface="Arial" pitchFamily="34" charset="0"/>
                          <a:cs typeface="Arial" pitchFamily="34" charset="0"/>
                        </a:rPr>
                        <a:t>resources are under-allocated towards the product)</a:t>
                      </a:r>
                      <a:endParaRPr lang="en-US" sz="1200" dirty="0">
                        <a:solidFill>
                          <a:schemeClr val="tx1"/>
                        </a:solidFill>
                        <a:latin typeface="Arial" pitchFamily="34" charset="0"/>
                        <a:cs typeface="Arial" pitchFamily="34" charset="0"/>
                      </a:endParaRPr>
                    </a:p>
                  </a:txBody>
                  <a:tcPr marT="38100" marB="38100" anchor="ctr"/>
                </a:tc>
              </a:tr>
            </a:tbl>
          </a:graphicData>
        </a:graphic>
      </p:graphicFrame>
      <p:graphicFrame>
        <p:nvGraphicFramePr>
          <p:cNvPr id="49" name="Table 48"/>
          <p:cNvGraphicFramePr>
            <a:graphicFrameLocks noGrp="1"/>
          </p:cNvGraphicFramePr>
          <p:nvPr>
            <p:extLst>
              <p:ext uri="{D42A27DB-BD31-4B8C-83A1-F6EECF244321}">
                <p14:modId xmlns="" xmlns:p14="http://schemas.microsoft.com/office/powerpoint/2010/main" val="3423801264"/>
              </p:ext>
            </p:extLst>
          </p:nvPr>
        </p:nvGraphicFramePr>
        <p:xfrm>
          <a:off x="4512840" y="4000501"/>
          <a:ext cx="4631160" cy="1714499"/>
        </p:xfrm>
        <a:graphic>
          <a:graphicData uri="http://schemas.openxmlformats.org/drawingml/2006/table">
            <a:tbl>
              <a:tblPr firstRow="1" bandRow="1">
                <a:tableStyleId>{21E4AEA4-8DFA-4A89-87EB-49C32662AFE0}</a:tableStyleId>
              </a:tblPr>
              <a:tblGrid>
                <a:gridCol w="4631160"/>
              </a:tblGrid>
              <a:tr h="311173">
                <a:tc>
                  <a:txBody>
                    <a:bodyPr/>
                    <a:lstStyle/>
                    <a:p>
                      <a:pPr algn="ctr"/>
                      <a:r>
                        <a:rPr lang="en-US" sz="1200" b="1" dirty="0" smtClean="0">
                          <a:solidFill>
                            <a:schemeClr val="bg1"/>
                          </a:solidFill>
                          <a:latin typeface="Gill Sans"/>
                        </a:rPr>
                        <a:t>Efficiency Loss (Welfare</a:t>
                      </a:r>
                      <a:r>
                        <a:rPr lang="en-US" sz="1200" b="1" baseline="0" dirty="0" smtClean="0">
                          <a:solidFill>
                            <a:schemeClr val="bg1"/>
                          </a:solidFill>
                          <a:latin typeface="Gill Sans"/>
                        </a:rPr>
                        <a:t> </a:t>
                      </a:r>
                      <a:r>
                        <a:rPr lang="en-US" sz="1200" b="1" dirty="0" smtClean="0">
                          <a:solidFill>
                            <a:schemeClr val="bg1"/>
                          </a:solidFill>
                          <a:latin typeface="Gill Sans"/>
                        </a:rPr>
                        <a:t>loss) occurs</a:t>
                      </a:r>
                      <a:endParaRPr lang="en-US" sz="1200" dirty="0">
                        <a:solidFill>
                          <a:schemeClr val="bg1"/>
                        </a:solidFill>
                      </a:endParaRPr>
                    </a:p>
                  </a:txBody>
                  <a:tcPr marT="38100" marB="38100" anchor="ctr"/>
                </a:tc>
              </a:tr>
              <a:tr h="579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Arial" pitchFamily="34" charset="0"/>
                          <a:cs typeface="Arial" pitchFamily="34" charset="0"/>
                        </a:rPr>
                        <a:t>There is a loss of Consumer surplus in exchange for higher firm profit. Welfare</a:t>
                      </a:r>
                      <a:r>
                        <a:rPr lang="en-US" sz="1300" baseline="0" dirty="0" smtClean="0">
                          <a:solidFill>
                            <a:schemeClr val="tx1"/>
                          </a:solidFill>
                          <a:latin typeface="Arial" pitchFamily="34" charset="0"/>
                          <a:cs typeface="Arial" pitchFamily="34" charset="0"/>
                        </a:rPr>
                        <a:t> loss </a:t>
                      </a:r>
                      <a:r>
                        <a:rPr lang="en-US" sz="1300" dirty="0" smtClean="0">
                          <a:solidFill>
                            <a:schemeClr val="tx1"/>
                          </a:solidFill>
                          <a:latin typeface="Arial" pitchFamily="34" charset="0"/>
                          <a:cs typeface="Arial" pitchFamily="34" charset="0"/>
                        </a:rPr>
                        <a:t>results</a:t>
                      </a:r>
                      <a:endParaRPr lang="en-US" sz="1300" dirty="0">
                        <a:solidFill>
                          <a:schemeClr val="tx1"/>
                        </a:solidFill>
                        <a:latin typeface="Arial" pitchFamily="34" charset="0"/>
                        <a:cs typeface="Arial" pitchFamily="34" charset="0"/>
                      </a:endParaRPr>
                    </a:p>
                  </a:txBody>
                  <a:tcPr marT="38100" marB="38100" anchor="ctr"/>
                </a:tc>
              </a:tr>
              <a:tr h="823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Arial" pitchFamily="34" charset="0"/>
                          <a:cs typeface="Arial" pitchFamily="34" charset="0"/>
                        </a:rPr>
                        <a:t>Income transfer: consumers pay a higher price, shareholders of the monopoly enjoy higher profits.</a:t>
                      </a:r>
                      <a:endParaRPr lang="en-US" sz="1300" dirty="0">
                        <a:solidFill>
                          <a:schemeClr val="tx1"/>
                        </a:solidFill>
                        <a:latin typeface="Arial" pitchFamily="34" charset="0"/>
                        <a:cs typeface="Arial" pitchFamily="34" charset="0"/>
                      </a:endParaRPr>
                    </a:p>
                  </a:txBody>
                  <a:tcPr marT="38100" marB="38100" anchor="ctr"/>
                </a:tc>
              </a:tr>
            </a:tbl>
          </a:graphicData>
        </a:graphic>
      </p:graphicFrame>
      <p:grpSp>
        <p:nvGrpSpPr>
          <p:cNvPr id="14" name="Group 13"/>
          <p:cNvGrpSpPr/>
          <p:nvPr/>
        </p:nvGrpSpPr>
        <p:grpSpPr>
          <a:xfrm>
            <a:off x="1054557" y="1562100"/>
            <a:ext cx="6565443" cy="2404984"/>
            <a:chOff x="1054557" y="1562100"/>
            <a:chExt cx="6565443" cy="2404984"/>
          </a:xfrm>
        </p:grpSpPr>
        <p:sp>
          <p:nvSpPr>
            <p:cNvPr id="4" name="Isosceles Triangle 3"/>
            <p:cNvSpPr/>
            <p:nvPr/>
          </p:nvSpPr>
          <p:spPr>
            <a:xfrm rot="5400000">
              <a:off x="5295889" y="2316222"/>
              <a:ext cx="580232" cy="38361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a:grpSpLocks noChangeAspect="1"/>
            </p:cNvGrpSpPr>
            <p:nvPr/>
          </p:nvGrpSpPr>
          <p:grpSpPr>
            <a:xfrm>
              <a:off x="1054557" y="1562100"/>
              <a:ext cx="6565443" cy="2404984"/>
              <a:chOff x="305453" y="3149600"/>
              <a:chExt cx="9527108" cy="4187845"/>
            </a:xfrm>
          </p:grpSpPr>
          <p:grpSp>
            <p:nvGrpSpPr>
              <p:cNvPr id="36" name="Group 37"/>
              <p:cNvGrpSpPr/>
              <p:nvPr/>
            </p:nvGrpSpPr>
            <p:grpSpPr>
              <a:xfrm>
                <a:off x="305453" y="3149600"/>
                <a:ext cx="9527108" cy="4187845"/>
                <a:chOff x="305453" y="3149600"/>
                <a:chExt cx="9527108" cy="4187845"/>
              </a:xfrm>
            </p:grpSpPr>
            <p:grpSp>
              <p:nvGrpSpPr>
                <p:cNvPr id="60" name="Group 34"/>
                <p:cNvGrpSpPr/>
                <p:nvPr/>
              </p:nvGrpSpPr>
              <p:grpSpPr>
                <a:xfrm>
                  <a:off x="305453" y="3149600"/>
                  <a:ext cx="9527108" cy="4187845"/>
                  <a:chOff x="305453" y="3149600"/>
                  <a:chExt cx="9527108" cy="4187845"/>
                </a:xfrm>
              </p:grpSpPr>
              <p:grpSp>
                <p:nvGrpSpPr>
                  <p:cNvPr id="63" name="Group 31"/>
                  <p:cNvGrpSpPr/>
                  <p:nvPr/>
                </p:nvGrpSpPr>
                <p:grpSpPr>
                  <a:xfrm>
                    <a:off x="406400" y="3149600"/>
                    <a:ext cx="9426161" cy="4187845"/>
                    <a:chOff x="406400" y="3149600"/>
                    <a:chExt cx="9426161" cy="4187845"/>
                  </a:xfrm>
                </p:grpSpPr>
                <p:cxnSp>
                  <p:nvCxnSpPr>
                    <p:cNvPr id="70" name="Straight Connector 69"/>
                    <p:cNvCxnSpPr/>
                    <p:nvPr/>
                  </p:nvCxnSpPr>
                  <p:spPr>
                    <a:xfrm>
                      <a:off x="5452236" y="3353942"/>
                      <a:ext cx="0" cy="315302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4"/>
                    <p:cNvCxnSpPr/>
                    <p:nvPr/>
                  </p:nvCxnSpPr>
                  <p:spPr>
                    <a:xfrm>
                      <a:off x="5440298" y="6517005"/>
                      <a:ext cx="375894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2" name="TextBox 5"/>
                    <p:cNvSpPr txBox="1"/>
                    <p:nvPr/>
                  </p:nvSpPr>
                  <p:spPr>
                    <a:xfrm>
                      <a:off x="5092698" y="3263900"/>
                      <a:ext cx="406401" cy="482344"/>
                    </a:xfrm>
                    <a:prstGeom prst="rect">
                      <a:avLst/>
                    </a:prstGeom>
                    <a:noFill/>
                  </p:spPr>
                  <p:txBody>
                    <a:bodyPr vert="horz" rtlCol="0">
                      <a:spAutoFit/>
                    </a:bodyPr>
                    <a:lstStyle/>
                    <a:p>
                      <a:r>
                        <a:rPr lang="en-US" sz="1200" smtClean="0">
                          <a:solidFill>
                            <a:srgbClr val="000000"/>
                          </a:solidFill>
                        </a:rPr>
                        <a:t>P</a:t>
                      </a:r>
                      <a:endParaRPr lang="en-US" sz="1200">
                        <a:solidFill>
                          <a:srgbClr val="000000"/>
                        </a:solidFill>
                      </a:endParaRPr>
                    </a:p>
                  </p:txBody>
                </p:sp>
                <p:sp>
                  <p:nvSpPr>
                    <p:cNvPr id="73" name="TextBox 6"/>
                    <p:cNvSpPr txBox="1"/>
                    <p:nvPr/>
                  </p:nvSpPr>
                  <p:spPr>
                    <a:xfrm>
                      <a:off x="8953500" y="6705600"/>
                      <a:ext cx="457201" cy="482344"/>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cxnSp>
                  <p:nvCxnSpPr>
                    <p:cNvPr id="74" name="Straight Connector 7"/>
                    <p:cNvCxnSpPr/>
                    <p:nvPr/>
                  </p:nvCxnSpPr>
                  <p:spPr>
                    <a:xfrm>
                      <a:off x="5704585" y="3521836"/>
                      <a:ext cx="3074290" cy="260184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TextBox 8"/>
                    <p:cNvSpPr txBox="1"/>
                    <p:nvPr/>
                  </p:nvSpPr>
                  <p:spPr>
                    <a:xfrm>
                      <a:off x="8813799" y="6057901"/>
                      <a:ext cx="1018762" cy="482344"/>
                    </a:xfrm>
                    <a:prstGeom prst="rect">
                      <a:avLst/>
                    </a:prstGeom>
                    <a:noFill/>
                  </p:spPr>
                  <p:txBody>
                    <a:bodyPr vert="horz" wrap="square" rtlCol="0">
                      <a:spAutoFit/>
                    </a:bodyPr>
                    <a:lstStyle/>
                    <a:p>
                      <a:r>
                        <a:rPr lang="en-US" sz="1200" dirty="0" smtClean="0">
                          <a:solidFill>
                            <a:srgbClr val="000000"/>
                          </a:solidFill>
                        </a:rPr>
                        <a:t>D=MB</a:t>
                      </a:r>
                      <a:endParaRPr lang="en-US" sz="1200" dirty="0">
                        <a:solidFill>
                          <a:srgbClr val="000000"/>
                        </a:solidFill>
                      </a:endParaRPr>
                    </a:p>
                  </p:txBody>
                </p:sp>
                <p:cxnSp>
                  <p:nvCxnSpPr>
                    <p:cNvPr id="76" name="Straight Connector 9"/>
                    <p:cNvCxnSpPr/>
                    <p:nvPr/>
                  </p:nvCxnSpPr>
                  <p:spPr>
                    <a:xfrm>
                      <a:off x="5668390" y="3509898"/>
                      <a:ext cx="1945514" cy="368084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7" name="TextBox 10"/>
                    <p:cNvSpPr txBox="1"/>
                    <p:nvPr/>
                  </p:nvSpPr>
                  <p:spPr>
                    <a:xfrm>
                      <a:off x="7569830" y="6855101"/>
                      <a:ext cx="723900" cy="482344"/>
                    </a:xfrm>
                    <a:prstGeom prst="rect">
                      <a:avLst/>
                    </a:prstGeom>
                    <a:noFill/>
                  </p:spPr>
                  <p:txBody>
                    <a:bodyPr vert="horz" wrap="square" rtlCol="0">
                      <a:spAutoFit/>
                    </a:bodyPr>
                    <a:lstStyle/>
                    <a:p>
                      <a:r>
                        <a:rPr lang="en-US" sz="1200" dirty="0" smtClean="0">
                          <a:solidFill>
                            <a:srgbClr val="000000"/>
                          </a:solidFill>
                        </a:rPr>
                        <a:t>MR</a:t>
                      </a:r>
                      <a:endParaRPr lang="en-US" sz="1200" dirty="0">
                        <a:solidFill>
                          <a:srgbClr val="000000"/>
                        </a:solidFill>
                      </a:endParaRPr>
                    </a:p>
                  </p:txBody>
                </p:sp>
                <p:cxnSp>
                  <p:nvCxnSpPr>
                    <p:cNvPr id="78" name="Straight Connector 11"/>
                    <p:cNvCxnSpPr/>
                    <p:nvPr/>
                  </p:nvCxnSpPr>
                  <p:spPr>
                    <a:xfrm>
                      <a:off x="781304" y="3253359"/>
                      <a:ext cx="0" cy="324929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12"/>
                    <p:cNvCxnSpPr/>
                    <p:nvPr/>
                  </p:nvCxnSpPr>
                  <p:spPr>
                    <a:xfrm>
                      <a:off x="769366" y="6502654"/>
                      <a:ext cx="375881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0" name="TextBox 13"/>
                    <p:cNvSpPr txBox="1"/>
                    <p:nvPr/>
                  </p:nvSpPr>
                  <p:spPr>
                    <a:xfrm>
                      <a:off x="406400" y="3175001"/>
                      <a:ext cx="406401" cy="482344"/>
                    </a:xfrm>
                    <a:prstGeom prst="rect">
                      <a:avLst/>
                    </a:prstGeom>
                    <a:noFill/>
                  </p:spPr>
                  <p:txBody>
                    <a:bodyPr vert="horz" rtlCol="0">
                      <a:spAutoFit/>
                    </a:bodyPr>
                    <a:lstStyle/>
                    <a:p>
                      <a:r>
                        <a:rPr lang="en-US" sz="1200" smtClean="0">
                          <a:solidFill>
                            <a:srgbClr val="000000"/>
                          </a:solidFill>
                        </a:rPr>
                        <a:t>P</a:t>
                      </a:r>
                      <a:endParaRPr lang="en-US" sz="1200">
                        <a:solidFill>
                          <a:srgbClr val="000000"/>
                        </a:solidFill>
                      </a:endParaRPr>
                    </a:p>
                  </p:txBody>
                </p:sp>
                <p:sp>
                  <p:nvSpPr>
                    <p:cNvPr id="81" name="TextBox 14"/>
                    <p:cNvSpPr txBox="1"/>
                    <p:nvPr/>
                  </p:nvSpPr>
                  <p:spPr>
                    <a:xfrm>
                      <a:off x="4279900" y="6604000"/>
                      <a:ext cx="457201" cy="482344"/>
                    </a:xfrm>
                    <a:prstGeom prst="rect">
                      <a:avLst/>
                    </a:prstGeom>
                    <a:noFill/>
                  </p:spPr>
                  <p:txBody>
                    <a:bodyPr vert="horz" rtlCol="0">
                      <a:spAutoFit/>
                    </a:bodyPr>
                    <a:lstStyle/>
                    <a:p>
                      <a:r>
                        <a:rPr lang="en-US" sz="1200" smtClean="0">
                          <a:solidFill>
                            <a:srgbClr val="000000"/>
                          </a:solidFill>
                        </a:rPr>
                        <a:t>Q</a:t>
                      </a:r>
                      <a:endParaRPr lang="en-US" sz="1200">
                        <a:solidFill>
                          <a:srgbClr val="000000"/>
                        </a:solidFill>
                      </a:endParaRPr>
                    </a:p>
                  </p:txBody>
                </p:sp>
                <p:cxnSp>
                  <p:nvCxnSpPr>
                    <p:cNvPr id="82" name="Straight Connector 15"/>
                    <p:cNvCxnSpPr/>
                    <p:nvPr/>
                  </p:nvCxnSpPr>
                  <p:spPr>
                    <a:xfrm>
                      <a:off x="1033652" y="3421253"/>
                      <a:ext cx="3074289" cy="2601722"/>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3" name="TextBox 16"/>
                    <p:cNvSpPr txBox="1"/>
                    <p:nvPr/>
                  </p:nvSpPr>
                  <p:spPr>
                    <a:xfrm>
                      <a:off x="4140198" y="5956300"/>
                      <a:ext cx="952499" cy="482344"/>
                    </a:xfrm>
                    <a:prstGeom prst="rect">
                      <a:avLst/>
                    </a:prstGeom>
                    <a:noFill/>
                  </p:spPr>
                  <p:txBody>
                    <a:bodyPr vert="horz" wrap="square" rtlCol="0">
                      <a:spAutoFit/>
                    </a:bodyPr>
                    <a:lstStyle/>
                    <a:p>
                      <a:r>
                        <a:rPr lang="en-US" sz="1200" dirty="0" smtClean="0">
                          <a:solidFill>
                            <a:srgbClr val="000000"/>
                          </a:solidFill>
                        </a:rPr>
                        <a:t>D=MB</a:t>
                      </a:r>
                      <a:endParaRPr lang="en-US" sz="1200" dirty="0">
                        <a:solidFill>
                          <a:srgbClr val="000000"/>
                        </a:solidFill>
                      </a:endParaRPr>
                    </a:p>
                  </p:txBody>
                </p:sp>
                <p:cxnSp>
                  <p:nvCxnSpPr>
                    <p:cNvPr id="84" name="Straight Connector 17"/>
                    <p:cNvCxnSpPr/>
                    <p:nvPr/>
                  </p:nvCxnSpPr>
                  <p:spPr>
                    <a:xfrm flipV="1">
                      <a:off x="1888489" y="3529076"/>
                      <a:ext cx="2142745" cy="194208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5" name="TextBox 18"/>
                    <p:cNvSpPr txBox="1"/>
                    <p:nvPr/>
                  </p:nvSpPr>
                  <p:spPr>
                    <a:xfrm>
                      <a:off x="4064000" y="3378199"/>
                      <a:ext cx="1033688" cy="482344"/>
                    </a:xfrm>
                    <a:prstGeom prst="rect">
                      <a:avLst/>
                    </a:prstGeom>
                    <a:noFill/>
                  </p:spPr>
                  <p:txBody>
                    <a:bodyPr vert="horz" wrap="square" rtlCol="0">
                      <a:spAutoFit/>
                    </a:bodyPr>
                    <a:lstStyle/>
                    <a:p>
                      <a:r>
                        <a:rPr lang="en-US" sz="1200" dirty="0" smtClean="0">
                          <a:solidFill>
                            <a:srgbClr val="000000"/>
                          </a:solidFill>
                        </a:rPr>
                        <a:t>S=MC</a:t>
                      </a:r>
                      <a:endParaRPr lang="en-US" sz="1200" dirty="0">
                        <a:solidFill>
                          <a:srgbClr val="000000"/>
                        </a:solidFill>
                      </a:endParaRPr>
                    </a:p>
                  </p:txBody>
                </p:sp>
                <p:cxnSp>
                  <p:nvCxnSpPr>
                    <p:cNvPr id="86" name="Straight Connector 19"/>
                    <p:cNvCxnSpPr/>
                    <p:nvPr/>
                  </p:nvCxnSpPr>
                  <p:spPr>
                    <a:xfrm flipV="1">
                      <a:off x="6231001" y="3687317"/>
                      <a:ext cx="2142617" cy="194195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7" name="TextBox 20"/>
                    <p:cNvSpPr txBox="1"/>
                    <p:nvPr/>
                  </p:nvSpPr>
                  <p:spPr>
                    <a:xfrm>
                      <a:off x="8432800" y="3556000"/>
                      <a:ext cx="660400" cy="482344"/>
                    </a:xfrm>
                    <a:prstGeom prst="rect">
                      <a:avLst/>
                    </a:prstGeom>
                    <a:noFill/>
                  </p:spPr>
                  <p:txBody>
                    <a:bodyPr vert="horz" rtlCol="0">
                      <a:spAutoFit/>
                    </a:bodyPr>
                    <a:lstStyle/>
                    <a:p>
                      <a:r>
                        <a:rPr lang="en-US" sz="1200" dirty="0" smtClean="0">
                          <a:solidFill>
                            <a:srgbClr val="000000"/>
                          </a:solidFill>
                        </a:rPr>
                        <a:t>MC</a:t>
                      </a:r>
                      <a:endParaRPr lang="en-US" sz="1200" dirty="0">
                        <a:solidFill>
                          <a:srgbClr val="000000"/>
                        </a:solidFill>
                      </a:endParaRPr>
                    </a:p>
                  </p:txBody>
                </p:sp>
                <p:cxnSp>
                  <p:nvCxnSpPr>
                    <p:cNvPr id="88" name="Straight Connector 21"/>
                    <p:cNvCxnSpPr/>
                    <p:nvPr/>
                  </p:nvCxnSpPr>
                  <p:spPr>
                    <a:xfrm flipV="1">
                      <a:off x="6616700" y="4291584"/>
                      <a:ext cx="0" cy="220091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9" name="Straight Connector 22"/>
                    <p:cNvCxnSpPr/>
                    <p:nvPr/>
                  </p:nvCxnSpPr>
                  <p:spPr>
                    <a:xfrm flipH="1">
                      <a:off x="5459603" y="4305934"/>
                      <a:ext cx="117132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0" name="Straight Connector 23"/>
                    <p:cNvCxnSpPr/>
                    <p:nvPr/>
                  </p:nvCxnSpPr>
                  <p:spPr>
                    <a:xfrm>
                      <a:off x="2617089" y="4795139"/>
                      <a:ext cx="0" cy="1711832"/>
                    </a:xfrm>
                    <a:prstGeom prst="line">
                      <a:avLst/>
                    </a:prstGeom>
                    <a:ln w="38100" cap="sq" cmpd="sng" algn="ctr">
                      <a:solidFill>
                        <a:srgbClr val="7FFFD4"/>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1" name="Straight Connector 24"/>
                    <p:cNvCxnSpPr/>
                    <p:nvPr/>
                  </p:nvCxnSpPr>
                  <p:spPr>
                    <a:xfrm flipH="1">
                      <a:off x="802894" y="4780660"/>
                      <a:ext cx="1799844" cy="0"/>
                    </a:xfrm>
                    <a:prstGeom prst="line">
                      <a:avLst/>
                    </a:prstGeom>
                    <a:ln w="38100" cap="sq" cmpd="sng" algn="ctr">
                      <a:solidFill>
                        <a:srgbClr val="7FFFD4"/>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2" name="Straight Connector 25"/>
                    <p:cNvCxnSpPr/>
                    <p:nvPr/>
                  </p:nvCxnSpPr>
                  <p:spPr>
                    <a:xfrm>
                      <a:off x="2688335" y="4766309"/>
                      <a:ext cx="4414012" cy="0"/>
                    </a:xfrm>
                    <a:prstGeom prst="line">
                      <a:avLst/>
                    </a:prstGeom>
                    <a:ln w="38100" cap="flat" cmpd="sng" algn="ctr">
                      <a:solidFill>
                        <a:srgbClr val="FF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3" name="Straight Connector 26"/>
                    <p:cNvCxnSpPr/>
                    <p:nvPr/>
                  </p:nvCxnSpPr>
                  <p:spPr>
                    <a:xfrm>
                      <a:off x="7187945" y="4795139"/>
                      <a:ext cx="0" cy="1711832"/>
                    </a:xfrm>
                    <a:prstGeom prst="line">
                      <a:avLst/>
                    </a:prstGeom>
                    <a:ln w="38100" cap="sq" cmpd="sng" algn="ctr">
                      <a:solidFill>
                        <a:srgbClr val="7FFFD4"/>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4" name="Straight Connector 27"/>
                    <p:cNvCxnSpPr/>
                    <p:nvPr/>
                  </p:nvCxnSpPr>
                  <p:spPr>
                    <a:xfrm flipV="1">
                      <a:off x="5816727" y="4392167"/>
                      <a:ext cx="0" cy="316485"/>
                    </a:xfrm>
                    <a:prstGeom prst="line">
                      <a:avLst/>
                    </a:prstGeom>
                    <a:ln w="38100" cap="flat" cmpd="sng" algn="ctr">
                      <a:solidFill>
                        <a:srgbClr val="0000FF"/>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5" name="Straight Connector 28"/>
                    <p:cNvCxnSpPr/>
                    <p:nvPr/>
                  </p:nvCxnSpPr>
                  <p:spPr>
                    <a:xfrm flipH="1">
                      <a:off x="6731000" y="5758815"/>
                      <a:ext cx="428370" cy="0"/>
                    </a:xfrm>
                    <a:prstGeom prst="line">
                      <a:avLst/>
                    </a:prstGeom>
                    <a:ln w="38100" cap="flat" cmpd="sng" algn="ctr">
                      <a:solidFill>
                        <a:srgbClr val="0000FF"/>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6" name="TextBox 29"/>
                    <p:cNvSpPr txBox="1"/>
                    <p:nvPr/>
                  </p:nvSpPr>
                  <p:spPr>
                    <a:xfrm>
                      <a:off x="1888487" y="3187698"/>
                      <a:ext cx="1781812" cy="482344"/>
                    </a:xfrm>
                    <a:prstGeom prst="rect">
                      <a:avLst/>
                    </a:prstGeom>
                    <a:noFill/>
                  </p:spPr>
                  <p:txBody>
                    <a:bodyPr vert="horz" wrap="square" rtlCol="0">
                      <a:spAutoFit/>
                    </a:bodyPr>
                    <a:lstStyle/>
                    <a:p>
                      <a:r>
                        <a:rPr lang="en-US" sz="1200" b="1" smtClean="0">
                          <a:solidFill>
                            <a:srgbClr val="0000FF"/>
                          </a:solidFill>
                        </a:rPr>
                        <a:t>PC Industry</a:t>
                      </a:r>
                      <a:endParaRPr lang="en-US" sz="1200" b="1">
                        <a:solidFill>
                          <a:srgbClr val="0000FF"/>
                        </a:solidFill>
                      </a:endParaRPr>
                    </a:p>
                  </p:txBody>
                </p:sp>
                <p:sp>
                  <p:nvSpPr>
                    <p:cNvPr id="97" name="TextBox 30"/>
                    <p:cNvSpPr txBox="1"/>
                    <p:nvPr/>
                  </p:nvSpPr>
                  <p:spPr>
                    <a:xfrm>
                      <a:off x="6286500" y="3149600"/>
                      <a:ext cx="2565399" cy="482344"/>
                    </a:xfrm>
                    <a:prstGeom prst="rect">
                      <a:avLst/>
                    </a:prstGeom>
                    <a:noFill/>
                  </p:spPr>
                  <p:txBody>
                    <a:bodyPr vert="horz" rtlCol="0">
                      <a:spAutoFit/>
                    </a:bodyPr>
                    <a:lstStyle/>
                    <a:p>
                      <a:r>
                        <a:rPr lang="en-US" sz="1200" b="1" smtClean="0">
                          <a:solidFill>
                            <a:srgbClr val="FF6820"/>
                          </a:solidFill>
                        </a:rPr>
                        <a:t>Monopoly Industry</a:t>
                      </a:r>
                      <a:endParaRPr lang="en-US" sz="1200" b="1">
                        <a:solidFill>
                          <a:srgbClr val="FF6820"/>
                        </a:solidFill>
                      </a:endParaRPr>
                    </a:p>
                  </p:txBody>
                </p:sp>
                <p:sp>
                  <p:nvSpPr>
                    <p:cNvPr id="53" name="TextBox 20"/>
                    <p:cNvSpPr txBox="1"/>
                    <p:nvPr/>
                  </p:nvSpPr>
                  <p:spPr>
                    <a:xfrm>
                      <a:off x="8173955" y="4078420"/>
                      <a:ext cx="1096536" cy="803906"/>
                    </a:xfrm>
                    <a:prstGeom prst="rect">
                      <a:avLst/>
                    </a:prstGeom>
                    <a:solidFill>
                      <a:schemeClr val="accent1">
                        <a:lumMod val="20000"/>
                        <a:lumOff val="80000"/>
                      </a:schemeClr>
                    </a:solidFill>
                  </p:spPr>
                  <p:txBody>
                    <a:bodyPr vert="horz" wrap="square" rtlCol="0">
                      <a:spAutoFit/>
                    </a:bodyPr>
                    <a:lstStyle/>
                    <a:p>
                      <a:pPr algn="ctr"/>
                      <a:r>
                        <a:rPr lang="en-US" sz="1200" b="1" dirty="0" smtClean="0">
                          <a:solidFill>
                            <a:srgbClr val="000000"/>
                          </a:solidFill>
                        </a:rPr>
                        <a:t>Welfare Loss</a:t>
                      </a:r>
                      <a:endParaRPr lang="en-US" sz="1200" b="1" dirty="0">
                        <a:solidFill>
                          <a:srgbClr val="000000"/>
                        </a:solidFill>
                      </a:endParaRPr>
                    </a:p>
                  </p:txBody>
                </p:sp>
              </p:grpSp>
              <p:sp>
                <p:nvSpPr>
                  <p:cNvPr id="66" name="TextBox 65"/>
                  <p:cNvSpPr txBox="1"/>
                  <p:nvPr/>
                </p:nvSpPr>
                <p:spPr>
                  <a:xfrm>
                    <a:off x="305453" y="4529763"/>
                    <a:ext cx="584199" cy="482344"/>
                  </a:xfrm>
                  <a:prstGeom prst="rect">
                    <a:avLst/>
                  </a:prstGeom>
                  <a:noFill/>
                </p:spPr>
                <p:txBody>
                  <a:bodyPr vert="horz" rtlCol="0">
                    <a:spAutoFit/>
                  </a:bodyPr>
                  <a:lstStyle/>
                  <a:p>
                    <a:r>
                      <a:rPr lang="en-US" sz="1200" smtClean="0">
                        <a:solidFill>
                          <a:srgbClr val="000000"/>
                        </a:solidFill>
                      </a:rPr>
                      <a:t>P</a:t>
                    </a:r>
                    <a:r>
                      <a:rPr lang="en-US" sz="1200" baseline="-25000" smtClean="0">
                        <a:solidFill>
                          <a:srgbClr val="000000"/>
                        </a:solidFill>
                      </a:rPr>
                      <a:t>e</a:t>
                    </a:r>
                    <a:endParaRPr lang="en-US" sz="1200" baseline="-25000">
                      <a:solidFill>
                        <a:srgbClr val="000000"/>
                      </a:solidFill>
                    </a:endParaRPr>
                  </a:p>
                </p:txBody>
              </p:sp>
              <p:sp>
                <p:nvSpPr>
                  <p:cNvPr id="69" name="TextBox 68"/>
                  <p:cNvSpPr txBox="1"/>
                  <p:nvPr/>
                </p:nvSpPr>
                <p:spPr>
                  <a:xfrm>
                    <a:off x="2413000" y="6565900"/>
                    <a:ext cx="609599" cy="482344"/>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e</a:t>
                    </a:r>
                    <a:endParaRPr lang="en-US" sz="1200" baseline="-25000">
                      <a:solidFill>
                        <a:srgbClr val="000000"/>
                      </a:solidFill>
                    </a:endParaRPr>
                  </a:p>
                </p:txBody>
              </p:sp>
            </p:grpSp>
            <p:sp>
              <p:nvSpPr>
                <p:cNvPr id="61" name="TextBox 60"/>
                <p:cNvSpPr txBox="1"/>
                <p:nvPr/>
              </p:nvSpPr>
              <p:spPr>
                <a:xfrm>
                  <a:off x="6343668" y="6591300"/>
                  <a:ext cx="660400" cy="482344"/>
                </a:xfrm>
                <a:prstGeom prst="rect">
                  <a:avLst/>
                </a:prstGeom>
                <a:noFill/>
              </p:spPr>
              <p:txBody>
                <a:bodyPr vert="horz" rtlCol="0">
                  <a:spAutoFit/>
                </a:bodyPr>
                <a:lstStyle/>
                <a:p>
                  <a:r>
                    <a:rPr lang="en-US" sz="1200" dirty="0" err="1" smtClean="0">
                      <a:solidFill>
                        <a:srgbClr val="000000"/>
                      </a:solidFill>
                    </a:rPr>
                    <a:t>Q</a:t>
                  </a:r>
                  <a:r>
                    <a:rPr lang="en-US" sz="1200" baseline="-25000" dirty="0" err="1" smtClean="0">
                      <a:solidFill>
                        <a:srgbClr val="000000"/>
                      </a:solidFill>
                    </a:rPr>
                    <a:t>m</a:t>
                  </a:r>
                  <a:endParaRPr lang="en-US" sz="1200" baseline="-25000" dirty="0">
                    <a:solidFill>
                      <a:srgbClr val="000000"/>
                    </a:solidFill>
                  </a:endParaRPr>
                </a:p>
              </p:txBody>
            </p:sp>
            <p:sp>
              <p:nvSpPr>
                <p:cNvPr id="62" name="TextBox 61"/>
                <p:cNvSpPr txBox="1"/>
                <p:nvPr/>
              </p:nvSpPr>
              <p:spPr>
                <a:xfrm>
                  <a:off x="6985001" y="6591300"/>
                  <a:ext cx="711200" cy="482344"/>
                </a:xfrm>
                <a:prstGeom prst="rect">
                  <a:avLst/>
                </a:prstGeom>
                <a:noFill/>
              </p:spPr>
              <p:txBody>
                <a:bodyPr vert="horz" rtlCol="0">
                  <a:spAutoFit/>
                </a:bodyPr>
                <a:lstStyle/>
                <a:p>
                  <a:r>
                    <a:rPr lang="en-US" sz="1200" smtClean="0">
                      <a:solidFill>
                        <a:srgbClr val="000000"/>
                      </a:solidFill>
                    </a:rPr>
                    <a:t>Q</a:t>
                  </a:r>
                  <a:r>
                    <a:rPr lang="en-US" sz="1200" baseline="-25000" smtClean="0">
                      <a:solidFill>
                        <a:srgbClr val="000000"/>
                      </a:solidFill>
                    </a:rPr>
                    <a:t>pc</a:t>
                  </a:r>
                  <a:endParaRPr lang="en-US" sz="1200" baseline="-25000">
                    <a:solidFill>
                      <a:srgbClr val="000000"/>
                    </a:solidFill>
                  </a:endParaRPr>
                </a:p>
              </p:txBody>
            </p:sp>
          </p:grpSp>
          <p:sp>
            <p:nvSpPr>
              <p:cNvPr id="37" name="TextBox 36"/>
              <p:cNvSpPr txBox="1"/>
              <p:nvPr/>
            </p:nvSpPr>
            <p:spPr>
              <a:xfrm>
                <a:off x="5001844" y="4069710"/>
                <a:ext cx="558799" cy="482344"/>
              </a:xfrm>
              <a:prstGeom prst="rect">
                <a:avLst/>
              </a:prstGeom>
              <a:noFill/>
            </p:spPr>
            <p:txBody>
              <a:bodyPr vert="horz" rtlCol="0">
                <a:spAutoFit/>
              </a:bodyPr>
              <a:lstStyle/>
              <a:p>
                <a:r>
                  <a:rPr lang="en-US" sz="1200" dirty="0" smtClean="0">
                    <a:solidFill>
                      <a:srgbClr val="000000"/>
                    </a:solidFill>
                  </a:rPr>
                  <a:t>P</a:t>
                </a:r>
                <a:r>
                  <a:rPr lang="en-US" sz="1200" baseline="-25000" dirty="0" smtClean="0">
                    <a:solidFill>
                      <a:srgbClr val="000000"/>
                    </a:solidFill>
                  </a:rPr>
                  <a:t>m</a:t>
                </a:r>
                <a:endParaRPr lang="en-US" sz="1200" baseline="-25000" dirty="0">
                  <a:solidFill>
                    <a:srgbClr val="000000"/>
                  </a:solidFill>
                </a:endParaRPr>
              </a:p>
            </p:txBody>
          </p:sp>
        </p:grpSp>
        <p:cxnSp>
          <p:nvCxnSpPr>
            <p:cNvPr id="13" name="Straight Arrow Connector 12"/>
            <p:cNvCxnSpPr>
              <a:stCxn id="4" idx="1"/>
            </p:cNvCxnSpPr>
            <p:nvPr/>
          </p:nvCxnSpPr>
          <p:spPr>
            <a:xfrm flipV="1">
              <a:off x="5586005" y="2337671"/>
              <a:ext cx="973536" cy="25303"/>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11343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6577"/>
            <a:ext cx="9144000" cy="5478423"/>
          </a:xfrm>
          <a:prstGeom prst="rect">
            <a:avLst/>
          </a:prstGeom>
          <a:noFill/>
        </p:spPr>
        <p:txBody>
          <a:bodyPr wrap="square" rtlCol="0">
            <a:spAutoFit/>
          </a:bodyPr>
          <a:lstStyle/>
          <a:p>
            <a:r>
              <a:rPr lang="en-US" sz="2400" dirty="0" smtClean="0">
                <a:solidFill>
                  <a:srgbClr val="FF0000"/>
                </a:solidFill>
              </a:rPr>
              <a:t>Efficiency under Pure Monopoly</a:t>
            </a:r>
          </a:p>
          <a:p>
            <a:r>
              <a:rPr lang="en-US" dirty="0" smtClean="0"/>
              <a:t>Some other effects of an industry becoming a monopoly include:</a:t>
            </a:r>
          </a:p>
          <a:p>
            <a:endParaRPr lang="en-US" dirty="0" smtClean="0"/>
          </a:p>
          <a:p>
            <a:endParaRPr lang="en-US" dirty="0" smtClean="0"/>
          </a:p>
          <a:p>
            <a:pPr marL="285750" indent="-285750">
              <a:buFont typeface="Arial" pitchFamily="34" charset="0"/>
              <a:buChar char="•"/>
            </a:pPr>
            <a:r>
              <a:rPr lang="en-US" sz="1600" b="1" dirty="0" smtClean="0">
                <a:solidFill>
                  <a:srgbClr val="0000FF"/>
                </a:solidFill>
                <a:cs typeface="Arial" pitchFamily="34" charset="0"/>
              </a:rPr>
              <a:t>Economies </a:t>
            </a:r>
            <a:r>
              <a:rPr lang="en-US" sz="1600" b="1" dirty="0">
                <a:solidFill>
                  <a:srgbClr val="0000FF"/>
                </a:solidFill>
                <a:cs typeface="Arial" pitchFamily="34" charset="0"/>
              </a:rPr>
              <a:t>of scale:</a:t>
            </a:r>
            <a:r>
              <a:rPr lang="en-US" sz="1600" dirty="0">
                <a:solidFill>
                  <a:srgbClr val="0000FF"/>
                </a:solidFill>
                <a:cs typeface="Arial" pitchFamily="34" charset="0"/>
              </a:rPr>
              <a:t> </a:t>
            </a:r>
            <a:r>
              <a:rPr lang="en-US" sz="1600" dirty="0">
                <a:cs typeface="Arial" pitchFamily="34" charset="0"/>
              </a:rPr>
              <a:t>Some monopolized industries have only one firm because economies of scale exist over such a wide range of output. It is possible that one or two large firms can achieve a lower ATC than many smaller firms. This is called a </a:t>
            </a:r>
            <a:r>
              <a:rPr lang="en-US" sz="1600" i="1" dirty="0">
                <a:cs typeface="Arial" pitchFamily="34" charset="0"/>
              </a:rPr>
              <a:t>natural </a:t>
            </a:r>
            <a:r>
              <a:rPr lang="en-US" sz="1600" i="1" dirty="0" smtClean="0">
                <a:cs typeface="Arial" pitchFamily="34" charset="0"/>
              </a:rPr>
              <a:t>monopoly.</a:t>
            </a:r>
          </a:p>
          <a:p>
            <a:endParaRPr lang="en-US" sz="1600" i="1" dirty="0" smtClean="0">
              <a:cs typeface="Arial" pitchFamily="34" charset="0"/>
            </a:endParaRPr>
          </a:p>
          <a:p>
            <a:pPr marL="285750" indent="-285750">
              <a:buFont typeface="Arial" pitchFamily="34" charset="0"/>
              <a:buChar char="•"/>
            </a:pPr>
            <a:r>
              <a:rPr lang="en-US" sz="1600" b="1" dirty="0" smtClean="0">
                <a:solidFill>
                  <a:srgbClr val="0000FF"/>
                </a:solidFill>
                <a:cs typeface="Arial" pitchFamily="34" charset="0"/>
              </a:rPr>
              <a:t>Simultaneous </a:t>
            </a:r>
            <a:r>
              <a:rPr lang="en-US" sz="1600" b="1" dirty="0">
                <a:solidFill>
                  <a:srgbClr val="0000FF"/>
                </a:solidFill>
                <a:cs typeface="Arial" pitchFamily="34" charset="0"/>
              </a:rPr>
              <a:t>consumption:</a:t>
            </a:r>
            <a:r>
              <a:rPr lang="en-US" sz="1600" dirty="0">
                <a:solidFill>
                  <a:srgbClr val="0000FF"/>
                </a:solidFill>
                <a:cs typeface="Arial" pitchFamily="34" charset="0"/>
              </a:rPr>
              <a:t> </a:t>
            </a:r>
            <a:r>
              <a:rPr lang="en-US" sz="1600" dirty="0">
                <a:cs typeface="Arial" pitchFamily="34" charset="0"/>
              </a:rPr>
              <a:t>One product can satisfy a large number of consumers at the same time. Example: Microsoft Windows. Marginal Cost for Microsoft is essentially nothing, so ATC</a:t>
            </a:r>
            <a:r>
              <a:rPr lang="en-US" sz="1600" baseline="-25000" dirty="0">
                <a:cs typeface="Arial" pitchFamily="34" charset="0"/>
              </a:rPr>
              <a:t>LR </a:t>
            </a:r>
            <a:r>
              <a:rPr lang="en-US" sz="1600" dirty="0">
                <a:cs typeface="Arial" pitchFamily="34" charset="0"/>
              </a:rPr>
              <a:t>declines over the entire range of </a:t>
            </a:r>
            <a:r>
              <a:rPr lang="en-US" sz="1600" dirty="0" smtClean="0">
                <a:cs typeface="Arial" pitchFamily="34" charset="0"/>
              </a:rPr>
              <a:t>output.</a:t>
            </a:r>
          </a:p>
          <a:p>
            <a:endParaRPr lang="en-US" sz="1600" dirty="0" smtClean="0">
              <a:cs typeface="Arial" pitchFamily="34" charset="0"/>
            </a:endParaRPr>
          </a:p>
          <a:p>
            <a:pPr marL="285750" indent="-285750">
              <a:buFont typeface="Arial" pitchFamily="34" charset="0"/>
              <a:buChar char="•"/>
            </a:pPr>
            <a:r>
              <a:rPr lang="en-US" sz="1600" b="1" dirty="0" smtClean="0">
                <a:solidFill>
                  <a:srgbClr val="0000FF"/>
                </a:solidFill>
                <a:cs typeface="Arial" pitchFamily="34" charset="0"/>
              </a:rPr>
              <a:t>Network </a:t>
            </a:r>
            <a:r>
              <a:rPr lang="en-US" sz="1600" b="1" dirty="0">
                <a:solidFill>
                  <a:srgbClr val="0000FF"/>
                </a:solidFill>
                <a:cs typeface="Arial" pitchFamily="34" charset="0"/>
              </a:rPr>
              <a:t>effect:</a:t>
            </a:r>
            <a:r>
              <a:rPr lang="en-US" sz="1600" dirty="0">
                <a:solidFill>
                  <a:srgbClr val="0000FF"/>
                </a:solidFill>
                <a:cs typeface="Arial" pitchFamily="34" charset="0"/>
              </a:rPr>
              <a:t> </a:t>
            </a:r>
            <a:r>
              <a:rPr lang="en-US" sz="1600" dirty="0">
                <a:cs typeface="Arial" pitchFamily="34" charset="0"/>
              </a:rPr>
              <a:t>describes the phenomenon of a product's value increasing the more users it has. Examples: cell phones, the internet, email, Facebook! Tends to move markets towards monopoly as more and more consumers flock to a product b/c of the "network" that develops around </a:t>
            </a:r>
            <a:r>
              <a:rPr lang="en-US" sz="1600" dirty="0" smtClean="0">
                <a:cs typeface="Arial" pitchFamily="34" charset="0"/>
              </a:rPr>
              <a:t>it.</a:t>
            </a:r>
          </a:p>
          <a:p>
            <a:endParaRPr lang="en-US" sz="1600" dirty="0" smtClean="0">
              <a:cs typeface="Arial" pitchFamily="34" charset="0"/>
            </a:endParaRPr>
          </a:p>
          <a:p>
            <a:pPr marL="285750" indent="-285750">
              <a:buFont typeface="Arial" pitchFamily="34" charset="0"/>
              <a:buChar char="•"/>
            </a:pPr>
            <a:r>
              <a:rPr lang="en-US" sz="1600" b="1" dirty="0" smtClean="0">
                <a:solidFill>
                  <a:srgbClr val="0000FF"/>
                </a:solidFill>
              </a:rPr>
              <a:t>Income Transfer: </a:t>
            </a:r>
            <a:r>
              <a:rPr lang="en-US" sz="1600" i="1" dirty="0" smtClean="0">
                <a:cs typeface="Arial" pitchFamily="34" charset="0"/>
              </a:rPr>
              <a:t>Consumer </a:t>
            </a:r>
            <a:r>
              <a:rPr lang="en-US" sz="1600" i="1" dirty="0">
                <a:cs typeface="Arial" pitchFamily="34" charset="0"/>
              </a:rPr>
              <a:t>surplus is lost b/c of higher price. Firm profits are higher b/c of market power. Compared to PC industries, monopolies represent a transfer of income from consumers to shareholders in the monopolistic firm.</a:t>
            </a:r>
          </a:p>
          <a:p>
            <a:endParaRPr lang="en-US" sz="1600" dirty="0">
              <a:solidFill>
                <a:srgbClr val="000000"/>
              </a:solidFill>
              <a:cs typeface="Arial" pitchFamily="34" charset="0"/>
            </a:endParaRPr>
          </a:p>
          <a:p>
            <a:endParaRPr lang="en-US" sz="1600" dirty="0" smtClean="0"/>
          </a:p>
        </p:txBody>
      </p:sp>
    </p:spTree>
    <p:extLst>
      <p:ext uri="{BB962C8B-B14F-4D97-AF65-F5344CB8AC3E}">
        <p14:creationId xmlns="" xmlns:p14="http://schemas.microsoft.com/office/powerpoint/2010/main" val="1102989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n-US"/>
          </a:p>
        </p:txBody>
      </p:sp>
      <p:pic>
        <p:nvPicPr>
          <p:cNvPr id="2052" name="Picture 4"/>
          <p:cNvPicPr>
            <a:picLocks noChangeAspect="1" noChangeArrowheads="1"/>
          </p:cNvPicPr>
          <p:nvPr/>
        </p:nvPicPr>
        <p:blipFill>
          <a:blip r:embed="rId2" cstate="print"/>
          <a:srcRect/>
          <a:stretch>
            <a:fillRect/>
          </a:stretch>
        </p:blipFill>
        <p:spPr bwMode="auto">
          <a:xfrm>
            <a:off x="-914400" y="0"/>
            <a:ext cx="11677650" cy="6487583"/>
          </a:xfrm>
          <a:prstGeom prst="rect">
            <a:avLst/>
          </a:prstGeom>
          <a:noFill/>
          <a:ln w="9525">
            <a:noFill/>
            <a:miter lim="800000"/>
            <a:headEnd/>
            <a:tailEnd/>
          </a:ln>
          <a:effectLst/>
        </p:spPr>
      </p:pic>
      <p:sp>
        <p:nvSpPr>
          <p:cNvPr id="2054" name="Rectangle 6"/>
          <p:cNvSpPr>
            <a:spLocks noChangeArrowheads="1"/>
          </p:cNvSpPr>
          <p:nvPr/>
        </p:nvSpPr>
        <p:spPr bwMode="auto">
          <a:xfrm>
            <a:off x="-2057400" y="-190500"/>
            <a:ext cx="7772400" cy="1225021"/>
          </a:xfrm>
          <a:prstGeom prst="rect">
            <a:avLst/>
          </a:prstGeom>
          <a:noFill/>
          <a:ln w="9525">
            <a:noFill/>
            <a:miter lim="800000"/>
            <a:headEnd/>
            <a:tailEnd/>
          </a:ln>
          <a:effectLst/>
        </p:spPr>
        <p:txBody>
          <a:bodyPr anchor="ctr"/>
          <a:lstStyle/>
          <a:p>
            <a:pPr algn="ctr"/>
            <a:r>
              <a:rPr lang="en-US" sz="4400">
                <a:solidFill>
                  <a:schemeClr val="bg1"/>
                </a:solidFill>
              </a:rPr>
              <a:t>The London Eye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Costa Coffee at the London Eye</a:t>
            </a:r>
          </a:p>
        </p:txBody>
      </p:sp>
      <p:sp>
        <p:nvSpPr>
          <p:cNvPr id="3075" name="Rectangle 3"/>
          <p:cNvSpPr>
            <a:spLocks noGrp="1" noChangeArrowheads="1"/>
          </p:cNvSpPr>
          <p:nvPr>
            <p:ph type="body" idx="1"/>
          </p:nvPr>
        </p:nvSpPr>
        <p:spPr/>
        <p:txBody>
          <a:bodyPr/>
          <a:lstStyle/>
          <a:p>
            <a:endParaRPr lang="en-US"/>
          </a:p>
        </p:txBody>
      </p:sp>
      <p:pic>
        <p:nvPicPr>
          <p:cNvPr id="3076" name="Picture 4"/>
          <p:cNvPicPr>
            <a:picLocks noChangeAspect="1" noChangeArrowheads="1"/>
          </p:cNvPicPr>
          <p:nvPr/>
        </p:nvPicPr>
        <p:blipFill>
          <a:blip r:embed="rId2" cstate="print"/>
          <a:srcRect/>
          <a:stretch>
            <a:fillRect/>
          </a:stretch>
        </p:blipFill>
        <p:spPr bwMode="auto">
          <a:xfrm>
            <a:off x="3429000" y="1079500"/>
            <a:ext cx="5715000" cy="3175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0" y="3099595"/>
            <a:ext cx="4191000" cy="2615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8686800" cy="952500"/>
          </a:xfrm>
        </p:spPr>
        <p:txBody>
          <a:bodyPr/>
          <a:lstStyle/>
          <a:p>
            <a:r>
              <a:rPr lang="en-US" sz="4000"/>
              <a:t>Cappuccino for the Concerned: 1.85$</a:t>
            </a:r>
          </a:p>
        </p:txBody>
      </p:sp>
      <p:sp>
        <p:nvSpPr>
          <p:cNvPr id="4099" name="Rectangle 3"/>
          <p:cNvSpPr>
            <a:spLocks noGrp="1" noChangeArrowheads="1"/>
          </p:cNvSpPr>
          <p:nvPr>
            <p:ph type="body" idx="1"/>
          </p:nvPr>
        </p:nvSpPr>
        <p:spPr>
          <a:xfrm>
            <a:off x="0" y="4546865"/>
            <a:ext cx="9372600" cy="1168135"/>
          </a:xfrm>
        </p:spPr>
        <p:txBody>
          <a:bodyPr/>
          <a:lstStyle/>
          <a:p>
            <a:pPr>
              <a:buFontTx/>
              <a:buNone/>
            </a:pPr>
            <a:r>
              <a:rPr lang="en-US" sz="4000"/>
              <a:t>Cappuccino for the Unconcerned: 1.75$</a:t>
            </a:r>
          </a:p>
        </p:txBody>
      </p:sp>
      <p:pic>
        <p:nvPicPr>
          <p:cNvPr id="4100" name="Picture 4"/>
          <p:cNvPicPr>
            <a:picLocks noChangeAspect="1" noChangeArrowheads="1"/>
          </p:cNvPicPr>
          <p:nvPr/>
        </p:nvPicPr>
        <p:blipFill>
          <a:blip r:embed="rId2" cstate="print"/>
          <a:srcRect/>
          <a:stretch>
            <a:fillRect/>
          </a:stretch>
        </p:blipFill>
        <p:spPr bwMode="auto">
          <a:xfrm>
            <a:off x="2362201" y="1143000"/>
            <a:ext cx="2341563" cy="3397250"/>
          </a:xfrm>
          <a:prstGeom prst="rect">
            <a:avLst/>
          </a:prstGeom>
          <a:noFill/>
          <a:ln w="9525">
            <a:noFill/>
            <a:miter lim="800000"/>
            <a:headEnd/>
            <a:tailEnd/>
          </a:ln>
          <a:effectLst/>
        </p:spPr>
      </p:pic>
      <p:sp>
        <p:nvSpPr>
          <p:cNvPr id="4101" name="Rectangle 5"/>
          <p:cNvSpPr>
            <a:spLocks noChangeArrowheads="1"/>
          </p:cNvSpPr>
          <p:nvPr/>
        </p:nvSpPr>
        <p:spPr bwMode="auto">
          <a:xfrm>
            <a:off x="4800600" y="889000"/>
            <a:ext cx="4038600" cy="3835136"/>
          </a:xfrm>
          <a:prstGeom prst="rect">
            <a:avLst/>
          </a:prstGeom>
          <a:noFill/>
          <a:ln w="9525">
            <a:noFill/>
            <a:miter lim="800000"/>
            <a:headEnd/>
            <a:tailEnd/>
          </a:ln>
          <a:effectLst/>
        </p:spPr>
        <p:txBody>
          <a:bodyPr anchor="ctr"/>
          <a:lstStyle/>
          <a:p>
            <a:pPr algn="ctr"/>
            <a:r>
              <a:rPr lang="en-US" sz="4000">
                <a:solidFill>
                  <a:schemeClr val="tx2"/>
                </a:solidFill>
              </a:rPr>
              <a:t>How have you experienced price discrimination?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047536"/>
          </a:xfrm>
          <a:prstGeom prst="rect">
            <a:avLst/>
          </a:prstGeom>
          <a:noFill/>
        </p:spPr>
        <p:txBody>
          <a:bodyPr wrap="square" rtlCol="0">
            <a:spAutoFit/>
          </a:bodyPr>
          <a:lstStyle/>
          <a:p>
            <a:r>
              <a:rPr lang="en-US" sz="2400" dirty="0" smtClean="0">
                <a:solidFill>
                  <a:srgbClr val="FF0000"/>
                </a:solidFill>
              </a:rPr>
              <a:t>Price Discrimination</a:t>
            </a:r>
          </a:p>
          <a:p>
            <a:r>
              <a:rPr lang="en-US" dirty="0" smtClean="0"/>
              <a:t>One benefit a firm with monopoly power may enjoy is the </a:t>
            </a:r>
            <a:r>
              <a:rPr lang="en-US" i="1" dirty="0" smtClean="0"/>
              <a:t>ability to charge different prices to different consumers for the same product</a:t>
            </a:r>
            <a:r>
              <a:rPr lang="en-US" dirty="0" smtClean="0"/>
              <a:t>. This is known as </a:t>
            </a:r>
            <a:r>
              <a:rPr lang="en-US" b="1" i="1" dirty="0" smtClean="0">
                <a:solidFill>
                  <a:srgbClr val="0000FF"/>
                </a:solidFill>
              </a:rPr>
              <a:t>price discrimination</a:t>
            </a:r>
            <a:r>
              <a:rPr lang="en-US" b="1" dirty="0" smtClean="0"/>
              <a:t>.</a:t>
            </a:r>
            <a:endParaRPr lang="en-US" sz="1600" dirty="0">
              <a:solidFill>
                <a:srgbClr val="000000"/>
              </a:solidFill>
              <a:cs typeface="Arial" pitchFamily="34" charset="0"/>
            </a:endParaRPr>
          </a:p>
          <a:p>
            <a:endParaRPr lang="en-US" sz="1600" dirty="0" smtClean="0"/>
          </a:p>
          <a:p>
            <a:r>
              <a:rPr lang="en-US" b="1" dirty="0" smtClean="0">
                <a:solidFill>
                  <a:srgbClr val="FF0000"/>
                </a:solidFill>
              </a:rPr>
              <a:t>Conditions: </a:t>
            </a:r>
            <a:r>
              <a:rPr lang="en-US" dirty="0" smtClean="0"/>
              <a:t>In order for a firm to be able to price discriminate, the following conditions must be met:</a:t>
            </a:r>
          </a:p>
          <a:p>
            <a:endParaRPr lang="en-US" dirty="0" smtClean="0"/>
          </a:p>
          <a:p>
            <a:pPr marL="285750" indent="-285750">
              <a:buFont typeface="Arial" pitchFamily="34" charset="0"/>
              <a:buChar char="•"/>
            </a:pPr>
            <a:r>
              <a:rPr lang="en-US" sz="1600" b="1" dirty="0" smtClean="0">
                <a:solidFill>
                  <a:srgbClr val="0000FF"/>
                </a:solidFill>
              </a:rPr>
              <a:t>The firm must have some monopoly power: </a:t>
            </a:r>
            <a:r>
              <a:rPr lang="en-US" sz="1600" dirty="0" smtClean="0"/>
              <a:t>A perfect competitor could not possibly charge different prices to different consumers, because there are hundreds of other firms selling the same good for the low market price.</a:t>
            </a:r>
          </a:p>
          <a:p>
            <a:endParaRPr lang="en-US" sz="1600" dirty="0" smtClean="0"/>
          </a:p>
          <a:p>
            <a:pPr marL="285750" indent="-285750">
              <a:buFont typeface="Arial" pitchFamily="34" charset="0"/>
              <a:buChar char="•"/>
            </a:pPr>
            <a:r>
              <a:rPr lang="en-US" sz="1600" b="1" dirty="0" smtClean="0">
                <a:solidFill>
                  <a:srgbClr val="0000FF"/>
                </a:solidFill>
              </a:rPr>
              <a:t>Market Segregation: </a:t>
            </a:r>
            <a:r>
              <a:rPr lang="en-US" sz="1600" dirty="0" smtClean="0"/>
              <a:t>In order to price discriminate, the seller must be able to determine who is </a:t>
            </a:r>
            <a:r>
              <a:rPr lang="en-US" sz="1600" smtClean="0"/>
              <a:t>willing to </a:t>
            </a:r>
            <a:r>
              <a:rPr lang="en-US" sz="1600" dirty="0" smtClean="0"/>
              <a:t>pay what. The firm must segregate the market by age, gender, race, nationality, income level, or some other method that distinguishes between consumers willing to pay more for a good and those willing to pay less</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solidFill>
                  <a:srgbClr val="0000FF"/>
                </a:solidFill>
              </a:rPr>
              <a:t>No Resale: </a:t>
            </a:r>
            <a:r>
              <a:rPr lang="en-US" sz="1600" dirty="0" smtClean="0"/>
              <a:t>If a buyer who paid a low price is able to sell the product to someone who the seller wants to charge a high price to, the seller’s monopoly power is undermined and it becomes difficult to price discriminate. So it must be difficult or impossible for buyers to resell the product to one another.</a:t>
            </a:r>
            <a:endParaRPr lang="en-US" sz="1600" b="1" dirty="0" smtClean="0"/>
          </a:p>
        </p:txBody>
      </p:sp>
    </p:spTree>
    <p:extLst>
      <p:ext uri="{BB962C8B-B14F-4D97-AF65-F5344CB8AC3E}">
        <p14:creationId xmlns="" xmlns:p14="http://schemas.microsoft.com/office/powerpoint/2010/main" val="3844623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7086600" cy="5715000"/>
          </a:xfrm>
          <a:prstGeom prst="rect">
            <a:avLst/>
          </a:prstGeom>
          <a:noFill/>
        </p:spPr>
        <p:txBody>
          <a:bodyPr wrap="square" rtlCol="0">
            <a:spAutoFit/>
          </a:bodyPr>
          <a:lstStyle/>
          <a:p>
            <a:r>
              <a:rPr lang="en-US" sz="2400" dirty="0" smtClean="0">
                <a:solidFill>
                  <a:srgbClr val="FF0000"/>
                </a:solidFill>
              </a:rPr>
              <a:t>Price Discrimination</a:t>
            </a:r>
          </a:p>
          <a:p>
            <a:r>
              <a:rPr lang="en-US" dirty="0" smtClean="0"/>
              <a:t>Price discrimination comes in many forms, or </a:t>
            </a:r>
            <a:r>
              <a:rPr lang="en-US" i="1" dirty="0" smtClean="0"/>
              <a:t>degrees</a:t>
            </a:r>
            <a:r>
              <a:rPr lang="en-US" dirty="0" smtClean="0"/>
              <a:t>. </a:t>
            </a:r>
            <a:endParaRPr lang="en-US" sz="1600" dirty="0">
              <a:solidFill>
                <a:srgbClr val="000000"/>
              </a:solidFill>
              <a:cs typeface="Arial" pitchFamily="34" charset="0"/>
            </a:endParaRPr>
          </a:p>
          <a:p>
            <a:endParaRPr lang="en-US" sz="1600" dirty="0" smtClean="0"/>
          </a:p>
          <a:p>
            <a:r>
              <a:rPr lang="en-US" sz="1600" b="1" dirty="0" smtClean="0">
                <a:solidFill>
                  <a:srgbClr val="0000FF"/>
                </a:solidFill>
              </a:rPr>
              <a:t>First Degree – by individual consumer: </a:t>
            </a:r>
            <a:r>
              <a:rPr lang="en-US" sz="1600" dirty="0" smtClean="0"/>
              <a:t>This is the most difficult type of price discrimination for firms to practice. It requires the firm to determine </a:t>
            </a:r>
            <a:r>
              <a:rPr lang="en-US" sz="1600" i="1" dirty="0" smtClean="0"/>
              <a:t>exactly what each consumer is willing and able to pay for the product, and charges each consumer that price. </a:t>
            </a:r>
            <a:r>
              <a:rPr lang="en-US" sz="1600" dirty="0" smtClean="0"/>
              <a:t>This type leads to the greatest profits for the firm, but leaves consumers with </a:t>
            </a:r>
            <a:r>
              <a:rPr lang="en-US" sz="1600" i="1" dirty="0" smtClean="0"/>
              <a:t>no consumer surplus</a:t>
            </a:r>
            <a:r>
              <a:rPr lang="en-US" sz="1600" dirty="0" smtClean="0"/>
              <a:t>. </a:t>
            </a:r>
            <a:r>
              <a:rPr lang="en-US" sz="1600" i="1" dirty="0" smtClean="0"/>
              <a:t>Sometimes referred to as </a:t>
            </a:r>
            <a:r>
              <a:rPr lang="en-US" sz="1600" b="1" i="1" dirty="0" smtClean="0"/>
              <a:t>perfect price discrimination</a:t>
            </a:r>
            <a:r>
              <a:rPr lang="en-US" sz="1600" i="1" dirty="0" smtClean="0"/>
              <a:t>.</a:t>
            </a:r>
            <a:endParaRPr lang="en-US" sz="1600" b="1" dirty="0" smtClean="0"/>
          </a:p>
          <a:p>
            <a:endParaRPr lang="en-US" sz="1600" b="1" dirty="0"/>
          </a:p>
          <a:p>
            <a:r>
              <a:rPr lang="en-US" sz="1600" b="1" dirty="0" smtClean="0">
                <a:solidFill>
                  <a:srgbClr val="0000FF"/>
                </a:solidFill>
              </a:rPr>
              <a:t>Second Degree  - by quantity: </a:t>
            </a:r>
            <a:r>
              <a:rPr lang="en-US" sz="1600" dirty="0" smtClean="0"/>
              <a:t>A more common form of price discrimination in which the firm charges lower per-unit price to consumers who “buy in bulk”. Consider a pack of toilet paper rolls with four rolls in it compared to a package with 24 rolls in it. Usually, if you buy the larger package, you will pay considerably less per roll. This is a form of price discrimination which charges higher prices to people who are not willing to buy in bulk.</a:t>
            </a:r>
            <a:endParaRPr lang="en-US" sz="1600" b="1" dirty="0" smtClean="0"/>
          </a:p>
          <a:p>
            <a:endParaRPr lang="en-US" sz="1600" b="1" dirty="0"/>
          </a:p>
          <a:p>
            <a:r>
              <a:rPr lang="en-US" sz="1600" b="1" dirty="0" smtClean="0">
                <a:solidFill>
                  <a:srgbClr val="0000FF"/>
                </a:solidFill>
              </a:rPr>
              <a:t>Third Degree – by consumer group: </a:t>
            </a:r>
            <a:r>
              <a:rPr lang="en-US" sz="1600" dirty="0" smtClean="0"/>
              <a:t>Another common form of price discrimination; consumers may pay more or less for a good depending on their age, their gender, when they buy, the passport they carry, etc… Consider movie theater tickets (age), airline tickets (when you buy), haircuts (gender) and admission to museums or national parks in some countries (nationality). </a:t>
            </a:r>
            <a:endParaRPr lang="en-US" sz="1600" b="1" dirty="0" smtClean="0"/>
          </a:p>
        </p:txBody>
      </p:sp>
      <p:pic>
        <p:nvPicPr>
          <p:cNvPr id="4" name="Picture 6"/>
          <p:cNvPicPr>
            <a:picLocks noChangeAspect="1" noChangeArrowheads="1"/>
          </p:cNvPicPr>
          <p:nvPr/>
        </p:nvPicPr>
        <p:blipFill>
          <a:blip r:embed="rId2" cstate="print"/>
          <a:srcRect/>
          <a:stretch>
            <a:fillRect/>
          </a:stretch>
        </p:blipFill>
        <p:spPr bwMode="auto">
          <a:xfrm>
            <a:off x="7010400" y="0"/>
            <a:ext cx="1828387" cy="1216727"/>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7543800" y="3457738"/>
            <a:ext cx="1600200" cy="2257262"/>
          </a:xfrm>
          <a:prstGeom prst="rect">
            <a:avLst/>
          </a:prstGeom>
          <a:noFill/>
          <a:ln w="9525">
            <a:noFill/>
            <a:miter lim="800000"/>
            <a:headEnd/>
            <a:tailEnd/>
          </a:ln>
          <a:effectLst/>
        </p:spPr>
      </p:pic>
      <p:pic>
        <p:nvPicPr>
          <p:cNvPr id="8194" name="Picture 2" descr="http://www.annarbor.com/assets_c/2012/06/062412_costco1-thumb-590x373-115333.jpg"/>
          <p:cNvPicPr>
            <a:picLocks noChangeAspect="1" noChangeArrowheads="1"/>
          </p:cNvPicPr>
          <p:nvPr/>
        </p:nvPicPr>
        <p:blipFill>
          <a:blip r:embed="rId4" cstate="print"/>
          <a:srcRect l="18927" t="23146" r="18700" b="10366"/>
          <a:stretch>
            <a:fillRect/>
          </a:stretch>
        </p:blipFill>
        <p:spPr bwMode="auto">
          <a:xfrm>
            <a:off x="7086600" y="1638300"/>
            <a:ext cx="2057400" cy="1386509"/>
          </a:xfrm>
          <a:prstGeom prst="rect">
            <a:avLst/>
          </a:prstGeom>
          <a:noFill/>
        </p:spPr>
      </p:pic>
    </p:spTree>
    <p:extLst>
      <p:ext uri="{BB962C8B-B14F-4D97-AF65-F5344CB8AC3E}">
        <p14:creationId xmlns="" xmlns:p14="http://schemas.microsoft.com/office/powerpoint/2010/main" val="300960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539978"/>
          </a:xfrm>
          <a:prstGeom prst="rect">
            <a:avLst/>
          </a:prstGeom>
          <a:noFill/>
        </p:spPr>
        <p:txBody>
          <a:bodyPr wrap="square" rtlCol="0">
            <a:spAutoFit/>
          </a:bodyPr>
          <a:lstStyle/>
          <a:p>
            <a:r>
              <a:rPr lang="en-US" sz="2400" dirty="0" smtClean="0">
                <a:solidFill>
                  <a:srgbClr val="FF0000"/>
                </a:solidFill>
              </a:rPr>
              <a:t>Barriers to Entry in Monopolistic Markets</a:t>
            </a:r>
          </a:p>
          <a:p>
            <a:r>
              <a:rPr lang="en-US" dirty="0" smtClean="0"/>
              <a:t>One characteristic ALL monopolies share is that there are significant barriers to entry, which keep competition out of the market. It is these entry barriers that protects a monopolist’s power. </a:t>
            </a:r>
            <a:endParaRPr lang="en-US" i="1" dirty="0" smtClean="0">
              <a:solidFill>
                <a:srgbClr val="0000FF"/>
              </a:solidFill>
            </a:endParaRPr>
          </a:p>
          <a:p>
            <a:endParaRPr lang="en-US" b="1" dirty="0" smtClean="0">
              <a:solidFill>
                <a:srgbClr val="0000FF"/>
              </a:solidFill>
            </a:endParaRPr>
          </a:p>
          <a:p>
            <a:r>
              <a:rPr lang="en-US" b="1" dirty="0" smtClean="0">
                <a:solidFill>
                  <a:srgbClr val="0000FF"/>
                </a:solidFill>
              </a:rPr>
              <a:t>Examples of entry barriers: </a:t>
            </a:r>
            <a:endParaRPr lang="en-US" dirty="0"/>
          </a:p>
          <a:p>
            <a:pPr marL="285750" indent="-285750">
              <a:buFont typeface="Arial" pitchFamily="34" charset="0"/>
              <a:buChar char="•"/>
            </a:pPr>
            <a:r>
              <a:rPr lang="en-US" sz="1600" b="1" dirty="0" smtClean="0"/>
              <a:t>Legal barriers: </a:t>
            </a:r>
            <a:r>
              <a:rPr lang="en-US" sz="1600" dirty="0" smtClean="0"/>
              <a:t>Monopolists may have exclusive rights granted by the government to provide a certain good or service, includes patents or copyrights held by the firm.</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t>Economies of Scale: </a:t>
            </a:r>
            <a:r>
              <a:rPr lang="en-US" sz="1600" dirty="0" smtClean="0"/>
              <a:t>The “advantages of being big”. Some firms have achieved such a great size that they can simply produce their good more efficiently, and thus sell it for a lower price, than any other firm</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t>Ownership of resources: </a:t>
            </a:r>
            <a:r>
              <a:rPr lang="en-US" sz="1600" dirty="0" smtClean="0"/>
              <a:t>If a firm has exclusive access to the resources needed to make its good, then no other competitor can hope to begin producing the good. An example of this is the global diamond giant De Beers, which has exclusive access to over 80% of the known diamond mines in the world.</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t>Strategic pricing: </a:t>
            </a:r>
            <a:r>
              <a:rPr lang="en-US" sz="1600" dirty="0" smtClean="0"/>
              <a:t>A monopolist may be able to block entry to the market by temporarily selling its output at a price below its per-unit costs (and earning short-run losses). This deters competitors from entering</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t>Brand loyalty: </a:t>
            </a:r>
            <a:r>
              <a:rPr lang="en-US" sz="1600" dirty="0" smtClean="0"/>
              <a:t>If a firm has a brand that is well known and popular among consumers, then other firms will find it hard to get a foothold in the market, allowing the monopolist to maintain market share.</a:t>
            </a:r>
            <a:endParaRPr lang="en-US" sz="1600" b="1" dirty="0"/>
          </a:p>
        </p:txBody>
      </p:sp>
    </p:spTree>
    <p:extLst>
      <p:ext uri="{BB962C8B-B14F-4D97-AF65-F5344CB8AC3E}">
        <p14:creationId xmlns="" xmlns:p14="http://schemas.microsoft.com/office/powerpoint/2010/main" val="743310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416868"/>
          </a:xfrm>
          <a:prstGeom prst="rect">
            <a:avLst/>
          </a:prstGeom>
          <a:noFill/>
        </p:spPr>
        <p:txBody>
          <a:bodyPr wrap="square" rtlCol="0">
            <a:spAutoFit/>
          </a:bodyPr>
          <a:lstStyle/>
          <a:p>
            <a:r>
              <a:rPr lang="en-US" sz="2400" dirty="0" smtClean="0">
                <a:solidFill>
                  <a:srgbClr val="FF0000"/>
                </a:solidFill>
              </a:rPr>
              <a:t>Price Discrimination</a:t>
            </a:r>
          </a:p>
          <a:p>
            <a:r>
              <a:rPr lang="en-US" dirty="0" smtClean="0"/>
              <a:t>There are countless example of firms price discriminating. Here are a few:</a:t>
            </a:r>
          </a:p>
          <a:p>
            <a:endParaRPr lang="en-US" dirty="0" smtClean="0"/>
          </a:p>
          <a:p>
            <a:pPr marL="285750" indent="-285750">
              <a:buFont typeface="Arial" pitchFamily="34" charset="0"/>
              <a:buChar char="•"/>
            </a:pPr>
            <a:r>
              <a:rPr lang="en-US" sz="1400" b="1" dirty="0">
                <a:solidFill>
                  <a:srgbClr val="0000FF"/>
                </a:solidFill>
              </a:rPr>
              <a:t>Movie theaters: </a:t>
            </a:r>
            <a:r>
              <a:rPr lang="en-US" sz="1300" dirty="0"/>
              <a:t>Charge different prices based on age. Seniors and youth pay less since they tend to be more price sensitive.</a:t>
            </a:r>
          </a:p>
          <a:p>
            <a:pPr marL="285750" indent="-285750">
              <a:buFont typeface="Arial" pitchFamily="34" charset="0"/>
              <a:buChar char="•"/>
            </a:pPr>
            <a:r>
              <a:rPr lang="en-US" sz="1400" b="1" dirty="0">
                <a:solidFill>
                  <a:srgbClr val="0000FF"/>
                </a:solidFill>
              </a:rPr>
              <a:t>Gas stations:</a:t>
            </a:r>
            <a:r>
              <a:rPr lang="en-US" sz="1300" b="1" dirty="0"/>
              <a:t> </a:t>
            </a:r>
            <a:r>
              <a:rPr lang="en-US" sz="1300" dirty="0"/>
              <a:t>Gas stations will charge different prices in different neighborhoods based on relative demand and location.</a:t>
            </a:r>
          </a:p>
          <a:p>
            <a:pPr marL="285750" indent="-285750">
              <a:buFont typeface="Arial" pitchFamily="34" charset="0"/>
              <a:buChar char="•"/>
            </a:pPr>
            <a:r>
              <a:rPr lang="en-US" sz="1400" b="1" dirty="0">
                <a:solidFill>
                  <a:srgbClr val="0000FF"/>
                </a:solidFill>
              </a:rPr>
              <a:t>Grocery stores: </a:t>
            </a:r>
            <a:r>
              <a:rPr lang="en-US" sz="1300" dirty="0"/>
              <a:t>Offer coupons to price sensitive consumers (people whose demand is inelastic won’t bother to cut coupons, thus will pay more for the same products as price sensitive consumers who take the time to collect coupons).</a:t>
            </a:r>
          </a:p>
          <a:p>
            <a:pPr marL="285750" indent="-285750">
              <a:buFont typeface="Arial" pitchFamily="34" charset="0"/>
              <a:buChar char="•"/>
            </a:pPr>
            <a:r>
              <a:rPr lang="en-US" sz="1400" b="1" dirty="0">
                <a:solidFill>
                  <a:srgbClr val="0000FF"/>
                </a:solidFill>
              </a:rPr>
              <a:t>Quantity discounts: </a:t>
            </a:r>
            <a:r>
              <a:rPr lang="en-US" sz="1300" dirty="0"/>
              <a:t>Grocery stores give discounts for bulk purchases by customers who are price sensitive (think “buy one gallon of milk, get a second gallon free”… the family of six is price sensitive and is likely to pay less per gallon than the dual income couple with no kids who would never buy two gallons of milk).</a:t>
            </a:r>
          </a:p>
          <a:p>
            <a:pPr marL="285750" indent="-285750">
              <a:buFont typeface="Arial" pitchFamily="34" charset="0"/>
              <a:buChar char="•"/>
            </a:pPr>
            <a:r>
              <a:rPr lang="en-US" sz="1400" b="1" dirty="0">
                <a:solidFill>
                  <a:srgbClr val="0000FF"/>
                </a:solidFill>
              </a:rPr>
              <a:t>Dell Computers: </a:t>
            </a:r>
            <a:r>
              <a:rPr lang="en-US" sz="1300" dirty="0"/>
              <a:t>Dell price discriminates based on customer answers to questions during the online shopping process. Dell charges higher prices to large business and government agencies than to households and small businesses </a:t>
            </a:r>
            <a:r>
              <a:rPr lang="en-US" sz="1300" i="1" dirty="0"/>
              <a:t>for the exact same product!</a:t>
            </a:r>
            <a:endParaRPr lang="en-US" sz="1300" dirty="0"/>
          </a:p>
          <a:p>
            <a:pPr marL="285750" indent="-285750">
              <a:buFont typeface="Arial" pitchFamily="34" charset="0"/>
              <a:buChar char="•"/>
            </a:pPr>
            <a:r>
              <a:rPr lang="en-US" sz="1400" b="1" dirty="0">
                <a:solidFill>
                  <a:srgbClr val="0000FF"/>
                </a:solidFill>
              </a:rPr>
              <a:t>Hotel room rates:</a:t>
            </a:r>
            <a:r>
              <a:rPr lang="en-US" sz="1400" dirty="0">
                <a:solidFill>
                  <a:srgbClr val="0000FF"/>
                </a:solidFill>
              </a:rPr>
              <a:t> </a:t>
            </a:r>
            <a:r>
              <a:rPr lang="en-US" sz="1300" dirty="0"/>
              <a:t>Some hotels will charge less for customers who bother to ask about special room rates than to those who don’t even bother to ask.</a:t>
            </a:r>
          </a:p>
          <a:p>
            <a:pPr marL="285750" indent="-285750">
              <a:buFont typeface="Arial" pitchFamily="34" charset="0"/>
              <a:buChar char="•"/>
            </a:pPr>
            <a:r>
              <a:rPr lang="en-US" sz="1400" b="1" dirty="0">
                <a:solidFill>
                  <a:srgbClr val="0000FF"/>
                </a:solidFill>
              </a:rPr>
              <a:t>Telephone plans:</a:t>
            </a:r>
            <a:r>
              <a:rPr lang="en-US" sz="1400" dirty="0">
                <a:solidFill>
                  <a:srgbClr val="0000FF"/>
                </a:solidFill>
              </a:rPr>
              <a:t> </a:t>
            </a:r>
            <a:r>
              <a:rPr lang="en-US" sz="1300" dirty="0"/>
              <a:t>Some customers who ask their provider for special rates will find it incredibly easy to get better calling rates than if they don’t bother to ask.</a:t>
            </a:r>
          </a:p>
          <a:p>
            <a:pPr marL="285750" indent="-285750">
              <a:buFont typeface="Arial" pitchFamily="34" charset="0"/>
              <a:buChar char="•"/>
            </a:pPr>
            <a:r>
              <a:rPr lang="en-US" sz="1400" b="1" dirty="0">
                <a:solidFill>
                  <a:srgbClr val="0000FF"/>
                </a:solidFill>
              </a:rPr>
              <a:t>Damaged goods discounts:</a:t>
            </a:r>
            <a:r>
              <a:rPr lang="en-US" sz="1400" dirty="0">
                <a:solidFill>
                  <a:srgbClr val="0000FF"/>
                </a:solidFill>
              </a:rPr>
              <a:t> </a:t>
            </a:r>
            <a:r>
              <a:rPr lang="en-US" sz="1300" dirty="0"/>
              <a:t>When a company creates  and sells two products that are essentially identical except one has fewer features and costs significantly less to capture more price-sensitive consumers.</a:t>
            </a:r>
          </a:p>
          <a:p>
            <a:pPr marL="285750" indent="-285750">
              <a:buFont typeface="Arial" pitchFamily="34" charset="0"/>
              <a:buChar char="•"/>
            </a:pPr>
            <a:r>
              <a:rPr lang="en-US" sz="1400" b="1" dirty="0">
                <a:solidFill>
                  <a:srgbClr val="0000FF"/>
                </a:solidFill>
              </a:rPr>
              <a:t>Book publishers: </a:t>
            </a:r>
            <a:r>
              <a:rPr lang="en-US" sz="1300" dirty="0"/>
              <a:t>Some paperbacks cost more to manufacture but sell to consumers for significantly less than hard covers. Price sensitive consumers will buy the paperback while those with inelastic demand will pay more for the hard cover.</a:t>
            </a:r>
          </a:p>
          <a:p>
            <a:pPr marL="285750" indent="-285750">
              <a:buFont typeface="Arial" pitchFamily="34" charset="0"/>
              <a:buChar char="•"/>
            </a:pPr>
            <a:r>
              <a:rPr lang="en-US" sz="1400" b="1" dirty="0">
                <a:solidFill>
                  <a:srgbClr val="0000FF"/>
                </a:solidFill>
              </a:rPr>
              <a:t>Airline ticket prices: </a:t>
            </a:r>
            <a:r>
              <a:rPr lang="en-US" sz="1300" dirty="0"/>
              <a:t>Weekend </a:t>
            </a:r>
            <a:r>
              <a:rPr lang="en-US" sz="1300" dirty="0" err="1"/>
              <a:t>stayover</a:t>
            </a:r>
            <a:r>
              <a:rPr lang="en-US" sz="1300" dirty="0"/>
              <a:t> discounts for leisure travelers mean business people, whose demand for flights is highly inelastic, but who will rarely stay over a weekend, pay far more for a roundtrip ticket that departs and returns during the week.</a:t>
            </a:r>
          </a:p>
          <a:p>
            <a:endParaRPr lang="en-US" sz="1600" dirty="0">
              <a:solidFill>
                <a:srgbClr val="000000"/>
              </a:solidFill>
              <a:cs typeface="Arial" pitchFamily="34" charset="0"/>
            </a:endParaRPr>
          </a:p>
        </p:txBody>
      </p:sp>
    </p:spTree>
    <p:extLst>
      <p:ext uri="{BB962C8B-B14F-4D97-AF65-F5344CB8AC3E}">
        <p14:creationId xmlns="" xmlns:p14="http://schemas.microsoft.com/office/powerpoint/2010/main" val="3016569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Price Discrimination</a:t>
            </a:r>
          </a:p>
          <a:p>
            <a:r>
              <a:rPr lang="en-US" dirty="0" smtClean="0"/>
              <a:t>The effects of price discrimination can be shown graphically, which allows us to determine who benefits, who suffers, and whether it increases or decreases overall welfare and efficiency. The graphs below compare a single price monopolist and a </a:t>
            </a:r>
            <a:r>
              <a:rPr lang="en-US" i="1" dirty="0" smtClean="0"/>
              <a:t>perfectly price discriminating firm</a:t>
            </a:r>
            <a:r>
              <a:rPr lang="en-US" dirty="0" smtClean="0"/>
              <a:t>.</a:t>
            </a:r>
            <a:endParaRPr lang="en-US" sz="1600" dirty="0">
              <a:solidFill>
                <a:srgbClr val="000000"/>
              </a:solidFill>
              <a:cs typeface="Arial" pitchFamily="34" charset="0"/>
            </a:endParaRPr>
          </a:p>
        </p:txBody>
      </p:sp>
      <p:grpSp>
        <p:nvGrpSpPr>
          <p:cNvPr id="111" name="Group 110"/>
          <p:cNvGrpSpPr/>
          <p:nvPr/>
        </p:nvGrpSpPr>
        <p:grpSpPr>
          <a:xfrm>
            <a:off x="-152400" y="2019300"/>
            <a:ext cx="9301591" cy="3452583"/>
            <a:chOff x="41062" y="1891439"/>
            <a:chExt cx="9026738" cy="3350563"/>
          </a:xfrm>
        </p:grpSpPr>
        <p:grpSp>
          <p:nvGrpSpPr>
            <p:cNvPr id="8" name="Group 7"/>
            <p:cNvGrpSpPr>
              <a:grpSpLocks noChangeAspect="1"/>
            </p:cNvGrpSpPr>
            <p:nvPr/>
          </p:nvGrpSpPr>
          <p:grpSpPr>
            <a:xfrm>
              <a:off x="41062" y="1891439"/>
              <a:ext cx="9026738" cy="3350563"/>
              <a:chOff x="184149" y="2171700"/>
              <a:chExt cx="9501829" cy="4232289"/>
            </a:xfrm>
          </p:grpSpPr>
          <p:sp>
            <p:nvSpPr>
              <p:cNvPr id="52" name="TextBox 51"/>
              <p:cNvSpPr txBox="1"/>
              <p:nvPr/>
            </p:nvSpPr>
            <p:spPr>
              <a:xfrm>
                <a:off x="7137400" y="2870200"/>
                <a:ext cx="2548578" cy="528195"/>
              </a:xfrm>
              <a:prstGeom prst="rect">
                <a:avLst/>
              </a:prstGeom>
              <a:solidFill>
                <a:schemeClr val="accent2">
                  <a:lumMod val="20000"/>
                  <a:lumOff val="80000"/>
                </a:schemeClr>
              </a:solidFill>
            </p:spPr>
            <p:txBody>
              <a:bodyPr vert="horz" wrap="square" rtlCol="0">
                <a:spAutoFit/>
              </a:bodyPr>
              <a:lstStyle/>
              <a:p>
                <a:pPr algn="ctr"/>
                <a:r>
                  <a:rPr lang="en-US" sz="1100" dirty="0" smtClean="0">
                    <a:solidFill>
                      <a:srgbClr val="000000"/>
                    </a:solidFill>
                  </a:rPr>
                  <a:t>P=MC at the last unit sold ~ </a:t>
                </a:r>
                <a:r>
                  <a:rPr lang="en-US" sz="1100" b="1" dirty="0" smtClean="0">
                    <a:solidFill>
                      <a:srgbClr val="FF6820"/>
                    </a:solidFill>
                  </a:rPr>
                  <a:t>Allocative Efficiency!</a:t>
                </a:r>
                <a:endParaRPr lang="en-US" sz="1100" b="1" dirty="0">
                  <a:solidFill>
                    <a:srgbClr val="FF6820"/>
                  </a:solidFill>
                </a:endParaRPr>
              </a:p>
            </p:txBody>
          </p:sp>
          <p:sp>
            <p:nvSpPr>
              <p:cNvPr id="26" name="TextBox 25"/>
              <p:cNvSpPr txBox="1"/>
              <p:nvPr/>
            </p:nvSpPr>
            <p:spPr>
              <a:xfrm>
                <a:off x="1807410" y="2686003"/>
                <a:ext cx="931496" cy="509331"/>
              </a:xfrm>
              <a:prstGeom prst="rect">
                <a:avLst/>
              </a:prstGeom>
              <a:solidFill>
                <a:schemeClr val="accent1">
                  <a:lumMod val="20000"/>
                  <a:lumOff val="80000"/>
                </a:schemeClr>
              </a:solidFill>
            </p:spPr>
            <p:txBody>
              <a:bodyPr vert="horz" wrap="square" rtlCol="0">
                <a:spAutoFit/>
              </a:bodyPr>
              <a:lstStyle/>
              <a:p>
                <a:pPr algn="ctr"/>
                <a:r>
                  <a:rPr lang="en-US" sz="1050" dirty="0" smtClean="0">
                    <a:solidFill>
                      <a:srgbClr val="000000"/>
                    </a:solidFill>
                  </a:rPr>
                  <a:t>Economic Profit</a:t>
                </a:r>
                <a:endParaRPr lang="en-US" sz="1050" dirty="0">
                  <a:solidFill>
                    <a:srgbClr val="000000"/>
                  </a:solidFill>
                </a:endParaRPr>
              </a:p>
            </p:txBody>
          </p:sp>
          <p:sp>
            <p:nvSpPr>
              <p:cNvPr id="10" name="Freeform 9"/>
              <p:cNvSpPr/>
              <p:nvPr/>
            </p:nvSpPr>
            <p:spPr>
              <a:xfrm>
                <a:off x="747776" y="3387216"/>
                <a:ext cx="1203198" cy="651512"/>
              </a:xfrm>
              <a:custGeom>
                <a:avLst/>
                <a:gdLst/>
                <a:ahLst/>
                <a:cxnLst/>
                <a:rect l="0" t="0" r="0" b="0"/>
                <a:pathLst>
                  <a:path w="1203198" h="651512">
                    <a:moveTo>
                      <a:pt x="0" y="0"/>
                    </a:moveTo>
                    <a:lnTo>
                      <a:pt x="1203197" y="0"/>
                    </a:lnTo>
                    <a:lnTo>
                      <a:pt x="1203197" y="651511"/>
                    </a:lnTo>
                    <a:lnTo>
                      <a:pt x="0" y="651511"/>
                    </a:lnTo>
                    <a:close/>
                  </a:path>
                </a:pathLst>
              </a:custGeom>
              <a:solidFill>
                <a:srgbClr val="98FB98"/>
              </a:solidFill>
              <a:ln w="38100" cap="flat" cmpd="sng" algn="ctr">
                <a:solidFill>
                  <a:srgbClr val="98FB9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11" name="Straight Connector 10"/>
              <p:cNvCxnSpPr/>
              <p:nvPr/>
            </p:nvCxnSpPr>
            <p:spPr>
              <a:xfrm>
                <a:off x="740663" y="2404236"/>
                <a:ext cx="0" cy="319087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8852" y="5595111"/>
                <a:ext cx="372402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149" y="2300993"/>
                <a:ext cx="825500" cy="320690"/>
              </a:xfrm>
              <a:prstGeom prst="rect">
                <a:avLst/>
              </a:prstGeom>
              <a:noFill/>
            </p:spPr>
            <p:txBody>
              <a:bodyPr vert="horz" rtlCol="0">
                <a:spAutoFit/>
              </a:bodyPr>
              <a:lstStyle/>
              <a:p>
                <a:pPr algn="ctr"/>
                <a:r>
                  <a:rPr lang="en-US" sz="1100" dirty="0" smtClean="0">
                    <a:solidFill>
                      <a:srgbClr val="000000"/>
                    </a:solidFill>
                  </a:rPr>
                  <a:t>P</a:t>
                </a:r>
                <a:endParaRPr lang="en-US" sz="1100" dirty="0">
                  <a:solidFill>
                    <a:srgbClr val="000000"/>
                  </a:solidFill>
                </a:endParaRPr>
              </a:p>
            </p:txBody>
          </p:sp>
          <p:sp>
            <p:nvSpPr>
              <p:cNvPr id="14" name="TextBox 13"/>
              <p:cNvSpPr txBox="1"/>
              <p:nvPr/>
            </p:nvSpPr>
            <p:spPr>
              <a:xfrm>
                <a:off x="4229101" y="5676899"/>
                <a:ext cx="533400" cy="320690"/>
              </a:xfrm>
              <a:prstGeom prst="rect">
                <a:avLst/>
              </a:prstGeom>
              <a:noFill/>
            </p:spPr>
            <p:txBody>
              <a:bodyPr vert="horz" rtlCol="0">
                <a:spAutoFit/>
              </a:bodyPr>
              <a:lstStyle/>
              <a:p>
                <a:r>
                  <a:rPr lang="en-US" sz="1100" smtClean="0">
                    <a:solidFill>
                      <a:srgbClr val="000000"/>
                    </a:solidFill>
                  </a:rPr>
                  <a:t>Q</a:t>
                </a:r>
                <a:endParaRPr lang="en-US" sz="1100">
                  <a:solidFill>
                    <a:srgbClr val="000000"/>
                  </a:solidFill>
                </a:endParaRPr>
              </a:p>
            </p:txBody>
          </p:sp>
          <p:cxnSp>
            <p:nvCxnSpPr>
              <p:cNvPr id="15" name="Straight Connector 14"/>
              <p:cNvCxnSpPr/>
              <p:nvPr/>
            </p:nvCxnSpPr>
            <p:spPr>
              <a:xfrm>
                <a:off x="990853" y="2569210"/>
                <a:ext cx="3045714" cy="255485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2251" y="5184811"/>
                <a:ext cx="1092200" cy="320690"/>
              </a:xfrm>
              <a:prstGeom prst="rect">
                <a:avLst/>
              </a:prstGeom>
              <a:noFill/>
            </p:spPr>
            <p:txBody>
              <a:bodyPr vert="horz" rtlCol="0">
                <a:spAutoFit/>
              </a:bodyPr>
              <a:lstStyle/>
              <a:p>
                <a:r>
                  <a:rPr lang="en-US" sz="1100" dirty="0" smtClean="0">
                    <a:solidFill>
                      <a:srgbClr val="000000"/>
                    </a:solidFill>
                  </a:rPr>
                  <a:t>D=AR=P</a:t>
                </a:r>
                <a:endParaRPr lang="en-US" sz="1100" dirty="0">
                  <a:solidFill>
                    <a:srgbClr val="000000"/>
                  </a:solidFill>
                </a:endParaRPr>
              </a:p>
            </p:txBody>
          </p:sp>
          <p:cxnSp>
            <p:nvCxnSpPr>
              <p:cNvPr id="17" name="Straight Connector 16"/>
              <p:cNvCxnSpPr/>
              <p:nvPr/>
            </p:nvCxnSpPr>
            <p:spPr>
              <a:xfrm>
                <a:off x="955039" y="2557272"/>
                <a:ext cx="1927225" cy="361467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4500" y="6083299"/>
                <a:ext cx="558799" cy="320690"/>
              </a:xfrm>
              <a:prstGeom prst="rect">
                <a:avLst/>
              </a:prstGeom>
              <a:noFill/>
            </p:spPr>
            <p:txBody>
              <a:bodyPr vert="horz" rtlCol="0">
                <a:spAutoFit/>
              </a:bodyPr>
              <a:lstStyle/>
              <a:p>
                <a:r>
                  <a:rPr lang="en-US" sz="1100" smtClean="0">
                    <a:solidFill>
                      <a:srgbClr val="000000"/>
                    </a:solidFill>
                  </a:rPr>
                  <a:t>MR</a:t>
                </a:r>
                <a:endParaRPr lang="en-US" sz="1100">
                  <a:solidFill>
                    <a:srgbClr val="000000"/>
                  </a:solidFill>
                </a:endParaRPr>
              </a:p>
            </p:txBody>
          </p:sp>
          <p:grpSp>
            <p:nvGrpSpPr>
              <p:cNvPr id="19" name="Group 14"/>
              <p:cNvGrpSpPr/>
              <p:nvPr/>
            </p:nvGrpSpPr>
            <p:grpSpPr>
              <a:xfrm>
                <a:off x="871219" y="2540000"/>
                <a:ext cx="3611881" cy="2138680"/>
                <a:chOff x="871219" y="2540000"/>
                <a:chExt cx="3611881" cy="2138680"/>
              </a:xfrm>
            </p:grpSpPr>
            <p:sp>
              <p:nvSpPr>
                <p:cNvPr id="53" name="TextBox 52"/>
                <p:cNvSpPr txBox="1"/>
                <p:nvPr/>
              </p:nvSpPr>
              <p:spPr>
                <a:xfrm>
                  <a:off x="3873500" y="3390900"/>
                  <a:ext cx="609600" cy="320690"/>
                </a:xfrm>
                <a:prstGeom prst="rect">
                  <a:avLst/>
                </a:prstGeom>
                <a:noFill/>
              </p:spPr>
              <p:txBody>
                <a:bodyPr vert="horz" rtlCol="0">
                  <a:spAutoFit/>
                </a:bodyPr>
                <a:lstStyle/>
                <a:p>
                  <a:r>
                    <a:rPr lang="en-US" sz="1100" smtClean="0">
                      <a:solidFill>
                        <a:srgbClr val="000000"/>
                      </a:solidFill>
                    </a:rPr>
                    <a:t>ATC</a:t>
                  </a:r>
                  <a:endParaRPr lang="en-US" sz="1100">
                    <a:solidFill>
                      <a:srgbClr val="000000"/>
                    </a:solidFill>
                  </a:endParaRPr>
                </a:p>
              </p:txBody>
            </p:sp>
            <p:sp>
              <p:nvSpPr>
                <p:cNvPr id="54" name="TextBox 11"/>
                <p:cNvSpPr txBox="1"/>
                <p:nvPr/>
              </p:nvSpPr>
              <p:spPr>
                <a:xfrm>
                  <a:off x="2819400" y="2540000"/>
                  <a:ext cx="533400" cy="320690"/>
                </a:xfrm>
                <a:prstGeom prst="rect">
                  <a:avLst/>
                </a:prstGeom>
                <a:noFill/>
              </p:spPr>
              <p:txBody>
                <a:bodyPr vert="horz" rtlCol="0">
                  <a:spAutoFit/>
                </a:bodyPr>
                <a:lstStyle/>
                <a:p>
                  <a:r>
                    <a:rPr lang="en-US" sz="1100" smtClean="0">
                      <a:solidFill>
                        <a:srgbClr val="000000"/>
                      </a:solidFill>
                    </a:rPr>
                    <a:t>MC</a:t>
                  </a:r>
                  <a:endParaRPr lang="en-US" sz="1100">
                    <a:solidFill>
                      <a:srgbClr val="000000"/>
                    </a:solidFill>
                  </a:endParaRPr>
                </a:p>
              </p:txBody>
            </p:sp>
            <p:sp>
              <p:nvSpPr>
                <p:cNvPr id="55" name="Freeform 12"/>
                <p:cNvSpPr/>
                <p:nvPr/>
              </p:nvSpPr>
              <p:spPr>
                <a:xfrm>
                  <a:off x="871219" y="3437890"/>
                  <a:ext cx="3008632" cy="627381"/>
                </a:xfrm>
                <a:custGeom>
                  <a:avLst/>
                  <a:gdLst/>
                  <a:ahLst/>
                  <a:cxnLst/>
                  <a:rect l="0" t="0" r="0" b="0"/>
                  <a:pathLst>
                    <a:path w="3008632" h="627381">
                      <a:moveTo>
                        <a:pt x="0" y="0"/>
                      </a:moveTo>
                      <a:lnTo>
                        <a:pt x="8891" y="16510"/>
                      </a:lnTo>
                      <a:lnTo>
                        <a:pt x="21591" y="33019"/>
                      </a:lnTo>
                      <a:lnTo>
                        <a:pt x="29211" y="49530"/>
                      </a:lnTo>
                      <a:lnTo>
                        <a:pt x="38100" y="66039"/>
                      </a:lnTo>
                      <a:lnTo>
                        <a:pt x="45720" y="78739"/>
                      </a:lnTo>
                      <a:lnTo>
                        <a:pt x="57150" y="95250"/>
                      </a:lnTo>
                      <a:lnTo>
                        <a:pt x="63500" y="107950"/>
                      </a:lnTo>
                      <a:lnTo>
                        <a:pt x="67311" y="119380"/>
                      </a:lnTo>
                      <a:lnTo>
                        <a:pt x="71120" y="124460"/>
                      </a:lnTo>
                      <a:lnTo>
                        <a:pt x="88900" y="140969"/>
                      </a:lnTo>
                      <a:lnTo>
                        <a:pt x="101600" y="161289"/>
                      </a:lnTo>
                      <a:lnTo>
                        <a:pt x="118111" y="177800"/>
                      </a:lnTo>
                      <a:lnTo>
                        <a:pt x="130811" y="194310"/>
                      </a:lnTo>
                      <a:lnTo>
                        <a:pt x="156211" y="231139"/>
                      </a:lnTo>
                      <a:lnTo>
                        <a:pt x="162561" y="236219"/>
                      </a:lnTo>
                      <a:lnTo>
                        <a:pt x="168911" y="240030"/>
                      </a:lnTo>
                      <a:lnTo>
                        <a:pt x="176531" y="243839"/>
                      </a:lnTo>
                      <a:lnTo>
                        <a:pt x="191770" y="256539"/>
                      </a:lnTo>
                      <a:lnTo>
                        <a:pt x="207011" y="273050"/>
                      </a:lnTo>
                      <a:lnTo>
                        <a:pt x="218441" y="285750"/>
                      </a:lnTo>
                      <a:lnTo>
                        <a:pt x="229870" y="295910"/>
                      </a:lnTo>
                      <a:lnTo>
                        <a:pt x="246381" y="309880"/>
                      </a:lnTo>
                      <a:lnTo>
                        <a:pt x="265431" y="322580"/>
                      </a:lnTo>
                      <a:lnTo>
                        <a:pt x="293370" y="342900"/>
                      </a:lnTo>
                      <a:lnTo>
                        <a:pt x="326391" y="359410"/>
                      </a:lnTo>
                      <a:lnTo>
                        <a:pt x="351791" y="374650"/>
                      </a:lnTo>
                      <a:lnTo>
                        <a:pt x="377191" y="391160"/>
                      </a:lnTo>
                      <a:lnTo>
                        <a:pt x="393700" y="403860"/>
                      </a:lnTo>
                      <a:lnTo>
                        <a:pt x="412750" y="411480"/>
                      </a:lnTo>
                      <a:lnTo>
                        <a:pt x="435611" y="421639"/>
                      </a:lnTo>
                      <a:lnTo>
                        <a:pt x="461011" y="438150"/>
                      </a:lnTo>
                      <a:lnTo>
                        <a:pt x="480061" y="444500"/>
                      </a:lnTo>
                      <a:lnTo>
                        <a:pt x="486411" y="444500"/>
                      </a:lnTo>
                      <a:lnTo>
                        <a:pt x="492761" y="450850"/>
                      </a:lnTo>
                      <a:lnTo>
                        <a:pt x="499111" y="457200"/>
                      </a:lnTo>
                      <a:lnTo>
                        <a:pt x="518161" y="463550"/>
                      </a:lnTo>
                      <a:lnTo>
                        <a:pt x="554991" y="480060"/>
                      </a:lnTo>
                      <a:lnTo>
                        <a:pt x="595631" y="496569"/>
                      </a:lnTo>
                      <a:lnTo>
                        <a:pt x="638811" y="513080"/>
                      </a:lnTo>
                      <a:lnTo>
                        <a:pt x="675641" y="523239"/>
                      </a:lnTo>
                      <a:lnTo>
                        <a:pt x="713741" y="529589"/>
                      </a:lnTo>
                      <a:lnTo>
                        <a:pt x="758191" y="546100"/>
                      </a:lnTo>
                      <a:lnTo>
                        <a:pt x="764541" y="546100"/>
                      </a:lnTo>
                      <a:lnTo>
                        <a:pt x="819151" y="565150"/>
                      </a:lnTo>
                      <a:lnTo>
                        <a:pt x="908051" y="585469"/>
                      </a:lnTo>
                      <a:lnTo>
                        <a:pt x="953770" y="595630"/>
                      </a:lnTo>
                      <a:lnTo>
                        <a:pt x="1026160" y="601980"/>
                      </a:lnTo>
                      <a:lnTo>
                        <a:pt x="1106170" y="608330"/>
                      </a:lnTo>
                      <a:lnTo>
                        <a:pt x="1164591" y="612139"/>
                      </a:lnTo>
                      <a:lnTo>
                        <a:pt x="1224281" y="622300"/>
                      </a:lnTo>
                      <a:lnTo>
                        <a:pt x="1308101" y="627380"/>
                      </a:lnTo>
                      <a:lnTo>
                        <a:pt x="1389381" y="627380"/>
                      </a:lnTo>
                      <a:lnTo>
                        <a:pt x="1469391" y="624839"/>
                      </a:lnTo>
                      <a:lnTo>
                        <a:pt x="1564641" y="614680"/>
                      </a:lnTo>
                      <a:lnTo>
                        <a:pt x="1645920" y="612139"/>
                      </a:lnTo>
                      <a:lnTo>
                        <a:pt x="1737360" y="608330"/>
                      </a:lnTo>
                      <a:lnTo>
                        <a:pt x="1813560" y="595630"/>
                      </a:lnTo>
                      <a:lnTo>
                        <a:pt x="1902460" y="582930"/>
                      </a:lnTo>
                      <a:lnTo>
                        <a:pt x="1973581" y="575310"/>
                      </a:lnTo>
                      <a:lnTo>
                        <a:pt x="2045970" y="556260"/>
                      </a:lnTo>
                      <a:lnTo>
                        <a:pt x="2100581" y="546100"/>
                      </a:lnTo>
                      <a:lnTo>
                        <a:pt x="2142491" y="535939"/>
                      </a:lnTo>
                      <a:lnTo>
                        <a:pt x="2199641" y="525780"/>
                      </a:lnTo>
                      <a:lnTo>
                        <a:pt x="2254251" y="506730"/>
                      </a:lnTo>
                      <a:lnTo>
                        <a:pt x="2299970" y="494030"/>
                      </a:lnTo>
                      <a:lnTo>
                        <a:pt x="2335531" y="477519"/>
                      </a:lnTo>
                      <a:lnTo>
                        <a:pt x="2353310" y="469900"/>
                      </a:lnTo>
                      <a:lnTo>
                        <a:pt x="2397760" y="457200"/>
                      </a:lnTo>
                      <a:lnTo>
                        <a:pt x="2405381" y="453389"/>
                      </a:lnTo>
                      <a:lnTo>
                        <a:pt x="2418081" y="447039"/>
                      </a:lnTo>
                      <a:lnTo>
                        <a:pt x="2424431" y="447039"/>
                      </a:lnTo>
                      <a:lnTo>
                        <a:pt x="2468881" y="427989"/>
                      </a:lnTo>
                      <a:lnTo>
                        <a:pt x="2501901" y="417830"/>
                      </a:lnTo>
                      <a:lnTo>
                        <a:pt x="2566671" y="391160"/>
                      </a:lnTo>
                      <a:lnTo>
                        <a:pt x="2590801" y="381000"/>
                      </a:lnTo>
                      <a:lnTo>
                        <a:pt x="2616201" y="368300"/>
                      </a:lnTo>
                      <a:lnTo>
                        <a:pt x="2637790" y="355600"/>
                      </a:lnTo>
                      <a:lnTo>
                        <a:pt x="2675890" y="339089"/>
                      </a:lnTo>
                      <a:lnTo>
                        <a:pt x="2708910" y="330200"/>
                      </a:lnTo>
                      <a:lnTo>
                        <a:pt x="2734310" y="309880"/>
                      </a:lnTo>
                      <a:lnTo>
                        <a:pt x="2781301" y="289560"/>
                      </a:lnTo>
                      <a:lnTo>
                        <a:pt x="2809240" y="276860"/>
                      </a:lnTo>
                      <a:lnTo>
                        <a:pt x="2834640" y="256539"/>
                      </a:lnTo>
                      <a:lnTo>
                        <a:pt x="2861310" y="240030"/>
                      </a:lnTo>
                      <a:lnTo>
                        <a:pt x="2894331" y="217169"/>
                      </a:lnTo>
                      <a:lnTo>
                        <a:pt x="2919731" y="200660"/>
                      </a:lnTo>
                      <a:lnTo>
                        <a:pt x="2941321" y="185419"/>
                      </a:lnTo>
                      <a:lnTo>
                        <a:pt x="2957831" y="173989"/>
                      </a:lnTo>
                      <a:lnTo>
                        <a:pt x="2978151" y="165100"/>
                      </a:lnTo>
                      <a:lnTo>
                        <a:pt x="3008631" y="144780"/>
                      </a:lnTo>
                    </a:path>
                  </a:pathLst>
                </a:custGeom>
                <a:ln w="29336"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6" name="Freeform 13"/>
                <p:cNvSpPr/>
                <p:nvPr/>
              </p:nvSpPr>
              <p:spPr>
                <a:xfrm>
                  <a:off x="925830" y="2726689"/>
                  <a:ext cx="1864360" cy="1951991"/>
                </a:xfrm>
                <a:custGeom>
                  <a:avLst/>
                  <a:gdLst/>
                  <a:ahLst/>
                  <a:cxnLst/>
                  <a:rect l="0" t="0" r="0" b="0"/>
                  <a:pathLst>
                    <a:path w="1864360" h="1951991">
                      <a:moveTo>
                        <a:pt x="0" y="1673861"/>
                      </a:moveTo>
                      <a:lnTo>
                        <a:pt x="5080" y="1697990"/>
                      </a:lnTo>
                      <a:lnTo>
                        <a:pt x="12700" y="1706881"/>
                      </a:lnTo>
                      <a:lnTo>
                        <a:pt x="67309" y="1764031"/>
                      </a:lnTo>
                      <a:lnTo>
                        <a:pt x="91439" y="1781811"/>
                      </a:lnTo>
                      <a:lnTo>
                        <a:pt x="107950" y="1802131"/>
                      </a:lnTo>
                      <a:lnTo>
                        <a:pt x="127000" y="1814831"/>
                      </a:lnTo>
                      <a:lnTo>
                        <a:pt x="149859" y="1830070"/>
                      </a:lnTo>
                      <a:lnTo>
                        <a:pt x="156209" y="1831340"/>
                      </a:lnTo>
                      <a:lnTo>
                        <a:pt x="207009" y="1859281"/>
                      </a:lnTo>
                      <a:lnTo>
                        <a:pt x="223520" y="1864361"/>
                      </a:lnTo>
                      <a:lnTo>
                        <a:pt x="259080" y="1873251"/>
                      </a:lnTo>
                      <a:lnTo>
                        <a:pt x="274320" y="1880870"/>
                      </a:lnTo>
                      <a:lnTo>
                        <a:pt x="297180" y="1893570"/>
                      </a:lnTo>
                      <a:lnTo>
                        <a:pt x="311150" y="1897381"/>
                      </a:lnTo>
                      <a:lnTo>
                        <a:pt x="367030" y="1910081"/>
                      </a:lnTo>
                      <a:lnTo>
                        <a:pt x="415289" y="1921511"/>
                      </a:lnTo>
                      <a:lnTo>
                        <a:pt x="448309" y="1922781"/>
                      </a:lnTo>
                      <a:lnTo>
                        <a:pt x="495300" y="1934211"/>
                      </a:lnTo>
                      <a:lnTo>
                        <a:pt x="547370" y="1943101"/>
                      </a:lnTo>
                      <a:lnTo>
                        <a:pt x="575309" y="1950720"/>
                      </a:lnTo>
                      <a:lnTo>
                        <a:pt x="617220" y="1951990"/>
                      </a:lnTo>
                      <a:lnTo>
                        <a:pt x="662939" y="1946911"/>
                      </a:lnTo>
                      <a:lnTo>
                        <a:pt x="713740" y="1939290"/>
                      </a:lnTo>
                      <a:lnTo>
                        <a:pt x="760730" y="1926590"/>
                      </a:lnTo>
                      <a:lnTo>
                        <a:pt x="819149" y="1921511"/>
                      </a:lnTo>
                      <a:lnTo>
                        <a:pt x="840740" y="1913890"/>
                      </a:lnTo>
                      <a:lnTo>
                        <a:pt x="862330" y="1902461"/>
                      </a:lnTo>
                      <a:lnTo>
                        <a:pt x="875030" y="1902461"/>
                      </a:lnTo>
                      <a:lnTo>
                        <a:pt x="882649" y="1901190"/>
                      </a:lnTo>
                      <a:lnTo>
                        <a:pt x="915670" y="1880870"/>
                      </a:lnTo>
                      <a:lnTo>
                        <a:pt x="929640" y="1873251"/>
                      </a:lnTo>
                      <a:lnTo>
                        <a:pt x="975359" y="1864361"/>
                      </a:lnTo>
                      <a:lnTo>
                        <a:pt x="988059" y="1859281"/>
                      </a:lnTo>
                      <a:lnTo>
                        <a:pt x="1026159" y="1835151"/>
                      </a:lnTo>
                      <a:lnTo>
                        <a:pt x="1031240" y="1830070"/>
                      </a:lnTo>
                      <a:lnTo>
                        <a:pt x="1038859" y="1830070"/>
                      </a:lnTo>
                      <a:lnTo>
                        <a:pt x="1051559" y="1822451"/>
                      </a:lnTo>
                      <a:lnTo>
                        <a:pt x="1056640" y="1818640"/>
                      </a:lnTo>
                      <a:lnTo>
                        <a:pt x="1080770" y="1798320"/>
                      </a:lnTo>
                      <a:lnTo>
                        <a:pt x="1093470" y="1789431"/>
                      </a:lnTo>
                      <a:lnTo>
                        <a:pt x="1151890" y="1734820"/>
                      </a:lnTo>
                      <a:lnTo>
                        <a:pt x="1198880" y="1677670"/>
                      </a:lnTo>
                      <a:lnTo>
                        <a:pt x="1235709" y="1635761"/>
                      </a:lnTo>
                      <a:lnTo>
                        <a:pt x="1236980" y="1628140"/>
                      </a:lnTo>
                      <a:lnTo>
                        <a:pt x="1244599" y="1607820"/>
                      </a:lnTo>
                      <a:lnTo>
                        <a:pt x="1282699" y="1549401"/>
                      </a:lnTo>
                      <a:lnTo>
                        <a:pt x="1316990" y="1497331"/>
                      </a:lnTo>
                      <a:lnTo>
                        <a:pt x="1350009" y="1441451"/>
                      </a:lnTo>
                      <a:lnTo>
                        <a:pt x="1384299" y="1379220"/>
                      </a:lnTo>
                      <a:lnTo>
                        <a:pt x="1388109" y="1362711"/>
                      </a:lnTo>
                      <a:lnTo>
                        <a:pt x="1404620" y="1329690"/>
                      </a:lnTo>
                      <a:lnTo>
                        <a:pt x="1446530" y="1273811"/>
                      </a:lnTo>
                      <a:lnTo>
                        <a:pt x="1477009" y="1230631"/>
                      </a:lnTo>
                      <a:lnTo>
                        <a:pt x="1482090" y="1210311"/>
                      </a:lnTo>
                      <a:lnTo>
                        <a:pt x="1489709" y="1191261"/>
                      </a:lnTo>
                      <a:lnTo>
                        <a:pt x="1515109" y="1135381"/>
                      </a:lnTo>
                      <a:lnTo>
                        <a:pt x="1549399" y="1075690"/>
                      </a:lnTo>
                      <a:lnTo>
                        <a:pt x="1569720" y="1027431"/>
                      </a:lnTo>
                      <a:lnTo>
                        <a:pt x="1588770" y="967740"/>
                      </a:lnTo>
                      <a:lnTo>
                        <a:pt x="1614170" y="909320"/>
                      </a:lnTo>
                      <a:lnTo>
                        <a:pt x="1645920" y="839470"/>
                      </a:lnTo>
                      <a:lnTo>
                        <a:pt x="1666240" y="784861"/>
                      </a:lnTo>
                      <a:lnTo>
                        <a:pt x="1682749" y="735331"/>
                      </a:lnTo>
                      <a:lnTo>
                        <a:pt x="1694180" y="685801"/>
                      </a:lnTo>
                      <a:lnTo>
                        <a:pt x="1713230" y="632461"/>
                      </a:lnTo>
                      <a:lnTo>
                        <a:pt x="1725930" y="585470"/>
                      </a:lnTo>
                      <a:lnTo>
                        <a:pt x="1736090" y="548640"/>
                      </a:lnTo>
                      <a:lnTo>
                        <a:pt x="1755140" y="487681"/>
                      </a:lnTo>
                      <a:lnTo>
                        <a:pt x="1767840" y="433071"/>
                      </a:lnTo>
                      <a:lnTo>
                        <a:pt x="1780540" y="374650"/>
                      </a:lnTo>
                      <a:lnTo>
                        <a:pt x="1793240" y="313690"/>
                      </a:lnTo>
                      <a:lnTo>
                        <a:pt x="1797049" y="308611"/>
                      </a:lnTo>
                      <a:lnTo>
                        <a:pt x="1799590" y="292100"/>
                      </a:lnTo>
                      <a:lnTo>
                        <a:pt x="1803399" y="246381"/>
                      </a:lnTo>
                      <a:lnTo>
                        <a:pt x="1818640" y="203200"/>
                      </a:lnTo>
                      <a:lnTo>
                        <a:pt x="1824990" y="163831"/>
                      </a:lnTo>
                      <a:lnTo>
                        <a:pt x="1838959" y="121921"/>
                      </a:lnTo>
                      <a:lnTo>
                        <a:pt x="1850390" y="60961"/>
                      </a:lnTo>
                      <a:lnTo>
                        <a:pt x="1855470" y="25400"/>
                      </a:lnTo>
                      <a:lnTo>
                        <a:pt x="1864359" y="0"/>
                      </a:lnTo>
                    </a:path>
                  </a:pathLst>
                </a:custGeom>
                <a:ln w="2933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cxnSp>
            <p:nvCxnSpPr>
              <p:cNvPr id="20" name="Straight Connector 19"/>
              <p:cNvCxnSpPr/>
              <p:nvPr/>
            </p:nvCxnSpPr>
            <p:spPr>
              <a:xfrm flipV="1">
                <a:off x="1982089" y="3387216"/>
                <a:ext cx="0" cy="221297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16661" y="3376676"/>
                <a:ext cx="1234312"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27201" y="4038727"/>
                <a:ext cx="1254888"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3621" y="3263900"/>
                <a:ext cx="482600" cy="320690"/>
              </a:xfrm>
              <a:prstGeom prst="rect">
                <a:avLst/>
              </a:prstGeom>
              <a:noFill/>
            </p:spPr>
            <p:txBody>
              <a:bodyPr vert="horz" rtlCol="0">
                <a:spAutoFit/>
              </a:bodyPr>
              <a:lstStyle/>
              <a:p>
                <a:r>
                  <a:rPr lang="en-US" sz="1100" dirty="0" smtClean="0">
                    <a:solidFill>
                      <a:srgbClr val="000000"/>
                    </a:solidFill>
                  </a:rPr>
                  <a:t>P</a:t>
                </a:r>
                <a:r>
                  <a:rPr lang="en-US" sz="1100" baseline="-25000" dirty="0" smtClean="0">
                    <a:solidFill>
                      <a:srgbClr val="000000"/>
                    </a:solidFill>
                  </a:rPr>
                  <a:t>1</a:t>
                </a:r>
                <a:endParaRPr lang="en-US" sz="1100" baseline="-25000" dirty="0">
                  <a:solidFill>
                    <a:srgbClr val="000000"/>
                  </a:solidFill>
                </a:endParaRPr>
              </a:p>
            </p:txBody>
          </p:sp>
          <p:sp>
            <p:nvSpPr>
              <p:cNvPr id="24" name="TextBox 23"/>
              <p:cNvSpPr txBox="1"/>
              <p:nvPr/>
            </p:nvSpPr>
            <p:spPr>
              <a:xfrm>
                <a:off x="213894" y="3841035"/>
                <a:ext cx="711200" cy="320690"/>
              </a:xfrm>
              <a:prstGeom prst="rect">
                <a:avLst/>
              </a:prstGeom>
              <a:noFill/>
            </p:spPr>
            <p:txBody>
              <a:bodyPr vert="horz" rtlCol="0">
                <a:spAutoFit/>
              </a:bodyPr>
              <a:lstStyle/>
              <a:p>
                <a:r>
                  <a:rPr lang="en-US" sz="1100" dirty="0" smtClean="0">
                    <a:solidFill>
                      <a:srgbClr val="000000"/>
                    </a:solidFill>
                  </a:rPr>
                  <a:t>ATC</a:t>
                </a:r>
                <a:r>
                  <a:rPr lang="en-US" sz="1100" baseline="-25000" dirty="0" smtClean="0">
                    <a:solidFill>
                      <a:srgbClr val="000000"/>
                    </a:solidFill>
                  </a:rPr>
                  <a:t>1</a:t>
                </a:r>
                <a:endParaRPr lang="en-US" sz="1100" baseline="-25000" dirty="0">
                  <a:solidFill>
                    <a:srgbClr val="000000"/>
                  </a:solidFill>
                </a:endParaRPr>
              </a:p>
            </p:txBody>
          </p:sp>
          <p:sp>
            <p:nvSpPr>
              <p:cNvPr id="27" name="TextBox 26"/>
              <p:cNvSpPr txBox="1"/>
              <p:nvPr/>
            </p:nvSpPr>
            <p:spPr>
              <a:xfrm>
                <a:off x="1803401" y="5638800"/>
                <a:ext cx="660400" cy="320690"/>
              </a:xfrm>
              <a:prstGeom prst="rect">
                <a:avLst/>
              </a:prstGeom>
              <a:noFill/>
            </p:spPr>
            <p:txBody>
              <a:bodyPr vert="horz" rtlCol="0">
                <a:spAutoFit/>
              </a:bodyPr>
              <a:lstStyle/>
              <a:p>
                <a:r>
                  <a:rPr lang="en-US" sz="1100" dirty="0" err="1" smtClean="0">
                    <a:solidFill>
                      <a:srgbClr val="000000"/>
                    </a:solidFill>
                  </a:rPr>
                  <a:t>Q</a:t>
                </a:r>
                <a:r>
                  <a:rPr lang="en-US" sz="1100" baseline="-25000" dirty="0" err="1" smtClean="0">
                    <a:solidFill>
                      <a:srgbClr val="000000"/>
                    </a:solidFill>
                  </a:rPr>
                  <a:t>m</a:t>
                </a:r>
                <a:endParaRPr lang="en-US" sz="1100" baseline="-25000" dirty="0">
                  <a:solidFill>
                    <a:srgbClr val="000000"/>
                  </a:solidFill>
                </a:endParaRPr>
              </a:p>
            </p:txBody>
          </p:sp>
          <p:sp>
            <p:nvSpPr>
              <p:cNvPr id="28" name="TextBox 27"/>
              <p:cNvSpPr txBox="1"/>
              <p:nvPr/>
            </p:nvSpPr>
            <p:spPr>
              <a:xfrm>
                <a:off x="1130300" y="2197099"/>
                <a:ext cx="2514600" cy="320690"/>
              </a:xfrm>
              <a:prstGeom prst="rect">
                <a:avLst/>
              </a:prstGeom>
              <a:noFill/>
            </p:spPr>
            <p:txBody>
              <a:bodyPr vert="horz" rtlCol="0">
                <a:spAutoFit/>
              </a:bodyPr>
              <a:lstStyle/>
              <a:p>
                <a:r>
                  <a:rPr lang="en-US" sz="1100" b="1" smtClean="0">
                    <a:solidFill>
                      <a:srgbClr val="FF0000"/>
                    </a:solidFill>
                  </a:rPr>
                  <a:t>Single price monopolist</a:t>
                </a:r>
                <a:endParaRPr lang="en-US" sz="1100" b="1">
                  <a:solidFill>
                    <a:srgbClr val="FF0000"/>
                  </a:solidFill>
                </a:endParaRPr>
              </a:p>
            </p:txBody>
          </p:sp>
          <p:sp>
            <p:nvSpPr>
              <p:cNvPr id="29" name="Freeform 28"/>
              <p:cNvSpPr/>
              <p:nvPr/>
            </p:nvSpPr>
            <p:spPr>
              <a:xfrm>
                <a:off x="4826000" y="2451100"/>
                <a:ext cx="1689101" cy="1384301"/>
              </a:xfrm>
              <a:custGeom>
                <a:avLst/>
                <a:gdLst/>
                <a:ahLst/>
                <a:cxnLst/>
                <a:rect l="0" t="0" r="0" b="0"/>
                <a:pathLst>
                  <a:path w="1689101" h="1384301">
                    <a:moveTo>
                      <a:pt x="0" y="0"/>
                    </a:moveTo>
                    <a:lnTo>
                      <a:pt x="1689100" y="1384300"/>
                    </a:lnTo>
                    <a:lnTo>
                      <a:pt x="0" y="1384300"/>
                    </a:lnTo>
                    <a:close/>
                  </a:path>
                </a:pathLst>
              </a:custGeom>
              <a:solidFill>
                <a:srgbClr val="98FB98"/>
              </a:solidFill>
              <a:ln w="38100" cap="flat" cmpd="sng" algn="ctr">
                <a:solidFill>
                  <a:srgbClr val="98FB9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 name="Freeform 29"/>
              <p:cNvSpPr/>
              <p:nvPr/>
            </p:nvSpPr>
            <p:spPr>
              <a:xfrm>
                <a:off x="4826000" y="3835400"/>
                <a:ext cx="1689101" cy="228601"/>
              </a:xfrm>
              <a:custGeom>
                <a:avLst/>
                <a:gdLst/>
                <a:ahLst/>
                <a:cxnLst/>
                <a:rect l="0" t="0" r="0" b="0"/>
                <a:pathLst>
                  <a:path w="1689101" h="228601">
                    <a:moveTo>
                      <a:pt x="0" y="0"/>
                    </a:moveTo>
                    <a:lnTo>
                      <a:pt x="1689100" y="0"/>
                    </a:lnTo>
                    <a:lnTo>
                      <a:pt x="1689100" y="228600"/>
                    </a:lnTo>
                    <a:lnTo>
                      <a:pt x="0" y="228600"/>
                    </a:lnTo>
                    <a:close/>
                  </a:path>
                </a:pathLst>
              </a:custGeom>
              <a:solidFill>
                <a:srgbClr val="98FB98"/>
              </a:solidFill>
              <a:ln w="38100" cap="flat" cmpd="sng" algn="ctr">
                <a:solidFill>
                  <a:srgbClr val="98FB9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31" name="Straight Connector 30"/>
              <p:cNvCxnSpPr/>
              <p:nvPr/>
            </p:nvCxnSpPr>
            <p:spPr>
              <a:xfrm>
                <a:off x="4820539" y="2411476"/>
                <a:ext cx="0" cy="321157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08601" y="5623052"/>
                <a:ext cx="374776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60850" y="2393485"/>
                <a:ext cx="825500" cy="320690"/>
              </a:xfrm>
              <a:prstGeom prst="rect">
                <a:avLst/>
              </a:prstGeom>
              <a:noFill/>
            </p:spPr>
            <p:txBody>
              <a:bodyPr vert="horz" rtlCol="0">
                <a:spAutoFit/>
              </a:bodyPr>
              <a:lstStyle/>
              <a:p>
                <a:pPr algn="ctr"/>
                <a:r>
                  <a:rPr lang="en-US" sz="1100" dirty="0" smtClean="0">
                    <a:solidFill>
                      <a:srgbClr val="000000"/>
                    </a:solidFill>
                  </a:rPr>
                  <a:t>P</a:t>
                </a:r>
                <a:endParaRPr lang="en-US" sz="1100" dirty="0">
                  <a:solidFill>
                    <a:srgbClr val="000000"/>
                  </a:solidFill>
                </a:endParaRPr>
              </a:p>
            </p:txBody>
          </p:sp>
          <p:sp>
            <p:nvSpPr>
              <p:cNvPr id="34" name="TextBox 33"/>
              <p:cNvSpPr txBox="1"/>
              <p:nvPr/>
            </p:nvSpPr>
            <p:spPr>
              <a:xfrm>
                <a:off x="8331200" y="5702300"/>
                <a:ext cx="533400" cy="320690"/>
              </a:xfrm>
              <a:prstGeom prst="rect">
                <a:avLst/>
              </a:prstGeom>
              <a:noFill/>
            </p:spPr>
            <p:txBody>
              <a:bodyPr vert="horz" rtlCol="0">
                <a:spAutoFit/>
              </a:bodyPr>
              <a:lstStyle/>
              <a:p>
                <a:r>
                  <a:rPr lang="en-US" sz="1100" smtClean="0">
                    <a:solidFill>
                      <a:srgbClr val="000000"/>
                    </a:solidFill>
                  </a:rPr>
                  <a:t>Q</a:t>
                </a:r>
                <a:endParaRPr lang="en-US" sz="1100">
                  <a:solidFill>
                    <a:srgbClr val="000000"/>
                  </a:solidFill>
                </a:endParaRPr>
              </a:p>
            </p:txBody>
          </p:sp>
          <p:cxnSp>
            <p:nvCxnSpPr>
              <p:cNvPr id="35" name="Straight Connector 34"/>
              <p:cNvCxnSpPr/>
              <p:nvPr/>
            </p:nvCxnSpPr>
            <p:spPr>
              <a:xfrm>
                <a:off x="5016500" y="2590800"/>
                <a:ext cx="3120770" cy="255816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502356" y="5184811"/>
                <a:ext cx="1524000" cy="320690"/>
              </a:xfrm>
              <a:prstGeom prst="rect">
                <a:avLst/>
              </a:prstGeom>
              <a:noFill/>
            </p:spPr>
            <p:txBody>
              <a:bodyPr vert="horz" rtlCol="0">
                <a:spAutoFit/>
              </a:bodyPr>
              <a:lstStyle/>
              <a:p>
                <a:r>
                  <a:rPr lang="en-US" sz="1100" dirty="0" smtClean="0">
                    <a:solidFill>
                      <a:srgbClr val="000000"/>
                    </a:solidFill>
                  </a:rPr>
                  <a:t>MR=D=AR=P</a:t>
                </a:r>
                <a:endParaRPr lang="en-US" sz="1100" dirty="0">
                  <a:solidFill>
                    <a:srgbClr val="000000"/>
                  </a:solidFill>
                </a:endParaRPr>
              </a:p>
            </p:txBody>
          </p:sp>
          <p:cxnSp>
            <p:nvCxnSpPr>
              <p:cNvPr id="37" name="Straight Connector 36"/>
              <p:cNvCxnSpPr/>
              <p:nvPr/>
            </p:nvCxnSpPr>
            <p:spPr>
              <a:xfrm>
                <a:off x="5029200" y="2590800"/>
                <a:ext cx="3098800" cy="25527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75600" y="3403601"/>
                <a:ext cx="609600" cy="320690"/>
              </a:xfrm>
              <a:prstGeom prst="rect">
                <a:avLst/>
              </a:prstGeom>
              <a:noFill/>
            </p:spPr>
            <p:txBody>
              <a:bodyPr vert="horz" rtlCol="0">
                <a:spAutoFit/>
              </a:bodyPr>
              <a:lstStyle/>
              <a:p>
                <a:r>
                  <a:rPr lang="en-US" sz="1100" smtClean="0">
                    <a:solidFill>
                      <a:srgbClr val="000000"/>
                    </a:solidFill>
                  </a:rPr>
                  <a:t>ATC</a:t>
                </a:r>
                <a:endParaRPr lang="en-US" sz="1100">
                  <a:solidFill>
                    <a:srgbClr val="000000"/>
                  </a:solidFill>
                </a:endParaRPr>
              </a:p>
            </p:txBody>
          </p:sp>
          <p:sp>
            <p:nvSpPr>
              <p:cNvPr id="39" name="TextBox 38"/>
              <p:cNvSpPr txBox="1"/>
              <p:nvPr/>
            </p:nvSpPr>
            <p:spPr>
              <a:xfrm>
                <a:off x="6908800" y="2552700"/>
                <a:ext cx="533400" cy="320690"/>
              </a:xfrm>
              <a:prstGeom prst="rect">
                <a:avLst/>
              </a:prstGeom>
              <a:noFill/>
            </p:spPr>
            <p:txBody>
              <a:bodyPr vert="horz" rtlCol="0">
                <a:spAutoFit/>
              </a:bodyPr>
              <a:lstStyle/>
              <a:p>
                <a:r>
                  <a:rPr lang="en-US" sz="1100" smtClean="0">
                    <a:solidFill>
                      <a:srgbClr val="000000"/>
                    </a:solidFill>
                  </a:rPr>
                  <a:t>MC</a:t>
                </a:r>
                <a:endParaRPr lang="en-US" sz="1100">
                  <a:solidFill>
                    <a:srgbClr val="000000"/>
                  </a:solidFill>
                </a:endParaRPr>
              </a:p>
            </p:txBody>
          </p:sp>
          <p:sp>
            <p:nvSpPr>
              <p:cNvPr id="40" name="Freeform 39"/>
              <p:cNvSpPr/>
              <p:nvPr/>
            </p:nvSpPr>
            <p:spPr>
              <a:xfrm>
                <a:off x="4951729" y="3451859"/>
                <a:ext cx="3027681" cy="631192"/>
              </a:xfrm>
              <a:custGeom>
                <a:avLst/>
                <a:gdLst/>
                <a:ahLst/>
                <a:cxnLst/>
                <a:rect l="0" t="0" r="0" b="0"/>
                <a:pathLst>
                  <a:path w="3027681" h="631192">
                    <a:moveTo>
                      <a:pt x="0" y="0"/>
                    </a:moveTo>
                    <a:lnTo>
                      <a:pt x="8891" y="16511"/>
                    </a:lnTo>
                    <a:lnTo>
                      <a:pt x="22861" y="33020"/>
                    </a:lnTo>
                    <a:lnTo>
                      <a:pt x="29211" y="50800"/>
                    </a:lnTo>
                    <a:lnTo>
                      <a:pt x="39371" y="67311"/>
                    </a:lnTo>
                    <a:lnTo>
                      <a:pt x="45721" y="80011"/>
                    </a:lnTo>
                    <a:lnTo>
                      <a:pt x="57150" y="96520"/>
                    </a:lnTo>
                    <a:lnTo>
                      <a:pt x="64771" y="109220"/>
                    </a:lnTo>
                    <a:lnTo>
                      <a:pt x="68580" y="120650"/>
                    </a:lnTo>
                    <a:lnTo>
                      <a:pt x="71121" y="125731"/>
                    </a:lnTo>
                    <a:lnTo>
                      <a:pt x="90171" y="142241"/>
                    </a:lnTo>
                    <a:lnTo>
                      <a:pt x="102871" y="162561"/>
                    </a:lnTo>
                    <a:lnTo>
                      <a:pt x="119380" y="179070"/>
                    </a:lnTo>
                    <a:lnTo>
                      <a:pt x="132080" y="195581"/>
                    </a:lnTo>
                    <a:lnTo>
                      <a:pt x="157480" y="232411"/>
                    </a:lnTo>
                    <a:lnTo>
                      <a:pt x="163830" y="238761"/>
                    </a:lnTo>
                    <a:lnTo>
                      <a:pt x="170180" y="242570"/>
                    </a:lnTo>
                    <a:lnTo>
                      <a:pt x="177800" y="245111"/>
                    </a:lnTo>
                    <a:lnTo>
                      <a:pt x="193041" y="259081"/>
                    </a:lnTo>
                    <a:lnTo>
                      <a:pt x="209550" y="275591"/>
                    </a:lnTo>
                    <a:lnTo>
                      <a:pt x="219711" y="288291"/>
                    </a:lnTo>
                    <a:lnTo>
                      <a:pt x="231141" y="297181"/>
                    </a:lnTo>
                    <a:lnTo>
                      <a:pt x="247650" y="312420"/>
                    </a:lnTo>
                    <a:lnTo>
                      <a:pt x="267971" y="325120"/>
                    </a:lnTo>
                    <a:lnTo>
                      <a:pt x="294641" y="345441"/>
                    </a:lnTo>
                    <a:lnTo>
                      <a:pt x="327661" y="361950"/>
                    </a:lnTo>
                    <a:lnTo>
                      <a:pt x="353061" y="377191"/>
                    </a:lnTo>
                    <a:lnTo>
                      <a:pt x="379730" y="393700"/>
                    </a:lnTo>
                    <a:lnTo>
                      <a:pt x="396241" y="406400"/>
                    </a:lnTo>
                    <a:lnTo>
                      <a:pt x="415291" y="414020"/>
                    </a:lnTo>
                    <a:lnTo>
                      <a:pt x="438150" y="424181"/>
                    </a:lnTo>
                    <a:lnTo>
                      <a:pt x="463550" y="440691"/>
                    </a:lnTo>
                    <a:lnTo>
                      <a:pt x="483871" y="447041"/>
                    </a:lnTo>
                    <a:lnTo>
                      <a:pt x="488950" y="447041"/>
                    </a:lnTo>
                    <a:lnTo>
                      <a:pt x="496571" y="454661"/>
                    </a:lnTo>
                    <a:lnTo>
                      <a:pt x="501650" y="459741"/>
                    </a:lnTo>
                    <a:lnTo>
                      <a:pt x="521971" y="467361"/>
                    </a:lnTo>
                    <a:lnTo>
                      <a:pt x="558800" y="483870"/>
                    </a:lnTo>
                    <a:lnTo>
                      <a:pt x="599441" y="500381"/>
                    </a:lnTo>
                    <a:lnTo>
                      <a:pt x="642621" y="516891"/>
                    </a:lnTo>
                    <a:lnTo>
                      <a:pt x="679450" y="525781"/>
                    </a:lnTo>
                    <a:lnTo>
                      <a:pt x="717550" y="533400"/>
                    </a:lnTo>
                    <a:lnTo>
                      <a:pt x="763271" y="549911"/>
                    </a:lnTo>
                    <a:lnTo>
                      <a:pt x="769621" y="549911"/>
                    </a:lnTo>
                    <a:lnTo>
                      <a:pt x="824230" y="568961"/>
                    </a:lnTo>
                    <a:lnTo>
                      <a:pt x="914400" y="589281"/>
                    </a:lnTo>
                    <a:lnTo>
                      <a:pt x="960121" y="599441"/>
                    </a:lnTo>
                    <a:lnTo>
                      <a:pt x="1032511" y="605791"/>
                    </a:lnTo>
                    <a:lnTo>
                      <a:pt x="1113791" y="613411"/>
                    </a:lnTo>
                    <a:lnTo>
                      <a:pt x="1172211" y="615950"/>
                    </a:lnTo>
                    <a:lnTo>
                      <a:pt x="1231900" y="626111"/>
                    </a:lnTo>
                    <a:lnTo>
                      <a:pt x="1316991" y="631191"/>
                    </a:lnTo>
                    <a:lnTo>
                      <a:pt x="1398271" y="631191"/>
                    </a:lnTo>
                    <a:lnTo>
                      <a:pt x="1479550" y="629920"/>
                    </a:lnTo>
                    <a:lnTo>
                      <a:pt x="1574801" y="618491"/>
                    </a:lnTo>
                    <a:lnTo>
                      <a:pt x="1657351" y="615950"/>
                    </a:lnTo>
                    <a:lnTo>
                      <a:pt x="1748790" y="613411"/>
                    </a:lnTo>
                    <a:lnTo>
                      <a:pt x="1824990" y="599441"/>
                    </a:lnTo>
                    <a:lnTo>
                      <a:pt x="1915161" y="586741"/>
                    </a:lnTo>
                    <a:lnTo>
                      <a:pt x="1986280" y="579120"/>
                    </a:lnTo>
                    <a:lnTo>
                      <a:pt x="2059940" y="558800"/>
                    </a:lnTo>
                    <a:lnTo>
                      <a:pt x="2114551" y="549911"/>
                    </a:lnTo>
                    <a:lnTo>
                      <a:pt x="2156461" y="538481"/>
                    </a:lnTo>
                    <a:lnTo>
                      <a:pt x="2213611" y="529591"/>
                    </a:lnTo>
                    <a:lnTo>
                      <a:pt x="2268221" y="509270"/>
                    </a:lnTo>
                    <a:lnTo>
                      <a:pt x="2313940" y="496570"/>
                    </a:lnTo>
                    <a:lnTo>
                      <a:pt x="2350771" y="480061"/>
                    </a:lnTo>
                    <a:lnTo>
                      <a:pt x="2368551" y="472441"/>
                    </a:lnTo>
                    <a:lnTo>
                      <a:pt x="2413001" y="459741"/>
                    </a:lnTo>
                    <a:lnTo>
                      <a:pt x="2420621" y="455931"/>
                    </a:lnTo>
                    <a:lnTo>
                      <a:pt x="2433321" y="450850"/>
                    </a:lnTo>
                    <a:lnTo>
                      <a:pt x="2440940" y="450850"/>
                    </a:lnTo>
                    <a:lnTo>
                      <a:pt x="2484121" y="430531"/>
                    </a:lnTo>
                    <a:lnTo>
                      <a:pt x="2517140" y="420370"/>
                    </a:lnTo>
                    <a:lnTo>
                      <a:pt x="2583180" y="393700"/>
                    </a:lnTo>
                    <a:lnTo>
                      <a:pt x="2607311" y="383541"/>
                    </a:lnTo>
                    <a:lnTo>
                      <a:pt x="2632711" y="370841"/>
                    </a:lnTo>
                    <a:lnTo>
                      <a:pt x="2654301" y="358141"/>
                    </a:lnTo>
                    <a:lnTo>
                      <a:pt x="2692401" y="341631"/>
                    </a:lnTo>
                    <a:lnTo>
                      <a:pt x="2725421" y="332741"/>
                    </a:lnTo>
                    <a:lnTo>
                      <a:pt x="2752090" y="312420"/>
                    </a:lnTo>
                    <a:lnTo>
                      <a:pt x="2799080" y="292100"/>
                    </a:lnTo>
                    <a:lnTo>
                      <a:pt x="2827021" y="279400"/>
                    </a:lnTo>
                    <a:lnTo>
                      <a:pt x="2852421" y="259081"/>
                    </a:lnTo>
                    <a:lnTo>
                      <a:pt x="2879090" y="242570"/>
                    </a:lnTo>
                    <a:lnTo>
                      <a:pt x="2912111" y="218441"/>
                    </a:lnTo>
                    <a:lnTo>
                      <a:pt x="2938780" y="201931"/>
                    </a:lnTo>
                    <a:lnTo>
                      <a:pt x="2960371" y="186691"/>
                    </a:lnTo>
                    <a:lnTo>
                      <a:pt x="2976880" y="175261"/>
                    </a:lnTo>
                    <a:lnTo>
                      <a:pt x="2997201" y="166370"/>
                    </a:lnTo>
                    <a:lnTo>
                      <a:pt x="3027680" y="146050"/>
                    </a:lnTo>
                  </a:path>
                </a:pathLst>
              </a:custGeom>
              <a:ln w="2971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1" name="Freeform 40"/>
              <p:cNvSpPr/>
              <p:nvPr/>
            </p:nvSpPr>
            <p:spPr>
              <a:xfrm>
                <a:off x="5007609" y="2736850"/>
                <a:ext cx="1875792" cy="1964691"/>
              </a:xfrm>
              <a:custGeom>
                <a:avLst/>
                <a:gdLst/>
                <a:ahLst/>
                <a:cxnLst/>
                <a:rect l="0" t="0" r="0" b="0"/>
                <a:pathLst>
                  <a:path w="1875792" h="1964691">
                    <a:moveTo>
                      <a:pt x="0" y="1684020"/>
                    </a:moveTo>
                    <a:lnTo>
                      <a:pt x="5081" y="1708150"/>
                    </a:lnTo>
                    <a:lnTo>
                      <a:pt x="12700" y="1717040"/>
                    </a:lnTo>
                    <a:lnTo>
                      <a:pt x="67311" y="1774190"/>
                    </a:lnTo>
                    <a:lnTo>
                      <a:pt x="91441" y="1793240"/>
                    </a:lnTo>
                    <a:lnTo>
                      <a:pt x="107950" y="1813559"/>
                    </a:lnTo>
                    <a:lnTo>
                      <a:pt x="127000" y="1826259"/>
                    </a:lnTo>
                    <a:lnTo>
                      <a:pt x="149861" y="1840229"/>
                    </a:lnTo>
                    <a:lnTo>
                      <a:pt x="156211" y="1842770"/>
                    </a:lnTo>
                    <a:lnTo>
                      <a:pt x="208281" y="1870709"/>
                    </a:lnTo>
                    <a:lnTo>
                      <a:pt x="224791" y="1875790"/>
                    </a:lnTo>
                    <a:lnTo>
                      <a:pt x="259081" y="1884679"/>
                    </a:lnTo>
                    <a:lnTo>
                      <a:pt x="275591" y="1892300"/>
                    </a:lnTo>
                    <a:lnTo>
                      <a:pt x="297181" y="1905000"/>
                    </a:lnTo>
                    <a:lnTo>
                      <a:pt x="312420" y="1908809"/>
                    </a:lnTo>
                    <a:lnTo>
                      <a:pt x="369570" y="1921509"/>
                    </a:lnTo>
                    <a:lnTo>
                      <a:pt x="416561" y="1932940"/>
                    </a:lnTo>
                    <a:lnTo>
                      <a:pt x="449581" y="1934209"/>
                    </a:lnTo>
                    <a:lnTo>
                      <a:pt x="497841" y="1945640"/>
                    </a:lnTo>
                    <a:lnTo>
                      <a:pt x="549911" y="1954529"/>
                    </a:lnTo>
                    <a:lnTo>
                      <a:pt x="577850" y="1962150"/>
                    </a:lnTo>
                    <a:lnTo>
                      <a:pt x="619761" y="1964690"/>
                    </a:lnTo>
                    <a:lnTo>
                      <a:pt x="665481" y="1958340"/>
                    </a:lnTo>
                    <a:lnTo>
                      <a:pt x="717550" y="1951990"/>
                    </a:lnTo>
                    <a:lnTo>
                      <a:pt x="764541" y="1938020"/>
                    </a:lnTo>
                    <a:lnTo>
                      <a:pt x="822961" y="1932940"/>
                    </a:lnTo>
                    <a:lnTo>
                      <a:pt x="844550" y="1925320"/>
                    </a:lnTo>
                    <a:lnTo>
                      <a:pt x="867411" y="1915159"/>
                    </a:lnTo>
                    <a:lnTo>
                      <a:pt x="880111" y="1915159"/>
                    </a:lnTo>
                    <a:lnTo>
                      <a:pt x="887731" y="1912620"/>
                    </a:lnTo>
                    <a:lnTo>
                      <a:pt x="920750" y="1892300"/>
                    </a:lnTo>
                    <a:lnTo>
                      <a:pt x="934720" y="1884679"/>
                    </a:lnTo>
                    <a:lnTo>
                      <a:pt x="980441" y="1875790"/>
                    </a:lnTo>
                    <a:lnTo>
                      <a:pt x="993141" y="1870709"/>
                    </a:lnTo>
                    <a:lnTo>
                      <a:pt x="1031241" y="1846579"/>
                    </a:lnTo>
                    <a:lnTo>
                      <a:pt x="1037591" y="1840229"/>
                    </a:lnTo>
                    <a:lnTo>
                      <a:pt x="1045211" y="1840229"/>
                    </a:lnTo>
                    <a:lnTo>
                      <a:pt x="1057911" y="1833879"/>
                    </a:lnTo>
                    <a:lnTo>
                      <a:pt x="1062991" y="1830070"/>
                    </a:lnTo>
                    <a:lnTo>
                      <a:pt x="1087120" y="1809750"/>
                    </a:lnTo>
                    <a:lnTo>
                      <a:pt x="1099820" y="1799590"/>
                    </a:lnTo>
                    <a:lnTo>
                      <a:pt x="1158241" y="1744979"/>
                    </a:lnTo>
                    <a:lnTo>
                      <a:pt x="1205231" y="1687829"/>
                    </a:lnTo>
                    <a:lnTo>
                      <a:pt x="1242061" y="1644650"/>
                    </a:lnTo>
                    <a:lnTo>
                      <a:pt x="1244600" y="1638300"/>
                    </a:lnTo>
                    <a:lnTo>
                      <a:pt x="1250950" y="1617979"/>
                    </a:lnTo>
                    <a:lnTo>
                      <a:pt x="1290320" y="1558290"/>
                    </a:lnTo>
                    <a:lnTo>
                      <a:pt x="1324611" y="1506220"/>
                    </a:lnTo>
                    <a:lnTo>
                      <a:pt x="1357631" y="1449070"/>
                    </a:lnTo>
                    <a:lnTo>
                      <a:pt x="1391920" y="1386840"/>
                    </a:lnTo>
                    <a:lnTo>
                      <a:pt x="1395731" y="1370329"/>
                    </a:lnTo>
                    <a:lnTo>
                      <a:pt x="1412241" y="1337309"/>
                    </a:lnTo>
                    <a:lnTo>
                      <a:pt x="1454150" y="1281429"/>
                    </a:lnTo>
                    <a:lnTo>
                      <a:pt x="1485900" y="1236979"/>
                    </a:lnTo>
                    <a:lnTo>
                      <a:pt x="1490981" y="1216659"/>
                    </a:lnTo>
                    <a:lnTo>
                      <a:pt x="1498600" y="1198879"/>
                    </a:lnTo>
                    <a:lnTo>
                      <a:pt x="1524000" y="1141729"/>
                    </a:lnTo>
                    <a:lnTo>
                      <a:pt x="1559560" y="1082040"/>
                    </a:lnTo>
                    <a:lnTo>
                      <a:pt x="1578610" y="1032509"/>
                    </a:lnTo>
                    <a:lnTo>
                      <a:pt x="1597660" y="974090"/>
                    </a:lnTo>
                    <a:lnTo>
                      <a:pt x="1623060" y="914400"/>
                    </a:lnTo>
                    <a:lnTo>
                      <a:pt x="1656081" y="844550"/>
                    </a:lnTo>
                    <a:lnTo>
                      <a:pt x="1676400" y="788670"/>
                    </a:lnTo>
                    <a:lnTo>
                      <a:pt x="1692910" y="739140"/>
                    </a:lnTo>
                    <a:lnTo>
                      <a:pt x="1703071" y="689609"/>
                    </a:lnTo>
                    <a:lnTo>
                      <a:pt x="1723391" y="636270"/>
                    </a:lnTo>
                    <a:lnTo>
                      <a:pt x="1736091" y="588009"/>
                    </a:lnTo>
                    <a:lnTo>
                      <a:pt x="1746250" y="551179"/>
                    </a:lnTo>
                    <a:lnTo>
                      <a:pt x="1765300" y="490220"/>
                    </a:lnTo>
                    <a:lnTo>
                      <a:pt x="1779271" y="434339"/>
                    </a:lnTo>
                    <a:lnTo>
                      <a:pt x="1791971" y="375920"/>
                    </a:lnTo>
                    <a:lnTo>
                      <a:pt x="1804671" y="314960"/>
                    </a:lnTo>
                    <a:lnTo>
                      <a:pt x="1808481" y="309879"/>
                    </a:lnTo>
                    <a:lnTo>
                      <a:pt x="1809750" y="293370"/>
                    </a:lnTo>
                    <a:lnTo>
                      <a:pt x="1813560" y="246379"/>
                    </a:lnTo>
                    <a:lnTo>
                      <a:pt x="1830071" y="204470"/>
                    </a:lnTo>
                    <a:lnTo>
                      <a:pt x="1835150" y="163829"/>
                    </a:lnTo>
                    <a:lnTo>
                      <a:pt x="1850391" y="121920"/>
                    </a:lnTo>
                    <a:lnTo>
                      <a:pt x="1860550" y="60960"/>
                    </a:lnTo>
                    <a:lnTo>
                      <a:pt x="1866900" y="25400"/>
                    </a:lnTo>
                    <a:lnTo>
                      <a:pt x="1875791" y="0"/>
                    </a:lnTo>
                  </a:path>
                </a:pathLst>
              </a:custGeom>
              <a:ln w="2971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cxnSp>
            <p:nvCxnSpPr>
              <p:cNvPr id="42" name="Straight Connector 41"/>
              <p:cNvCxnSpPr/>
              <p:nvPr/>
            </p:nvCxnSpPr>
            <p:spPr>
              <a:xfrm flipV="1">
                <a:off x="6552438" y="3845433"/>
                <a:ext cx="0" cy="1767967"/>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813300" y="4082034"/>
                <a:ext cx="17399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21720" y="3949700"/>
                <a:ext cx="954535" cy="320690"/>
              </a:xfrm>
              <a:prstGeom prst="rect">
                <a:avLst/>
              </a:prstGeom>
              <a:noFill/>
            </p:spPr>
            <p:txBody>
              <a:bodyPr vert="horz" wrap="square" rtlCol="0">
                <a:spAutoFit/>
              </a:bodyPr>
              <a:lstStyle/>
              <a:p>
                <a:r>
                  <a:rPr lang="en-US" sz="1100" dirty="0" smtClean="0">
                    <a:solidFill>
                      <a:srgbClr val="000000"/>
                    </a:solidFill>
                  </a:rPr>
                  <a:t>ATC</a:t>
                </a:r>
                <a:r>
                  <a:rPr lang="en-US" sz="1100" baseline="-25000" dirty="0" smtClean="0">
                    <a:solidFill>
                      <a:srgbClr val="000000"/>
                    </a:solidFill>
                  </a:rPr>
                  <a:t>1</a:t>
                </a:r>
                <a:endParaRPr lang="en-US" sz="1100" baseline="-25000" dirty="0">
                  <a:solidFill>
                    <a:srgbClr val="000000"/>
                  </a:solidFill>
                </a:endParaRPr>
              </a:p>
            </p:txBody>
          </p:sp>
          <p:sp>
            <p:nvSpPr>
              <p:cNvPr id="47" name="TextBox 46"/>
              <p:cNvSpPr txBox="1"/>
              <p:nvPr/>
            </p:nvSpPr>
            <p:spPr>
              <a:xfrm>
                <a:off x="6388100" y="5676901"/>
                <a:ext cx="736600" cy="320690"/>
              </a:xfrm>
              <a:prstGeom prst="rect">
                <a:avLst/>
              </a:prstGeom>
              <a:noFill/>
            </p:spPr>
            <p:txBody>
              <a:bodyPr vert="horz" rtlCol="0">
                <a:spAutoFit/>
              </a:bodyPr>
              <a:lstStyle/>
              <a:p>
                <a:r>
                  <a:rPr lang="en-US" sz="1100" smtClean="0">
                    <a:solidFill>
                      <a:srgbClr val="000000"/>
                    </a:solidFill>
                  </a:rPr>
                  <a:t>Q</a:t>
                </a:r>
                <a:r>
                  <a:rPr lang="en-US" sz="1100" baseline="-25000" smtClean="0">
                    <a:solidFill>
                      <a:srgbClr val="000000"/>
                    </a:solidFill>
                  </a:rPr>
                  <a:t>pd</a:t>
                </a:r>
                <a:endParaRPr lang="en-US" sz="1100" baseline="-25000">
                  <a:solidFill>
                    <a:srgbClr val="000000"/>
                  </a:solidFill>
                </a:endParaRPr>
              </a:p>
            </p:txBody>
          </p:sp>
          <p:sp>
            <p:nvSpPr>
              <p:cNvPr id="48" name="TextBox 47"/>
              <p:cNvSpPr txBox="1"/>
              <p:nvPr/>
            </p:nvSpPr>
            <p:spPr>
              <a:xfrm>
                <a:off x="5118099" y="2171700"/>
                <a:ext cx="3302000" cy="320690"/>
              </a:xfrm>
              <a:prstGeom prst="rect">
                <a:avLst/>
              </a:prstGeom>
              <a:noFill/>
            </p:spPr>
            <p:txBody>
              <a:bodyPr vert="horz" rtlCol="0">
                <a:spAutoFit/>
              </a:bodyPr>
              <a:lstStyle/>
              <a:p>
                <a:r>
                  <a:rPr lang="en-US" sz="1100" b="1" smtClean="0">
                    <a:solidFill>
                      <a:srgbClr val="FF0000"/>
                    </a:solidFill>
                  </a:rPr>
                  <a:t>Price discriminating monopolist</a:t>
                </a:r>
                <a:endParaRPr lang="en-US" sz="1100" b="1">
                  <a:solidFill>
                    <a:srgbClr val="FF0000"/>
                  </a:solidFill>
                </a:endParaRPr>
              </a:p>
            </p:txBody>
          </p:sp>
          <p:sp>
            <p:nvSpPr>
              <p:cNvPr id="50" name="TextBox 49"/>
              <p:cNvSpPr txBox="1"/>
              <p:nvPr/>
            </p:nvSpPr>
            <p:spPr>
              <a:xfrm>
                <a:off x="4152900" y="3648530"/>
                <a:ext cx="812800" cy="320690"/>
              </a:xfrm>
              <a:prstGeom prst="rect">
                <a:avLst/>
              </a:prstGeom>
              <a:noFill/>
            </p:spPr>
            <p:txBody>
              <a:bodyPr vert="horz" rtlCol="0">
                <a:spAutoFit/>
              </a:bodyPr>
              <a:lstStyle/>
              <a:p>
                <a:r>
                  <a:rPr lang="en-US" sz="1100" smtClean="0">
                    <a:solidFill>
                      <a:srgbClr val="000000"/>
                    </a:solidFill>
                  </a:rPr>
                  <a:t>P=MC</a:t>
                </a:r>
                <a:endParaRPr lang="en-US" sz="1100">
                  <a:solidFill>
                    <a:srgbClr val="000000"/>
                  </a:solidFill>
                </a:endParaRPr>
              </a:p>
            </p:txBody>
          </p:sp>
          <p:sp>
            <p:nvSpPr>
              <p:cNvPr id="107" name="TextBox 106"/>
              <p:cNvSpPr txBox="1"/>
              <p:nvPr/>
            </p:nvSpPr>
            <p:spPr>
              <a:xfrm>
                <a:off x="5737726" y="2589751"/>
                <a:ext cx="895561" cy="509331"/>
              </a:xfrm>
              <a:prstGeom prst="rect">
                <a:avLst/>
              </a:prstGeom>
              <a:solidFill>
                <a:schemeClr val="accent1">
                  <a:lumMod val="20000"/>
                  <a:lumOff val="80000"/>
                </a:schemeClr>
              </a:solidFill>
            </p:spPr>
            <p:txBody>
              <a:bodyPr vert="horz" wrap="square" rtlCol="0">
                <a:spAutoFit/>
              </a:bodyPr>
              <a:lstStyle/>
              <a:p>
                <a:pPr algn="ctr"/>
                <a:r>
                  <a:rPr lang="en-US" sz="1050" dirty="0" smtClean="0">
                    <a:solidFill>
                      <a:srgbClr val="000000"/>
                    </a:solidFill>
                  </a:rPr>
                  <a:t>Economic Profit</a:t>
                </a:r>
                <a:endParaRPr lang="en-US" sz="1050" dirty="0">
                  <a:solidFill>
                    <a:srgbClr val="000000"/>
                  </a:solidFill>
                </a:endParaRPr>
              </a:p>
            </p:txBody>
          </p:sp>
          <p:cxnSp>
            <p:nvCxnSpPr>
              <p:cNvPr id="108" name="Straight Connector 107"/>
              <p:cNvCxnSpPr/>
              <p:nvPr/>
            </p:nvCxnSpPr>
            <p:spPr>
              <a:xfrm flipH="1">
                <a:off x="4799931" y="3841035"/>
                <a:ext cx="17399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1219200" y="2457487"/>
              <a:ext cx="430753" cy="403292"/>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4902406" y="2361250"/>
              <a:ext cx="430753" cy="403292"/>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5946028" y="2615839"/>
              <a:ext cx="759572" cy="403292"/>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845782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7355"/>
            <a:ext cx="9144000" cy="5447645"/>
          </a:xfrm>
          <a:prstGeom prst="rect">
            <a:avLst/>
          </a:prstGeom>
          <a:noFill/>
        </p:spPr>
        <p:txBody>
          <a:bodyPr wrap="square" rtlCol="0">
            <a:spAutoFit/>
          </a:bodyPr>
          <a:lstStyle/>
          <a:p>
            <a:r>
              <a:rPr lang="en-US" sz="2400" dirty="0" smtClean="0">
                <a:solidFill>
                  <a:srgbClr val="FF0000"/>
                </a:solidFill>
              </a:rPr>
              <a:t>Price Discrimination</a:t>
            </a:r>
          </a:p>
          <a:p>
            <a:r>
              <a:rPr lang="en-US" dirty="0" smtClean="0"/>
              <a:t>Examining the graphs on the previous slide, we can make the following observations about price discrimination:</a:t>
            </a:r>
          </a:p>
          <a:p>
            <a:endParaRPr lang="en-US" dirty="0" smtClean="0"/>
          </a:p>
          <a:p>
            <a:endParaRPr lang="en-US" dirty="0" smtClean="0"/>
          </a:p>
          <a:p>
            <a:endParaRPr lang="en-US" dirty="0" smtClean="0"/>
          </a:p>
          <a:p>
            <a:r>
              <a:rPr lang="en-US" b="1" dirty="0" smtClean="0">
                <a:solidFill>
                  <a:srgbClr val="0000FF"/>
                </a:solidFill>
              </a:rPr>
              <a:t>Effects of price discrimination:</a:t>
            </a:r>
            <a:endParaRPr lang="en-US" b="1" dirty="0">
              <a:solidFill>
                <a:srgbClr val="0000FF"/>
              </a:solidFill>
            </a:endParaRPr>
          </a:p>
          <a:p>
            <a:pPr marL="285750" indent="-285750">
              <a:buFont typeface="Arial" pitchFamily="34" charset="0"/>
              <a:buChar char="•"/>
            </a:pPr>
            <a:r>
              <a:rPr lang="en-US" dirty="0" smtClean="0">
                <a:solidFill>
                  <a:schemeClr val="tx1">
                    <a:lumMod val="65000"/>
                    <a:lumOff val="35000"/>
                  </a:schemeClr>
                </a:solidFill>
                <a:cs typeface="Arial" pitchFamily="34" charset="0"/>
              </a:rPr>
              <a:t>The price discriminating firm earns a greater level of economic profits than the single-price firm. The green </a:t>
            </a:r>
            <a:r>
              <a:rPr lang="en-US" dirty="0">
                <a:solidFill>
                  <a:schemeClr val="tx1">
                    <a:lumMod val="65000"/>
                    <a:lumOff val="35000"/>
                  </a:schemeClr>
                </a:solidFill>
                <a:cs typeface="Arial" pitchFamily="34" charset="0"/>
              </a:rPr>
              <a:t>triangle </a:t>
            </a:r>
            <a:r>
              <a:rPr lang="en-US" dirty="0" smtClean="0">
                <a:solidFill>
                  <a:schemeClr val="tx1">
                    <a:lumMod val="65000"/>
                    <a:lumOff val="35000"/>
                  </a:schemeClr>
                </a:solidFill>
                <a:cs typeface="Arial" pitchFamily="34" charset="0"/>
              </a:rPr>
              <a:t>on the right is bigger </a:t>
            </a:r>
            <a:r>
              <a:rPr lang="en-US" dirty="0">
                <a:solidFill>
                  <a:schemeClr val="tx1">
                    <a:lumMod val="65000"/>
                    <a:lumOff val="35000"/>
                  </a:schemeClr>
                </a:solidFill>
                <a:cs typeface="Arial" pitchFamily="34" charset="0"/>
              </a:rPr>
              <a:t>than the green </a:t>
            </a:r>
            <a:r>
              <a:rPr lang="en-US" dirty="0" smtClean="0">
                <a:solidFill>
                  <a:schemeClr val="tx1">
                    <a:lumMod val="65000"/>
                    <a:lumOff val="35000"/>
                  </a:schemeClr>
                </a:solidFill>
                <a:cs typeface="Arial" pitchFamily="34" charset="0"/>
              </a:rPr>
              <a:t>rectangle on the left</a:t>
            </a:r>
            <a:endParaRPr lang="en-US" dirty="0">
              <a:solidFill>
                <a:schemeClr val="tx1">
                  <a:lumMod val="65000"/>
                  <a:lumOff val="35000"/>
                </a:schemeClr>
              </a:solidFill>
              <a:cs typeface="Arial" pitchFamily="34" charset="0"/>
            </a:endParaRPr>
          </a:p>
          <a:p>
            <a:pPr marL="285750" indent="-285750">
              <a:buFont typeface="Arial" pitchFamily="34" charset="0"/>
              <a:buChar char="•"/>
            </a:pPr>
            <a:r>
              <a:rPr lang="en-US" dirty="0" smtClean="0">
                <a:solidFill>
                  <a:schemeClr val="tx1">
                    <a:lumMod val="65000"/>
                    <a:lumOff val="35000"/>
                  </a:schemeClr>
                </a:solidFill>
                <a:cs typeface="Arial" pitchFamily="34" charset="0"/>
              </a:rPr>
              <a:t>More output is produced and sold due to price discrimination: </a:t>
            </a:r>
            <a:r>
              <a:rPr lang="en-US" dirty="0" err="1">
                <a:solidFill>
                  <a:schemeClr val="tx1">
                    <a:lumMod val="65000"/>
                    <a:lumOff val="35000"/>
                  </a:schemeClr>
                </a:solidFill>
                <a:cs typeface="Arial" pitchFamily="34" charset="0"/>
              </a:rPr>
              <a:t>Q</a:t>
            </a:r>
            <a:r>
              <a:rPr lang="en-US" baseline="-25000" dirty="0" err="1">
                <a:solidFill>
                  <a:schemeClr val="tx1">
                    <a:lumMod val="65000"/>
                    <a:lumOff val="35000"/>
                  </a:schemeClr>
                </a:solidFill>
                <a:cs typeface="Arial" pitchFamily="34" charset="0"/>
              </a:rPr>
              <a:t>pd</a:t>
            </a:r>
            <a:r>
              <a:rPr lang="en-US" dirty="0">
                <a:solidFill>
                  <a:schemeClr val="tx1">
                    <a:lumMod val="65000"/>
                    <a:lumOff val="35000"/>
                  </a:schemeClr>
                </a:solidFill>
                <a:cs typeface="Arial" pitchFamily="34" charset="0"/>
              </a:rPr>
              <a:t> is greater than </a:t>
            </a:r>
            <a:r>
              <a:rPr lang="en-US" dirty="0" err="1">
                <a:solidFill>
                  <a:schemeClr val="tx1">
                    <a:lumMod val="65000"/>
                    <a:lumOff val="35000"/>
                  </a:schemeClr>
                </a:solidFill>
                <a:cs typeface="Arial" pitchFamily="34" charset="0"/>
              </a:rPr>
              <a:t>Q</a:t>
            </a:r>
            <a:r>
              <a:rPr lang="en-US" baseline="-25000" dirty="0" err="1">
                <a:solidFill>
                  <a:schemeClr val="tx1">
                    <a:lumMod val="65000"/>
                    <a:lumOff val="35000"/>
                  </a:schemeClr>
                </a:solidFill>
                <a:cs typeface="Arial" pitchFamily="34" charset="0"/>
              </a:rPr>
              <a:t>m</a:t>
            </a:r>
            <a:endParaRPr lang="en-US" baseline="-25000" dirty="0">
              <a:solidFill>
                <a:schemeClr val="tx1">
                  <a:lumMod val="65000"/>
                  <a:lumOff val="35000"/>
                </a:schemeClr>
              </a:solidFill>
              <a:cs typeface="Arial" pitchFamily="34" charset="0"/>
            </a:endParaRPr>
          </a:p>
          <a:p>
            <a:pPr marL="285750" indent="-285750">
              <a:buFont typeface="Arial" pitchFamily="34" charset="0"/>
              <a:buChar char="•"/>
            </a:pPr>
            <a:r>
              <a:rPr lang="en-US" dirty="0" smtClean="0">
                <a:solidFill>
                  <a:schemeClr val="tx1">
                    <a:lumMod val="65000"/>
                    <a:lumOff val="35000"/>
                  </a:schemeClr>
                </a:solidFill>
                <a:cs typeface="Arial" pitchFamily="34" charset="0"/>
              </a:rPr>
              <a:t>Consumer surplus is reduced (or eliminated in the case of perfect price discrimination). When every consumer pays exactly what she is willing to pay, no one has any “extra” happiness when buying the product.</a:t>
            </a:r>
            <a:endParaRPr lang="en-US" dirty="0">
              <a:solidFill>
                <a:schemeClr val="tx1">
                  <a:lumMod val="65000"/>
                  <a:lumOff val="35000"/>
                </a:schemeClr>
              </a:solidFill>
              <a:cs typeface="Arial" pitchFamily="34" charset="0"/>
            </a:endParaRPr>
          </a:p>
          <a:p>
            <a:pPr marL="285750" indent="-285750">
              <a:buFont typeface="Arial" pitchFamily="34" charset="0"/>
              <a:buChar char="•"/>
            </a:pPr>
            <a:r>
              <a:rPr lang="en-US" dirty="0" smtClean="0">
                <a:solidFill>
                  <a:schemeClr val="tx1">
                    <a:lumMod val="65000"/>
                    <a:lumOff val="35000"/>
                  </a:schemeClr>
                </a:solidFill>
                <a:cs typeface="Arial" pitchFamily="34" charset="0"/>
              </a:rPr>
              <a:t>Allocative efficiency is improved! The higher level of output will be closer to (or equal to in the case of perfect price discrimination) the P=MC level. The firm will continue to sell right up to the point the last price it charged is equal to the firm’s marginal cost.</a:t>
            </a:r>
            <a:endParaRPr lang="en-US" b="1" dirty="0" smtClean="0">
              <a:solidFill>
                <a:schemeClr val="tx1">
                  <a:lumMod val="65000"/>
                  <a:lumOff val="35000"/>
                </a:schemeClr>
              </a:solidFill>
              <a:cs typeface="Arial" pitchFamily="34" charset="0"/>
            </a:endParaRPr>
          </a:p>
          <a:p>
            <a:pPr marL="285750" indent="-285750">
              <a:buFont typeface="Arial" pitchFamily="34" charset="0"/>
              <a:buChar char="•"/>
            </a:pPr>
            <a:r>
              <a:rPr lang="en-US" b="1" dirty="0" smtClean="0">
                <a:solidFill>
                  <a:srgbClr val="FF0000"/>
                </a:solidFill>
                <a:cs typeface="Arial" pitchFamily="34" charset="0"/>
              </a:rPr>
              <a:t>More efficient allocation of resources: </a:t>
            </a:r>
            <a:r>
              <a:rPr lang="en-US" dirty="0" smtClean="0">
                <a:solidFill>
                  <a:schemeClr val="tx1">
                    <a:lumMod val="65000"/>
                    <a:lumOff val="35000"/>
                  </a:schemeClr>
                </a:solidFill>
                <a:cs typeface="Arial" pitchFamily="34" charset="0"/>
              </a:rPr>
              <a:t>Despite the fall in consumer surplus, overall welfare is actually improved by price discrimination. More people can afford the product than under a single price seller. </a:t>
            </a:r>
            <a:endParaRPr lang="en-US" b="1" dirty="0">
              <a:solidFill>
                <a:schemeClr val="tx1">
                  <a:lumMod val="65000"/>
                  <a:lumOff val="35000"/>
                </a:schemeClr>
              </a:solidFill>
              <a:cs typeface="Arial" pitchFamily="34" charset="0"/>
            </a:endParaRPr>
          </a:p>
        </p:txBody>
      </p:sp>
    </p:spTree>
    <p:extLst>
      <p:ext uri="{BB962C8B-B14F-4D97-AF65-F5344CB8AC3E}">
        <p14:creationId xmlns="" xmlns:p14="http://schemas.microsoft.com/office/powerpoint/2010/main" val="1657638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97260"/>
            <a:ext cx="3886200" cy="5078313"/>
          </a:xfrm>
          <a:prstGeom prst="rect">
            <a:avLst/>
          </a:prstGeom>
          <a:noFill/>
        </p:spPr>
        <p:txBody>
          <a:bodyPr wrap="square" rtlCol="0">
            <a:spAutoFit/>
          </a:bodyPr>
          <a:lstStyle/>
          <a:p>
            <a:r>
              <a:rPr lang="en-US" sz="2400" dirty="0" smtClean="0">
                <a:solidFill>
                  <a:srgbClr val="FF0000"/>
                </a:solidFill>
              </a:rPr>
              <a:t>Monopoly Practice Question</a:t>
            </a:r>
          </a:p>
          <a:p>
            <a:r>
              <a:rPr lang="en-US" sz="1600" dirty="0" smtClean="0"/>
              <a:t>The diagram shows the demand, marginal revenue, and cost curves for a pure monopoly.</a:t>
            </a:r>
          </a:p>
          <a:p>
            <a:pPr marL="342900" indent="-342900">
              <a:buFont typeface="+mj-lt"/>
              <a:buAutoNum type="arabicPeriod"/>
            </a:pPr>
            <a:r>
              <a:rPr lang="en-US" sz="1400" dirty="0" smtClean="0">
                <a:solidFill>
                  <a:srgbClr val="000000"/>
                </a:solidFill>
                <a:cs typeface="Arial" pitchFamily="34" charset="0"/>
              </a:rPr>
              <a:t>How </a:t>
            </a:r>
            <a:r>
              <a:rPr lang="en-US" sz="1400" dirty="0">
                <a:solidFill>
                  <a:srgbClr val="000000"/>
                </a:solidFill>
                <a:cs typeface="Arial" pitchFamily="34" charset="0"/>
              </a:rPr>
              <a:t>does a monopolist determine its profit-maximizing level of output and </a:t>
            </a:r>
            <a:r>
              <a:rPr lang="en-US" sz="1400" dirty="0" smtClean="0">
                <a:solidFill>
                  <a:srgbClr val="000000"/>
                </a:solidFill>
                <a:cs typeface="Arial" pitchFamily="34" charset="0"/>
              </a:rPr>
              <a:t>price?</a:t>
            </a:r>
          </a:p>
          <a:p>
            <a:pPr marL="342900" indent="-342900">
              <a:buFont typeface="+mj-lt"/>
              <a:buAutoNum type="arabicPeriod"/>
            </a:pPr>
            <a:r>
              <a:rPr lang="en-US" sz="1400" dirty="0" smtClean="0">
                <a:solidFill>
                  <a:srgbClr val="000000"/>
                </a:solidFill>
                <a:cs typeface="Arial" pitchFamily="34" charset="0"/>
              </a:rPr>
              <a:t>Using </a:t>
            </a:r>
            <a:r>
              <a:rPr lang="en-US" sz="1400" dirty="0">
                <a:solidFill>
                  <a:srgbClr val="000000"/>
                </a:solidFill>
                <a:cs typeface="Arial" pitchFamily="34" charset="0"/>
              </a:rPr>
              <a:t>the information in the graph, identify each of the following for the </a:t>
            </a:r>
            <a:r>
              <a:rPr lang="en-US" sz="1400" dirty="0" smtClean="0">
                <a:solidFill>
                  <a:srgbClr val="000000"/>
                </a:solidFill>
                <a:cs typeface="Arial" pitchFamily="34" charset="0"/>
              </a:rPr>
              <a:t>monopolist.</a:t>
            </a:r>
          </a:p>
          <a:p>
            <a:pPr marL="800100" lvl="1" indent="-342900">
              <a:buFont typeface="+mj-lt"/>
              <a:buAutoNum type="alphaLcPeriod"/>
            </a:pPr>
            <a:r>
              <a:rPr lang="en-US" sz="1400" dirty="0" smtClean="0">
                <a:solidFill>
                  <a:srgbClr val="000000"/>
                </a:solidFill>
                <a:cs typeface="Arial" pitchFamily="34" charset="0"/>
              </a:rPr>
              <a:t>The </a:t>
            </a:r>
            <a:r>
              <a:rPr lang="en-US" sz="1400" dirty="0">
                <a:solidFill>
                  <a:srgbClr val="000000"/>
                </a:solidFill>
                <a:cs typeface="Arial" pitchFamily="34" charset="0"/>
              </a:rPr>
              <a:t>profit maximizing level of output  and </a:t>
            </a:r>
            <a:r>
              <a:rPr lang="en-US" sz="1400" dirty="0" smtClean="0">
                <a:solidFill>
                  <a:srgbClr val="000000"/>
                </a:solidFill>
                <a:cs typeface="Arial" pitchFamily="34" charset="0"/>
              </a:rPr>
              <a:t>price</a:t>
            </a:r>
          </a:p>
          <a:p>
            <a:pPr marL="800100" lvl="1" indent="-342900">
              <a:buFont typeface="+mj-lt"/>
              <a:buAutoNum type="alphaLcPeriod"/>
            </a:pPr>
            <a:r>
              <a:rPr lang="en-US" sz="1400" dirty="0" smtClean="0">
                <a:solidFill>
                  <a:srgbClr val="000000"/>
                </a:solidFill>
                <a:cs typeface="Arial" pitchFamily="34" charset="0"/>
              </a:rPr>
              <a:t>The </a:t>
            </a:r>
            <a:r>
              <a:rPr lang="en-US" sz="1400" dirty="0">
                <a:solidFill>
                  <a:srgbClr val="000000"/>
                </a:solidFill>
                <a:cs typeface="Arial" pitchFamily="34" charset="0"/>
              </a:rPr>
              <a:t>line segment of the demand curve that is </a:t>
            </a:r>
            <a:r>
              <a:rPr lang="en-US" sz="1400" dirty="0" smtClean="0">
                <a:solidFill>
                  <a:srgbClr val="000000"/>
                </a:solidFill>
                <a:cs typeface="Arial" pitchFamily="34" charset="0"/>
              </a:rPr>
              <a:t>elastic</a:t>
            </a:r>
          </a:p>
          <a:p>
            <a:pPr marL="342900" indent="-342900">
              <a:buFont typeface="+mj-lt"/>
              <a:buAutoNum type="arabicPeriod"/>
            </a:pPr>
            <a:r>
              <a:rPr lang="en-US" sz="1400" dirty="0" smtClean="0">
                <a:solidFill>
                  <a:srgbClr val="000000"/>
                </a:solidFill>
                <a:cs typeface="Arial" pitchFamily="34" charset="0"/>
              </a:rPr>
              <a:t>Suppose </a:t>
            </a:r>
            <a:r>
              <a:rPr lang="en-US" sz="1400" dirty="0">
                <a:solidFill>
                  <a:srgbClr val="000000"/>
                </a:solidFill>
                <a:cs typeface="Arial" pitchFamily="34" charset="0"/>
              </a:rPr>
              <a:t>that the industry depicted in the graph became perfectly competitive without changing the demand or cost curves. Identify the equilibrium price and output that would prevail in the perfectly competitive </a:t>
            </a:r>
            <a:r>
              <a:rPr lang="en-US" sz="1400" dirty="0" smtClean="0">
                <a:solidFill>
                  <a:srgbClr val="000000"/>
                </a:solidFill>
                <a:cs typeface="Arial" pitchFamily="34" charset="0"/>
              </a:rPr>
              <a:t>market.</a:t>
            </a:r>
          </a:p>
          <a:p>
            <a:pPr marL="342900" indent="-342900">
              <a:buFont typeface="+mj-lt"/>
              <a:buAutoNum type="arabicPeriod"/>
            </a:pPr>
            <a:r>
              <a:rPr lang="en-US" sz="1400" dirty="0" smtClean="0">
                <a:solidFill>
                  <a:srgbClr val="000000"/>
                </a:solidFill>
                <a:cs typeface="Arial" pitchFamily="34" charset="0"/>
              </a:rPr>
              <a:t>Using </a:t>
            </a:r>
            <a:r>
              <a:rPr lang="en-US" sz="1400" dirty="0">
                <a:solidFill>
                  <a:srgbClr val="000000"/>
                </a:solidFill>
                <a:cs typeface="Arial" pitchFamily="34" charset="0"/>
              </a:rPr>
              <a:t>the information in the graph, identify the area of consumer surplus for each of the </a:t>
            </a:r>
            <a:r>
              <a:rPr lang="en-US" sz="1400" dirty="0" smtClean="0">
                <a:solidFill>
                  <a:srgbClr val="000000"/>
                </a:solidFill>
                <a:cs typeface="Arial" pitchFamily="34" charset="0"/>
              </a:rPr>
              <a:t>following.</a:t>
            </a:r>
          </a:p>
          <a:p>
            <a:pPr marL="800100" lvl="1" indent="-342900">
              <a:buFont typeface="+mj-lt"/>
              <a:buAutoNum type="alphaLcPeriod"/>
            </a:pPr>
            <a:r>
              <a:rPr lang="en-US" sz="1400" dirty="0" smtClean="0">
                <a:solidFill>
                  <a:srgbClr val="000000"/>
                </a:solidFill>
                <a:cs typeface="Arial" pitchFamily="34" charset="0"/>
              </a:rPr>
              <a:t>The </a:t>
            </a:r>
            <a:r>
              <a:rPr lang="en-US" sz="1400" dirty="0">
                <a:solidFill>
                  <a:srgbClr val="000000"/>
                </a:solidFill>
                <a:cs typeface="Arial" pitchFamily="34" charset="0"/>
              </a:rPr>
              <a:t>profit-maximizing </a:t>
            </a:r>
            <a:r>
              <a:rPr lang="en-US" sz="1400" dirty="0" smtClean="0">
                <a:solidFill>
                  <a:srgbClr val="000000"/>
                </a:solidFill>
                <a:cs typeface="Arial" pitchFamily="34" charset="0"/>
              </a:rPr>
              <a:t>monopoly</a:t>
            </a:r>
          </a:p>
          <a:p>
            <a:pPr marL="800100" lvl="1" indent="-342900">
              <a:buFont typeface="+mj-lt"/>
              <a:buAutoNum type="alphaLcPeriod"/>
            </a:pPr>
            <a:r>
              <a:rPr lang="en-US" sz="1400" dirty="0" smtClean="0">
                <a:solidFill>
                  <a:srgbClr val="000000"/>
                </a:solidFill>
                <a:cs typeface="Arial" pitchFamily="34" charset="0"/>
              </a:rPr>
              <a:t>The </a:t>
            </a:r>
            <a:r>
              <a:rPr lang="en-US" sz="1400" dirty="0">
                <a:solidFill>
                  <a:srgbClr val="000000"/>
                </a:solidFill>
                <a:cs typeface="Arial" pitchFamily="34" charset="0"/>
              </a:rPr>
              <a:t>perfectly competitive </a:t>
            </a:r>
            <a:r>
              <a:rPr lang="en-US" sz="1400" dirty="0" smtClean="0">
                <a:solidFill>
                  <a:srgbClr val="000000"/>
                </a:solidFill>
                <a:cs typeface="Arial" pitchFamily="34" charset="0"/>
              </a:rPr>
              <a:t>industry</a:t>
            </a:r>
          </a:p>
        </p:txBody>
      </p:sp>
      <p:grpSp>
        <p:nvGrpSpPr>
          <p:cNvPr id="8" name="Group 7"/>
          <p:cNvGrpSpPr>
            <a:grpSpLocks noChangeAspect="1"/>
          </p:cNvGrpSpPr>
          <p:nvPr/>
        </p:nvGrpSpPr>
        <p:grpSpPr>
          <a:xfrm>
            <a:off x="3997340" y="697260"/>
            <a:ext cx="5146660" cy="3766284"/>
            <a:chOff x="5461000" y="939800"/>
            <a:chExt cx="4711700" cy="4273527"/>
          </a:xfrm>
        </p:grpSpPr>
        <p:cxnSp>
          <p:nvCxnSpPr>
            <p:cNvPr id="10" name="Straight Connector 9"/>
            <p:cNvCxnSpPr/>
            <p:nvPr/>
          </p:nvCxnSpPr>
          <p:spPr>
            <a:xfrm>
              <a:off x="6088760" y="965835"/>
              <a:ext cx="0" cy="358800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75934" y="4579492"/>
              <a:ext cx="38696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65596" y="1106805"/>
              <a:ext cx="3434080" cy="3357372"/>
            </a:xfrm>
            <a:prstGeom prst="line">
              <a:avLst/>
            </a:prstGeom>
            <a:ln w="28575"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27241" y="1119632"/>
              <a:ext cx="1973200" cy="3946778"/>
            </a:xfrm>
            <a:prstGeom prst="line">
              <a:avLst/>
            </a:prstGeom>
            <a:ln w="28575"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4" name="Group 8"/>
            <p:cNvGrpSpPr/>
            <p:nvPr/>
          </p:nvGrpSpPr>
          <p:grpSpPr>
            <a:xfrm>
              <a:off x="6172200" y="2374900"/>
              <a:ext cx="3124200" cy="574040"/>
              <a:chOff x="6172200" y="2374900"/>
              <a:chExt cx="3124200" cy="574040"/>
            </a:xfrm>
          </p:grpSpPr>
          <p:sp>
            <p:nvSpPr>
              <p:cNvPr id="41" name="TextBox 40"/>
              <p:cNvSpPr txBox="1"/>
              <p:nvPr/>
            </p:nvSpPr>
            <p:spPr>
              <a:xfrm>
                <a:off x="8763000" y="2374900"/>
                <a:ext cx="533400" cy="349228"/>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42" name="Freeform 7"/>
              <p:cNvSpPr/>
              <p:nvPr/>
            </p:nvSpPr>
            <p:spPr>
              <a:xfrm>
                <a:off x="6172200" y="2411729"/>
                <a:ext cx="2608581" cy="537211"/>
              </a:xfrm>
              <a:custGeom>
                <a:avLst/>
                <a:gdLst/>
                <a:ahLst/>
                <a:cxnLst/>
                <a:rect l="0" t="0" r="0" b="0"/>
                <a:pathLst>
                  <a:path w="2608581" h="537211">
                    <a:moveTo>
                      <a:pt x="0" y="0"/>
                    </a:moveTo>
                    <a:lnTo>
                      <a:pt x="7620" y="13971"/>
                    </a:lnTo>
                    <a:lnTo>
                      <a:pt x="19050" y="29210"/>
                    </a:lnTo>
                    <a:lnTo>
                      <a:pt x="25400" y="43181"/>
                    </a:lnTo>
                    <a:lnTo>
                      <a:pt x="33020" y="57150"/>
                    </a:lnTo>
                    <a:lnTo>
                      <a:pt x="39370" y="67310"/>
                    </a:lnTo>
                    <a:lnTo>
                      <a:pt x="49529" y="81281"/>
                    </a:lnTo>
                    <a:lnTo>
                      <a:pt x="55879" y="92710"/>
                    </a:lnTo>
                    <a:lnTo>
                      <a:pt x="58420" y="102871"/>
                    </a:lnTo>
                    <a:lnTo>
                      <a:pt x="62229" y="106681"/>
                    </a:lnTo>
                    <a:lnTo>
                      <a:pt x="77470" y="120650"/>
                    </a:lnTo>
                    <a:lnTo>
                      <a:pt x="88900" y="138431"/>
                    </a:lnTo>
                    <a:lnTo>
                      <a:pt x="102870" y="152400"/>
                    </a:lnTo>
                    <a:lnTo>
                      <a:pt x="114300" y="166371"/>
                    </a:lnTo>
                    <a:lnTo>
                      <a:pt x="135890" y="198121"/>
                    </a:lnTo>
                    <a:lnTo>
                      <a:pt x="140970" y="201931"/>
                    </a:lnTo>
                    <a:lnTo>
                      <a:pt x="147320" y="205741"/>
                    </a:lnTo>
                    <a:lnTo>
                      <a:pt x="153670" y="209550"/>
                    </a:lnTo>
                    <a:lnTo>
                      <a:pt x="166370" y="219710"/>
                    </a:lnTo>
                    <a:lnTo>
                      <a:pt x="180340" y="233681"/>
                    </a:lnTo>
                    <a:lnTo>
                      <a:pt x="189229" y="245110"/>
                    </a:lnTo>
                    <a:lnTo>
                      <a:pt x="199390" y="254000"/>
                    </a:lnTo>
                    <a:lnTo>
                      <a:pt x="213359" y="265431"/>
                    </a:lnTo>
                    <a:lnTo>
                      <a:pt x="229870" y="276860"/>
                    </a:lnTo>
                    <a:lnTo>
                      <a:pt x="255270" y="293371"/>
                    </a:lnTo>
                    <a:lnTo>
                      <a:pt x="283209" y="307341"/>
                    </a:lnTo>
                    <a:lnTo>
                      <a:pt x="304800" y="321310"/>
                    </a:lnTo>
                    <a:lnTo>
                      <a:pt x="327659" y="335281"/>
                    </a:lnTo>
                    <a:lnTo>
                      <a:pt x="341630" y="345441"/>
                    </a:lnTo>
                    <a:lnTo>
                      <a:pt x="358140" y="353060"/>
                    </a:lnTo>
                    <a:lnTo>
                      <a:pt x="378459" y="360681"/>
                    </a:lnTo>
                    <a:lnTo>
                      <a:pt x="400050" y="375921"/>
                    </a:lnTo>
                    <a:lnTo>
                      <a:pt x="416559" y="381000"/>
                    </a:lnTo>
                    <a:lnTo>
                      <a:pt x="421640" y="381000"/>
                    </a:lnTo>
                    <a:lnTo>
                      <a:pt x="427990" y="386081"/>
                    </a:lnTo>
                    <a:lnTo>
                      <a:pt x="433069" y="391160"/>
                    </a:lnTo>
                    <a:lnTo>
                      <a:pt x="449580" y="397510"/>
                    </a:lnTo>
                    <a:lnTo>
                      <a:pt x="481330" y="411481"/>
                    </a:lnTo>
                    <a:lnTo>
                      <a:pt x="516890" y="425450"/>
                    </a:lnTo>
                    <a:lnTo>
                      <a:pt x="553719" y="439421"/>
                    </a:lnTo>
                    <a:lnTo>
                      <a:pt x="586740" y="448310"/>
                    </a:lnTo>
                    <a:lnTo>
                      <a:pt x="619759" y="453391"/>
                    </a:lnTo>
                    <a:lnTo>
                      <a:pt x="657859" y="467360"/>
                    </a:lnTo>
                    <a:lnTo>
                      <a:pt x="662940" y="467360"/>
                    </a:lnTo>
                    <a:lnTo>
                      <a:pt x="711200" y="483871"/>
                    </a:lnTo>
                    <a:lnTo>
                      <a:pt x="787400" y="501650"/>
                    </a:lnTo>
                    <a:lnTo>
                      <a:pt x="826769" y="510541"/>
                    </a:lnTo>
                    <a:lnTo>
                      <a:pt x="890269" y="515621"/>
                    </a:lnTo>
                    <a:lnTo>
                      <a:pt x="958850" y="520700"/>
                    </a:lnTo>
                    <a:lnTo>
                      <a:pt x="1009650" y="524510"/>
                    </a:lnTo>
                    <a:lnTo>
                      <a:pt x="1061719" y="533400"/>
                    </a:lnTo>
                    <a:lnTo>
                      <a:pt x="1134109" y="537210"/>
                    </a:lnTo>
                    <a:lnTo>
                      <a:pt x="1205230" y="537210"/>
                    </a:lnTo>
                    <a:lnTo>
                      <a:pt x="1273809" y="534671"/>
                    </a:lnTo>
                    <a:lnTo>
                      <a:pt x="1357630" y="527050"/>
                    </a:lnTo>
                    <a:lnTo>
                      <a:pt x="1427480" y="524510"/>
                    </a:lnTo>
                    <a:lnTo>
                      <a:pt x="1506219" y="520700"/>
                    </a:lnTo>
                    <a:lnTo>
                      <a:pt x="1572259" y="510541"/>
                    </a:lnTo>
                    <a:lnTo>
                      <a:pt x="1649730" y="499110"/>
                    </a:lnTo>
                    <a:lnTo>
                      <a:pt x="1711959" y="492760"/>
                    </a:lnTo>
                    <a:lnTo>
                      <a:pt x="1774190" y="476250"/>
                    </a:lnTo>
                    <a:lnTo>
                      <a:pt x="1821180" y="467360"/>
                    </a:lnTo>
                    <a:lnTo>
                      <a:pt x="1858009" y="458471"/>
                    </a:lnTo>
                    <a:lnTo>
                      <a:pt x="1907540" y="450850"/>
                    </a:lnTo>
                    <a:lnTo>
                      <a:pt x="1954530" y="434341"/>
                    </a:lnTo>
                    <a:lnTo>
                      <a:pt x="1995169" y="422910"/>
                    </a:lnTo>
                    <a:lnTo>
                      <a:pt x="2025650" y="408941"/>
                    </a:lnTo>
                    <a:lnTo>
                      <a:pt x="2040890" y="402591"/>
                    </a:lnTo>
                    <a:lnTo>
                      <a:pt x="2078990" y="391160"/>
                    </a:lnTo>
                    <a:lnTo>
                      <a:pt x="2086609" y="388621"/>
                    </a:lnTo>
                    <a:lnTo>
                      <a:pt x="2096769" y="383541"/>
                    </a:lnTo>
                    <a:lnTo>
                      <a:pt x="2103119" y="383541"/>
                    </a:lnTo>
                    <a:lnTo>
                      <a:pt x="2141219" y="367031"/>
                    </a:lnTo>
                    <a:lnTo>
                      <a:pt x="2169159" y="358141"/>
                    </a:lnTo>
                    <a:lnTo>
                      <a:pt x="2226309" y="335281"/>
                    </a:lnTo>
                    <a:lnTo>
                      <a:pt x="2246630" y="326391"/>
                    </a:lnTo>
                    <a:lnTo>
                      <a:pt x="2268219" y="314960"/>
                    </a:lnTo>
                    <a:lnTo>
                      <a:pt x="2287269" y="304800"/>
                    </a:lnTo>
                    <a:lnTo>
                      <a:pt x="2320290" y="290831"/>
                    </a:lnTo>
                    <a:lnTo>
                      <a:pt x="2349500" y="283210"/>
                    </a:lnTo>
                    <a:lnTo>
                      <a:pt x="2371090" y="265431"/>
                    </a:lnTo>
                    <a:lnTo>
                      <a:pt x="2411730" y="247650"/>
                    </a:lnTo>
                    <a:lnTo>
                      <a:pt x="2435859" y="237491"/>
                    </a:lnTo>
                    <a:lnTo>
                      <a:pt x="2458719" y="219710"/>
                    </a:lnTo>
                    <a:lnTo>
                      <a:pt x="2481580" y="205741"/>
                    </a:lnTo>
                    <a:lnTo>
                      <a:pt x="2509519" y="186691"/>
                    </a:lnTo>
                    <a:lnTo>
                      <a:pt x="2532380" y="172721"/>
                    </a:lnTo>
                    <a:lnTo>
                      <a:pt x="2550159" y="158750"/>
                    </a:lnTo>
                    <a:lnTo>
                      <a:pt x="2565400" y="149860"/>
                    </a:lnTo>
                    <a:lnTo>
                      <a:pt x="2583180" y="142241"/>
                    </a:lnTo>
                    <a:lnTo>
                      <a:pt x="2608580" y="124460"/>
                    </a:lnTo>
                  </a:path>
                </a:pathLst>
              </a:custGeom>
              <a:ln w="28575"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15" name="TextBox 14"/>
            <p:cNvSpPr txBox="1"/>
            <p:nvPr/>
          </p:nvSpPr>
          <p:spPr>
            <a:xfrm>
              <a:off x="7848601" y="1384301"/>
              <a:ext cx="482600" cy="349228"/>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16" name="Freeform 15"/>
            <p:cNvSpPr/>
            <p:nvPr/>
          </p:nvSpPr>
          <p:spPr>
            <a:xfrm>
              <a:off x="6220459" y="1546860"/>
              <a:ext cx="1615442" cy="1671320"/>
            </a:xfrm>
            <a:custGeom>
              <a:avLst/>
              <a:gdLst/>
              <a:ahLst/>
              <a:cxnLst/>
              <a:rect l="0" t="0" r="0" b="0"/>
              <a:pathLst>
                <a:path w="1615442" h="1671320">
                  <a:moveTo>
                    <a:pt x="0" y="1432560"/>
                  </a:moveTo>
                  <a:lnTo>
                    <a:pt x="3811" y="1452879"/>
                  </a:lnTo>
                  <a:lnTo>
                    <a:pt x="10161" y="1460500"/>
                  </a:lnTo>
                  <a:lnTo>
                    <a:pt x="57150" y="1510029"/>
                  </a:lnTo>
                  <a:lnTo>
                    <a:pt x="78741" y="1525269"/>
                  </a:lnTo>
                  <a:lnTo>
                    <a:pt x="92711" y="1543050"/>
                  </a:lnTo>
                  <a:lnTo>
                    <a:pt x="109220" y="1553210"/>
                  </a:lnTo>
                  <a:lnTo>
                    <a:pt x="129541" y="1565910"/>
                  </a:lnTo>
                  <a:lnTo>
                    <a:pt x="134620" y="1567179"/>
                  </a:lnTo>
                  <a:lnTo>
                    <a:pt x="179070" y="1591310"/>
                  </a:lnTo>
                  <a:lnTo>
                    <a:pt x="193041" y="1596390"/>
                  </a:lnTo>
                  <a:lnTo>
                    <a:pt x="223520" y="1604010"/>
                  </a:lnTo>
                  <a:lnTo>
                    <a:pt x="237491" y="1610360"/>
                  </a:lnTo>
                  <a:lnTo>
                    <a:pt x="256541" y="1620519"/>
                  </a:lnTo>
                  <a:lnTo>
                    <a:pt x="269241" y="1624329"/>
                  </a:lnTo>
                  <a:lnTo>
                    <a:pt x="317500" y="1634490"/>
                  </a:lnTo>
                  <a:lnTo>
                    <a:pt x="359410" y="1644650"/>
                  </a:lnTo>
                  <a:lnTo>
                    <a:pt x="388621" y="1645919"/>
                  </a:lnTo>
                  <a:lnTo>
                    <a:pt x="429260" y="1656079"/>
                  </a:lnTo>
                  <a:lnTo>
                    <a:pt x="473710" y="1663700"/>
                  </a:lnTo>
                  <a:lnTo>
                    <a:pt x="497841" y="1670050"/>
                  </a:lnTo>
                  <a:lnTo>
                    <a:pt x="534671" y="1671319"/>
                  </a:lnTo>
                  <a:lnTo>
                    <a:pt x="574041" y="1666240"/>
                  </a:lnTo>
                  <a:lnTo>
                    <a:pt x="618491" y="1659890"/>
                  </a:lnTo>
                  <a:lnTo>
                    <a:pt x="659131" y="1649729"/>
                  </a:lnTo>
                  <a:lnTo>
                    <a:pt x="709931" y="1644650"/>
                  </a:lnTo>
                  <a:lnTo>
                    <a:pt x="728981" y="1638300"/>
                  </a:lnTo>
                  <a:lnTo>
                    <a:pt x="746760" y="1628140"/>
                  </a:lnTo>
                  <a:lnTo>
                    <a:pt x="758191" y="1628140"/>
                  </a:lnTo>
                  <a:lnTo>
                    <a:pt x="764541" y="1626869"/>
                  </a:lnTo>
                  <a:lnTo>
                    <a:pt x="793750" y="1610360"/>
                  </a:lnTo>
                  <a:lnTo>
                    <a:pt x="805181" y="1604010"/>
                  </a:lnTo>
                  <a:lnTo>
                    <a:pt x="844550" y="1596390"/>
                  </a:lnTo>
                  <a:lnTo>
                    <a:pt x="855981" y="1591310"/>
                  </a:lnTo>
                  <a:lnTo>
                    <a:pt x="889000" y="1570990"/>
                  </a:lnTo>
                  <a:lnTo>
                    <a:pt x="894081" y="1565910"/>
                  </a:lnTo>
                  <a:lnTo>
                    <a:pt x="900431" y="1565910"/>
                  </a:lnTo>
                  <a:lnTo>
                    <a:pt x="910591" y="1559560"/>
                  </a:lnTo>
                  <a:lnTo>
                    <a:pt x="915671" y="1557019"/>
                  </a:lnTo>
                  <a:lnTo>
                    <a:pt x="935991" y="1539240"/>
                  </a:lnTo>
                  <a:lnTo>
                    <a:pt x="947421" y="1531619"/>
                  </a:lnTo>
                  <a:lnTo>
                    <a:pt x="998221" y="1484629"/>
                  </a:lnTo>
                  <a:lnTo>
                    <a:pt x="1038860" y="1436369"/>
                  </a:lnTo>
                  <a:lnTo>
                    <a:pt x="1070610" y="1400810"/>
                  </a:lnTo>
                  <a:lnTo>
                    <a:pt x="1071881" y="1393190"/>
                  </a:lnTo>
                  <a:lnTo>
                    <a:pt x="1078231" y="1376679"/>
                  </a:lnTo>
                  <a:lnTo>
                    <a:pt x="1111250" y="1325879"/>
                  </a:lnTo>
                  <a:lnTo>
                    <a:pt x="1141731" y="1281429"/>
                  </a:lnTo>
                  <a:lnTo>
                    <a:pt x="1169671" y="1234440"/>
                  </a:lnTo>
                  <a:lnTo>
                    <a:pt x="1200150" y="1181100"/>
                  </a:lnTo>
                  <a:lnTo>
                    <a:pt x="1202691" y="1167129"/>
                  </a:lnTo>
                  <a:lnTo>
                    <a:pt x="1217931" y="1137919"/>
                  </a:lnTo>
                  <a:lnTo>
                    <a:pt x="1253491" y="1090929"/>
                  </a:lnTo>
                  <a:lnTo>
                    <a:pt x="1280160" y="1054100"/>
                  </a:lnTo>
                  <a:lnTo>
                    <a:pt x="1283971" y="1036319"/>
                  </a:lnTo>
                  <a:lnTo>
                    <a:pt x="1291591" y="1019810"/>
                  </a:lnTo>
                  <a:lnTo>
                    <a:pt x="1313181" y="971550"/>
                  </a:lnTo>
                  <a:lnTo>
                    <a:pt x="1342391" y="920750"/>
                  </a:lnTo>
                  <a:lnTo>
                    <a:pt x="1360171" y="880110"/>
                  </a:lnTo>
                  <a:lnTo>
                    <a:pt x="1376681" y="828040"/>
                  </a:lnTo>
                  <a:lnTo>
                    <a:pt x="1399541" y="778510"/>
                  </a:lnTo>
                  <a:lnTo>
                    <a:pt x="1426210" y="718819"/>
                  </a:lnTo>
                  <a:lnTo>
                    <a:pt x="1443991" y="671829"/>
                  </a:lnTo>
                  <a:lnTo>
                    <a:pt x="1457960" y="629919"/>
                  </a:lnTo>
                  <a:lnTo>
                    <a:pt x="1468121" y="586740"/>
                  </a:lnTo>
                  <a:lnTo>
                    <a:pt x="1484631" y="541019"/>
                  </a:lnTo>
                  <a:lnTo>
                    <a:pt x="1496060" y="501650"/>
                  </a:lnTo>
                  <a:lnTo>
                    <a:pt x="1504950" y="469900"/>
                  </a:lnTo>
                  <a:lnTo>
                    <a:pt x="1521460" y="417829"/>
                  </a:lnTo>
                  <a:lnTo>
                    <a:pt x="1532891" y="370840"/>
                  </a:lnTo>
                  <a:lnTo>
                    <a:pt x="1543050" y="321310"/>
                  </a:lnTo>
                  <a:lnTo>
                    <a:pt x="1554481" y="269240"/>
                  </a:lnTo>
                  <a:lnTo>
                    <a:pt x="1557021" y="264160"/>
                  </a:lnTo>
                  <a:lnTo>
                    <a:pt x="1559560" y="250190"/>
                  </a:lnTo>
                  <a:lnTo>
                    <a:pt x="1563371" y="210819"/>
                  </a:lnTo>
                  <a:lnTo>
                    <a:pt x="1576071" y="173990"/>
                  </a:lnTo>
                  <a:lnTo>
                    <a:pt x="1582421" y="140969"/>
                  </a:lnTo>
                  <a:lnTo>
                    <a:pt x="1593850" y="104140"/>
                  </a:lnTo>
                  <a:lnTo>
                    <a:pt x="1604010" y="52070"/>
                  </a:lnTo>
                  <a:lnTo>
                    <a:pt x="1607821" y="21590"/>
                  </a:lnTo>
                  <a:lnTo>
                    <a:pt x="1615441" y="0"/>
                  </a:lnTo>
                </a:path>
              </a:pathLst>
            </a:cu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7" name="TextBox 16"/>
            <p:cNvSpPr txBox="1"/>
            <p:nvPr/>
          </p:nvSpPr>
          <p:spPr>
            <a:xfrm>
              <a:off x="9588501" y="4165598"/>
              <a:ext cx="584199" cy="349228"/>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sp>
          <p:nvSpPr>
            <p:cNvPr id="18" name="TextBox 17"/>
            <p:cNvSpPr txBox="1"/>
            <p:nvPr/>
          </p:nvSpPr>
          <p:spPr>
            <a:xfrm>
              <a:off x="8115300" y="4864099"/>
              <a:ext cx="787400" cy="349228"/>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cxnSp>
          <p:nvCxnSpPr>
            <p:cNvPr id="19" name="Straight Connector 18"/>
            <p:cNvCxnSpPr/>
            <p:nvPr/>
          </p:nvCxnSpPr>
          <p:spPr>
            <a:xfrm flipV="1">
              <a:off x="7113778" y="2003805"/>
              <a:ext cx="0" cy="2575687"/>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21371" y="2324226"/>
              <a:ext cx="0" cy="2255266"/>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856981" y="2772664"/>
              <a:ext cx="0" cy="1806828"/>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85125" y="2875152"/>
              <a:ext cx="0" cy="1704340"/>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75934" y="3080257"/>
              <a:ext cx="2139822" cy="0"/>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02930" y="3080257"/>
              <a:ext cx="0" cy="1499235"/>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088760" y="2772664"/>
              <a:ext cx="1755395" cy="0"/>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088760" y="2875152"/>
              <a:ext cx="1883537" cy="0"/>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088760" y="2324226"/>
              <a:ext cx="1319784" cy="0"/>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088760" y="1990979"/>
              <a:ext cx="1012191" cy="0"/>
            </a:xfrm>
            <a:prstGeom prst="line">
              <a:avLst/>
            </a:prstGeom>
            <a:ln w="1905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645916" y="1842093"/>
              <a:ext cx="641910" cy="349228"/>
            </a:xfrm>
            <a:prstGeom prst="rect">
              <a:avLst/>
            </a:prstGeom>
            <a:noFill/>
          </p:spPr>
          <p:txBody>
            <a:bodyPr vert="horz" wrap="square" rtlCol="0">
              <a:spAutoFit/>
            </a:bodyPr>
            <a:lstStyle/>
            <a:p>
              <a:pPr algn="ctr"/>
              <a:r>
                <a:rPr lang="en-US" sz="1400" dirty="0" smtClean="0">
                  <a:solidFill>
                    <a:srgbClr val="000000"/>
                  </a:solidFill>
                </a:rPr>
                <a:t>P</a:t>
              </a:r>
              <a:r>
                <a:rPr lang="en-US" sz="1400" baseline="-25000" dirty="0" smtClean="0">
                  <a:solidFill>
                    <a:srgbClr val="000000"/>
                  </a:solidFill>
                </a:rPr>
                <a:t>5</a:t>
              </a:r>
              <a:endParaRPr lang="en-US" sz="1400" baseline="-25000" dirty="0">
                <a:solidFill>
                  <a:srgbClr val="000000"/>
                </a:solidFill>
              </a:endParaRPr>
            </a:p>
          </p:txBody>
        </p:sp>
        <p:sp>
          <p:nvSpPr>
            <p:cNvPr id="30" name="TextBox 29"/>
            <p:cNvSpPr txBox="1"/>
            <p:nvPr/>
          </p:nvSpPr>
          <p:spPr>
            <a:xfrm>
              <a:off x="5661233" y="2142858"/>
              <a:ext cx="616510" cy="349228"/>
            </a:xfrm>
            <a:prstGeom prst="rect">
              <a:avLst/>
            </a:prstGeom>
            <a:noFill/>
          </p:spPr>
          <p:txBody>
            <a:bodyPr vert="horz" wrap="square" rtlCol="0">
              <a:spAutoFit/>
            </a:bodyPr>
            <a:lstStyle/>
            <a:p>
              <a:pPr algn="ctr"/>
              <a:r>
                <a:rPr lang="en-US" sz="1400" dirty="0" smtClean="0">
                  <a:solidFill>
                    <a:srgbClr val="000000"/>
                  </a:solidFill>
                </a:rPr>
                <a:t>P</a:t>
              </a:r>
              <a:r>
                <a:rPr lang="en-US" sz="1400" baseline="-25000" dirty="0" smtClean="0">
                  <a:solidFill>
                    <a:srgbClr val="000000"/>
                  </a:solidFill>
                </a:rPr>
                <a:t>4</a:t>
              </a:r>
              <a:endParaRPr lang="en-US" sz="1400" baseline="-25000" dirty="0">
                <a:solidFill>
                  <a:srgbClr val="000000"/>
                </a:solidFill>
              </a:endParaRPr>
            </a:p>
          </p:txBody>
        </p:sp>
        <p:sp>
          <p:nvSpPr>
            <p:cNvPr id="31" name="TextBox 30"/>
            <p:cNvSpPr txBox="1"/>
            <p:nvPr/>
          </p:nvSpPr>
          <p:spPr>
            <a:xfrm>
              <a:off x="5723892" y="2518813"/>
              <a:ext cx="460316" cy="349228"/>
            </a:xfrm>
            <a:prstGeom prst="rect">
              <a:avLst/>
            </a:prstGeom>
            <a:noFill/>
          </p:spPr>
          <p:txBody>
            <a:bodyPr vert="horz" wrap="square" rtlCol="0">
              <a:spAutoFit/>
            </a:bodyPr>
            <a:lstStyle/>
            <a:p>
              <a:pPr algn="ctr"/>
              <a:r>
                <a:rPr lang="en-US" sz="1400" dirty="0" smtClean="0">
                  <a:solidFill>
                    <a:srgbClr val="000000"/>
                  </a:solidFill>
                </a:rPr>
                <a:t>P</a:t>
              </a:r>
              <a:r>
                <a:rPr lang="en-US" sz="1400" baseline="-25000" dirty="0" smtClean="0">
                  <a:solidFill>
                    <a:srgbClr val="000000"/>
                  </a:solidFill>
                </a:rPr>
                <a:t>3</a:t>
              </a:r>
              <a:endParaRPr lang="en-US" sz="1400" baseline="-25000" dirty="0">
                <a:solidFill>
                  <a:srgbClr val="000000"/>
                </a:solidFill>
              </a:endParaRPr>
            </a:p>
          </p:txBody>
        </p:sp>
        <p:sp>
          <p:nvSpPr>
            <p:cNvPr id="32" name="TextBox 31"/>
            <p:cNvSpPr txBox="1"/>
            <p:nvPr/>
          </p:nvSpPr>
          <p:spPr>
            <a:xfrm>
              <a:off x="5661233" y="2744386"/>
              <a:ext cx="603808" cy="349228"/>
            </a:xfrm>
            <a:prstGeom prst="rect">
              <a:avLst/>
            </a:prstGeom>
            <a:noFill/>
          </p:spPr>
          <p:txBody>
            <a:bodyPr vert="horz" wrap="square" rtlCol="0">
              <a:spAutoFit/>
            </a:bodyPr>
            <a:lstStyle/>
            <a:p>
              <a:pPr algn="ctr"/>
              <a:r>
                <a:rPr lang="en-US" sz="1400" dirty="0" smtClean="0">
                  <a:solidFill>
                    <a:srgbClr val="000000"/>
                  </a:solidFill>
                </a:rPr>
                <a:t>P</a:t>
              </a:r>
              <a:r>
                <a:rPr lang="en-US" sz="1400" baseline="-25000" dirty="0" smtClean="0">
                  <a:solidFill>
                    <a:srgbClr val="000000"/>
                  </a:solidFill>
                </a:rPr>
                <a:t>2</a:t>
              </a:r>
              <a:endParaRPr lang="en-US" sz="1400" baseline="-25000" dirty="0">
                <a:solidFill>
                  <a:srgbClr val="000000"/>
                </a:solidFill>
              </a:endParaRPr>
            </a:p>
          </p:txBody>
        </p:sp>
        <p:sp>
          <p:nvSpPr>
            <p:cNvPr id="33" name="TextBox 32"/>
            <p:cNvSpPr txBox="1"/>
            <p:nvPr/>
          </p:nvSpPr>
          <p:spPr>
            <a:xfrm>
              <a:off x="5722065" y="2967021"/>
              <a:ext cx="503100" cy="349228"/>
            </a:xfrm>
            <a:prstGeom prst="rect">
              <a:avLst/>
            </a:prstGeom>
            <a:noFill/>
          </p:spPr>
          <p:txBody>
            <a:bodyPr vert="horz" wrap="square" rtlCol="0">
              <a:spAutoFit/>
            </a:bodyPr>
            <a:lstStyle/>
            <a:p>
              <a:pPr algn="ctr"/>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34" name="TextBox 33"/>
            <p:cNvSpPr txBox="1"/>
            <p:nvPr/>
          </p:nvSpPr>
          <p:spPr>
            <a:xfrm>
              <a:off x="6958493" y="4581375"/>
              <a:ext cx="457199" cy="349228"/>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1</a:t>
              </a:r>
              <a:endParaRPr lang="en-US" sz="1400" baseline="-25000" dirty="0">
                <a:solidFill>
                  <a:srgbClr val="000000"/>
                </a:solidFill>
              </a:endParaRPr>
            </a:p>
          </p:txBody>
        </p:sp>
        <p:sp>
          <p:nvSpPr>
            <p:cNvPr id="35" name="TextBox 34"/>
            <p:cNvSpPr txBox="1"/>
            <p:nvPr/>
          </p:nvSpPr>
          <p:spPr>
            <a:xfrm>
              <a:off x="7271789" y="4581375"/>
              <a:ext cx="457199" cy="349228"/>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a:t>
              </a:r>
              <a:endParaRPr lang="en-US" sz="1400" baseline="-25000" dirty="0">
                <a:solidFill>
                  <a:srgbClr val="000000"/>
                </a:solidFill>
              </a:endParaRPr>
            </a:p>
          </p:txBody>
        </p:sp>
        <p:sp>
          <p:nvSpPr>
            <p:cNvPr id="36" name="TextBox 35"/>
            <p:cNvSpPr txBox="1"/>
            <p:nvPr/>
          </p:nvSpPr>
          <p:spPr>
            <a:xfrm>
              <a:off x="7647745" y="4581375"/>
              <a:ext cx="457199" cy="349228"/>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3</a:t>
              </a:r>
              <a:endParaRPr lang="en-US" sz="1400" baseline="-25000" dirty="0">
                <a:solidFill>
                  <a:srgbClr val="000000"/>
                </a:solidFill>
              </a:endParaRPr>
            </a:p>
          </p:txBody>
        </p:sp>
        <p:sp>
          <p:nvSpPr>
            <p:cNvPr id="37" name="TextBox 36"/>
            <p:cNvSpPr txBox="1"/>
            <p:nvPr/>
          </p:nvSpPr>
          <p:spPr>
            <a:xfrm>
              <a:off x="7886700" y="4581375"/>
              <a:ext cx="457199" cy="349228"/>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4</a:t>
              </a:r>
              <a:endParaRPr lang="en-US" sz="1400" baseline="-25000" dirty="0">
                <a:solidFill>
                  <a:srgbClr val="000000"/>
                </a:solidFill>
              </a:endParaRPr>
            </a:p>
          </p:txBody>
        </p:sp>
        <p:sp>
          <p:nvSpPr>
            <p:cNvPr id="38" name="TextBox 37"/>
            <p:cNvSpPr txBox="1"/>
            <p:nvPr/>
          </p:nvSpPr>
          <p:spPr>
            <a:xfrm>
              <a:off x="8089900" y="4581375"/>
              <a:ext cx="457199" cy="349228"/>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5</a:t>
              </a:r>
              <a:endParaRPr lang="en-US" sz="1400" baseline="-25000" dirty="0">
                <a:solidFill>
                  <a:srgbClr val="000000"/>
                </a:solidFill>
              </a:endParaRPr>
            </a:p>
          </p:txBody>
        </p:sp>
        <p:sp>
          <p:nvSpPr>
            <p:cNvPr id="39" name="TextBox 38"/>
            <p:cNvSpPr txBox="1"/>
            <p:nvPr/>
          </p:nvSpPr>
          <p:spPr>
            <a:xfrm>
              <a:off x="5461000" y="939800"/>
              <a:ext cx="838201" cy="349228"/>
            </a:xfrm>
            <a:prstGeom prst="rect">
              <a:avLst/>
            </a:prstGeom>
            <a:noFill/>
          </p:spPr>
          <p:txBody>
            <a:bodyPr vert="horz" rtlCol="0">
              <a:spAutoFit/>
            </a:bodyPr>
            <a:lstStyle/>
            <a:p>
              <a:r>
                <a:rPr lang="en-US" sz="1400" smtClean="0">
                  <a:solidFill>
                    <a:srgbClr val="000000"/>
                  </a:solidFill>
                </a:rPr>
                <a:t>P/C</a:t>
              </a:r>
              <a:endParaRPr lang="en-US" sz="1400">
                <a:solidFill>
                  <a:srgbClr val="000000"/>
                </a:solidFill>
              </a:endParaRPr>
            </a:p>
          </p:txBody>
        </p:sp>
        <p:sp>
          <p:nvSpPr>
            <p:cNvPr id="40" name="TextBox 39"/>
            <p:cNvSpPr txBox="1"/>
            <p:nvPr/>
          </p:nvSpPr>
          <p:spPr>
            <a:xfrm>
              <a:off x="9372600" y="4686300"/>
              <a:ext cx="584199" cy="349228"/>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grpSp>
      <p:sp>
        <p:nvSpPr>
          <p:cNvPr id="4" name="Rectangle 3"/>
          <p:cNvSpPr/>
          <p:nvPr/>
        </p:nvSpPr>
        <p:spPr>
          <a:xfrm>
            <a:off x="3733800" y="4152900"/>
            <a:ext cx="5410199" cy="1600438"/>
          </a:xfrm>
          <a:prstGeom prst="rect">
            <a:avLst/>
          </a:prstGeom>
        </p:spPr>
        <p:txBody>
          <a:bodyPr wrap="square">
            <a:spAutoFit/>
          </a:bodyPr>
          <a:lstStyle/>
          <a:p>
            <a:pPr marL="342900" indent="-342900">
              <a:buFont typeface="+mj-lt"/>
              <a:buAutoNum type="arabicPeriod" startAt="5"/>
            </a:pPr>
            <a:r>
              <a:rPr lang="en-US" sz="1400" dirty="0">
                <a:solidFill>
                  <a:srgbClr val="000000"/>
                </a:solidFill>
                <a:cs typeface="Arial" pitchFamily="34" charset="0"/>
              </a:rPr>
              <a:t>Define allocative efficiency</a:t>
            </a:r>
          </a:p>
          <a:p>
            <a:pPr marL="342900" indent="-342900">
              <a:buFont typeface="+mj-lt"/>
              <a:buAutoNum type="arabicPeriod" startAt="5"/>
            </a:pPr>
            <a:r>
              <a:rPr lang="en-US" sz="1400" dirty="0">
                <a:solidFill>
                  <a:srgbClr val="000000"/>
                </a:solidFill>
                <a:cs typeface="Arial" pitchFamily="34" charset="0"/>
              </a:rPr>
              <a:t>To be allocatively efficient, what level of output should the monopolist produce?</a:t>
            </a:r>
          </a:p>
          <a:p>
            <a:pPr marL="342900" indent="-342900">
              <a:buFont typeface="+mj-lt"/>
              <a:buAutoNum type="arabicPeriod" startAt="5"/>
            </a:pPr>
            <a:r>
              <a:rPr lang="en-US" sz="1400" dirty="0">
                <a:solidFill>
                  <a:srgbClr val="000000"/>
                </a:solidFill>
                <a:cs typeface="Arial" pitchFamily="34" charset="0"/>
              </a:rPr>
              <a:t>Should the government use a per-unit tax or a per-unit subsidy to lead the monopolist to produce the allocatively efficient level of output? Explain how this tax or subsidy would achieve the allocatively efficient level of output</a:t>
            </a:r>
            <a:r>
              <a:rPr lang="en-US" sz="1400" dirty="0" smtClean="0">
                <a:solidFill>
                  <a:srgbClr val="000000"/>
                </a:solidFill>
                <a:cs typeface="Arial" pitchFamily="34" charset="0"/>
              </a:rPr>
              <a:t>?</a:t>
            </a:r>
            <a:endParaRPr lang="en-US" sz="1400" dirty="0">
              <a:solidFill>
                <a:srgbClr val="000000"/>
              </a:solidFill>
              <a:cs typeface="Arial" pitchFamily="34" charset="0"/>
            </a:endParaRPr>
          </a:p>
        </p:txBody>
      </p:sp>
    </p:spTree>
    <p:extLst>
      <p:ext uri="{BB962C8B-B14F-4D97-AF65-F5344CB8AC3E}">
        <p14:creationId xmlns="" xmlns:p14="http://schemas.microsoft.com/office/powerpoint/2010/main" val="4010618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000548"/>
          </a:xfrm>
          <a:prstGeom prst="rect">
            <a:avLst/>
          </a:prstGeom>
          <a:noFill/>
        </p:spPr>
        <p:txBody>
          <a:bodyPr wrap="square" rtlCol="0">
            <a:spAutoFit/>
          </a:bodyPr>
          <a:lstStyle/>
          <a:p>
            <a:r>
              <a:rPr lang="en-US" sz="2400" dirty="0" smtClean="0">
                <a:solidFill>
                  <a:srgbClr val="FF0000"/>
                </a:solidFill>
              </a:rPr>
              <a:t>Revenue Curves for the Pure Monopolist</a:t>
            </a:r>
          </a:p>
          <a:p>
            <a:r>
              <a:rPr lang="en-US" dirty="0" smtClean="0"/>
              <a:t>Demand, average revenue and marginal revenue as seen by the monopolist is quite different as that seen by the perfectly competitive firm. </a:t>
            </a:r>
          </a:p>
          <a:p>
            <a:pPr marL="285750" indent="-285750">
              <a:buFont typeface="Arial" pitchFamily="34" charset="0"/>
              <a:buChar char="•"/>
            </a:pPr>
            <a:r>
              <a:rPr lang="en-US" sz="1600" dirty="0" smtClean="0"/>
              <a:t>Recall that in perfect competition, Demand, MR, and AR as seen by the firm is a horizontal line equal to the equilibrium price determined in the market. </a:t>
            </a:r>
          </a:p>
          <a:p>
            <a:pPr marL="285750" indent="-285750">
              <a:buFont typeface="Arial" pitchFamily="34" charset="0"/>
              <a:buChar char="•"/>
            </a:pPr>
            <a:r>
              <a:rPr lang="en-US" sz="1600" dirty="0" smtClean="0"/>
              <a:t>In monopoly, the demand seen by the firm IS the market demand, and MR falls faster than demand, AR and price. Study the table below to see why.</a:t>
            </a:r>
            <a:endParaRPr lang="en-US" sz="1600" dirty="0"/>
          </a:p>
        </p:txBody>
      </p:sp>
      <p:graphicFrame>
        <p:nvGraphicFramePr>
          <p:cNvPr id="4" name="Table 3"/>
          <p:cNvGraphicFramePr>
            <a:graphicFrameLocks noGrp="1"/>
          </p:cNvGraphicFramePr>
          <p:nvPr>
            <p:extLst>
              <p:ext uri="{D42A27DB-BD31-4B8C-83A1-F6EECF244321}">
                <p14:modId xmlns="" xmlns:p14="http://schemas.microsoft.com/office/powerpoint/2010/main" val="2524929742"/>
              </p:ext>
            </p:extLst>
          </p:nvPr>
        </p:nvGraphicFramePr>
        <p:xfrm>
          <a:off x="35228" y="2705100"/>
          <a:ext cx="3546172" cy="3005566"/>
        </p:xfrm>
        <a:graphic>
          <a:graphicData uri="http://schemas.openxmlformats.org/drawingml/2006/table">
            <a:tbl>
              <a:tblPr firstRow="1" bandRow="1">
                <a:tableStyleId>{5C22544A-7EE6-4342-B048-85BDC9FD1C3A}</a:tableStyleId>
              </a:tblPr>
              <a:tblGrid>
                <a:gridCol w="886543"/>
                <a:gridCol w="886543"/>
                <a:gridCol w="886543"/>
                <a:gridCol w="886543"/>
              </a:tblGrid>
              <a:tr h="659654">
                <a:tc>
                  <a:txBody>
                    <a:bodyPr/>
                    <a:lstStyle/>
                    <a:p>
                      <a:pPr algn="ctr"/>
                      <a:r>
                        <a:rPr lang="en-US" sz="1800" dirty="0" smtClean="0"/>
                        <a:t>Q </a:t>
                      </a:r>
                      <a:r>
                        <a:rPr lang="en-US" sz="1100" dirty="0" smtClean="0"/>
                        <a:t>(thousands)</a:t>
                      </a:r>
                      <a:endParaRPr lang="en-US" sz="1100" dirty="0"/>
                    </a:p>
                  </a:txBody>
                  <a:tcPr anchor="ctr"/>
                </a:tc>
                <a:tc>
                  <a:txBody>
                    <a:bodyPr/>
                    <a:lstStyle/>
                    <a:p>
                      <a:pPr algn="ctr"/>
                      <a:r>
                        <a:rPr lang="en-US" sz="1800" dirty="0" smtClean="0"/>
                        <a:t>P (AR)</a:t>
                      </a:r>
                      <a:endParaRPr lang="en-US" sz="1800" dirty="0"/>
                    </a:p>
                  </a:txBody>
                  <a:tcPr anchor="ctr"/>
                </a:tc>
                <a:tc>
                  <a:txBody>
                    <a:bodyPr/>
                    <a:lstStyle/>
                    <a:p>
                      <a:pPr algn="ctr"/>
                      <a:r>
                        <a:rPr lang="en-US" sz="1800" dirty="0" smtClean="0"/>
                        <a:t>TR</a:t>
                      </a:r>
                    </a:p>
                    <a:p>
                      <a:pPr algn="ctr"/>
                      <a:r>
                        <a:rPr lang="en-US" sz="1100" dirty="0" smtClean="0"/>
                        <a:t>(</a:t>
                      </a:r>
                      <a:r>
                        <a:rPr lang="en-US" sz="1100" dirty="0" err="1" smtClean="0"/>
                        <a:t>PxQ</a:t>
                      </a:r>
                      <a:r>
                        <a:rPr lang="en-US" sz="1100" dirty="0" smtClean="0"/>
                        <a:t>) thousands</a:t>
                      </a:r>
                      <a:endParaRPr lang="en-US" sz="1100" dirty="0"/>
                    </a:p>
                  </a:txBody>
                  <a:tcPr anchor="ctr"/>
                </a:tc>
                <a:tc>
                  <a:txBody>
                    <a:bodyPr/>
                    <a:lstStyle/>
                    <a:p>
                      <a:pPr algn="ctr"/>
                      <a:r>
                        <a:rPr lang="en-US" sz="1800" dirty="0" smtClean="0"/>
                        <a:t>MR</a:t>
                      </a:r>
                    </a:p>
                    <a:p>
                      <a:pPr algn="ctr"/>
                      <a:r>
                        <a:rPr lang="en-US" sz="1100" dirty="0" smtClean="0"/>
                        <a:t>(</a:t>
                      </a:r>
                      <a:r>
                        <a:rPr lang="el-GR" sz="1100" dirty="0" smtClean="0"/>
                        <a:t>Δ</a:t>
                      </a:r>
                      <a:r>
                        <a:rPr lang="en-US" sz="1100" dirty="0" smtClean="0"/>
                        <a:t>TR/</a:t>
                      </a:r>
                      <a:r>
                        <a:rPr lang="el-GR" sz="1100" dirty="0" smtClean="0"/>
                        <a:t>Δ</a:t>
                      </a:r>
                      <a:r>
                        <a:rPr lang="en-US" sz="1100" dirty="0" smtClean="0"/>
                        <a:t>Q) thousands</a:t>
                      </a:r>
                      <a:endParaRPr lang="en-US" sz="1100" dirty="0"/>
                    </a:p>
                  </a:txBody>
                  <a:tcPr anchor="ctr"/>
                </a:tc>
              </a:tr>
              <a:tr h="329218">
                <a:tc>
                  <a:txBody>
                    <a:bodyPr/>
                    <a:lstStyle/>
                    <a:p>
                      <a:pPr algn="ctr"/>
                      <a:r>
                        <a:rPr lang="en-US" sz="1400" dirty="0" smtClean="0"/>
                        <a:t>0</a:t>
                      </a:r>
                      <a:endParaRPr lang="en-US" sz="1400" dirty="0"/>
                    </a:p>
                  </a:txBody>
                  <a:tcPr anchor="ctr"/>
                </a:tc>
                <a:tc>
                  <a:txBody>
                    <a:bodyPr/>
                    <a:lstStyle/>
                    <a:p>
                      <a:pPr algn="ctr"/>
                      <a:r>
                        <a:rPr lang="en-US" sz="1400" dirty="0" smtClean="0"/>
                        <a:t>55</a:t>
                      </a:r>
                      <a:endParaRPr lang="en-US" sz="1400" dirty="0"/>
                    </a:p>
                  </a:txBody>
                  <a:tcPr anchor="ctr"/>
                </a:tc>
                <a:tc>
                  <a:txBody>
                    <a:bodyPr/>
                    <a:lstStyle/>
                    <a:p>
                      <a:pPr algn="ctr"/>
                      <a:r>
                        <a:rPr lang="en-US" sz="1400" dirty="0" smtClean="0"/>
                        <a:t>0</a:t>
                      </a:r>
                      <a:endParaRPr lang="en-US" sz="1400" dirty="0"/>
                    </a:p>
                  </a:txBody>
                  <a:tcPr anchor="ctr"/>
                </a:tc>
                <a:tc>
                  <a:txBody>
                    <a:bodyPr/>
                    <a:lstStyle/>
                    <a:p>
                      <a:pPr algn="ctr"/>
                      <a:r>
                        <a:rPr lang="en-US" sz="1400" dirty="0" smtClean="0"/>
                        <a:t>-</a:t>
                      </a:r>
                      <a:endParaRPr lang="en-US" sz="1400" dirty="0"/>
                    </a:p>
                  </a:txBody>
                  <a:tcPr anchor="ctr"/>
                </a:tc>
              </a:tr>
              <a:tr h="329218">
                <a:tc>
                  <a:txBody>
                    <a:bodyPr/>
                    <a:lstStyle/>
                    <a:p>
                      <a:pPr algn="ctr"/>
                      <a:r>
                        <a:rPr lang="en-US" sz="1400" dirty="0" smtClean="0"/>
                        <a:t>1</a:t>
                      </a:r>
                      <a:endParaRPr lang="en-US" sz="1400" dirty="0"/>
                    </a:p>
                  </a:txBody>
                  <a:tcPr anchor="ctr"/>
                </a:tc>
                <a:tc>
                  <a:txBody>
                    <a:bodyPr/>
                    <a:lstStyle/>
                    <a:p>
                      <a:pPr algn="ctr"/>
                      <a:r>
                        <a:rPr lang="en-US" sz="1400" dirty="0" smtClean="0"/>
                        <a:t>50</a:t>
                      </a:r>
                      <a:endParaRPr lang="en-US" sz="1400" dirty="0"/>
                    </a:p>
                  </a:txBody>
                  <a:tcPr anchor="ctr"/>
                </a:tc>
                <a:tc>
                  <a:txBody>
                    <a:bodyPr/>
                    <a:lstStyle/>
                    <a:p>
                      <a:pPr algn="ctr"/>
                      <a:r>
                        <a:rPr lang="en-US" sz="1400" dirty="0" smtClean="0"/>
                        <a:t>50</a:t>
                      </a:r>
                      <a:endParaRPr lang="en-US" sz="1400" dirty="0"/>
                    </a:p>
                  </a:txBody>
                  <a:tcPr anchor="ctr"/>
                </a:tc>
                <a:tc>
                  <a:txBody>
                    <a:bodyPr/>
                    <a:lstStyle/>
                    <a:p>
                      <a:pPr algn="ctr"/>
                      <a:r>
                        <a:rPr lang="en-US" sz="1400" dirty="0" smtClean="0"/>
                        <a:t>50</a:t>
                      </a:r>
                      <a:endParaRPr lang="en-US" sz="1400" dirty="0"/>
                    </a:p>
                  </a:txBody>
                  <a:tcPr anchor="ctr"/>
                </a:tc>
              </a:tr>
              <a:tr h="329218">
                <a:tc>
                  <a:txBody>
                    <a:bodyPr/>
                    <a:lstStyle/>
                    <a:p>
                      <a:pPr algn="ctr"/>
                      <a:r>
                        <a:rPr lang="en-US" sz="1400" dirty="0" smtClean="0"/>
                        <a:t>2</a:t>
                      </a:r>
                      <a:endParaRPr lang="en-US" sz="1400" dirty="0"/>
                    </a:p>
                  </a:txBody>
                  <a:tcPr anchor="ctr"/>
                </a:tc>
                <a:tc>
                  <a:txBody>
                    <a:bodyPr/>
                    <a:lstStyle/>
                    <a:p>
                      <a:pPr algn="ctr"/>
                      <a:r>
                        <a:rPr lang="en-US" sz="1400" dirty="0" smtClean="0"/>
                        <a:t>45</a:t>
                      </a:r>
                      <a:endParaRPr lang="en-US" sz="1400" dirty="0"/>
                    </a:p>
                  </a:txBody>
                  <a:tcPr anchor="ctr"/>
                </a:tc>
                <a:tc>
                  <a:txBody>
                    <a:bodyPr/>
                    <a:lstStyle/>
                    <a:p>
                      <a:pPr algn="ctr"/>
                      <a:r>
                        <a:rPr lang="en-US" sz="1400" dirty="0" smtClean="0"/>
                        <a:t>90</a:t>
                      </a:r>
                      <a:endParaRPr lang="en-US" sz="1400" dirty="0"/>
                    </a:p>
                  </a:txBody>
                  <a:tcPr anchor="ctr"/>
                </a:tc>
                <a:tc>
                  <a:txBody>
                    <a:bodyPr/>
                    <a:lstStyle/>
                    <a:p>
                      <a:pPr algn="ctr"/>
                      <a:r>
                        <a:rPr lang="en-US" sz="1400" dirty="0" smtClean="0"/>
                        <a:t>40</a:t>
                      </a:r>
                      <a:endParaRPr lang="en-US" sz="1400" dirty="0"/>
                    </a:p>
                  </a:txBody>
                  <a:tcPr anchor="ctr"/>
                </a:tc>
              </a:tr>
              <a:tr h="329218">
                <a:tc>
                  <a:txBody>
                    <a:bodyPr/>
                    <a:lstStyle/>
                    <a:p>
                      <a:pPr algn="ctr"/>
                      <a:r>
                        <a:rPr lang="en-US" sz="1400" dirty="0" smtClean="0"/>
                        <a:t>3</a:t>
                      </a:r>
                      <a:endParaRPr lang="en-US" sz="1400" dirty="0"/>
                    </a:p>
                  </a:txBody>
                  <a:tcPr anchor="ctr"/>
                </a:tc>
                <a:tc>
                  <a:txBody>
                    <a:bodyPr/>
                    <a:lstStyle/>
                    <a:p>
                      <a:pPr algn="ctr"/>
                      <a:r>
                        <a:rPr lang="en-US" sz="1400" dirty="0" smtClean="0"/>
                        <a:t>40</a:t>
                      </a:r>
                      <a:endParaRPr lang="en-US" sz="1400" dirty="0"/>
                    </a:p>
                  </a:txBody>
                  <a:tcPr anchor="ctr"/>
                </a:tc>
                <a:tc>
                  <a:txBody>
                    <a:bodyPr/>
                    <a:lstStyle/>
                    <a:p>
                      <a:pPr algn="ctr"/>
                      <a:r>
                        <a:rPr lang="en-US" sz="1400" dirty="0" smtClean="0"/>
                        <a:t>120</a:t>
                      </a:r>
                      <a:endParaRPr lang="en-US" sz="1400" dirty="0"/>
                    </a:p>
                  </a:txBody>
                  <a:tcPr anchor="ctr"/>
                </a:tc>
                <a:tc>
                  <a:txBody>
                    <a:bodyPr/>
                    <a:lstStyle/>
                    <a:p>
                      <a:pPr algn="ctr"/>
                      <a:r>
                        <a:rPr lang="en-US" sz="1400" dirty="0" smtClean="0"/>
                        <a:t>30</a:t>
                      </a:r>
                      <a:endParaRPr lang="en-US" sz="1400" dirty="0"/>
                    </a:p>
                  </a:txBody>
                  <a:tcPr anchor="ctr"/>
                </a:tc>
              </a:tr>
              <a:tr h="329218">
                <a:tc>
                  <a:txBody>
                    <a:bodyPr/>
                    <a:lstStyle/>
                    <a:p>
                      <a:pPr algn="ctr"/>
                      <a:r>
                        <a:rPr lang="en-US" sz="1400" dirty="0" smtClean="0"/>
                        <a:t>4</a:t>
                      </a:r>
                      <a:endParaRPr lang="en-US" sz="1400" dirty="0"/>
                    </a:p>
                  </a:txBody>
                  <a:tcPr anchor="ctr"/>
                </a:tc>
                <a:tc>
                  <a:txBody>
                    <a:bodyPr/>
                    <a:lstStyle/>
                    <a:p>
                      <a:pPr algn="ctr"/>
                      <a:r>
                        <a:rPr lang="en-US" sz="1400" dirty="0" smtClean="0"/>
                        <a:t>35</a:t>
                      </a:r>
                      <a:endParaRPr lang="en-US" sz="1400" dirty="0"/>
                    </a:p>
                  </a:txBody>
                  <a:tcPr anchor="ctr"/>
                </a:tc>
                <a:tc>
                  <a:txBody>
                    <a:bodyPr/>
                    <a:lstStyle/>
                    <a:p>
                      <a:pPr algn="ctr"/>
                      <a:r>
                        <a:rPr lang="en-US" sz="1400" dirty="0" smtClean="0"/>
                        <a:t>140</a:t>
                      </a:r>
                      <a:endParaRPr lang="en-US" sz="1400" dirty="0"/>
                    </a:p>
                  </a:txBody>
                  <a:tcPr anchor="ctr"/>
                </a:tc>
                <a:tc>
                  <a:txBody>
                    <a:bodyPr/>
                    <a:lstStyle/>
                    <a:p>
                      <a:pPr algn="ctr"/>
                      <a:r>
                        <a:rPr lang="en-US" sz="1400" dirty="0" smtClean="0"/>
                        <a:t>20</a:t>
                      </a:r>
                      <a:endParaRPr lang="en-US" sz="1400" dirty="0"/>
                    </a:p>
                  </a:txBody>
                  <a:tcPr anchor="ctr"/>
                </a:tc>
              </a:tr>
              <a:tr h="329218">
                <a:tc>
                  <a:txBody>
                    <a:bodyPr/>
                    <a:lstStyle/>
                    <a:p>
                      <a:pPr algn="ctr"/>
                      <a:r>
                        <a:rPr lang="en-US" sz="1400" dirty="0" smtClean="0"/>
                        <a:t>5</a:t>
                      </a:r>
                      <a:endParaRPr lang="en-US" sz="1400" dirty="0"/>
                    </a:p>
                  </a:txBody>
                  <a:tcPr anchor="ctr"/>
                </a:tc>
                <a:tc>
                  <a:txBody>
                    <a:bodyPr/>
                    <a:lstStyle/>
                    <a:p>
                      <a:pPr algn="ctr"/>
                      <a:r>
                        <a:rPr lang="en-US" sz="1400" dirty="0" smtClean="0"/>
                        <a:t>30</a:t>
                      </a:r>
                      <a:endParaRPr lang="en-US" sz="1400" dirty="0"/>
                    </a:p>
                  </a:txBody>
                  <a:tcPr anchor="ctr"/>
                </a:tc>
                <a:tc>
                  <a:txBody>
                    <a:bodyPr/>
                    <a:lstStyle/>
                    <a:p>
                      <a:pPr algn="ctr"/>
                      <a:r>
                        <a:rPr lang="en-US" sz="1400" dirty="0" smtClean="0"/>
                        <a:t>150</a:t>
                      </a:r>
                      <a:endParaRPr lang="en-US" sz="1400" dirty="0"/>
                    </a:p>
                  </a:txBody>
                  <a:tcPr anchor="ctr"/>
                </a:tc>
                <a:tc>
                  <a:txBody>
                    <a:bodyPr/>
                    <a:lstStyle/>
                    <a:p>
                      <a:pPr algn="ctr"/>
                      <a:r>
                        <a:rPr lang="en-US" sz="1400" dirty="0" smtClean="0"/>
                        <a:t>10</a:t>
                      </a:r>
                      <a:endParaRPr lang="en-US" sz="1400" dirty="0"/>
                    </a:p>
                  </a:txBody>
                  <a:tcPr anchor="ctr"/>
                </a:tc>
              </a:tr>
              <a:tr h="329218">
                <a:tc>
                  <a:txBody>
                    <a:bodyPr/>
                    <a:lstStyle/>
                    <a:p>
                      <a:pPr algn="ctr"/>
                      <a:r>
                        <a:rPr lang="en-US" sz="1400" dirty="0" smtClean="0"/>
                        <a:t>6</a:t>
                      </a:r>
                      <a:endParaRPr lang="en-US" sz="1400" dirty="0"/>
                    </a:p>
                  </a:txBody>
                  <a:tcPr anchor="ctr"/>
                </a:tc>
                <a:tc>
                  <a:txBody>
                    <a:bodyPr/>
                    <a:lstStyle/>
                    <a:p>
                      <a:pPr algn="ctr"/>
                      <a:r>
                        <a:rPr lang="en-US" sz="1400" dirty="0" smtClean="0"/>
                        <a:t>25</a:t>
                      </a:r>
                      <a:endParaRPr lang="en-US" sz="1400" dirty="0"/>
                    </a:p>
                  </a:txBody>
                  <a:tcPr anchor="ctr"/>
                </a:tc>
                <a:tc>
                  <a:txBody>
                    <a:bodyPr/>
                    <a:lstStyle/>
                    <a:p>
                      <a:pPr algn="ctr"/>
                      <a:r>
                        <a:rPr lang="en-US" sz="1400" dirty="0" smtClean="0"/>
                        <a:t>150</a:t>
                      </a:r>
                      <a:endParaRPr lang="en-US" sz="1400" dirty="0"/>
                    </a:p>
                  </a:txBody>
                  <a:tcPr anchor="ctr"/>
                </a:tc>
                <a:tc>
                  <a:txBody>
                    <a:bodyPr/>
                    <a:lstStyle/>
                    <a:p>
                      <a:pPr algn="ctr"/>
                      <a:r>
                        <a:rPr lang="en-US" sz="1400" dirty="0" smtClean="0"/>
                        <a:t>0</a:t>
                      </a:r>
                      <a:endParaRPr lang="en-US" sz="1400" dirty="0"/>
                    </a:p>
                  </a:txBody>
                  <a:tcPr anchor="ctr"/>
                </a:tc>
              </a:tr>
            </a:tbl>
          </a:graphicData>
        </a:graphic>
      </p:graphicFrame>
      <p:sp>
        <p:nvSpPr>
          <p:cNvPr id="8" name="TextBox 7"/>
          <p:cNvSpPr txBox="1"/>
          <p:nvPr/>
        </p:nvSpPr>
        <p:spPr>
          <a:xfrm>
            <a:off x="3657600" y="2697808"/>
            <a:ext cx="5486400" cy="2862322"/>
          </a:xfrm>
          <a:prstGeom prst="rect">
            <a:avLst/>
          </a:prstGeom>
          <a:noFill/>
        </p:spPr>
        <p:txBody>
          <a:bodyPr wrap="square" rtlCol="0">
            <a:spAutoFit/>
          </a:bodyPr>
          <a:lstStyle/>
          <a:p>
            <a:r>
              <a:rPr lang="en-US" b="1" dirty="0" smtClean="0">
                <a:solidFill>
                  <a:srgbClr val="0000FF"/>
                </a:solidFill>
              </a:rPr>
              <a:t>Assume the data represents the sales and revenues of tickets to an amusement park (the only one in town):</a:t>
            </a:r>
          </a:p>
          <a:p>
            <a:pPr marL="285750" indent="-285750">
              <a:buFont typeface="Arial" pitchFamily="34" charset="0"/>
              <a:buChar char="•"/>
            </a:pPr>
            <a:r>
              <a:rPr lang="en-US" dirty="0" smtClean="0"/>
              <a:t>At $55, no tickets will be sold. At $50, 1,000 will be sold. In order to sell more tickets, the park must lower prices. </a:t>
            </a:r>
            <a:r>
              <a:rPr lang="en-US" i="1" dirty="0" smtClean="0"/>
              <a:t>The park is a price-maker!</a:t>
            </a:r>
          </a:p>
          <a:p>
            <a:pPr marL="285750" indent="-285750">
              <a:buFont typeface="Arial" pitchFamily="34" charset="0"/>
              <a:buChar char="•"/>
            </a:pPr>
            <a:r>
              <a:rPr lang="en-US" dirty="0" smtClean="0"/>
              <a:t>The parks revenues rise until it has sold 5,000 tickets, then it peaks at $150,000. </a:t>
            </a:r>
          </a:p>
          <a:p>
            <a:pPr marL="285750" indent="-285750">
              <a:buFont typeface="Arial" pitchFamily="34" charset="0"/>
              <a:buChar char="•"/>
            </a:pPr>
            <a:r>
              <a:rPr lang="en-US" dirty="0" smtClean="0"/>
              <a:t>MR falls as output increases, but it falls twice as rapidly as the price.</a:t>
            </a:r>
          </a:p>
          <a:p>
            <a:pPr marL="285750" indent="-285750">
              <a:buFont typeface="Arial" pitchFamily="34" charset="0"/>
              <a:buChar char="•"/>
            </a:pPr>
            <a:r>
              <a:rPr lang="en-US" dirty="0" smtClean="0"/>
              <a:t>Graphically, the MR will be below the demand curve.</a:t>
            </a:r>
            <a:endParaRPr lang="en-US" dirty="0"/>
          </a:p>
        </p:txBody>
      </p:sp>
    </p:spTree>
    <p:extLst>
      <p:ext uri="{BB962C8B-B14F-4D97-AF65-F5344CB8AC3E}">
        <p14:creationId xmlns="" xmlns:p14="http://schemas.microsoft.com/office/powerpoint/2010/main" val="121604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Revenue Curves for the Pure Monopolist</a:t>
            </a:r>
          </a:p>
          <a:p>
            <a:r>
              <a:rPr lang="en-US" dirty="0" smtClean="0"/>
              <a:t>Because the monopolist must lower its price to sell additional units, its marginal revenue of a particular unit will always be lower than the price that unit sells for (except at an output of 1).</a:t>
            </a:r>
            <a:endParaRPr lang="en-US" sz="1600" dirty="0"/>
          </a:p>
        </p:txBody>
      </p:sp>
      <p:graphicFrame>
        <p:nvGraphicFramePr>
          <p:cNvPr id="4" name="Table 3"/>
          <p:cNvGraphicFramePr>
            <a:graphicFrameLocks noGrp="1"/>
          </p:cNvGraphicFramePr>
          <p:nvPr>
            <p:extLst>
              <p:ext uri="{D42A27DB-BD31-4B8C-83A1-F6EECF244321}">
                <p14:modId xmlns="" xmlns:p14="http://schemas.microsoft.com/office/powerpoint/2010/main" val="2358401263"/>
              </p:ext>
            </p:extLst>
          </p:nvPr>
        </p:nvGraphicFramePr>
        <p:xfrm>
          <a:off x="35228" y="3558540"/>
          <a:ext cx="4689044" cy="2118360"/>
        </p:xfrm>
        <a:graphic>
          <a:graphicData uri="http://schemas.openxmlformats.org/drawingml/2006/table">
            <a:tbl>
              <a:tblPr firstRow="1" bandRow="1">
                <a:tableStyleId>{5C22544A-7EE6-4342-B048-85BDC9FD1C3A}</a:tableStyleId>
              </a:tblPr>
              <a:tblGrid>
                <a:gridCol w="1172261"/>
                <a:gridCol w="1172261"/>
                <a:gridCol w="1172261"/>
                <a:gridCol w="1172261"/>
              </a:tblGrid>
              <a:tr h="289560">
                <a:tc>
                  <a:txBody>
                    <a:bodyPr/>
                    <a:lstStyle/>
                    <a:p>
                      <a:pPr algn="ctr"/>
                      <a:r>
                        <a:rPr lang="en-US" sz="1400" dirty="0" smtClean="0"/>
                        <a:t>Q </a:t>
                      </a:r>
                      <a:r>
                        <a:rPr lang="en-US" sz="1000" dirty="0" smtClean="0"/>
                        <a:t>(thousands)</a:t>
                      </a:r>
                      <a:endParaRPr lang="en-US" sz="1000" dirty="0"/>
                    </a:p>
                  </a:txBody>
                  <a:tcPr anchor="ctr"/>
                </a:tc>
                <a:tc>
                  <a:txBody>
                    <a:bodyPr/>
                    <a:lstStyle/>
                    <a:p>
                      <a:pPr algn="ctr"/>
                      <a:r>
                        <a:rPr lang="en-US" sz="1400" dirty="0" smtClean="0"/>
                        <a:t>P (AR)</a:t>
                      </a:r>
                      <a:endParaRPr lang="en-US" sz="1400" dirty="0"/>
                    </a:p>
                  </a:txBody>
                  <a:tcPr anchor="ctr"/>
                </a:tc>
                <a:tc>
                  <a:txBody>
                    <a:bodyPr/>
                    <a:lstStyle/>
                    <a:p>
                      <a:pPr algn="ctr"/>
                      <a:r>
                        <a:rPr lang="en-US" sz="1400" dirty="0" smtClean="0"/>
                        <a:t>TR</a:t>
                      </a:r>
                    </a:p>
                  </a:txBody>
                  <a:tcPr anchor="ctr"/>
                </a:tc>
                <a:tc>
                  <a:txBody>
                    <a:bodyPr/>
                    <a:lstStyle/>
                    <a:p>
                      <a:pPr algn="ctr"/>
                      <a:r>
                        <a:rPr lang="en-US" sz="1400" dirty="0" smtClean="0"/>
                        <a:t>MR</a:t>
                      </a:r>
                    </a:p>
                  </a:txBody>
                  <a:tcPr anchor="ctr"/>
                </a:tc>
              </a:tr>
              <a:tr h="219623">
                <a:tc>
                  <a:txBody>
                    <a:bodyPr/>
                    <a:lstStyle/>
                    <a:p>
                      <a:pPr algn="ctr"/>
                      <a:r>
                        <a:rPr lang="en-US" sz="1100" dirty="0" smtClean="0"/>
                        <a:t>0</a:t>
                      </a:r>
                      <a:endParaRPr lang="en-US" sz="1100" dirty="0"/>
                    </a:p>
                  </a:txBody>
                  <a:tcPr anchor="ctr"/>
                </a:tc>
                <a:tc>
                  <a:txBody>
                    <a:bodyPr/>
                    <a:lstStyle/>
                    <a:p>
                      <a:pPr algn="ctr"/>
                      <a:r>
                        <a:rPr lang="en-US" sz="1100" dirty="0" smtClean="0"/>
                        <a:t>55</a:t>
                      </a:r>
                      <a:endParaRPr lang="en-US" sz="1100" dirty="0"/>
                    </a:p>
                  </a:txBody>
                  <a:tcPr anchor="ctr"/>
                </a:tc>
                <a:tc>
                  <a:txBody>
                    <a:bodyPr/>
                    <a:lstStyle/>
                    <a:p>
                      <a:pPr algn="ctr"/>
                      <a:r>
                        <a:rPr lang="en-US" sz="1100" dirty="0" smtClean="0"/>
                        <a:t>0</a:t>
                      </a:r>
                      <a:endParaRPr lang="en-US" sz="1100" dirty="0"/>
                    </a:p>
                  </a:txBody>
                  <a:tcPr anchor="ctr"/>
                </a:tc>
                <a:tc>
                  <a:txBody>
                    <a:bodyPr/>
                    <a:lstStyle/>
                    <a:p>
                      <a:pPr algn="ctr"/>
                      <a:r>
                        <a:rPr lang="en-US" sz="1100" dirty="0" smtClean="0"/>
                        <a:t>-</a:t>
                      </a:r>
                      <a:endParaRPr lang="en-US" sz="1100" dirty="0"/>
                    </a:p>
                  </a:txBody>
                  <a:tcPr anchor="ctr"/>
                </a:tc>
              </a:tr>
              <a:tr h="219623">
                <a:tc>
                  <a:txBody>
                    <a:bodyPr/>
                    <a:lstStyle/>
                    <a:p>
                      <a:pPr algn="ctr"/>
                      <a:r>
                        <a:rPr lang="en-US" sz="1100" dirty="0" smtClean="0"/>
                        <a:t>1</a:t>
                      </a:r>
                      <a:endParaRPr lang="en-US" sz="1100" dirty="0"/>
                    </a:p>
                  </a:txBody>
                  <a:tcPr anchor="ctr"/>
                </a:tc>
                <a:tc>
                  <a:txBody>
                    <a:bodyPr/>
                    <a:lstStyle/>
                    <a:p>
                      <a:pPr algn="ctr"/>
                      <a:r>
                        <a:rPr lang="en-US" sz="1100" dirty="0" smtClean="0"/>
                        <a:t>50</a:t>
                      </a:r>
                      <a:endParaRPr lang="en-US" sz="1100" dirty="0"/>
                    </a:p>
                  </a:txBody>
                  <a:tcPr anchor="ctr"/>
                </a:tc>
                <a:tc>
                  <a:txBody>
                    <a:bodyPr/>
                    <a:lstStyle/>
                    <a:p>
                      <a:pPr algn="ctr"/>
                      <a:r>
                        <a:rPr lang="en-US" sz="1100" dirty="0" smtClean="0"/>
                        <a:t>50</a:t>
                      </a:r>
                      <a:endParaRPr lang="en-US" sz="1100" dirty="0"/>
                    </a:p>
                  </a:txBody>
                  <a:tcPr anchor="ctr"/>
                </a:tc>
                <a:tc>
                  <a:txBody>
                    <a:bodyPr/>
                    <a:lstStyle/>
                    <a:p>
                      <a:pPr algn="ctr"/>
                      <a:r>
                        <a:rPr lang="en-US" sz="1100" dirty="0" smtClean="0"/>
                        <a:t>50</a:t>
                      </a:r>
                      <a:endParaRPr lang="en-US" sz="1100" dirty="0"/>
                    </a:p>
                  </a:txBody>
                  <a:tcPr anchor="ctr"/>
                </a:tc>
              </a:tr>
              <a:tr h="219623">
                <a:tc>
                  <a:txBody>
                    <a:bodyPr/>
                    <a:lstStyle/>
                    <a:p>
                      <a:pPr algn="ctr"/>
                      <a:r>
                        <a:rPr lang="en-US" sz="1100" dirty="0" smtClean="0"/>
                        <a:t>2</a:t>
                      </a:r>
                      <a:endParaRPr lang="en-US" sz="1100" dirty="0"/>
                    </a:p>
                  </a:txBody>
                  <a:tcPr anchor="ctr"/>
                </a:tc>
                <a:tc>
                  <a:txBody>
                    <a:bodyPr/>
                    <a:lstStyle/>
                    <a:p>
                      <a:pPr algn="ctr"/>
                      <a:r>
                        <a:rPr lang="en-US" sz="1100" dirty="0" smtClean="0"/>
                        <a:t>45</a:t>
                      </a:r>
                      <a:endParaRPr lang="en-US" sz="1100" dirty="0"/>
                    </a:p>
                  </a:txBody>
                  <a:tcPr anchor="ctr"/>
                </a:tc>
                <a:tc>
                  <a:txBody>
                    <a:bodyPr/>
                    <a:lstStyle/>
                    <a:p>
                      <a:pPr algn="ctr"/>
                      <a:r>
                        <a:rPr lang="en-US" sz="1100" dirty="0" smtClean="0"/>
                        <a:t>90</a:t>
                      </a:r>
                      <a:endParaRPr lang="en-US" sz="1100" dirty="0"/>
                    </a:p>
                  </a:txBody>
                  <a:tcPr anchor="ctr"/>
                </a:tc>
                <a:tc>
                  <a:txBody>
                    <a:bodyPr/>
                    <a:lstStyle/>
                    <a:p>
                      <a:pPr algn="ctr"/>
                      <a:r>
                        <a:rPr lang="en-US" sz="1100" dirty="0" smtClean="0"/>
                        <a:t>40</a:t>
                      </a:r>
                      <a:endParaRPr lang="en-US" sz="1100" dirty="0"/>
                    </a:p>
                  </a:txBody>
                  <a:tcPr anchor="ctr"/>
                </a:tc>
              </a:tr>
              <a:tr h="219623">
                <a:tc>
                  <a:txBody>
                    <a:bodyPr/>
                    <a:lstStyle/>
                    <a:p>
                      <a:pPr algn="ctr"/>
                      <a:r>
                        <a:rPr lang="en-US" sz="1100" dirty="0" smtClean="0"/>
                        <a:t>3</a:t>
                      </a:r>
                      <a:endParaRPr lang="en-US" sz="1100" dirty="0"/>
                    </a:p>
                  </a:txBody>
                  <a:tcPr anchor="ctr"/>
                </a:tc>
                <a:tc>
                  <a:txBody>
                    <a:bodyPr/>
                    <a:lstStyle/>
                    <a:p>
                      <a:pPr algn="ctr"/>
                      <a:r>
                        <a:rPr lang="en-US" sz="1100" dirty="0" smtClean="0"/>
                        <a:t>40</a:t>
                      </a:r>
                      <a:endParaRPr lang="en-US" sz="1100" dirty="0"/>
                    </a:p>
                  </a:txBody>
                  <a:tcPr anchor="ctr"/>
                </a:tc>
                <a:tc>
                  <a:txBody>
                    <a:bodyPr/>
                    <a:lstStyle/>
                    <a:p>
                      <a:pPr algn="ctr"/>
                      <a:r>
                        <a:rPr lang="en-US" sz="1100" dirty="0" smtClean="0"/>
                        <a:t>120</a:t>
                      </a:r>
                      <a:endParaRPr lang="en-US" sz="1100" dirty="0"/>
                    </a:p>
                  </a:txBody>
                  <a:tcPr anchor="ctr"/>
                </a:tc>
                <a:tc>
                  <a:txBody>
                    <a:bodyPr/>
                    <a:lstStyle/>
                    <a:p>
                      <a:pPr algn="ctr"/>
                      <a:r>
                        <a:rPr lang="en-US" sz="1100" dirty="0" smtClean="0"/>
                        <a:t>30</a:t>
                      </a:r>
                      <a:endParaRPr lang="en-US" sz="1100" dirty="0"/>
                    </a:p>
                  </a:txBody>
                  <a:tcPr anchor="ctr"/>
                </a:tc>
              </a:tr>
              <a:tr h="219623">
                <a:tc>
                  <a:txBody>
                    <a:bodyPr/>
                    <a:lstStyle/>
                    <a:p>
                      <a:pPr algn="ctr"/>
                      <a:r>
                        <a:rPr lang="en-US" sz="1100" dirty="0" smtClean="0"/>
                        <a:t>4</a:t>
                      </a:r>
                      <a:endParaRPr lang="en-US" sz="1100" dirty="0"/>
                    </a:p>
                  </a:txBody>
                  <a:tcPr anchor="ctr"/>
                </a:tc>
                <a:tc>
                  <a:txBody>
                    <a:bodyPr/>
                    <a:lstStyle/>
                    <a:p>
                      <a:pPr algn="ctr"/>
                      <a:r>
                        <a:rPr lang="en-US" sz="1100" dirty="0" smtClean="0"/>
                        <a:t>35</a:t>
                      </a:r>
                      <a:endParaRPr lang="en-US" sz="1100" dirty="0"/>
                    </a:p>
                  </a:txBody>
                  <a:tcPr anchor="ctr"/>
                </a:tc>
                <a:tc>
                  <a:txBody>
                    <a:bodyPr/>
                    <a:lstStyle/>
                    <a:p>
                      <a:pPr algn="ctr"/>
                      <a:r>
                        <a:rPr lang="en-US" sz="1100" dirty="0" smtClean="0"/>
                        <a:t>140</a:t>
                      </a:r>
                      <a:endParaRPr lang="en-US" sz="1100" dirty="0"/>
                    </a:p>
                  </a:txBody>
                  <a:tcPr anchor="ctr"/>
                </a:tc>
                <a:tc>
                  <a:txBody>
                    <a:bodyPr/>
                    <a:lstStyle/>
                    <a:p>
                      <a:pPr algn="ctr"/>
                      <a:r>
                        <a:rPr lang="en-US" sz="1100" dirty="0" smtClean="0"/>
                        <a:t>20</a:t>
                      </a:r>
                      <a:endParaRPr lang="en-US" sz="1100" dirty="0"/>
                    </a:p>
                  </a:txBody>
                  <a:tcPr anchor="ctr"/>
                </a:tc>
              </a:tr>
              <a:tr h="219623">
                <a:tc>
                  <a:txBody>
                    <a:bodyPr/>
                    <a:lstStyle/>
                    <a:p>
                      <a:pPr algn="ctr"/>
                      <a:r>
                        <a:rPr lang="en-US" sz="1100" dirty="0" smtClean="0"/>
                        <a:t>5</a:t>
                      </a:r>
                      <a:endParaRPr lang="en-US" sz="1100" dirty="0"/>
                    </a:p>
                  </a:txBody>
                  <a:tcPr anchor="ctr"/>
                </a:tc>
                <a:tc>
                  <a:txBody>
                    <a:bodyPr/>
                    <a:lstStyle/>
                    <a:p>
                      <a:pPr algn="ctr"/>
                      <a:r>
                        <a:rPr lang="en-US" sz="1100" dirty="0" smtClean="0"/>
                        <a:t>30</a:t>
                      </a:r>
                      <a:endParaRPr lang="en-US" sz="1100" dirty="0"/>
                    </a:p>
                  </a:txBody>
                  <a:tcPr anchor="ctr"/>
                </a:tc>
                <a:tc>
                  <a:txBody>
                    <a:bodyPr/>
                    <a:lstStyle/>
                    <a:p>
                      <a:pPr algn="ctr"/>
                      <a:r>
                        <a:rPr lang="en-US" sz="1100" dirty="0" smtClean="0"/>
                        <a:t>150</a:t>
                      </a:r>
                      <a:endParaRPr lang="en-US" sz="1100" dirty="0"/>
                    </a:p>
                  </a:txBody>
                  <a:tcPr anchor="ctr"/>
                </a:tc>
                <a:tc>
                  <a:txBody>
                    <a:bodyPr/>
                    <a:lstStyle/>
                    <a:p>
                      <a:pPr algn="ctr"/>
                      <a:r>
                        <a:rPr lang="en-US" sz="1100" dirty="0" smtClean="0"/>
                        <a:t>10</a:t>
                      </a:r>
                      <a:endParaRPr lang="en-US" sz="1100" dirty="0"/>
                    </a:p>
                  </a:txBody>
                  <a:tcPr anchor="ctr"/>
                </a:tc>
              </a:tr>
              <a:tr h="219623">
                <a:tc>
                  <a:txBody>
                    <a:bodyPr/>
                    <a:lstStyle/>
                    <a:p>
                      <a:pPr algn="ctr"/>
                      <a:r>
                        <a:rPr lang="en-US" sz="1100" dirty="0" smtClean="0"/>
                        <a:t>6</a:t>
                      </a:r>
                      <a:endParaRPr lang="en-US" sz="1100" dirty="0"/>
                    </a:p>
                  </a:txBody>
                  <a:tcPr anchor="ctr"/>
                </a:tc>
                <a:tc>
                  <a:txBody>
                    <a:bodyPr/>
                    <a:lstStyle/>
                    <a:p>
                      <a:pPr algn="ctr"/>
                      <a:r>
                        <a:rPr lang="en-US" sz="1100" dirty="0" smtClean="0"/>
                        <a:t>25</a:t>
                      </a:r>
                      <a:endParaRPr lang="en-US" sz="1100" dirty="0"/>
                    </a:p>
                  </a:txBody>
                  <a:tcPr anchor="ctr"/>
                </a:tc>
                <a:tc>
                  <a:txBody>
                    <a:bodyPr/>
                    <a:lstStyle/>
                    <a:p>
                      <a:pPr algn="ctr"/>
                      <a:r>
                        <a:rPr lang="en-US" sz="1100" dirty="0" smtClean="0"/>
                        <a:t>150</a:t>
                      </a:r>
                      <a:endParaRPr lang="en-US" sz="1100" dirty="0"/>
                    </a:p>
                  </a:txBody>
                  <a:tcPr anchor="ctr"/>
                </a:tc>
                <a:tc>
                  <a:txBody>
                    <a:bodyPr/>
                    <a:lstStyle/>
                    <a:p>
                      <a:pPr algn="ctr"/>
                      <a:r>
                        <a:rPr lang="en-US" sz="1100" dirty="0" smtClean="0"/>
                        <a:t>0</a:t>
                      </a:r>
                      <a:endParaRPr lang="en-US" sz="1100" dirty="0"/>
                    </a:p>
                  </a:txBody>
                  <a:tcPr anchor="ctr"/>
                </a:tc>
              </a:tr>
            </a:tbl>
          </a:graphicData>
        </a:graphic>
      </p:graphicFrame>
      <p:grpSp>
        <p:nvGrpSpPr>
          <p:cNvPr id="10" name="Group 9"/>
          <p:cNvGrpSpPr/>
          <p:nvPr/>
        </p:nvGrpSpPr>
        <p:grpSpPr>
          <a:xfrm>
            <a:off x="4561775" y="1638300"/>
            <a:ext cx="4810825" cy="4087000"/>
            <a:chOff x="5090243" y="659469"/>
            <a:chExt cx="4256267" cy="4136421"/>
          </a:xfrm>
        </p:grpSpPr>
        <p:cxnSp>
          <p:nvCxnSpPr>
            <p:cNvPr id="11" name="Straight Connector 10"/>
            <p:cNvCxnSpPr/>
            <p:nvPr/>
          </p:nvCxnSpPr>
          <p:spPr>
            <a:xfrm flipH="1">
              <a:off x="5649043" y="894376"/>
              <a:ext cx="15665" cy="33162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47563" y="4210596"/>
              <a:ext cx="332613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90243" y="724287"/>
              <a:ext cx="558800" cy="389373"/>
            </a:xfrm>
            <a:prstGeom prst="rect">
              <a:avLst/>
            </a:prstGeom>
            <a:noFill/>
          </p:spPr>
          <p:txBody>
            <a:bodyPr vert="horz" rtlCol="0">
              <a:spAutoFit/>
            </a:bodyPr>
            <a:lstStyle/>
            <a:p>
              <a:r>
                <a:rPr lang="en-US" sz="1900" dirty="0" smtClean="0">
                  <a:solidFill>
                    <a:srgbClr val="000000"/>
                  </a:solidFill>
                </a:rPr>
                <a:t>P</a:t>
              </a:r>
              <a:endParaRPr lang="en-US" sz="1900" dirty="0">
                <a:solidFill>
                  <a:srgbClr val="000000"/>
                </a:solidFill>
              </a:endParaRPr>
            </a:p>
          </p:txBody>
        </p:sp>
        <p:sp>
          <p:nvSpPr>
            <p:cNvPr id="14" name="TextBox 13"/>
            <p:cNvSpPr txBox="1"/>
            <p:nvPr/>
          </p:nvSpPr>
          <p:spPr>
            <a:xfrm>
              <a:off x="6641308" y="4515541"/>
              <a:ext cx="2176298" cy="280349"/>
            </a:xfrm>
            <a:prstGeom prst="rect">
              <a:avLst/>
            </a:prstGeom>
            <a:noFill/>
          </p:spPr>
          <p:txBody>
            <a:bodyPr vert="horz" wrap="square" rtlCol="0">
              <a:spAutoFit/>
            </a:bodyPr>
            <a:lstStyle/>
            <a:p>
              <a:r>
                <a:rPr lang="en-US" sz="1200" dirty="0" smtClean="0">
                  <a:solidFill>
                    <a:srgbClr val="000000"/>
                  </a:solidFill>
                </a:rPr>
                <a:t>Quantity in Thousands</a:t>
              </a:r>
              <a:endParaRPr lang="en-US" sz="1200" dirty="0">
                <a:solidFill>
                  <a:srgbClr val="000000"/>
                </a:solidFill>
              </a:endParaRPr>
            </a:p>
          </p:txBody>
        </p:sp>
        <p:cxnSp>
          <p:nvCxnSpPr>
            <p:cNvPr id="15" name="Straight Connector 14"/>
            <p:cNvCxnSpPr/>
            <p:nvPr/>
          </p:nvCxnSpPr>
          <p:spPr>
            <a:xfrm>
              <a:off x="5664708" y="894376"/>
              <a:ext cx="2869665" cy="1825164"/>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09172" y="2527769"/>
              <a:ext cx="712930" cy="280349"/>
            </a:xfrm>
            <a:prstGeom prst="rect">
              <a:avLst/>
            </a:prstGeom>
            <a:noFill/>
          </p:spPr>
          <p:txBody>
            <a:bodyPr vert="horz" wrap="square" rtlCol="0">
              <a:spAutoFit/>
            </a:bodyPr>
            <a:lstStyle/>
            <a:p>
              <a:r>
                <a:rPr lang="en-US" sz="1200" dirty="0" smtClean="0">
                  <a:solidFill>
                    <a:srgbClr val="000000"/>
                  </a:solidFill>
                </a:rPr>
                <a:t>D=AR=P</a:t>
              </a:r>
              <a:endParaRPr lang="en-US" sz="1200" dirty="0">
                <a:solidFill>
                  <a:srgbClr val="000000"/>
                </a:solidFill>
              </a:endParaRPr>
            </a:p>
          </p:txBody>
        </p:sp>
        <p:cxnSp>
          <p:nvCxnSpPr>
            <p:cNvPr id="17" name="Straight Connector 16"/>
            <p:cNvCxnSpPr>
              <a:endCxn id="37" idx="0"/>
            </p:cNvCxnSpPr>
            <p:nvPr/>
          </p:nvCxnSpPr>
          <p:spPr>
            <a:xfrm>
              <a:off x="6120956" y="1256912"/>
              <a:ext cx="2413417" cy="29818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52170" y="3900686"/>
              <a:ext cx="558800" cy="280349"/>
            </a:xfrm>
            <a:prstGeom prst="rect">
              <a:avLst/>
            </a:prstGeom>
            <a:noFill/>
          </p:spPr>
          <p:txBody>
            <a:bodyPr vert="horz" rtlCol="0">
              <a:spAutoFit/>
            </a:bodyPr>
            <a:lstStyle/>
            <a:p>
              <a:r>
                <a:rPr lang="en-US" sz="1200" dirty="0" smtClean="0">
                  <a:solidFill>
                    <a:srgbClr val="000000"/>
                  </a:solidFill>
                </a:rPr>
                <a:t>MR</a:t>
              </a:r>
              <a:endParaRPr lang="en-US" sz="1200" dirty="0">
                <a:solidFill>
                  <a:srgbClr val="000000"/>
                </a:solidFill>
              </a:endParaRPr>
            </a:p>
          </p:txBody>
        </p:sp>
        <p:cxnSp>
          <p:nvCxnSpPr>
            <p:cNvPr id="19" name="Straight Connector 18"/>
            <p:cNvCxnSpPr/>
            <p:nvPr/>
          </p:nvCxnSpPr>
          <p:spPr>
            <a:xfrm>
              <a:off x="5649043" y="1485596"/>
              <a:ext cx="957395" cy="37629"/>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85346" y="1485596"/>
              <a:ext cx="0" cy="27250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53023" y="2719514"/>
              <a:ext cx="2856149" cy="2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47563" y="2102568"/>
              <a:ext cx="1875567"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12673" y="2102568"/>
              <a:ext cx="0" cy="2106878"/>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11994" y="740133"/>
              <a:ext cx="404465" cy="264773"/>
            </a:xfrm>
            <a:prstGeom prst="rect">
              <a:avLst/>
            </a:prstGeom>
            <a:noFill/>
          </p:spPr>
          <p:txBody>
            <a:bodyPr vert="horz" wrap="square" rtlCol="0">
              <a:spAutoFit/>
            </a:bodyPr>
            <a:lstStyle/>
            <a:p>
              <a:r>
                <a:rPr lang="en-US" sz="1050" dirty="0" smtClean="0">
                  <a:solidFill>
                    <a:srgbClr val="000000"/>
                  </a:solidFill>
                </a:rPr>
                <a:t>55</a:t>
              </a:r>
              <a:endParaRPr lang="en-US" sz="400" baseline="-25000" dirty="0">
                <a:solidFill>
                  <a:srgbClr val="000000"/>
                </a:solidFill>
              </a:endParaRPr>
            </a:p>
          </p:txBody>
        </p:sp>
        <p:sp>
          <p:nvSpPr>
            <p:cNvPr id="27" name="TextBox 26"/>
            <p:cNvSpPr txBox="1"/>
            <p:nvPr/>
          </p:nvSpPr>
          <p:spPr>
            <a:xfrm>
              <a:off x="5986125" y="4232757"/>
              <a:ext cx="296799" cy="280349"/>
            </a:xfrm>
            <a:prstGeom prst="rect">
              <a:avLst/>
            </a:prstGeom>
            <a:noFill/>
          </p:spPr>
          <p:txBody>
            <a:bodyPr vert="horz" wrap="square" rtlCol="0">
              <a:spAutoFit/>
            </a:bodyPr>
            <a:lstStyle/>
            <a:p>
              <a:r>
                <a:rPr lang="en-US" sz="1200" dirty="0">
                  <a:solidFill>
                    <a:srgbClr val="000000"/>
                  </a:solidFill>
                </a:rPr>
                <a:t>1</a:t>
              </a:r>
              <a:endParaRPr lang="en-US" sz="700" baseline="-25000" dirty="0">
                <a:solidFill>
                  <a:srgbClr val="000000"/>
                </a:solidFill>
              </a:endParaRPr>
            </a:p>
          </p:txBody>
        </p:sp>
        <p:sp>
          <p:nvSpPr>
            <p:cNvPr id="30" name="TextBox 29"/>
            <p:cNvSpPr txBox="1"/>
            <p:nvPr/>
          </p:nvSpPr>
          <p:spPr>
            <a:xfrm>
              <a:off x="5815910" y="659469"/>
              <a:ext cx="3530600" cy="311499"/>
            </a:xfrm>
            <a:prstGeom prst="rect">
              <a:avLst/>
            </a:prstGeom>
            <a:noFill/>
          </p:spPr>
          <p:txBody>
            <a:bodyPr vert="horz" rtlCol="0">
              <a:spAutoFit/>
            </a:bodyPr>
            <a:lstStyle/>
            <a:p>
              <a:r>
                <a:rPr lang="en-US" sz="1400" b="1" dirty="0" smtClean="0">
                  <a:solidFill>
                    <a:srgbClr val="FF0000"/>
                  </a:solidFill>
                </a:rPr>
                <a:t>Demand and MR for a Monopolist</a:t>
              </a:r>
              <a:endParaRPr lang="en-US" sz="1400" b="1" dirty="0">
                <a:solidFill>
                  <a:srgbClr val="FF0000"/>
                </a:solidFill>
              </a:endParaRPr>
            </a:p>
          </p:txBody>
        </p:sp>
        <p:cxnSp>
          <p:nvCxnSpPr>
            <p:cNvPr id="31" name="Straight Connector 30"/>
            <p:cNvCxnSpPr/>
            <p:nvPr/>
          </p:nvCxnSpPr>
          <p:spPr>
            <a:xfrm>
              <a:off x="8509173" y="2719539"/>
              <a:ext cx="0" cy="146543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58038" y="4238733"/>
              <a:ext cx="296799" cy="280349"/>
            </a:xfrm>
            <a:prstGeom prst="rect">
              <a:avLst/>
            </a:prstGeom>
            <a:noFill/>
          </p:spPr>
          <p:txBody>
            <a:bodyPr vert="horz" wrap="square" rtlCol="0">
              <a:spAutoFit/>
            </a:bodyPr>
            <a:lstStyle/>
            <a:p>
              <a:r>
                <a:rPr lang="en-US" sz="1200" dirty="0" smtClean="0">
                  <a:solidFill>
                    <a:srgbClr val="000000"/>
                  </a:solidFill>
                </a:rPr>
                <a:t>2</a:t>
              </a:r>
              <a:endParaRPr lang="en-US" sz="700" baseline="-25000" dirty="0">
                <a:solidFill>
                  <a:srgbClr val="000000"/>
                </a:solidFill>
              </a:endParaRPr>
            </a:p>
          </p:txBody>
        </p:sp>
        <p:sp>
          <p:nvSpPr>
            <p:cNvPr id="33" name="TextBox 32"/>
            <p:cNvSpPr txBox="1"/>
            <p:nvPr/>
          </p:nvSpPr>
          <p:spPr>
            <a:xfrm>
              <a:off x="6902817" y="4238733"/>
              <a:ext cx="296799" cy="280349"/>
            </a:xfrm>
            <a:prstGeom prst="rect">
              <a:avLst/>
            </a:prstGeom>
            <a:noFill/>
          </p:spPr>
          <p:txBody>
            <a:bodyPr vert="horz" wrap="square" rtlCol="0">
              <a:spAutoFit/>
            </a:bodyPr>
            <a:lstStyle/>
            <a:p>
              <a:r>
                <a:rPr lang="en-US" sz="1200" dirty="0" smtClean="0">
                  <a:solidFill>
                    <a:srgbClr val="000000"/>
                  </a:solidFill>
                </a:rPr>
                <a:t>3</a:t>
              </a:r>
              <a:endParaRPr lang="en-US" sz="700" baseline="-25000" dirty="0">
                <a:solidFill>
                  <a:srgbClr val="000000"/>
                </a:solidFill>
              </a:endParaRPr>
            </a:p>
          </p:txBody>
        </p:sp>
        <p:sp>
          <p:nvSpPr>
            <p:cNvPr id="34" name="TextBox 33"/>
            <p:cNvSpPr txBox="1"/>
            <p:nvPr/>
          </p:nvSpPr>
          <p:spPr>
            <a:xfrm>
              <a:off x="7374731" y="4238733"/>
              <a:ext cx="296799" cy="280349"/>
            </a:xfrm>
            <a:prstGeom prst="rect">
              <a:avLst/>
            </a:prstGeom>
            <a:noFill/>
          </p:spPr>
          <p:txBody>
            <a:bodyPr vert="horz" wrap="square" rtlCol="0">
              <a:spAutoFit/>
            </a:bodyPr>
            <a:lstStyle/>
            <a:p>
              <a:r>
                <a:rPr lang="en-US" sz="1200" dirty="0" smtClean="0">
                  <a:solidFill>
                    <a:srgbClr val="000000"/>
                  </a:solidFill>
                </a:rPr>
                <a:t>4</a:t>
              </a:r>
              <a:endParaRPr lang="en-US" sz="700" baseline="-25000" dirty="0">
                <a:solidFill>
                  <a:srgbClr val="000000"/>
                </a:solidFill>
              </a:endParaRPr>
            </a:p>
          </p:txBody>
        </p:sp>
        <p:sp>
          <p:nvSpPr>
            <p:cNvPr id="36" name="TextBox 35"/>
            <p:cNvSpPr txBox="1"/>
            <p:nvPr/>
          </p:nvSpPr>
          <p:spPr>
            <a:xfrm>
              <a:off x="7846644" y="4238733"/>
              <a:ext cx="296799" cy="280349"/>
            </a:xfrm>
            <a:prstGeom prst="rect">
              <a:avLst/>
            </a:prstGeom>
            <a:noFill/>
          </p:spPr>
          <p:txBody>
            <a:bodyPr vert="horz" wrap="square" rtlCol="0">
              <a:spAutoFit/>
            </a:bodyPr>
            <a:lstStyle/>
            <a:p>
              <a:r>
                <a:rPr lang="en-US" sz="1200" dirty="0" smtClean="0">
                  <a:solidFill>
                    <a:srgbClr val="000000"/>
                  </a:solidFill>
                </a:rPr>
                <a:t>5</a:t>
              </a:r>
              <a:endParaRPr lang="en-US" sz="700" baseline="-25000" dirty="0">
                <a:solidFill>
                  <a:srgbClr val="000000"/>
                </a:solidFill>
              </a:endParaRPr>
            </a:p>
          </p:txBody>
        </p:sp>
        <p:sp>
          <p:nvSpPr>
            <p:cNvPr id="37" name="TextBox 36"/>
            <p:cNvSpPr txBox="1"/>
            <p:nvPr/>
          </p:nvSpPr>
          <p:spPr>
            <a:xfrm>
              <a:off x="8385974" y="4238733"/>
              <a:ext cx="296799" cy="280349"/>
            </a:xfrm>
            <a:prstGeom prst="rect">
              <a:avLst/>
            </a:prstGeom>
            <a:noFill/>
          </p:spPr>
          <p:txBody>
            <a:bodyPr vert="horz" wrap="square" rtlCol="0">
              <a:spAutoFit/>
            </a:bodyPr>
            <a:lstStyle/>
            <a:p>
              <a:r>
                <a:rPr lang="en-US" sz="1200" dirty="0" smtClean="0">
                  <a:solidFill>
                    <a:srgbClr val="000000"/>
                  </a:solidFill>
                </a:rPr>
                <a:t>6</a:t>
              </a:r>
              <a:endParaRPr lang="en-US" sz="700" baseline="-25000" dirty="0">
                <a:solidFill>
                  <a:srgbClr val="000000"/>
                </a:solidFill>
              </a:endParaRPr>
            </a:p>
          </p:txBody>
        </p:sp>
        <p:sp>
          <p:nvSpPr>
            <p:cNvPr id="41" name="TextBox 40"/>
            <p:cNvSpPr txBox="1"/>
            <p:nvPr/>
          </p:nvSpPr>
          <p:spPr>
            <a:xfrm>
              <a:off x="5311962" y="1048618"/>
              <a:ext cx="404465" cy="264773"/>
            </a:xfrm>
            <a:prstGeom prst="rect">
              <a:avLst/>
            </a:prstGeom>
            <a:noFill/>
          </p:spPr>
          <p:txBody>
            <a:bodyPr vert="horz" wrap="square" rtlCol="0">
              <a:spAutoFit/>
            </a:bodyPr>
            <a:lstStyle/>
            <a:p>
              <a:r>
                <a:rPr lang="en-US" sz="1050" dirty="0" smtClean="0">
                  <a:solidFill>
                    <a:srgbClr val="000000"/>
                  </a:solidFill>
                </a:rPr>
                <a:t>50</a:t>
              </a:r>
              <a:endParaRPr lang="en-US" sz="400" baseline="-25000" dirty="0">
                <a:solidFill>
                  <a:srgbClr val="000000"/>
                </a:solidFill>
              </a:endParaRPr>
            </a:p>
          </p:txBody>
        </p:sp>
        <p:sp>
          <p:nvSpPr>
            <p:cNvPr id="42" name="TextBox 41"/>
            <p:cNvSpPr txBox="1"/>
            <p:nvPr/>
          </p:nvSpPr>
          <p:spPr>
            <a:xfrm>
              <a:off x="5311930" y="1357103"/>
              <a:ext cx="404465" cy="256986"/>
            </a:xfrm>
            <a:prstGeom prst="rect">
              <a:avLst/>
            </a:prstGeom>
            <a:noFill/>
          </p:spPr>
          <p:txBody>
            <a:bodyPr vert="horz" wrap="square" rtlCol="0">
              <a:spAutoFit/>
            </a:bodyPr>
            <a:lstStyle/>
            <a:p>
              <a:r>
                <a:rPr lang="en-US" sz="1050" dirty="0" smtClean="0">
                  <a:solidFill>
                    <a:srgbClr val="000000"/>
                  </a:solidFill>
                </a:rPr>
                <a:t>45</a:t>
              </a:r>
              <a:endParaRPr lang="en-US" sz="400" baseline="-25000" dirty="0">
                <a:solidFill>
                  <a:srgbClr val="000000"/>
                </a:solidFill>
              </a:endParaRPr>
            </a:p>
          </p:txBody>
        </p:sp>
        <p:sp>
          <p:nvSpPr>
            <p:cNvPr id="43" name="TextBox 42"/>
            <p:cNvSpPr txBox="1"/>
            <p:nvPr/>
          </p:nvSpPr>
          <p:spPr>
            <a:xfrm>
              <a:off x="5311898" y="1665589"/>
              <a:ext cx="404465" cy="256986"/>
            </a:xfrm>
            <a:prstGeom prst="rect">
              <a:avLst/>
            </a:prstGeom>
            <a:noFill/>
          </p:spPr>
          <p:txBody>
            <a:bodyPr vert="horz" wrap="square" rtlCol="0">
              <a:spAutoFit/>
            </a:bodyPr>
            <a:lstStyle/>
            <a:p>
              <a:r>
                <a:rPr lang="en-US" sz="1050" dirty="0" smtClean="0">
                  <a:solidFill>
                    <a:srgbClr val="000000"/>
                  </a:solidFill>
                </a:rPr>
                <a:t>40</a:t>
              </a:r>
              <a:endParaRPr lang="en-US" sz="400" baseline="-25000" dirty="0">
                <a:solidFill>
                  <a:srgbClr val="000000"/>
                </a:solidFill>
              </a:endParaRPr>
            </a:p>
          </p:txBody>
        </p:sp>
        <p:sp>
          <p:nvSpPr>
            <p:cNvPr id="44" name="TextBox 43"/>
            <p:cNvSpPr txBox="1"/>
            <p:nvPr/>
          </p:nvSpPr>
          <p:spPr>
            <a:xfrm>
              <a:off x="5311962" y="1974075"/>
              <a:ext cx="404465" cy="256986"/>
            </a:xfrm>
            <a:prstGeom prst="rect">
              <a:avLst/>
            </a:prstGeom>
            <a:noFill/>
          </p:spPr>
          <p:txBody>
            <a:bodyPr vert="horz" wrap="square" rtlCol="0">
              <a:spAutoFit/>
            </a:bodyPr>
            <a:lstStyle/>
            <a:p>
              <a:r>
                <a:rPr lang="en-US" sz="1050" dirty="0" smtClean="0">
                  <a:solidFill>
                    <a:srgbClr val="000000"/>
                  </a:solidFill>
                </a:rPr>
                <a:t>35</a:t>
              </a:r>
              <a:endParaRPr lang="en-US" sz="400" baseline="-25000" dirty="0">
                <a:solidFill>
                  <a:srgbClr val="000000"/>
                </a:solidFill>
              </a:endParaRPr>
            </a:p>
          </p:txBody>
        </p:sp>
        <p:sp>
          <p:nvSpPr>
            <p:cNvPr id="45" name="TextBox 44"/>
            <p:cNvSpPr txBox="1"/>
            <p:nvPr/>
          </p:nvSpPr>
          <p:spPr>
            <a:xfrm>
              <a:off x="5312026" y="2282561"/>
              <a:ext cx="404465" cy="256986"/>
            </a:xfrm>
            <a:prstGeom prst="rect">
              <a:avLst/>
            </a:prstGeom>
            <a:noFill/>
          </p:spPr>
          <p:txBody>
            <a:bodyPr vert="horz" wrap="square" rtlCol="0">
              <a:spAutoFit/>
            </a:bodyPr>
            <a:lstStyle/>
            <a:p>
              <a:r>
                <a:rPr lang="en-US" sz="1050" dirty="0" smtClean="0">
                  <a:solidFill>
                    <a:srgbClr val="000000"/>
                  </a:solidFill>
                </a:rPr>
                <a:t>30</a:t>
              </a:r>
              <a:endParaRPr lang="en-US" sz="400" baseline="-25000" dirty="0">
                <a:solidFill>
                  <a:srgbClr val="000000"/>
                </a:solidFill>
              </a:endParaRPr>
            </a:p>
          </p:txBody>
        </p:sp>
        <p:sp>
          <p:nvSpPr>
            <p:cNvPr id="46" name="TextBox 45"/>
            <p:cNvSpPr txBox="1"/>
            <p:nvPr/>
          </p:nvSpPr>
          <p:spPr>
            <a:xfrm>
              <a:off x="5312089" y="2591046"/>
              <a:ext cx="404465" cy="256986"/>
            </a:xfrm>
            <a:prstGeom prst="rect">
              <a:avLst/>
            </a:prstGeom>
            <a:noFill/>
          </p:spPr>
          <p:txBody>
            <a:bodyPr vert="horz" wrap="square" rtlCol="0">
              <a:spAutoFit/>
            </a:bodyPr>
            <a:lstStyle/>
            <a:p>
              <a:r>
                <a:rPr lang="en-US" sz="1050" dirty="0" smtClean="0">
                  <a:solidFill>
                    <a:srgbClr val="000000"/>
                  </a:solidFill>
                </a:rPr>
                <a:t>25</a:t>
              </a:r>
              <a:endParaRPr lang="en-US" sz="400" baseline="-25000" dirty="0">
                <a:solidFill>
                  <a:srgbClr val="000000"/>
                </a:solidFill>
              </a:endParaRPr>
            </a:p>
          </p:txBody>
        </p:sp>
        <p:sp>
          <p:nvSpPr>
            <p:cNvPr id="47" name="TextBox 46"/>
            <p:cNvSpPr txBox="1"/>
            <p:nvPr/>
          </p:nvSpPr>
          <p:spPr>
            <a:xfrm>
              <a:off x="5312153" y="2976653"/>
              <a:ext cx="404465" cy="256986"/>
            </a:xfrm>
            <a:prstGeom prst="rect">
              <a:avLst/>
            </a:prstGeom>
            <a:noFill/>
          </p:spPr>
          <p:txBody>
            <a:bodyPr vert="horz" wrap="square" rtlCol="0">
              <a:spAutoFit/>
            </a:bodyPr>
            <a:lstStyle/>
            <a:p>
              <a:r>
                <a:rPr lang="en-US" sz="1050" dirty="0" smtClean="0">
                  <a:solidFill>
                    <a:srgbClr val="000000"/>
                  </a:solidFill>
                </a:rPr>
                <a:t>20</a:t>
              </a:r>
              <a:endParaRPr lang="en-US" sz="400" baseline="-25000" dirty="0">
                <a:solidFill>
                  <a:srgbClr val="000000"/>
                </a:solidFill>
              </a:endParaRPr>
            </a:p>
          </p:txBody>
        </p:sp>
        <p:sp>
          <p:nvSpPr>
            <p:cNvPr id="48" name="TextBox 47"/>
            <p:cNvSpPr txBox="1"/>
            <p:nvPr/>
          </p:nvSpPr>
          <p:spPr>
            <a:xfrm>
              <a:off x="5312217" y="3285139"/>
              <a:ext cx="404465" cy="256986"/>
            </a:xfrm>
            <a:prstGeom prst="rect">
              <a:avLst/>
            </a:prstGeom>
            <a:noFill/>
          </p:spPr>
          <p:txBody>
            <a:bodyPr vert="horz" wrap="square" rtlCol="0">
              <a:spAutoFit/>
            </a:bodyPr>
            <a:lstStyle/>
            <a:p>
              <a:r>
                <a:rPr lang="en-US" sz="1050" dirty="0" smtClean="0">
                  <a:solidFill>
                    <a:srgbClr val="000000"/>
                  </a:solidFill>
                </a:rPr>
                <a:t>15</a:t>
              </a:r>
              <a:endParaRPr lang="en-US" sz="400" baseline="-25000" dirty="0">
                <a:solidFill>
                  <a:srgbClr val="000000"/>
                </a:solidFill>
              </a:endParaRPr>
            </a:p>
          </p:txBody>
        </p:sp>
        <p:sp>
          <p:nvSpPr>
            <p:cNvPr id="49" name="TextBox 48"/>
            <p:cNvSpPr txBox="1"/>
            <p:nvPr/>
          </p:nvSpPr>
          <p:spPr>
            <a:xfrm>
              <a:off x="5312280" y="3593625"/>
              <a:ext cx="404465" cy="256986"/>
            </a:xfrm>
            <a:prstGeom prst="rect">
              <a:avLst/>
            </a:prstGeom>
            <a:noFill/>
          </p:spPr>
          <p:txBody>
            <a:bodyPr vert="horz" wrap="square" rtlCol="0">
              <a:spAutoFit/>
            </a:bodyPr>
            <a:lstStyle/>
            <a:p>
              <a:r>
                <a:rPr lang="en-US" sz="1050" dirty="0" smtClean="0">
                  <a:solidFill>
                    <a:srgbClr val="000000"/>
                  </a:solidFill>
                </a:rPr>
                <a:t>10</a:t>
              </a:r>
              <a:endParaRPr lang="en-US" sz="400" baseline="-25000" dirty="0">
                <a:solidFill>
                  <a:srgbClr val="000000"/>
                </a:solidFill>
              </a:endParaRPr>
            </a:p>
          </p:txBody>
        </p:sp>
        <p:sp>
          <p:nvSpPr>
            <p:cNvPr id="50" name="TextBox 49"/>
            <p:cNvSpPr txBox="1"/>
            <p:nvPr/>
          </p:nvSpPr>
          <p:spPr>
            <a:xfrm>
              <a:off x="5379410" y="3902111"/>
              <a:ext cx="404465" cy="256986"/>
            </a:xfrm>
            <a:prstGeom prst="rect">
              <a:avLst/>
            </a:prstGeom>
            <a:noFill/>
          </p:spPr>
          <p:txBody>
            <a:bodyPr vert="horz" wrap="square" rtlCol="0">
              <a:spAutoFit/>
            </a:bodyPr>
            <a:lstStyle/>
            <a:p>
              <a:r>
                <a:rPr lang="en-US" sz="1050" dirty="0">
                  <a:solidFill>
                    <a:srgbClr val="000000"/>
                  </a:solidFill>
                </a:rPr>
                <a:t>5</a:t>
              </a:r>
              <a:endParaRPr lang="en-US" sz="400" baseline="-25000" dirty="0">
                <a:solidFill>
                  <a:srgbClr val="000000"/>
                </a:solidFill>
              </a:endParaRPr>
            </a:p>
          </p:txBody>
        </p:sp>
        <p:sp>
          <p:nvSpPr>
            <p:cNvPr id="52" name="TextBox 51"/>
            <p:cNvSpPr txBox="1"/>
            <p:nvPr/>
          </p:nvSpPr>
          <p:spPr>
            <a:xfrm>
              <a:off x="5379378" y="4184974"/>
              <a:ext cx="404465" cy="256986"/>
            </a:xfrm>
            <a:prstGeom prst="rect">
              <a:avLst/>
            </a:prstGeom>
            <a:noFill/>
          </p:spPr>
          <p:txBody>
            <a:bodyPr vert="horz" wrap="square" rtlCol="0">
              <a:spAutoFit/>
            </a:bodyPr>
            <a:lstStyle/>
            <a:p>
              <a:r>
                <a:rPr lang="en-US" sz="1050" dirty="0" smtClean="0">
                  <a:solidFill>
                    <a:srgbClr val="000000"/>
                  </a:solidFill>
                </a:rPr>
                <a:t>0</a:t>
              </a:r>
              <a:endParaRPr lang="en-US" sz="400" baseline="-25000" dirty="0">
                <a:solidFill>
                  <a:srgbClr val="000000"/>
                </a:solidFill>
              </a:endParaRPr>
            </a:p>
          </p:txBody>
        </p:sp>
      </p:grpSp>
      <p:sp>
        <p:nvSpPr>
          <p:cNvPr id="72" name="TextBox 71"/>
          <p:cNvSpPr txBox="1"/>
          <p:nvPr/>
        </p:nvSpPr>
        <p:spPr>
          <a:xfrm>
            <a:off x="0" y="1714500"/>
            <a:ext cx="4724272" cy="2092881"/>
          </a:xfrm>
          <a:prstGeom prst="rect">
            <a:avLst/>
          </a:prstGeom>
          <a:noFill/>
        </p:spPr>
        <p:txBody>
          <a:bodyPr wrap="square" rtlCol="0">
            <a:spAutoFit/>
          </a:bodyPr>
          <a:lstStyle/>
          <a:p>
            <a:r>
              <a:rPr lang="en-US" sz="1600" b="1" dirty="0" smtClean="0">
                <a:solidFill>
                  <a:srgbClr val="0000FF"/>
                </a:solidFill>
              </a:rPr>
              <a:t>Points about the monopolist’s demand:</a:t>
            </a:r>
          </a:p>
          <a:p>
            <a:pPr marL="285750" indent="-285750">
              <a:buFont typeface="Arial" pitchFamily="34" charset="0"/>
              <a:buChar char="•"/>
            </a:pPr>
            <a:r>
              <a:rPr lang="en-US" sz="1400" dirty="0" smtClean="0"/>
              <a:t>Demand for the firm’s output IS the market demand</a:t>
            </a:r>
          </a:p>
          <a:p>
            <a:pPr marL="285750" indent="-285750">
              <a:buFont typeface="Arial" pitchFamily="34" charset="0"/>
              <a:buChar char="•"/>
            </a:pPr>
            <a:r>
              <a:rPr lang="en-US" sz="1400" dirty="0" smtClean="0"/>
              <a:t>When MR is positive, demand is elastic (since TR increases when P decreases)</a:t>
            </a:r>
          </a:p>
          <a:p>
            <a:pPr marL="285750" indent="-285750">
              <a:buFont typeface="Arial" pitchFamily="34" charset="0"/>
              <a:buChar char="•"/>
            </a:pPr>
            <a:r>
              <a:rPr lang="en-US" sz="1400" dirty="0" smtClean="0"/>
              <a:t>If this firm wanted to sell more tickets, it would have to keep lowering the price and MR would become negative.</a:t>
            </a:r>
          </a:p>
          <a:p>
            <a:pPr marL="285750" indent="-285750">
              <a:buFont typeface="Arial" pitchFamily="34" charset="0"/>
              <a:buChar char="•"/>
            </a:pPr>
            <a:r>
              <a:rPr lang="en-US" sz="1400" dirty="0" smtClean="0"/>
              <a:t>When MR is negative, demand is inelastic, since a decrease in P will cause TR to fall.</a:t>
            </a:r>
          </a:p>
          <a:p>
            <a:pPr marL="285750" indent="-285750">
              <a:buFont typeface="Arial" pitchFamily="34" charset="0"/>
              <a:buChar char="•"/>
            </a:pPr>
            <a:endParaRPr lang="en-US" sz="1600" dirty="0"/>
          </a:p>
        </p:txBody>
      </p:sp>
    </p:spTree>
    <p:extLst>
      <p:ext uri="{BB962C8B-B14F-4D97-AF65-F5344CB8AC3E}">
        <p14:creationId xmlns="" xmlns:p14="http://schemas.microsoft.com/office/powerpoint/2010/main" val="178115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5"/>
          </a:xfrm>
          <a:prstGeom prst="rect">
            <a:avLst/>
          </a:prstGeom>
          <a:noFill/>
        </p:spPr>
        <p:txBody>
          <a:bodyPr wrap="square" rtlCol="0">
            <a:spAutoFit/>
          </a:bodyPr>
          <a:lstStyle/>
          <a:p>
            <a:r>
              <a:rPr lang="en-US" sz="2400" dirty="0" smtClean="0">
                <a:solidFill>
                  <a:srgbClr val="FF0000"/>
                </a:solidFill>
              </a:rPr>
              <a:t>PED and the Monopolist’s Demand</a:t>
            </a:r>
          </a:p>
        </p:txBody>
      </p:sp>
      <p:sp>
        <p:nvSpPr>
          <p:cNvPr id="28" name="Rectangle 27"/>
          <p:cNvSpPr/>
          <p:nvPr/>
        </p:nvSpPr>
        <p:spPr>
          <a:xfrm>
            <a:off x="-1" y="1028700"/>
            <a:ext cx="5462361" cy="4462760"/>
          </a:xfrm>
          <a:prstGeom prst="rect">
            <a:avLst/>
          </a:prstGeom>
        </p:spPr>
        <p:txBody>
          <a:bodyPr wrap="square">
            <a:spAutoFit/>
          </a:bodyPr>
          <a:lstStyle/>
          <a:p>
            <a:r>
              <a:rPr lang="en-US" dirty="0" smtClean="0"/>
              <a:t>Examine the graph to the right. Notice that the monopolist’s demand can be seen to have:</a:t>
            </a:r>
          </a:p>
          <a:p>
            <a:pPr marL="285750" indent="-285750">
              <a:buFont typeface="Arial" pitchFamily="34" charset="0"/>
              <a:buChar char="•"/>
            </a:pPr>
            <a:r>
              <a:rPr lang="en-US" sz="1600" dirty="0" smtClean="0"/>
              <a:t>An elastic range (where MR is positive)</a:t>
            </a:r>
          </a:p>
          <a:p>
            <a:pPr marL="285750" indent="-285750">
              <a:buFont typeface="Arial" pitchFamily="34" charset="0"/>
              <a:buChar char="•"/>
            </a:pPr>
            <a:r>
              <a:rPr lang="en-US" sz="1600" dirty="0" smtClean="0"/>
              <a:t>An inelastic range (where MR is negative)</a:t>
            </a:r>
          </a:p>
          <a:p>
            <a:pPr marL="285750" indent="-285750">
              <a:buFont typeface="Arial" pitchFamily="34" charset="0"/>
              <a:buChar char="•"/>
            </a:pPr>
            <a:r>
              <a:rPr lang="en-US" sz="1600" dirty="0" smtClean="0"/>
              <a:t>At Q</a:t>
            </a:r>
            <a:r>
              <a:rPr lang="en-US" sz="1600" baseline="-25000" dirty="0" smtClean="0"/>
              <a:t>RM</a:t>
            </a:r>
            <a:r>
              <a:rPr lang="en-US" sz="1600" dirty="0" smtClean="0"/>
              <a:t> the monopolist's total revenue is maximized</a:t>
            </a:r>
          </a:p>
          <a:p>
            <a:pPr marL="285750" indent="-285750">
              <a:buFont typeface="Arial" pitchFamily="34" charset="0"/>
              <a:buChar char="•"/>
            </a:pPr>
            <a:endParaRPr lang="en-US" sz="1600" dirty="0"/>
          </a:p>
          <a:p>
            <a:r>
              <a:rPr lang="en-US" b="1" i="1" dirty="0" smtClean="0">
                <a:solidFill>
                  <a:srgbClr val="0000FF"/>
                </a:solidFill>
              </a:rPr>
              <a:t>A monopolist will NEVER produce in the </a:t>
            </a:r>
            <a:r>
              <a:rPr lang="en-US" b="1" i="1" dirty="0" smtClean="0">
                <a:solidFill>
                  <a:srgbClr val="0000FF"/>
                </a:solidFill>
              </a:rPr>
              <a:t>elastic </a:t>
            </a:r>
            <a:r>
              <a:rPr lang="en-US" b="1" i="1" dirty="0" smtClean="0">
                <a:solidFill>
                  <a:srgbClr val="0000FF"/>
                </a:solidFill>
              </a:rPr>
              <a:t>range of its demand! </a:t>
            </a:r>
            <a:r>
              <a:rPr lang="en-US" sz="1600" i="1" dirty="0" smtClean="0"/>
              <a:t>Because if a monopolist were to sell beyond </a:t>
            </a:r>
            <a:r>
              <a:rPr lang="en-US" sz="1600" i="1" dirty="0"/>
              <a:t>Q</a:t>
            </a:r>
            <a:r>
              <a:rPr lang="en-US" sz="1600" i="1" baseline="-25000" dirty="0"/>
              <a:t>RM</a:t>
            </a:r>
            <a:r>
              <a:rPr lang="en-US" sz="1600" i="1" dirty="0"/>
              <a:t> </a:t>
            </a:r>
            <a:r>
              <a:rPr lang="en-US" sz="1600" i="1" dirty="0" smtClean="0"/>
              <a:t>they  would always do better by decreasing its output until MR were positive once again.</a:t>
            </a:r>
          </a:p>
          <a:p>
            <a:pPr marL="285750" indent="-285750">
              <a:buFont typeface="Arial" pitchFamily="34" charset="0"/>
              <a:buChar char="•"/>
            </a:pPr>
            <a:r>
              <a:rPr lang="en-US" sz="1600" i="1" dirty="0" smtClean="0"/>
              <a:t>Total costs would decrease as the firm reduces its output</a:t>
            </a:r>
          </a:p>
          <a:p>
            <a:pPr marL="285750" indent="-285750">
              <a:buFont typeface="Arial" pitchFamily="34" charset="0"/>
              <a:buChar char="•"/>
            </a:pPr>
            <a:r>
              <a:rPr lang="en-US" sz="1600" i="1" dirty="0" smtClean="0"/>
              <a:t>Total revenue would increase, therefore…</a:t>
            </a:r>
          </a:p>
          <a:p>
            <a:pPr marL="285750" indent="-285750">
              <a:buFont typeface="Arial" pitchFamily="34" charset="0"/>
              <a:buChar char="•"/>
            </a:pPr>
            <a:r>
              <a:rPr lang="en-US" sz="1600" i="1" dirty="0" smtClean="0"/>
              <a:t>Reducing output to a point below </a:t>
            </a:r>
            <a:r>
              <a:rPr lang="en-US" sz="1600" i="1" dirty="0"/>
              <a:t>Q</a:t>
            </a:r>
            <a:r>
              <a:rPr lang="en-US" sz="1600" i="1" baseline="-25000" dirty="0"/>
              <a:t>RM</a:t>
            </a:r>
            <a:r>
              <a:rPr lang="en-US" sz="1600" i="1" dirty="0"/>
              <a:t> </a:t>
            </a:r>
            <a:r>
              <a:rPr lang="en-US" sz="1600" i="1" dirty="0" smtClean="0"/>
              <a:t>would definitely increase the firm’s profits (remember, economic profits = TR-TC)</a:t>
            </a:r>
            <a:endParaRPr lang="en-US" sz="1600" i="1" dirty="0"/>
          </a:p>
          <a:p>
            <a:pPr algn="ctr"/>
            <a:r>
              <a:rPr lang="en-US" i="1" dirty="0" smtClean="0">
                <a:solidFill>
                  <a:srgbClr val="FF0000"/>
                </a:solidFill>
              </a:rPr>
              <a:t>Notice that if a monopolist wished to maximize its revenues, it would produce at the quantity where MR=0!</a:t>
            </a:r>
            <a:endParaRPr lang="en-US" sz="2000" i="1" dirty="0">
              <a:solidFill>
                <a:srgbClr val="FF0000"/>
              </a:solidFill>
            </a:endParaRPr>
          </a:p>
        </p:txBody>
      </p:sp>
      <p:grpSp>
        <p:nvGrpSpPr>
          <p:cNvPr id="64" name="Group 63"/>
          <p:cNvGrpSpPr/>
          <p:nvPr/>
        </p:nvGrpSpPr>
        <p:grpSpPr>
          <a:xfrm>
            <a:off x="5029200" y="827739"/>
            <a:ext cx="3862448" cy="4882915"/>
            <a:chOff x="5029200" y="827739"/>
            <a:chExt cx="3862448" cy="4882915"/>
          </a:xfrm>
        </p:grpSpPr>
        <p:grpSp>
          <p:nvGrpSpPr>
            <p:cNvPr id="10" name="Group 9"/>
            <p:cNvGrpSpPr/>
            <p:nvPr/>
          </p:nvGrpSpPr>
          <p:grpSpPr>
            <a:xfrm>
              <a:off x="5257800" y="827739"/>
              <a:ext cx="3633848" cy="4882915"/>
              <a:chOff x="4983507" y="869070"/>
              <a:chExt cx="4422092" cy="7176285"/>
            </a:xfrm>
          </p:grpSpPr>
          <p:cxnSp>
            <p:nvCxnSpPr>
              <p:cNvPr id="11" name="Straight Connector 10"/>
              <p:cNvCxnSpPr/>
              <p:nvPr/>
            </p:nvCxnSpPr>
            <p:spPr>
              <a:xfrm flipH="1">
                <a:off x="5649043" y="894376"/>
                <a:ext cx="15665" cy="33162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47563" y="4210596"/>
                <a:ext cx="332613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32441" y="869070"/>
                <a:ext cx="413544" cy="497563"/>
              </a:xfrm>
              <a:prstGeom prst="rect">
                <a:avLst/>
              </a:prstGeom>
              <a:noFill/>
            </p:spPr>
            <p:txBody>
              <a:bodyPr vert="horz" wrap="square" rtlCol="0">
                <a:spAutoFit/>
              </a:bodyPr>
              <a:lstStyle/>
              <a:p>
                <a:r>
                  <a:rPr lang="en-US" sz="1600" dirty="0" smtClean="0">
                    <a:solidFill>
                      <a:srgbClr val="000000"/>
                    </a:solidFill>
                  </a:rPr>
                  <a:t>P</a:t>
                </a:r>
                <a:endParaRPr lang="en-US" sz="1600" dirty="0">
                  <a:solidFill>
                    <a:srgbClr val="000000"/>
                  </a:solidFill>
                </a:endParaRPr>
              </a:p>
            </p:txBody>
          </p:sp>
          <p:sp>
            <p:nvSpPr>
              <p:cNvPr id="14" name="TextBox 13"/>
              <p:cNvSpPr txBox="1"/>
              <p:nvPr/>
            </p:nvSpPr>
            <p:spPr>
              <a:xfrm>
                <a:off x="8608195" y="4284176"/>
                <a:ext cx="514885" cy="497563"/>
              </a:xfrm>
              <a:prstGeom prst="rect">
                <a:avLst/>
              </a:prstGeom>
              <a:noFill/>
            </p:spPr>
            <p:txBody>
              <a:bodyPr vert="horz" wrap="square" rtlCol="0">
                <a:spAutoFit/>
              </a:bodyPr>
              <a:lstStyle/>
              <a:p>
                <a:r>
                  <a:rPr lang="en-US" sz="1600" dirty="0" smtClean="0">
                    <a:solidFill>
                      <a:srgbClr val="000000"/>
                    </a:solidFill>
                  </a:rPr>
                  <a:t>Q</a:t>
                </a:r>
                <a:endParaRPr lang="en-US" sz="1600" dirty="0">
                  <a:solidFill>
                    <a:srgbClr val="000000"/>
                  </a:solidFill>
                </a:endParaRPr>
              </a:p>
            </p:txBody>
          </p:sp>
          <p:cxnSp>
            <p:nvCxnSpPr>
              <p:cNvPr id="15" name="Straight Connector 14"/>
              <p:cNvCxnSpPr/>
              <p:nvPr/>
            </p:nvCxnSpPr>
            <p:spPr>
              <a:xfrm>
                <a:off x="5664708" y="894376"/>
                <a:ext cx="3356484" cy="309019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43567" y="3781023"/>
                <a:ext cx="1362032" cy="407098"/>
              </a:xfrm>
              <a:prstGeom prst="rect">
                <a:avLst/>
              </a:prstGeom>
              <a:noFill/>
            </p:spPr>
            <p:txBody>
              <a:bodyPr vert="horz" wrap="square" rtlCol="0">
                <a:spAutoFit/>
              </a:bodyPr>
              <a:lstStyle/>
              <a:p>
                <a:r>
                  <a:rPr lang="en-US" sz="1200" dirty="0" smtClean="0">
                    <a:solidFill>
                      <a:srgbClr val="000000"/>
                    </a:solidFill>
                  </a:rPr>
                  <a:t>D=AR=P</a:t>
                </a:r>
                <a:endParaRPr lang="en-US" sz="1200" dirty="0">
                  <a:solidFill>
                    <a:srgbClr val="000000"/>
                  </a:solidFill>
                </a:endParaRPr>
              </a:p>
            </p:txBody>
          </p:sp>
          <p:cxnSp>
            <p:nvCxnSpPr>
              <p:cNvPr id="17" name="Straight Connector 16"/>
              <p:cNvCxnSpPr/>
              <p:nvPr/>
            </p:nvCxnSpPr>
            <p:spPr>
              <a:xfrm>
                <a:off x="5745980" y="1031279"/>
                <a:ext cx="2085186" cy="377178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56898" y="4608945"/>
                <a:ext cx="558800" cy="407098"/>
              </a:xfrm>
              <a:prstGeom prst="rect">
                <a:avLst/>
              </a:prstGeom>
              <a:noFill/>
            </p:spPr>
            <p:txBody>
              <a:bodyPr vert="horz" rtlCol="0">
                <a:spAutoFit/>
              </a:bodyPr>
              <a:lstStyle/>
              <a:p>
                <a:r>
                  <a:rPr lang="en-US" sz="1200" dirty="0" smtClean="0">
                    <a:solidFill>
                      <a:srgbClr val="000000"/>
                    </a:solidFill>
                  </a:rPr>
                  <a:t>MR</a:t>
                </a:r>
                <a:endParaRPr lang="en-US" sz="1200" dirty="0">
                  <a:solidFill>
                    <a:srgbClr val="000000"/>
                  </a:solidFill>
                </a:endParaRPr>
              </a:p>
            </p:txBody>
          </p:sp>
          <p:cxnSp>
            <p:nvCxnSpPr>
              <p:cNvPr id="22" name="Straight Connector 21"/>
              <p:cNvCxnSpPr/>
              <p:nvPr/>
            </p:nvCxnSpPr>
            <p:spPr>
              <a:xfrm>
                <a:off x="5647563" y="2563283"/>
                <a:ext cx="1875567"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12673" y="2552486"/>
                <a:ext cx="10456" cy="505390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650523" y="4309306"/>
                <a:ext cx="15665" cy="33162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49043" y="7625526"/>
                <a:ext cx="332613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641431" y="7547792"/>
                <a:ext cx="514885" cy="497563"/>
              </a:xfrm>
              <a:prstGeom prst="rect">
                <a:avLst/>
              </a:prstGeom>
              <a:noFill/>
            </p:spPr>
            <p:txBody>
              <a:bodyPr vert="horz" wrap="square" rtlCol="0">
                <a:spAutoFit/>
              </a:bodyPr>
              <a:lstStyle/>
              <a:p>
                <a:r>
                  <a:rPr lang="en-US" sz="1600" dirty="0" smtClean="0">
                    <a:solidFill>
                      <a:srgbClr val="000000"/>
                    </a:solidFill>
                  </a:rPr>
                  <a:t>Q</a:t>
                </a:r>
                <a:endParaRPr lang="en-US" sz="1600" dirty="0">
                  <a:solidFill>
                    <a:srgbClr val="000000"/>
                  </a:solidFill>
                </a:endParaRPr>
              </a:p>
            </p:txBody>
          </p:sp>
          <p:sp>
            <p:nvSpPr>
              <p:cNvPr id="56" name="TextBox 55"/>
              <p:cNvSpPr txBox="1"/>
              <p:nvPr/>
            </p:nvSpPr>
            <p:spPr>
              <a:xfrm>
                <a:off x="4983508" y="4284176"/>
                <a:ext cx="641164" cy="497563"/>
              </a:xfrm>
              <a:prstGeom prst="rect">
                <a:avLst/>
              </a:prstGeom>
              <a:noFill/>
            </p:spPr>
            <p:txBody>
              <a:bodyPr vert="horz" wrap="square" rtlCol="0">
                <a:spAutoFit/>
              </a:bodyPr>
              <a:lstStyle/>
              <a:p>
                <a:r>
                  <a:rPr lang="en-US" sz="1600" dirty="0" smtClean="0">
                    <a:solidFill>
                      <a:srgbClr val="000000"/>
                    </a:solidFill>
                  </a:rPr>
                  <a:t>TR</a:t>
                </a:r>
                <a:endParaRPr lang="en-US" sz="1600" dirty="0">
                  <a:solidFill>
                    <a:srgbClr val="000000"/>
                  </a:solidFill>
                </a:endParaRPr>
              </a:p>
            </p:txBody>
          </p:sp>
          <p:sp>
            <p:nvSpPr>
              <p:cNvPr id="57" name="TextBox 56"/>
              <p:cNvSpPr txBox="1"/>
              <p:nvPr/>
            </p:nvSpPr>
            <p:spPr>
              <a:xfrm>
                <a:off x="8700610" y="6759493"/>
                <a:ext cx="641164" cy="452331"/>
              </a:xfrm>
              <a:prstGeom prst="rect">
                <a:avLst/>
              </a:prstGeom>
              <a:noFill/>
            </p:spPr>
            <p:txBody>
              <a:bodyPr vert="horz" wrap="square" rtlCol="0">
                <a:spAutoFit/>
              </a:bodyPr>
              <a:lstStyle/>
              <a:p>
                <a:r>
                  <a:rPr lang="en-US" sz="1400" dirty="0" smtClean="0">
                    <a:solidFill>
                      <a:srgbClr val="000000"/>
                    </a:solidFill>
                  </a:rPr>
                  <a:t>TR</a:t>
                </a:r>
                <a:endParaRPr lang="en-US" sz="1400" dirty="0">
                  <a:solidFill>
                    <a:srgbClr val="000000"/>
                  </a:solidFill>
                </a:endParaRPr>
              </a:p>
            </p:txBody>
          </p:sp>
          <p:sp>
            <p:nvSpPr>
              <p:cNvPr id="60" name="TextBox 59"/>
              <p:cNvSpPr txBox="1"/>
              <p:nvPr/>
            </p:nvSpPr>
            <p:spPr>
              <a:xfrm>
                <a:off x="6807706" y="894376"/>
                <a:ext cx="1049191" cy="497563"/>
              </a:xfrm>
              <a:prstGeom prst="rect">
                <a:avLst/>
              </a:prstGeom>
              <a:noFill/>
            </p:spPr>
            <p:txBody>
              <a:bodyPr vert="horz" wrap="square" rtlCol="0">
                <a:spAutoFit/>
              </a:bodyPr>
              <a:lstStyle/>
              <a:p>
                <a:r>
                  <a:rPr lang="en-US" sz="1600" dirty="0" smtClean="0">
                    <a:solidFill>
                      <a:srgbClr val="000000"/>
                    </a:solidFill>
                  </a:rPr>
                  <a:t>PED&lt;1</a:t>
                </a:r>
                <a:endParaRPr lang="en-US" sz="1600" dirty="0">
                  <a:solidFill>
                    <a:srgbClr val="000000"/>
                  </a:solidFill>
                </a:endParaRPr>
              </a:p>
            </p:txBody>
          </p:sp>
          <p:sp>
            <p:nvSpPr>
              <p:cNvPr id="61" name="TextBox 60"/>
              <p:cNvSpPr txBox="1"/>
              <p:nvPr/>
            </p:nvSpPr>
            <p:spPr>
              <a:xfrm>
                <a:off x="8209499" y="2314502"/>
                <a:ext cx="1049191" cy="497563"/>
              </a:xfrm>
              <a:prstGeom prst="rect">
                <a:avLst/>
              </a:prstGeom>
              <a:noFill/>
            </p:spPr>
            <p:txBody>
              <a:bodyPr vert="horz" wrap="square" rtlCol="0">
                <a:spAutoFit/>
              </a:bodyPr>
              <a:lstStyle/>
              <a:p>
                <a:r>
                  <a:rPr lang="en-US" sz="1600" dirty="0" smtClean="0">
                    <a:solidFill>
                      <a:srgbClr val="000000"/>
                    </a:solidFill>
                  </a:rPr>
                  <a:t>PED&gt;1</a:t>
                </a:r>
                <a:endParaRPr lang="en-US" sz="1600" dirty="0">
                  <a:solidFill>
                    <a:srgbClr val="000000"/>
                  </a:solidFill>
                </a:endParaRPr>
              </a:p>
            </p:txBody>
          </p:sp>
          <p:sp>
            <p:nvSpPr>
              <p:cNvPr id="62" name="TextBox 61"/>
              <p:cNvSpPr txBox="1"/>
              <p:nvPr/>
            </p:nvSpPr>
            <p:spPr>
              <a:xfrm>
                <a:off x="7765380" y="1450777"/>
                <a:ext cx="1049191" cy="497563"/>
              </a:xfrm>
              <a:prstGeom prst="rect">
                <a:avLst/>
              </a:prstGeom>
              <a:noFill/>
            </p:spPr>
            <p:txBody>
              <a:bodyPr vert="horz" wrap="square" rtlCol="0">
                <a:spAutoFit/>
              </a:bodyPr>
              <a:lstStyle/>
              <a:p>
                <a:r>
                  <a:rPr lang="en-US" sz="1600" dirty="0" smtClean="0">
                    <a:solidFill>
                      <a:srgbClr val="000000"/>
                    </a:solidFill>
                  </a:rPr>
                  <a:t>PED=1</a:t>
                </a:r>
                <a:endParaRPr lang="en-US" sz="1600" dirty="0">
                  <a:solidFill>
                    <a:srgbClr val="000000"/>
                  </a:solidFill>
                </a:endParaRPr>
              </a:p>
            </p:txBody>
          </p:sp>
          <p:sp>
            <p:nvSpPr>
              <p:cNvPr id="66" name="TextBox 65"/>
              <p:cNvSpPr txBox="1"/>
              <p:nvPr/>
            </p:nvSpPr>
            <p:spPr>
              <a:xfrm>
                <a:off x="6652631" y="4188121"/>
                <a:ext cx="802233" cy="497563"/>
              </a:xfrm>
              <a:prstGeom prst="rect">
                <a:avLst/>
              </a:prstGeom>
              <a:noFill/>
            </p:spPr>
            <p:txBody>
              <a:bodyPr vert="horz" wrap="square" rtlCol="0">
                <a:spAutoFit/>
              </a:bodyPr>
              <a:lstStyle/>
              <a:p>
                <a:r>
                  <a:rPr lang="en-US" sz="1600" dirty="0" smtClean="0">
                    <a:solidFill>
                      <a:srgbClr val="000000"/>
                    </a:solidFill>
                  </a:rPr>
                  <a:t>Q</a:t>
                </a:r>
                <a:r>
                  <a:rPr lang="en-US" sz="1600" baseline="-25000" dirty="0" smtClean="0">
                    <a:solidFill>
                      <a:srgbClr val="000000"/>
                    </a:solidFill>
                  </a:rPr>
                  <a:t>RM</a:t>
                </a:r>
                <a:endParaRPr lang="en-US" sz="1600" baseline="-25000" dirty="0">
                  <a:solidFill>
                    <a:srgbClr val="000000"/>
                  </a:solidFill>
                </a:endParaRPr>
              </a:p>
            </p:txBody>
          </p:sp>
          <p:sp>
            <p:nvSpPr>
              <p:cNvPr id="69" name="TextBox 68"/>
              <p:cNvSpPr txBox="1"/>
              <p:nvPr/>
            </p:nvSpPr>
            <p:spPr>
              <a:xfrm>
                <a:off x="4983507" y="2319021"/>
                <a:ext cx="802233" cy="497563"/>
              </a:xfrm>
              <a:prstGeom prst="rect">
                <a:avLst/>
              </a:prstGeom>
              <a:noFill/>
            </p:spPr>
            <p:txBody>
              <a:bodyPr vert="horz" wrap="square" rtlCol="0">
                <a:spAutoFit/>
              </a:bodyPr>
              <a:lstStyle/>
              <a:p>
                <a:r>
                  <a:rPr lang="en-US" sz="1600" dirty="0">
                    <a:solidFill>
                      <a:srgbClr val="000000"/>
                    </a:solidFill>
                  </a:rPr>
                  <a:t>P</a:t>
                </a:r>
                <a:r>
                  <a:rPr lang="en-US" sz="1600" baseline="-25000" dirty="0" smtClean="0">
                    <a:solidFill>
                      <a:srgbClr val="000000"/>
                    </a:solidFill>
                  </a:rPr>
                  <a:t>RM</a:t>
                </a:r>
                <a:endParaRPr lang="en-US" sz="1600" baseline="-25000" dirty="0">
                  <a:solidFill>
                    <a:srgbClr val="000000"/>
                  </a:solidFill>
                </a:endParaRPr>
              </a:p>
            </p:txBody>
          </p:sp>
        </p:grpSp>
        <p:sp>
          <p:nvSpPr>
            <p:cNvPr id="29" name="Freeform 28"/>
            <p:cNvSpPr/>
            <p:nvPr/>
          </p:nvSpPr>
          <p:spPr>
            <a:xfrm>
              <a:off x="5805377" y="3838203"/>
              <a:ext cx="2700670" cy="1573769"/>
            </a:xfrm>
            <a:custGeom>
              <a:avLst/>
              <a:gdLst>
                <a:gd name="connsiteX0" fmla="*/ 0 w 2700670"/>
                <a:gd name="connsiteY0" fmla="*/ 1573769 h 1573769"/>
                <a:gd name="connsiteX1" fmla="*/ 1488558 w 2700670"/>
                <a:gd name="connsiteY1" fmla="*/ 150 h 1573769"/>
                <a:gd name="connsiteX2" fmla="*/ 2700670 w 2700670"/>
                <a:gd name="connsiteY2" fmla="*/ 1499341 h 1573769"/>
              </a:gdLst>
              <a:ahLst/>
              <a:cxnLst>
                <a:cxn ang="0">
                  <a:pos x="connsiteX0" y="connsiteY0"/>
                </a:cxn>
                <a:cxn ang="0">
                  <a:pos x="connsiteX1" y="connsiteY1"/>
                </a:cxn>
                <a:cxn ang="0">
                  <a:pos x="connsiteX2" y="connsiteY2"/>
                </a:cxn>
              </a:cxnLst>
              <a:rect l="l" t="t" r="r" b="b"/>
              <a:pathLst>
                <a:path w="2700670" h="1573769">
                  <a:moveTo>
                    <a:pt x="0" y="1573769"/>
                  </a:moveTo>
                  <a:cubicBezTo>
                    <a:pt x="519223" y="793162"/>
                    <a:pt x="1038446" y="12555"/>
                    <a:pt x="1488558" y="150"/>
                  </a:cubicBezTo>
                  <a:cubicBezTo>
                    <a:pt x="1938670" y="-12255"/>
                    <a:pt x="2319670" y="743543"/>
                    <a:pt x="2700670" y="1499341"/>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Brace 37"/>
            <p:cNvSpPr/>
            <p:nvPr/>
          </p:nvSpPr>
          <p:spPr>
            <a:xfrm rot="18400661">
              <a:off x="6527949" y="275800"/>
              <a:ext cx="299176" cy="1937415"/>
            </a:xfrm>
            <a:prstGeom prst="righ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8" name="Right Brace 57"/>
            <p:cNvSpPr/>
            <p:nvPr/>
          </p:nvSpPr>
          <p:spPr>
            <a:xfrm rot="18400661">
              <a:off x="7918092" y="1518797"/>
              <a:ext cx="299176" cy="1516719"/>
            </a:xfrm>
            <a:prstGeom prst="righ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63" name="Straight Arrow Connector 62"/>
            <p:cNvCxnSpPr/>
            <p:nvPr/>
          </p:nvCxnSpPr>
          <p:spPr>
            <a:xfrm flipV="1">
              <a:off x="7344732" y="1526732"/>
              <a:ext cx="274273" cy="446443"/>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5029200" y="3162300"/>
              <a:ext cx="2230739" cy="1937940"/>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033428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28600" y="419099"/>
            <a:ext cx="7467600" cy="5269803"/>
            <a:chOff x="4506449" y="1014467"/>
            <a:chExt cx="5438692" cy="4605628"/>
          </a:xfrm>
        </p:grpSpPr>
        <p:cxnSp>
          <p:nvCxnSpPr>
            <p:cNvPr id="5" name="Straight Connector 4"/>
            <p:cNvCxnSpPr/>
            <p:nvPr/>
          </p:nvCxnSpPr>
          <p:spPr>
            <a:xfrm>
              <a:off x="5526836" y="1277324"/>
              <a:ext cx="0" cy="341519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14178" y="4692519"/>
              <a:ext cx="397607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88593" y="1183200"/>
              <a:ext cx="433857" cy="384864"/>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8" name="TextBox 7"/>
            <p:cNvSpPr txBox="1"/>
            <p:nvPr/>
          </p:nvSpPr>
          <p:spPr>
            <a:xfrm>
              <a:off x="9240038" y="4790194"/>
              <a:ext cx="502079" cy="38486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9" name="Straight Connector 8"/>
            <p:cNvCxnSpPr/>
            <p:nvPr/>
          </p:nvCxnSpPr>
          <p:spPr>
            <a:xfrm>
              <a:off x="5616386" y="1940781"/>
              <a:ext cx="3252057" cy="273464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39785" y="4265667"/>
              <a:ext cx="1205356" cy="384864"/>
            </a:xfrm>
            <a:prstGeom prst="rect">
              <a:avLst/>
            </a:prstGeom>
            <a:noFill/>
          </p:spPr>
          <p:txBody>
            <a:bodyPr vert="horz" rtlCol="0">
              <a:spAutoFit/>
            </a:bodyPr>
            <a:lstStyle/>
            <a:p>
              <a:r>
                <a:rPr lang="en-US" sz="1400" smtClean="0">
                  <a:solidFill>
                    <a:srgbClr val="000000"/>
                  </a:solidFill>
                </a:rPr>
                <a:t>D=AR=P</a:t>
              </a:r>
              <a:endParaRPr lang="en-US" sz="1400">
                <a:solidFill>
                  <a:srgbClr val="000000"/>
                </a:solidFill>
              </a:endParaRPr>
            </a:p>
          </p:txBody>
        </p:sp>
        <p:cxnSp>
          <p:nvCxnSpPr>
            <p:cNvPr id="11" name="Straight Connector 10"/>
            <p:cNvCxnSpPr/>
            <p:nvPr/>
          </p:nvCxnSpPr>
          <p:spPr>
            <a:xfrm>
              <a:off x="5578410" y="1928250"/>
              <a:ext cx="2071143" cy="344494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92834" y="5235231"/>
              <a:ext cx="619292" cy="384864"/>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grpSp>
          <p:nvGrpSpPr>
            <p:cNvPr id="13" name="Group 45"/>
            <p:cNvGrpSpPr/>
            <p:nvPr/>
          </p:nvGrpSpPr>
          <p:grpSpPr>
            <a:xfrm>
              <a:off x="5796541" y="1229893"/>
              <a:ext cx="4128577" cy="2091678"/>
              <a:chOff x="5796541" y="1229893"/>
              <a:chExt cx="4128577" cy="2091678"/>
            </a:xfrm>
          </p:grpSpPr>
          <p:grpSp>
            <p:nvGrpSpPr>
              <p:cNvPr id="19" name="Group 12"/>
              <p:cNvGrpSpPr/>
              <p:nvPr/>
            </p:nvGrpSpPr>
            <p:grpSpPr>
              <a:xfrm>
                <a:off x="5909066" y="1928867"/>
                <a:ext cx="3788677" cy="811812"/>
                <a:chOff x="5909066" y="1928867"/>
                <a:chExt cx="3788677" cy="811812"/>
              </a:xfrm>
            </p:grpSpPr>
            <p:sp>
              <p:nvSpPr>
                <p:cNvPr id="24" name="TextBox 10"/>
                <p:cNvSpPr txBox="1"/>
                <p:nvPr/>
              </p:nvSpPr>
              <p:spPr>
                <a:xfrm>
                  <a:off x="9078451" y="1928867"/>
                  <a:ext cx="619292" cy="38486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25" name="Freeform 11"/>
                <p:cNvSpPr/>
                <p:nvPr/>
              </p:nvSpPr>
              <p:spPr>
                <a:xfrm>
                  <a:off x="5909066" y="2068438"/>
                  <a:ext cx="3212793" cy="672241"/>
                </a:xfrm>
                <a:custGeom>
                  <a:avLst/>
                  <a:gdLst/>
                  <a:ahLst/>
                  <a:cxnLst/>
                  <a:rect l="0" t="0" r="0" b="0"/>
                  <a:pathLst>
                    <a:path w="3212793" h="672241">
                      <a:moveTo>
                        <a:pt x="0" y="0"/>
                      </a:moveTo>
                      <a:lnTo>
                        <a:pt x="10549" y="18738"/>
                      </a:lnTo>
                      <a:lnTo>
                        <a:pt x="21098" y="36305"/>
                      </a:lnTo>
                      <a:lnTo>
                        <a:pt x="31647" y="53872"/>
                      </a:lnTo>
                      <a:lnTo>
                        <a:pt x="39852" y="70269"/>
                      </a:lnTo>
                      <a:lnTo>
                        <a:pt x="48057" y="84322"/>
                      </a:lnTo>
                      <a:lnTo>
                        <a:pt x="58606" y="101890"/>
                      </a:lnTo>
                      <a:lnTo>
                        <a:pt x="66811" y="115943"/>
                      </a:lnTo>
                      <a:lnTo>
                        <a:pt x="70327" y="125313"/>
                      </a:lnTo>
                      <a:lnTo>
                        <a:pt x="75016" y="132339"/>
                      </a:lnTo>
                      <a:lnTo>
                        <a:pt x="93769" y="151078"/>
                      </a:lnTo>
                      <a:lnTo>
                        <a:pt x="107835" y="170987"/>
                      </a:lnTo>
                      <a:lnTo>
                        <a:pt x="125417" y="189726"/>
                      </a:lnTo>
                      <a:lnTo>
                        <a:pt x="140655" y="207293"/>
                      </a:lnTo>
                      <a:lnTo>
                        <a:pt x="165269" y="245941"/>
                      </a:lnTo>
                      <a:lnTo>
                        <a:pt x="173474" y="252968"/>
                      </a:lnTo>
                      <a:lnTo>
                        <a:pt x="179335" y="257653"/>
                      </a:lnTo>
                      <a:lnTo>
                        <a:pt x="185195" y="259995"/>
                      </a:lnTo>
                      <a:lnTo>
                        <a:pt x="202777" y="274049"/>
                      </a:lnTo>
                      <a:lnTo>
                        <a:pt x="221531" y="290445"/>
                      </a:lnTo>
                      <a:lnTo>
                        <a:pt x="233252" y="306841"/>
                      </a:lnTo>
                      <a:lnTo>
                        <a:pt x="244973" y="316210"/>
                      </a:lnTo>
                      <a:lnTo>
                        <a:pt x="261384" y="331435"/>
                      </a:lnTo>
                      <a:lnTo>
                        <a:pt x="281310" y="345489"/>
                      </a:lnTo>
                      <a:lnTo>
                        <a:pt x="314129" y="366569"/>
                      </a:lnTo>
                      <a:lnTo>
                        <a:pt x="346949" y="384137"/>
                      </a:lnTo>
                      <a:lnTo>
                        <a:pt x="373907" y="402875"/>
                      </a:lnTo>
                      <a:lnTo>
                        <a:pt x="403210" y="419271"/>
                      </a:lnTo>
                      <a:lnTo>
                        <a:pt x="418448" y="430983"/>
                      </a:lnTo>
                      <a:lnTo>
                        <a:pt x="439546" y="441523"/>
                      </a:lnTo>
                      <a:lnTo>
                        <a:pt x="462989" y="450892"/>
                      </a:lnTo>
                      <a:lnTo>
                        <a:pt x="492292" y="467289"/>
                      </a:lnTo>
                      <a:lnTo>
                        <a:pt x="512218" y="473144"/>
                      </a:lnTo>
                      <a:lnTo>
                        <a:pt x="520423" y="476658"/>
                      </a:lnTo>
                      <a:lnTo>
                        <a:pt x="526283" y="480171"/>
                      </a:lnTo>
                      <a:lnTo>
                        <a:pt x="532144" y="487198"/>
                      </a:lnTo>
                      <a:lnTo>
                        <a:pt x="550898" y="496567"/>
                      </a:lnTo>
                      <a:lnTo>
                        <a:pt x="593094" y="511792"/>
                      </a:lnTo>
                      <a:lnTo>
                        <a:pt x="635291" y="529360"/>
                      </a:lnTo>
                      <a:lnTo>
                        <a:pt x="682176" y="549269"/>
                      </a:lnTo>
                      <a:lnTo>
                        <a:pt x="718512" y="558638"/>
                      </a:lnTo>
                      <a:lnTo>
                        <a:pt x="761881" y="568008"/>
                      </a:lnTo>
                      <a:lnTo>
                        <a:pt x="809937" y="584403"/>
                      </a:lnTo>
                      <a:lnTo>
                        <a:pt x="815798" y="585575"/>
                      </a:lnTo>
                      <a:lnTo>
                        <a:pt x="873233" y="604313"/>
                      </a:lnTo>
                      <a:lnTo>
                        <a:pt x="969346" y="625394"/>
                      </a:lnTo>
                      <a:lnTo>
                        <a:pt x="1017404" y="637105"/>
                      </a:lnTo>
                      <a:lnTo>
                        <a:pt x="1095936" y="645303"/>
                      </a:lnTo>
                      <a:lnTo>
                        <a:pt x="1180329" y="651159"/>
                      </a:lnTo>
                      <a:lnTo>
                        <a:pt x="1241279" y="653501"/>
                      </a:lnTo>
                      <a:lnTo>
                        <a:pt x="1306919" y="665213"/>
                      </a:lnTo>
                      <a:lnTo>
                        <a:pt x="1397171" y="672240"/>
                      </a:lnTo>
                      <a:lnTo>
                        <a:pt x="1483909" y="671069"/>
                      </a:lnTo>
                      <a:lnTo>
                        <a:pt x="1570647" y="666384"/>
                      </a:lnTo>
                      <a:lnTo>
                        <a:pt x="1671449" y="655844"/>
                      </a:lnTo>
                      <a:lnTo>
                        <a:pt x="1757014" y="653501"/>
                      </a:lnTo>
                      <a:lnTo>
                        <a:pt x="1851956" y="649988"/>
                      </a:lnTo>
                      <a:lnTo>
                        <a:pt x="1936348" y="637105"/>
                      </a:lnTo>
                      <a:lnTo>
                        <a:pt x="2030119" y="624223"/>
                      </a:lnTo>
                      <a:lnTo>
                        <a:pt x="2107479" y="614854"/>
                      </a:lnTo>
                      <a:lnTo>
                        <a:pt x="2183667" y="594944"/>
                      </a:lnTo>
                      <a:lnTo>
                        <a:pt x="2244618" y="585575"/>
                      </a:lnTo>
                      <a:lnTo>
                        <a:pt x="2285642" y="575034"/>
                      </a:lnTo>
                      <a:lnTo>
                        <a:pt x="2347764" y="560980"/>
                      </a:lnTo>
                      <a:lnTo>
                        <a:pt x="2407543" y="539900"/>
                      </a:lnTo>
                      <a:lnTo>
                        <a:pt x="2453256" y="528188"/>
                      </a:lnTo>
                      <a:lnTo>
                        <a:pt x="2491935" y="510621"/>
                      </a:lnTo>
                      <a:lnTo>
                        <a:pt x="2510689" y="501252"/>
                      </a:lnTo>
                      <a:lnTo>
                        <a:pt x="2559919" y="487198"/>
                      </a:lnTo>
                      <a:lnTo>
                        <a:pt x="2565780" y="483684"/>
                      </a:lnTo>
                      <a:lnTo>
                        <a:pt x="2581017" y="480171"/>
                      </a:lnTo>
                      <a:lnTo>
                        <a:pt x="2589222" y="479000"/>
                      </a:lnTo>
                      <a:lnTo>
                        <a:pt x="2636107" y="459090"/>
                      </a:lnTo>
                      <a:lnTo>
                        <a:pt x="2670099" y="445037"/>
                      </a:lnTo>
                      <a:lnTo>
                        <a:pt x="2740426" y="419271"/>
                      </a:lnTo>
                      <a:lnTo>
                        <a:pt x="2766213" y="406389"/>
                      </a:lnTo>
                      <a:lnTo>
                        <a:pt x="2790827" y="393506"/>
                      </a:lnTo>
                      <a:lnTo>
                        <a:pt x="2817786" y="381794"/>
                      </a:lnTo>
                      <a:lnTo>
                        <a:pt x="2858811" y="364227"/>
                      </a:lnTo>
                      <a:lnTo>
                        <a:pt x="2890458" y="350173"/>
                      </a:lnTo>
                      <a:lnTo>
                        <a:pt x="2918589" y="329093"/>
                      </a:lnTo>
                      <a:lnTo>
                        <a:pt x="2971335" y="308012"/>
                      </a:lnTo>
                      <a:lnTo>
                        <a:pt x="2995949" y="295129"/>
                      </a:lnTo>
                      <a:lnTo>
                        <a:pt x="3024080" y="276391"/>
                      </a:lnTo>
                      <a:lnTo>
                        <a:pt x="3054555" y="258824"/>
                      </a:lnTo>
                      <a:lnTo>
                        <a:pt x="3088547" y="234230"/>
                      </a:lnTo>
                      <a:lnTo>
                        <a:pt x="3117851" y="214320"/>
                      </a:lnTo>
                      <a:lnTo>
                        <a:pt x="3138949" y="197924"/>
                      </a:lnTo>
                      <a:lnTo>
                        <a:pt x="3156531" y="186212"/>
                      </a:lnTo>
                      <a:lnTo>
                        <a:pt x="3177628" y="176843"/>
                      </a:lnTo>
                      <a:lnTo>
                        <a:pt x="3212792" y="154591"/>
                      </a:lnTo>
                    </a:path>
                  </a:pathLst>
                </a:custGeom>
                <a:ln w="3337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20" name="TextBox 19"/>
              <p:cNvSpPr txBox="1"/>
              <p:nvPr/>
            </p:nvSpPr>
            <p:spPr>
              <a:xfrm>
                <a:off x="7880374" y="1229893"/>
                <a:ext cx="572407" cy="384864"/>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21" name="Freeform 14"/>
              <p:cNvSpPr/>
              <p:nvPr/>
            </p:nvSpPr>
            <p:spPr>
              <a:xfrm>
                <a:off x="5878591" y="1229893"/>
                <a:ext cx="1992610" cy="2091678"/>
              </a:xfrm>
              <a:custGeom>
                <a:avLst/>
                <a:gdLst/>
                <a:ahLst/>
                <a:cxnLst/>
                <a:rect l="0" t="0" r="0" b="0"/>
                <a:pathLst>
                  <a:path w="1992610" h="2091678">
                    <a:moveTo>
                      <a:pt x="0" y="1794204"/>
                    </a:moveTo>
                    <a:lnTo>
                      <a:pt x="8205" y="1817627"/>
                    </a:lnTo>
                    <a:lnTo>
                      <a:pt x="14066" y="1826996"/>
                    </a:lnTo>
                    <a:lnTo>
                      <a:pt x="73844" y="1890238"/>
                    </a:lnTo>
                    <a:lnTo>
                      <a:pt x="100803" y="1911319"/>
                    </a:lnTo>
                    <a:lnTo>
                      <a:pt x="116041" y="1930057"/>
                    </a:lnTo>
                    <a:lnTo>
                      <a:pt x="135967" y="1944111"/>
                    </a:lnTo>
                    <a:lnTo>
                      <a:pt x="161753" y="1958165"/>
                    </a:lnTo>
                    <a:lnTo>
                      <a:pt x="166442" y="1962850"/>
                    </a:lnTo>
                    <a:lnTo>
                      <a:pt x="222704" y="1990957"/>
                    </a:lnTo>
                    <a:lnTo>
                      <a:pt x="239113" y="1997984"/>
                    </a:lnTo>
                    <a:lnTo>
                      <a:pt x="276621" y="2007353"/>
                    </a:lnTo>
                    <a:lnTo>
                      <a:pt x="291859" y="2015552"/>
                    </a:lnTo>
                    <a:lnTo>
                      <a:pt x="318818" y="2028434"/>
                    </a:lnTo>
                    <a:lnTo>
                      <a:pt x="330539" y="2034290"/>
                    </a:lnTo>
                    <a:lnTo>
                      <a:pt x="392661" y="2046002"/>
                    </a:lnTo>
                    <a:lnTo>
                      <a:pt x="444235" y="2056542"/>
                    </a:lnTo>
                    <a:lnTo>
                      <a:pt x="477054" y="2060055"/>
                    </a:lnTo>
                    <a:lnTo>
                      <a:pt x="528628" y="2071767"/>
                    </a:lnTo>
                    <a:lnTo>
                      <a:pt x="582546" y="2081136"/>
                    </a:lnTo>
                    <a:lnTo>
                      <a:pt x="615365" y="2089334"/>
                    </a:lnTo>
                    <a:lnTo>
                      <a:pt x="659906" y="2091677"/>
                    </a:lnTo>
                    <a:lnTo>
                      <a:pt x="706790" y="2085821"/>
                    </a:lnTo>
                    <a:lnTo>
                      <a:pt x="760709" y="2076451"/>
                    </a:lnTo>
                    <a:lnTo>
                      <a:pt x="813454" y="2063569"/>
                    </a:lnTo>
                    <a:lnTo>
                      <a:pt x="873232" y="2057713"/>
                    </a:lnTo>
                    <a:lnTo>
                      <a:pt x="899019" y="2049515"/>
                    </a:lnTo>
                    <a:lnTo>
                      <a:pt x="921290" y="2041317"/>
                    </a:lnTo>
                    <a:lnTo>
                      <a:pt x="937699" y="2038975"/>
                    </a:lnTo>
                    <a:lnTo>
                      <a:pt x="943560" y="2036632"/>
                    </a:lnTo>
                    <a:lnTo>
                      <a:pt x="977551" y="2016723"/>
                    </a:lnTo>
                    <a:lnTo>
                      <a:pt x="996305" y="2008525"/>
                    </a:lnTo>
                    <a:lnTo>
                      <a:pt x="1042018" y="1997984"/>
                    </a:lnTo>
                    <a:lnTo>
                      <a:pt x="1056084" y="1990957"/>
                    </a:lnTo>
                    <a:lnTo>
                      <a:pt x="1094763" y="1967534"/>
                    </a:lnTo>
                    <a:lnTo>
                      <a:pt x="1104140" y="1960507"/>
                    </a:lnTo>
                    <a:lnTo>
                      <a:pt x="1111173" y="1956994"/>
                    </a:lnTo>
                    <a:lnTo>
                      <a:pt x="1125238" y="1951138"/>
                    </a:lnTo>
                    <a:lnTo>
                      <a:pt x="1131099" y="1948796"/>
                    </a:lnTo>
                    <a:lnTo>
                      <a:pt x="1152197" y="1928887"/>
                    </a:lnTo>
                    <a:lnTo>
                      <a:pt x="1167435" y="1917175"/>
                    </a:lnTo>
                    <a:lnTo>
                      <a:pt x="1229558" y="1858617"/>
                    </a:lnTo>
                    <a:lnTo>
                      <a:pt x="1279958" y="1796546"/>
                    </a:lnTo>
                    <a:lnTo>
                      <a:pt x="1317467" y="1749700"/>
                    </a:lnTo>
                    <a:lnTo>
                      <a:pt x="1320983" y="1743844"/>
                    </a:lnTo>
                    <a:lnTo>
                      <a:pt x="1328015" y="1722764"/>
                    </a:lnTo>
                    <a:lnTo>
                      <a:pt x="1370213" y="1660693"/>
                    </a:lnTo>
                    <a:lnTo>
                      <a:pt x="1407720" y="1602135"/>
                    </a:lnTo>
                    <a:lnTo>
                      <a:pt x="1441711" y="1543578"/>
                    </a:lnTo>
                    <a:lnTo>
                      <a:pt x="1478048" y="1479164"/>
                    </a:lnTo>
                    <a:lnTo>
                      <a:pt x="1482736" y="1459255"/>
                    </a:lnTo>
                    <a:lnTo>
                      <a:pt x="1499146" y="1425291"/>
                    </a:lnTo>
                    <a:lnTo>
                      <a:pt x="1543686" y="1363220"/>
                    </a:lnTo>
                    <a:lnTo>
                      <a:pt x="1577678" y="1319887"/>
                    </a:lnTo>
                    <a:lnTo>
                      <a:pt x="1585882" y="1296465"/>
                    </a:lnTo>
                    <a:lnTo>
                      <a:pt x="1591743" y="1276555"/>
                    </a:lnTo>
                    <a:lnTo>
                      <a:pt x="1618703" y="1214484"/>
                    </a:lnTo>
                    <a:lnTo>
                      <a:pt x="1656210" y="1153584"/>
                    </a:lnTo>
                    <a:lnTo>
                      <a:pt x="1676137" y="1102053"/>
                    </a:lnTo>
                    <a:lnTo>
                      <a:pt x="1698406" y="1038811"/>
                    </a:lnTo>
                    <a:lnTo>
                      <a:pt x="1724194" y="973227"/>
                    </a:lnTo>
                    <a:lnTo>
                      <a:pt x="1759357" y="899444"/>
                    </a:lnTo>
                    <a:lnTo>
                      <a:pt x="1779283" y="840886"/>
                    </a:lnTo>
                    <a:lnTo>
                      <a:pt x="1795693" y="788185"/>
                    </a:lnTo>
                    <a:lnTo>
                      <a:pt x="1808586" y="736654"/>
                    </a:lnTo>
                    <a:lnTo>
                      <a:pt x="1829685" y="678096"/>
                    </a:lnTo>
                    <a:lnTo>
                      <a:pt x="1842578" y="626566"/>
                    </a:lnTo>
                    <a:lnTo>
                      <a:pt x="1856643" y="589089"/>
                    </a:lnTo>
                    <a:lnTo>
                      <a:pt x="1874225" y="523504"/>
                    </a:lnTo>
                    <a:lnTo>
                      <a:pt x="1887118" y="464947"/>
                    </a:lnTo>
                    <a:lnTo>
                      <a:pt x="1902356" y="400533"/>
                    </a:lnTo>
                    <a:lnTo>
                      <a:pt x="1917594" y="337291"/>
                    </a:lnTo>
                    <a:lnTo>
                      <a:pt x="1919938" y="332607"/>
                    </a:lnTo>
                    <a:lnTo>
                      <a:pt x="1923455" y="313868"/>
                    </a:lnTo>
                    <a:lnTo>
                      <a:pt x="1928143" y="264680"/>
                    </a:lnTo>
                    <a:lnTo>
                      <a:pt x="1945725" y="220176"/>
                    </a:lnTo>
                    <a:lnTo>
                      <a:pt x="1951585" y="178015"/>
                    </a:lnTo>
                    <a:lnTo>
                      <a:pt x="1962135" y="131168"/>
                    </a:lnTo>
                    <a:lnTo>
                      <a:pt x="1976200" y="66755"/>
                    </a:lnTo>
                    <a:lnTo>
                      <a:pt x="1983232" y="28107"/>
                    </a:lnTo>
                    <a:lnTo>
                      <a:pt x="1992609" y="0"/>
                    </a:lnTo>
                  </a:path>
                </a:pathLst>
              </a:custGeom>
              <a:ln w="3337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2" name="Freeform 21"/>
              <p:cNvSpPr/>
              <p:nvPr/>
            </p:nvSpPr>
            <p:spPr>
              <a:xfrm>
                <a:off x="5796541" y="2327262"/>
                <a:ext cx="3458940" cy="818636"/>
              </a:xfrm>
              <a:custGeom>
                <a:avLst/>
                <a:gdLst/>
                <a:ahLst/>
                <a:cxnLst/>
                <a:rect l="0" t="0" r="0" b="0"/>
                <a:pathLst>
                  <a:path w="3458940" h="818636">
                    <a:moveTo>
                      <a:pt x="0" y="519991"/>
                    </a:moveTo>
                    <a:lnTo>
                      <a:pt x="24615" y="543414"/>
                    </a:lnTo>
                    <a:lnTo>
                      <a:pt x="32820" y="550441"/>
                    </a:lnTo>
                    <a:lnTo>
                      <a:pt x="50402" y="558639"/>
                    </a:lnTo>
                    <a:lnTo>
                      <a:pt x="93770" y="568008"/>
                    </a:lnTo>
                    <a:lnTo>
                      <a:pt x="140655" y="590260"/>
                    </a:lnTo>
                    <a:lnTo>
                      <a:pt x="161754" y="604314"/>
                    </a:lnTo>
                    <a:lnTo>
                      <a:pt x="180508" y="608999"/>
                    </a:lnTo>
                    <a:lnTo>
                      <a:pt x="252007" y="646475"/>
                    </a:lnTo>
                    <a:lnTo>
                      <a:pt x="288343" y="659358"/>
                    </a:lnTo>
                    <a:lnTo>
                      <a:pt x="319991" y="662872"/>
                    </a:lnTo>
                    <a:lnTo>
                      <a:pt x="335228" y="665214"/>
                    </a:lnTo>
                    <a:lnTo>
                      <a:pt x="350466" y="669898"/>
                    </a:lnTo>
                    <a:lnTo>
                      <a:pt x="362187" y="676925"/>
                    </a:lnTo>
                    <a:lnTo>
                      <a:pt x="366875" y="680439"/>
                    </a:lnTo>
                    <a:lnTo>
                      <a:pt x="382113" y="683952"/>
                    </a:lnTo>
                    <a:lnTo>
                      <a:pt x="399695" y="686295"/>
                    </a:lnTo>
                    <a:lnTo>
                      <a:pt x="444236" y="703862"/>
                    </a:lnTo>
                    <a:lnTo>
                      <a:pt x="475883" y="710889"/>
                    </a:lnTo>
                    <a:lnTo>
                      <a:pt x="489948" y="715573"/>
                    </a:lnTo>
                    <a:lnTo>
                      <a:pt x="542694" y="722600"/>
                    </a:lnTo>
                    <a:lnTo>
                      <a:pt x="556759" y="728456"/>
                    </a:lnTo>
                    <a:lnTo>
                      <a:pt x="567309" y="735483"/>
                    </a:lnTo>
                    <a:lnTo>
                      <a:pt x="581374" y="738996"/>
                    </a:lnTo>
                    <a:lnTo>
                      <a:pt x="597784" y="741339"/>
                    </a:lnTo>
                    <a:lnTo>
                      <a:pt x="616538" y="748366"/>
                    </a:lnTo>
                    <a:lnTo>
                      <a:pt x="651701" y="755393"/>
                    </a:lnTo>
                    <a:lnTo>
                      <a:pt x="668111" y="760077"/>
                    </a:lnTo>
                    <a:lnTo>
                      <a:pt x="706791" y="765933"/>
                    </a:lnTo>
                    <a:lnTo>
                      <a:pt x="722029" y="771789"/>
                    </a:lnTo>
                    <a:lnTo>
                      <a:pt x="775946" y="775302"/>
                    </a:lnTo>
                    <a:lnTo>
                      <a:pt x="782979" y="775302"/>
                    </a:lnTo>
                    <a:lnTo>
                      <a:pt x="797044" y="777644"/>
                    </a:lnTo>
                    <a:lnTo>
                      <a:pt x="812282" y="782329"/>
                    </a:lnTo>
                    <a:lnTo>
                      <a:pt x="862684" y="785842"/>
                    </a:lnTo>
                    <a:lnTo>
                      <a:pt x="881438" y="794041"/>
                    </a:lnTo>
                    <a:lnTo>
                      <a:pt x="916601" y="799896"/>
                    </a:lnTo>
                    <a:lnTo>
                      <a:pt x="933011" y="803410"/>
                    </a:lnTo>
                    <a:lnTo>
                      <a:pt x="979897" y="808095"/>
                    </a:lnTo>
                    <a:lnTo>
                      <a:pt x="1032642" y="809265"/>
                    </a:lnTo>
                    <a:lnTo>
                      <a:pt x="1065461" y="816292"/>
                    </a:lnTo>
                    <a:lnTo>
                      <a:pt x="1166264" y="818635"/>
                    </a:lnTo>
                    <a:lnTo>
                      <a:pt x="1467500" y="818635"/>
                    </a:lnTo>
                    <a:lnTo>
                      <a:pt x="1561270" y="804581"/>
                    </a:lnTo>
                    <a:lnTo>
                      <a:pt x="1577680" y="799896"/>
                    </a:lnTo>
                    <a:lnTo>
                      <a:pt x="1630425" y="796383"/>
                    </a:lnTo>
                    <a:lnTo>
                      <a:pt x="1660900" y="789356"/>
                    </a:lnTo>
                    <a:lnTo>
                      <a:pt x="1686687" y="783500"/>
                    </a:lnTo>
                    <a:lnTo>
                      <a:pt x="1714818" y="777644"/>
                    </a:lnTo>
                    <a:lnTo>
                      <a:pt x="1815621" y="775302"/>
                    </a:lnTo>
                    <a:lnTo>
                      <a:pt x="1851956" y="775302"/>
                    </a:lnTo>
                    <a:lnTo>
                      <a:pt x="1860161" y="774131"/>
                    </a:lnTo>
                    <a:lnTo>
                      <a:pt x="1878915" y="767104"/>
                    </a:lnTo>
                    <a:lnTo>
                      <a:pt x="1905874" y="763591"/>
                    </a:lnTo>
                    <a:lnTo>
                      <a:pt x="1930488" y="756564"/>
                    </a:lnTo>
                    <a:lnTo>
                      <a:pt x="1992611" y="749537"/>
                    </a:lnTo>
                    <a:lnTo>
                      <a:pt x="2009021" y="744852"/>
                    </a:lnTo>
                    <a:lnTo>
                      <a:pt x="2068799" y="738996"/>
                    </a:lnTo>
                    <a:lnTo>
                      <a:pt x="2086381" y="734312"/>
                    </a:lnTo>
                    <a:lnTo>
                      <a:pt x="2113340" y="729627"/>
                    </a:lnTo>
                    <a:lnTo>
                      <a:pt x="2132094" y="723771"/>
                    </a:lnTo>
                    <a:lnTo>
                      <a:pt x="2160225" y="716745"/>
                    </a:lnTo>
                    <a:lnTo>
                      <a:pt x="2174291" y="712060"/>
                    </a:lnTo>
                    <a:lnTo>
                      <a:pt x="2203593" y="706204"/>
                    </a:lnTo>
                    <a:lnTo>
                      <a:pt x="2242273" y="690979"/>
                    </a:lnTo>
                    <a:lnTo>
                      <a:pt x="2278610" y="683952"/>
                    </a:lnTo>
                    <a:lnTo>
                      <a:pt x="2295019" y="679268"/>
                    </a:lnTo>
                    <a:lnTo>
                      <a:pt x="2318462" y="674583"/>
                    </a:lnTo>
                    <a:lnTo>
                      <a:pt x="2381756" y="655845"/>
                    </a:lnTo>
                    <a:lnTo>
                      <a:pt x="2406371" y="652331"/>
                    </a:lnTo>
                    <a:lnTo>
                      <a:pt x="2443879" y="637106"/>
                    </a:lnTo>
                    <a:lnTo>
                      <a:pt x="2460289" y="627737"/>
                    </a:lnTo>
                    <a:lnTo>
                      <a:pt x="2474354" y="623052"/>
                    </a:lnTo>
                    <a:lnTo>
                      <a:pt x="2491936" y="619539"/>
                    </a:lnTo>
                    <a:lnTo>
                      <a:pt x="2509518" y="612512"/>
                    </a:lnTo>
                    <a:lnTo>
                      <a:pt x="2536477" y="606656"/>
                    </a:lnTo>
                    <a:lnTo>
                      <a:pt x="2549370" y="599629"/>
                    </a:lnTo>
                    <a:lnTo>
                      <a:pt x="2592739" y="575035"/>
                    </a:lnTo>
                    <a:lnTo>
                      <a:pt x="2604460" y="569180"/>
                    </a:lnTo>
                    <a:lnTo>
                      <a:pt x="2647828" y="552783"/>
                    </a:lnTo>
                    <a:lnTo>
                      <a:pt x="2705262" y="527018"/>
                    </a:lnTo>
                    <a:lnTo>
                      <a:pt x="2739254" y="514135"/>
                    </a:lnTo>
                    <a:lnTo>
                      <a:pt x="2768557" y="505937"/>
                    </a:lnTo>
                    <a:lnTo>
                      <a:pt x="2799032" y="494226"/>
                    </a:lnTo>
                    <a:lnTo>
                      <a:pt x="2840056" y="468460"/>
                    </a:lnTo>
                    <a:lnTo>
                      <a:pt x="2859983" y="459091"/>
                    </a:lnTo>
                    <a:lnTo>
                      <a:pt x="2889286" y="448551"/>
                    </a:lnTo>
                    <a:lnTo>
                      <a:pt x="2909212" y="432155"/>
                    </a:lnTo>
                    <a:lnTo>
                      <a:pt x="2924449" y="419272"/>
                    </a:lnTo>
                    <a:lnTo>
                      <a:pt x="2931483" y="414588"/>
                    </a:lnTo>
                    <a:lnTo>
                      <a:pt x="2965474" y="405218"/>
                    </a:lnTo>
                    <a:lnTo>
                      <a:pt x="2980711" y="393507"/>
                    </a:lnTo>
                    <a:lnTo>
                      <a:pt x="3006498" y="372426"/>
                    </a:lnTo>
                    <a:lnTo>
                      <a:pt x="3035802" y="351345"/>
                    </a:lnTo>
                    <a:lnTo>
                      <a:pt x="3061588" y="329093"/>
                    </a:lnTo>
                    <a:lnTo>
                      <a:pt x="3080342" y="315040"/>
                    </a:lnTo>
                    <a:lnTo>
                      <a:pt x="3083859" y="310355"/>
                    </a:lnTo>
                    <a:lnTo>
                      <a:pt x="3085030" y="306841"/>
                    </a:lnTo>
                    <a:lnTo>
                      <a:pt x="3100268" y="290445"/>
                    </a:lnTo>
                    <a:lnTo>
                      <a:pt x="3136605" y="262338"/>
                    </a:lnTo>
                    <a:lnTo>
                      <a:pt x="3175285" y="240086"/>
                    </a:lnTo>
                    <a:lnTo>
                      <a:pt x="3210448" y="217834"/>
                    </a:lnTo>
                    <a:lnTo>
                      <a:pt x="3240923" y="199096"/>
                    </a:lnTo>
                    <a:lnTo>
                      <a:pt x="3271399" y="173330"/>
                    </a:lnTo>
                    <a:lnTo>
                      <a:pt x="3290153" y="160447"/>
                    </a:lnTo>
                    <a:lnTo>
                      <a:pt x="3293669" y="154592"/>
                    </a:lnTo>
                    <a:lnTo>
                      <a:pt x="3296013" y="151078"/>
                    </a:lnTo>
                    <a:lnTo>
                      <a:pt x="3305390" y="144051"/>
                    </a:lnTo>
                    <a:lnTo>
                      <a:pt x="3310079" y="140538"/>
                    </a:lnTo>
                    <a:lnTo>
                      <a:pt x="3320628" y="129998"/>
                    </a:lnTo>
                    <a:lnTo>
                      <a:pt x="3340553" y="104232"/>
                    </a:lnTo>
                    <a:lnTo>
                      <a:pt x="3365168" y="78467"/>
                    </a:lnTo>
                    <a:lnTo>
                      <a:pt x="3390955" y="58557"/>
                    </a:lnTo>
                    <a:lnTo>
                      <a:pt x="3401504" y="46846"/>
                    </a:lnTo>
                    <a:lnTo>
                      <a:pt x="3407365" y="40990"/>
                    </a:lnTo>
                    <a:lnTo>
                      <a:pt x="3414397" y="38648"/>
                    </a:lnTo>
                    <a:lnTo>
                      <a:pt x="3441357" y="29279"/>
                    </a:lnTo>
                    <a:lnTo>
                      <a:pt x="3456594" y="17567"/>
                    </a:lnTo>
                    <a:lnTo>
                      <a:pt x="3458939" y="15225"/>
                    </a:lnTo>
                    <a:lnTo>
                      <a:pt x="3458939" y="11711"/>
                    </a:lnTo>
                    <a:lnTo>
                      <a:pt x="3455422" y="0"/>
                    </a:lnTo>
                  </a:path>
                </a:pathLst>
              </a:custGeom>
              <a:ln w="33377"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3" name="TextBox 22"/>
              <p:cNvSpPr txBox="1"/>
              <p:nvPr/>
            </p:nvSpPr>
            <p:spPr>
              <a:xfrm>
                <a:off x="9258941" y="2132066"/>
                <a:ext cx="666177" cy="384864"/>
              </a:xfrm>
              <a:prstGeom prst="rect">
                <a:avLst/>
              </a:prstGeom>
              <a:noFill/>
            </p:spPr>
            <p:txBody>
              <a:bodyPr vert="horz" rtlCol="0">
                <a:spAutoFit/>
              </a:bodyPr>
              <a:lstStyle/>
              <a:p>
                <a:r>
                  <a:rPr lang="en-US" sz="1400" dirty="0" smtClean="0">
                    <a:solidFill>
                      <a:srgbClr val="000000"/>
                    </a:solidFill>
                  </a:rPr>
                  <a:t>AVC</a:t>
                </a:r>
                <a:endParaRPr lang="en-US" sz="1400" dirty="0">
                  <a:solidFill>
                    <a:srgbClr val="000000"/>
                  </a:solidFill>
                </a:endParaRPr>
              </a:p>
            </p:txBody>
          </p:sp>
        </p:grpSp>
        <p:cxnSp>
          <p:nvCxnSpPr>
            <p:cNvPr id="14" name="Straight Connector 13"/>
            <p:cNvCxnSpPr/>
            <p:nvPr/>
          </p:nvCxnSpPr>
          <p:spPr>
            <a:xfrm flipV="1">
              <a:off x="6420932" y="2579762"/>
              <a:ext cx="0" cy="2087812"/>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29298" y="2577537"/>
              <a:ext cx="88471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06449" y="2335266"/>
              <a:ext cx="1069391" cy="384864"/>
            </a:xfrm>
            <a:prstGeom prst="rect">
              <a:avLst/>
            </a:prstGeom>
            <a:noFill/>
          </p:spPr>
          <p:txBody>
            <a:bodyPr vert="horz" wrap="square" rtlCol="0">
              <a:spAutoFit/>
            </a:bodyPr>
            <a:lstStyle/>
            <a:p>
              <a:r>
                <a:rPr lang="en-US" sz="1400" dirty="0">
                  <a:solidFill>
                    <a:srgbClr val="000000"/>
                  </a:solidFill>
                </a:rPr>
                <a:t>P</a:t>
              </a:r>
              <a:r>
                <a:rPr lang="en-US" sz="1400" baseline="-25000" dirty="0">
                  <a:solidFill>
                    <a:srgbClr val="000000"/>
                  </a:solidFill>
                </a:rPr>
                <a:t>1 </a:t>
              </a:r>
              <a:r>
                <a:rPr lang="en-US" sz="1400" dirty="0" smtClean="0">
                  <a:solidFill>
                    <a:srgbClr val="000000"/>
                  </a:solidFill>
                </a:rPr>
                <a:t>= ATC</a:t>
              </a:r>
              <a:r>
                <a:rPr lang="en-US" sz="1400" baseline="-25000" dirty="0" smtClean="0">
                  <a:solidFill>
                    <a:srgbClr val="000000"/>
                  </a:solidFill>
                </a:rPr>
                <a:t>1</a:t>
              </a:r>
              <a:endParaRPr lang="en-US" sz="1400" baseline="-25000" dirty="0">
                <a:solidFill>
                  <a:srgbClr val="000000"/>
                </a:solidFill>
              </a:endParaRPr>
            </a:p>
          </p:txBody>
        </p:sp>
        <p:sp>
          <p:nvSpPr>
            <p:cNvPr id="17" name="TextBox 16"/>
            <p:cNvSpPr txBox="1"/>
            <p:nvPr/>
          </p:nvSpPr>
          <p:spPr>
            <a:xfrm>
              <a:off x="6274563" y="4743348"/>
              <a:ext cx="502080" cy="384864"/>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18" name="TextBox 17"/>
            <p:cNvSpPr txBox="1"/>
            <p:nvPr/>
          </p:nvSpPr>
          <p:spPr>
            <a:xfrm>
              <a:off x="6228019" y="1014467"/>
              <a:ext cx="1580431" cy="654268"/>
            </a:xfrm>
            <a:prstGeom prst="rect">
              <a:avLst/>
            </a:prstGeom>
            <a:noFill/>
          </p:spPr>
          <p:txBody>
            <a:bodyPr vert="horz" rtlCol="0">
              <a:spAutoFit/>
            </a:bodyPr>
            <a:lstStyle/>
            <a:p>
              <a:pPr algn="ctr"/>
              <a:r>
                <a:rPr lang="en-US" sz="1400" b="1" dirty="0" smtClean="0">
                  <a:solidFill>
                    <a:srgbClr val="FF6820"/>
                  </a:solidFill>
                </a:rPr>
                <a:t>Monopolistic Market</a:t>
              </a:r>
              <a:endParaRPr lang="en-US" sz="1400" b="1" dirty="0">
                <a:solidFill>
                  <a:srgbClr val="FF682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938992"/>
          </a:xfrm>
          <a:prstGeom prst="rect">
            <a:avLst/>
          </a:prstGeom>
          <a:noFill/>
        </p:spPr>
        <p:txBody>
          <a:bodyPr wrap="square" rtlCol="0">
            <a:spAutoFit/>
          </a:bodyPr>
          <a:lstStyle/>
          <a:p>
            <a:r>
              <a:rPr lang="en-US" sz="2400" dirty="0" smtClean="0">
                <a:solidFill>
                  <a:srgbClr val="FF0000"/>
                </a:solidFill>
              </a:rPr>
              <a:t>The Profit Maximizing Monopolist</a:t>
            </a:r>
          </a:p>
          <a:p>
            <a:r>
              <a:rPr lang="en-US" dirty="0" smtClean="0"/>
              <a:t>Just like a firm in perfect competition, a monopolist wishing to maximize its profits wants to produce at the quantity at which:</a:t>
            </a:r>
          </a:p>
          <a:p>
            <a:pPr algn="ctr"/>
            <a:r>
              <a:rPr lang="en-US" sz="2400" i="1" dirty="0" smtClean="0">
                <a:solidFill>
                  <a:srgbClr val="0000FF"/>
                </a:solidFill>
              </a:rPr>
              <a:t>Marginal Revenue = Marginal Cost</a:t>
            </a:r>
          </a:p>
          <a:p>
            <a:r>
              <a:rPr lang="en-US" sz="1600" dirty="0" smtClean="0"/>
              <a:t>To determine a monopolist’s profit maximizing level of output, therefore, we must consider both is revenues and its costs. </a:t>
            </a:r>
            <a:endParaRPr lang="en-US" sz="1400" dirty="0" smtClean="0"/>
          </a:p>
        </p:txBody>
      </p:sp>
      <p:grpSp>
        <p:nvGrpSpPr>
          <p:cNvPr id="36" name="Group 35"/>
          <p:cNvGrpSpPr/>
          <p:nvPr/>
        </p:nvGrpSpPr>
        <p:grpSpPr>
          <a:xfrm>
            <a:off x="4724400" y="2395206"/>
            <a:ext cx="4368800" cy="3281694"/>
            <a:chOff x="4711700" y="1854200"/>
            <a:chExt cx="4368800" cy="3938032"/>
          </a:xfrm>
        </p:grpSpPr>
        <p:sp>
          <p:nvSpPr>
            <p:cNvPr id="37" name="Freeform 36"/>
            <p:cNvSpPr/>
            <p:nvPr/>
          </p:nvSpPr>
          <p:spPr>
            <a:xfrm>
              <a:off x="5247894" y="2934716"/>
              <a:ext cx="1161797" cy="628143"/>
            </a:xfrm>
            <a:custGeom>
              <a:avLst/>
              <a:gdLst/>
              <a:ahLst/>
              <a:cxnLst/>
              <a:rect l="0" t="0" r="0" b="0"/>
              <a:pathLst>
                <a:path w="1161797" h="628143">
                  <a:moveTo>
                    <a:pt x="0" y="0"/>
                  </a:moveTo>
                  <a:lnTo>
                    <a:pt x="1161796" y="0"/>
                  </a:lnTo>
                  <a:lnTo>
                    <a:pt x="1161796" y="628142"/>
                  </a:lnTo>
                  <a:lnTo>
                    <a:pt x="0" y="628142"/>
                  </a:lnTo>
                  <a:close/>
                </a:path>
              </a:pathLst>
            </a:custGeom>
            <a:solidFill>
              <a:srgbClr val="98FB98"/>
            </a:solidFill>
            <a:ln w="38100" cap="flat" cmpd="sng" algn="ctr">
              <a:solidFill>
                <a:srgbClr val="98FB9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 name="Straight Connector 38"/>
            <p:cNvCxnSpPr/>
            <p:nvPr/>
          </p:nvCxnSpPr>
          <p:spPr>
            <a:xfrm>
              <a:off x="5241035" y="1987169"/>
              <a:ext cx="0" cy="307606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29733" y="5063235"/>
              <a:ext cx="359587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60205" y="1860313"/>
              <a:ext cx="524595" cy="369332"/>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42" name="TextBox 41"/>
            <p:cNvSpPr txBox="1"/>
            <p:nvPr/>
          </p:nvSpPr>
          <p:spPr>
            <a:xfrm>
              <a:off x="8585200" y="5156200"/>
              <a:ext cx="457200" cy="369332"/>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43" name="Straight Connector 42"/>
            <p:cNvCxnSpPr/>
            <p:nvPr/>
          </p:nvCxnSpPr>
          <p:spPr>
            <a:xfrm>
              <a:off x="5482335" y="2146045"/>
              <a:ext cx="2941194" cy="24631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962900" y="4603512"/>
              <a:ext cx="1117600" cy="369332"/>
            </a:xfrm>
            <a:prstGeom prst="rect">
              <a:avLst/>
            </a:prstGeom>
            <a:noFill/>
          </p:spPr>
          <p:txBody>
            <a:bodyPr vert="horz" rtlCol="0">
              <a:spAutoFit/>
            </a:bodyPr>
            <a:lstStyle/>
            <a:p>
              <a:r>
                <a:rPr lang="en-US" sz="1400" smtClean="0">
                  <a:solidFill>
                    <a:srgbClr val="000000"/>
                  </a:solidFill>
                </a:rPr>
                <a:t>D=AR=P</a:t>
              </a:r>
              <a:endParaRPr lang="en-US" sz="1400">
                <a:solidFill>
                  <a:srgbClr val="000000"/>
                </a:solidFill>
              </a:endParaRPr>
            </a:p>
          </p:txBody>
        </p:sp>
        <p:cxnSp>
          <p:nvCxnSpPr>
            <p:cNvPr id="45" name="Straight Connector 44"/>
            <p:cNvCxnSpPr/>
            <p:nvPr/>
          </p:nvCxnSpPr>
          <p:spPr>
            <a:xfrm>
              <a:off x="5447919" y="2134742"/>
              <a:ext cx="1861185" cy="34847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02500" y="5422900"/>
              <a:ext cx="584200" cy="369332"/>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sp>
          <p:nvSpPr>
            <p:cNvPr id="47" name="TextBox 46"/>
            <p:cNvSpPr txBox="1"/>
            <p:nvPr/>
          </p:nvSpPr>
          <p:spPr>
            <a:xfrm>
              <a:off x="8255000" y="2946400"/>
              <a:ext cx="584200" cy="369332"/>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48" name="TextBox 47"/>
            <p:cNvSpPr txBox="1"/>
            <p:nvPr/>
          </p:nvSpPr>
          <p:spPr>
            <a:xfrm>
              <a:off x="7251700" y="2120900"/>
              <a:ext cx="533400" cy="369332"/>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sp>
          <p:nvSpPr>
            <p:cNvPr id="49" name="Freeform 48"/>
            <p:cNvSpPr/>
            <p:nvPr/>
          </p:nvSpPr>
          <p:spPr>
            <a:xfrm>
              <a:off x="5368290" y="2984500"/>
              <a:ext cx="2904491" cy="605791"/>
            </a:xfrm>
            <a:custGeom>
              <a:avLst/>
              <a:gdLst/>
              <a:ahLst/>
              <a:cxnLst/>
              <a:rect l="0" t="0" r="0" b="0"/>
              <a:pathLst>
                <a:path w="2904491" h="605791">
                  <a:moveTo>
                    <a:pt x="0" y="0"/>
                  </a:moveTo>
                  <a:lnTo>
                    <a:pt x="8889" y="16510"/>
                  </a:lnTo>
                  <a:lnTo>
                    <a:pt x="19050" y="33020"/>
                  </a:lnTo>
                  <a:lnTo>
                    <a:pt x="27939" y="48260"/>
                  </a:lnTo>
                  <a:lnTo>
                    <a:pt x="35560" y="62229"/>
                  </a:lnTo>
                  <a:lnTo>
                    <a:pt x="43180" y="76200"/>
                  </a:lnTo>
                  <a:lnTo>
                    <a:pt x="53339" y="90170"/>
                  </a:lnTo>
                  <a:lnTo>
                    <a:pt x="59689" y="104139"/>
                  </a:lnTo>
                  <a:lnTo>
                    <a:pt x="63500" y="113029"/>
                  </a:lnTo>
                  <a:lnTo>
                    <a:pt x="67310" y="119379"/>
                  </a:lnTo>
                  <a:lnTo>
                    <a:pt x="83819" y="135889"/>
                  </a:lnTo>
                  <a:lnTo>
                    <a:pt x="96519" y="153670"/>
                  </a:lnTo>
                  <a:lnTo>
                    <a:pt x="113030" y="171450"/>
                  </a:lnTo>
                  <a:lnTo>
                    <a:pt x="125730" y="186689"/>
                  </a:lnTo>
                  <a:lnTo>
                    <a:pt x="148589" y="220979"/>
                  </a:lnTo>
                  <a:lnTo>
                    <a:pt x="154939" y="227329"/>
                  </a:lnTo>
                  <a:lnTo>
                    <a:pt x="161289" y="231139"/>
                  </a:lnTo>
                  <a:lnTo>
                    <a:pt x="167639" y="234950"/>
                  </a:lnTo>
                  <a:lnTo>
                    <a:pt x="182880" y="246379"/>
                  </a:lnTo>
                  <a:lnTo>
                    <a:pt x="199389" y="261620"/>
                  </a:lnTo>
                  <a:lnTo>
                    <a:pt x="209550" y="275590"/>
                  </a:lnTo>
                  <a:lnTo>
                    <a:pt x="220980" y="285750"/>
                  </a:lnTo>
                  <a:lnTo>
                    <a:pt x="236219" y="298450"/>
                  </a:lnTo>
                  <a:lnTo>
                    <a:pt x="254000" y="311150"/>
                  </a:lnTo>
                  <a:lnTo>
                    <a:pt x="283210" y="330200"/>
                  </a:lnTo>
                  <a:lnTo>
                    <a:pt x="312419" y="345440"/>
                  </a:lnTo>
                  <a:lnTo>
                    <a:pt x="337819" y="361950"/>
                  </a:lnTo>
                  <a:lnTo>
                    <a:pt x="363219" y="377190"/>
                  </a:lnTo>
                  <a:lnTo>
                    <a:pt x="377189" y="387350"/>
                  </a:lnTo>
                  <a:lnTo>
                    <a:pt x="396239" y="396240"/>
                  </a:lnTo>
                  <a:lnTo>
                    <a:pt x="417830" y="406400"/>
                  </a:lnTo>
                  <a:lnTo>
                    <a:pt x="443230" y="420370"/>
                  </a:lnTo>
                  <a:lnTo>
                    <a:pt x="461010" y="425450"/>
                  </a:lnTo>
                  <a:lnTo>
                    <a:pt x="469900" y="429259"/>
                  </a:lnTo>
                  <a:lnTo>
                    <a:pt x="474980" y="433070"/>
                  </a:lnTo>
                  <a:lnTo>
                    <a:pt x="480060" y="438150"/>
                  </a:lnTo>
                  <a:lnTo>
                    <a:pt x="497839" y="447040"/>
                  </a:lnTo>
                  <a:lnTo>
                    <a:pt x="535939" y="461009"/>
                  </a:lnTo>
                  <a:lnTo>
                    <a:pt x="574039" y="476250"/>
                  </a:lnTo>
                  <a:lnTo>
                    <a:pt x="615950" y="494029"/>
                  </a:lnTo>
                  <a:lnTo>
                    <a:pt x="648969" y="502920"/>
                  </a:lnTo>
                  <a:lnTo>
                    <a:pt x="688339" y="510540"/>
                  </a:lnTo>
                  <a:lnTo>
                    <a:pt x="731519" y="525779"/>
                  </a:lnTo>
                  <a:lnTo>
                    <a:pt x="736600" y="527050"/>
                  </a:lnTo>
                  <a:lnTo>
                    <a:pt x="788669" y="543559"/>
                  </a:lnTo>
                  <a:lnTo>
                    <a:pt x="876300" y="562609"/>
                  </a:lnTo>
                  <a:lnTo>
                    <a:pt x="919480" y="574040"/>
                  </a:lnTo>
                  <a:lnTo>
                    <a:pt x="990600" y="580390"/>
                  </a:lnTo>
                  <a:lnTo>
                    <a:pt x="1068069" y="586740"/>
                  </a:lnTo>
                  <a:lnTo>
                    <a:pt x="1121410" y="589279"/>
                  </a:lnTo>
                  <a:lnTo>
                    <a:pt x="1181100" y="599440"/>
                  </a:lnTo>
                  <a:lnTo>
                    <a:pt x="1262379" y="605790"/>
                  </a:lnTo>
                  <a:lnTo>
                    <a:pt x="1341119" y="604520"/>
                  </a:lnTo>
                  <a:lnTo>
                    <a:pt x="1419860" y="600709"/>
                  </a:lnTo>
                  <a:lnTo>
                    <a:pt x="1510029" y="591820"/>
                  </a:lnTo>
                  <a:lnTo>
                    <a:pt x="1588769" y="589279"/>
                  </a:lnTo>
                  <a:lnTo>
                    <a:pt x="1673860" y="585470"/>
                  </a:lnTo>
                  <a:lnTo>
                    <a:pt x="1750060" y="574040"/>
                  </a:lnTo>
                  <a:lnTo>
                    <a:pt x="1835150" y="561340"/>
                  </a:lnTo>
                  <a:lnTo>
                    <a:pt x="1905000" y="553720"/>
                  </a:lnTo>
                  <a:lnTo>
                    <a:pt x="1973579" y="535940"/>
                  </a:lnTo>
                  <a:lnTo>
                    <a:pt x="2029460" y="527050"/>
                  </a:lnTo>
                  <a:lnTo>
                    <a:pt x="2067560" y="516890"/>
                  </a:lnTo>
                  <a:lnTo>
                    <a:pt x="2122169" y="505459"/>
                  </a:lnTo>
                  <a:lnTo>
                    <a:pt x="2176779" y="486409"/>
                  </a:lnTo>
                  <a:lnTo>
                    <a:pt x="2218690" y="474979"/>
                  </a:lnTo>
                  <a:lnTo>
                    <a:pt x="2252979" y="458470"/>
                  </a:lnTo>
                  <a:lnTo>
                    <a:pt x="2270760" y="452120"/>
                  </a:lnTo>
                  <a:lnTo>
                    <a:pt x="2313940" y="438150"/>
                  </a:lnTo>
                  <a:lnTo>
                    <a:pt x="2320290" y="435609"/>
                  </a:lnTo>
                  <a:lnTo>
                    <a:pt x="2332990" y="431800"/>
                  </a:lnTo>
                  <a:lnTo>
                    <a:pt x="2340610" y="430529"/>
                  </a:lnTo>
                  <a:lnTo>
                    <a:pt x="2383790" y="412750"/>
                  </a:lnTo>
                  <a:lnTo>
                    <a:pt x="2413000" y="401320"/>
                  </a:lnTo>
                  <a:lnTo>
                    <a:pt x="2477769" y="377190"/>
                  </a:lnTo>
                  <a:lnTo>
                    <a:pt x="2500629" y="365759"/>
                  </a:lnTo>
                  <a:lnTo>
                    <a:pt x="2523490" y="355600"/>
                  </a:lnTo>
                  <a:lnTo>
                    <a:pt x="2546350" y="342900"/>
                  </a:lnTo>
                  <a:lnTo>
                    <a:pt x="2584450" y="327659"/>
                  </a:lnTo>
                  <a:lnTo>
                    <a:pt x="2612390" y="314959"/>
                  </a:lnTo>
                  <a:lnTo>
                    <a:pt x="2639060" y="295909"/>
                  </a:lnTo>
                  <a:lnTo>
                    <a:pt x="2686050" y="276859"/>
                  </a:lnTo>
                  <a:lnTo>
                    <a:pt x="2708910" y="265429"/>
                  </a:lnTo>
                  <a:lnTo>
                    <a:pt x="2734310" y="248920"/>
                  </a:lnTo>
                  <a:lnTo>
                    <a:pt x="2762250" y="232410"/>
                  </a:lnTo>
                  <a:lnTo>
                    <a:pt x="2792729" y="210820"/>
                  </a:lnTo>
                  <a:lnTo>
                    <a:pt x="2818129" y="193039"/>
                  </a:lnTo>
                  <a:lnTo>
                    <a:pt x="2838450" y="177800"/>
                  </a:lnTo>
                  <a:lnTo>
                    <a:pt x="2853690" y="167639"/>
                  </a:lnTo>
                  <a:lnTo>
                    <a:pt x="2872740" y="158750"/>
                  </a:lnTo>
                  <a:lnTo>
                    <a:pt x="2904490" y="139700"/>
                  </a:lnTo>
                </a:path>
              </a:pathLst>
            </a:custGeom>
            <a:ln w="30099"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52" name="Straight Connector 51"/>
            <p:cNvCxnSpPr/>
            <p:nvPr/>
          </p:nvCxnSpPr>
          <p:spPr>
            <a:xfrm flipV="1">
              <a:off x="6439789" y="2934716"/>
              <a:ext cx="0" cy="2133599"/>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217795" y="2924682"/>
              <a:ext cx="1191895"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227828" y="3562858"/>
              <a:ext cx="1211961"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851400" y="2774713"/>
              <a:ext cx="457200" cy="36933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68" name="TextBox 67"/>
            <p:cNvSpPr txBox="1"/>
            <p:nvPr/>
          </p:nvSpPr>
          <p:spPr>
            <a:xfrm>
              <a:off x="4711700" y="3414792"/>
              <a:ext cx="660400" cy="369332"/>
            </a:xfrm>
            <a:prstGeom prst="rect">
              <a:avLst/>
            </a:prstGeom>
            <a:noFill/>
          </p:spPr>
          <p:txBody>
            <a:bodyPr vert="horz" rtlCol="0">
              <a:spAutoFit/>
            </a:bodyPr>
            <a:lstStyle/>
            <a:p>
              <a:r>
                <a:rPr lang="en-US" sz="1400" dirty="0" smtClean="0">
                  <a:solidFill>
                    <a:srgbClr val="000000"/>
                  </a:solidFill>
                </a:rPr>
                <a:t>ATC</a:t>
              </a:r>
              <a:r>
                <a:rPr lang="en-US" sz="1400" baseline="-25000" dirty="0" smtClean="0">
                  <a:solidFill>
                    <a:srgbClr val="000000"/>
                  </a:solidFill>
                </a:rPr>
                <a:t>1</a:t>
              </a:r>
              <a:endParaRPr lang="en-US" sz="1400" baseline="-25000" dirty="0">
                <a:solidFill>
                  <a:srgbClr val="000000"/>
                </a:solidFill>
              </a:endParaRPr>
            </a:p>
          </p:txBody>
        </p:sp>
        <p:sp>
          <p:nvSpPr>
            <p:cNvPr id="71" name="TextBox 70"/>
            <p:cNvSpPr txBox="1"/>
            <p:nvPr/>
          </p:nvSpPr>
          <p:spPr>
            <a:xfrm>
              <a:off x="5765800" y="2317513"/>
              <a:ext cx="1353820" cy="332399"/>
            </a:xfrm>
            <a:prstGeom prst="rect">
              <a:avLst/>
            </a:prstGeom>
            <a:solidFill>
              <a:schemeClr val="accent1">
                <a:lumMod val="20000"/>
                <a:lumOff val="80000"/>
              </a:schemeClr>
            </a:solidFill>
          </p:spPr>
          <p:txBody>
            <a:bodyPr vert="horz" wrap="square" rtlCol="0">
              <a:spAutoFit/>
            </a:bodyPr>
            <a:lstStyle/>
            <a:p>
              <a:pPr algn="ctr"/>
              <a:r>
                <a:rPr lang="en-US" sz="1200" dirty="0" smtClean="0">
                  <a:solidFill>
                    <a:srgbClr val="000000"/>
                  </a:solidFill>
                </a:rPr>
                <a:t>Economic Profit</a:t>
              </a:r>
              <a:endParaRPr lang="en-US" sz="1200" dirty="0">
                <a:solidFill>
                  <a:srgbClr val="000000"/>
                </a:solidFill>
              </a:endParaRPr>
            </a:p>
          </p:txBody>
        </p:sp>
        <p:sp>
          <p:nvSpPr>
            <p:cNvPr id="72" name="TextBox 71"/>
            <p:cNvSpPr txBox="1"/>
            <p:nvPr/>
          </p:nvSpPr>
          <p:spPr>
            <a:xfrm>
              <a:off x="6311900" y="5143500"/>
              <a:ext cx="457200" cy="369332"/>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73" name="TextBox 72"/>
            <p:cNvSpPr txBox="1"/>
            <p:nvPr/>
          </p:nvSpPr>
          <p:spPr>
            <a:xfrm>
              <a:off x="5829300" y="1854200"/>
              <a:ext cx="2209800" cy="369332"/>
            </a:xfrm>
            <a:prstGeom prst="rect">
              <a:avLst/>
            </a:prstGeom>
            <a:noFill/>
          </p:spPr>
          <p:txBody>
            <a:bodyPr vert="horz" rtlCol="0">
              <a:spAutoFit/>
            </a:bodyPr>
            <a:lstStyle/>
            <a:p>
              <a:r>
                <a:rPr lang="en-US" sz="1400" b="1" dirty="0" smtClean="0">
                  <a:solidFill>
                    <a:srgbClr val="FF6820"/>
                  </a:solidFill>
                </a:rPr>
                <a:t>Monopolistic Market</a:t>
              </a:r>
              <a:endParaRPr lang="en-US" sz="1400" b="1" dirty="0">
                <a:solidFill>
                  <a:srgbClr val="FF6820"/>
                </a:solidFill>
              </a:endParaRPr>
            </a:p>
          </p:txBody>
        </p:sp>
        <p:cxnSp>
          <p:nvCxnSpPr>
            <p:cNvPr id="70" name="Straight Connector 69"/>
            <p:cNvCxnSpPr/>
            <p:nvPr/>
          </p:nvCxnSpPr>
          <p:spPr>
            <a:xfrm flipV="1">
              <a:off x="6139307" y="2605658"/>
              <a:ext cx="280415" cy="438659"/>
            </a:xfrm>
            <a:prstGeom prst="line">
              <a:avLst/>
            </a:prstGeom>
            <a:ln w="19050" cap="flat" cmpd="sng" algn="ctr">
              <a:solidFill>
                <a:srgbClr val="C00000"/>
              </a:solidFill>
              <a:prstDash val="solid"/>
              <a:round/>
              <a:headEnd type="non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5417820" y="2296160"/>
              <a:ext cx="1803400" cy="1883411"/>
            </a:xfrm>
            <a:custGeom>
              <a:avLst/>
              <a:gdLst/>
              <a:ahLst/>
              <a:cxnLst/>
              <a:rect l="0" t="0" r="0" b="0"/>
              <a:pathLst>
                <a:path w="1803400" h="1883411">
                  <a:moveTo>
                    <a:pt x="0" y="1615440"/>
                  </a:moveTo>
                  <a:lnTo>
                    <a:pt x="8889" y="1637030"/>
                  </a:lnTo>
                  <a:lnTo>
                    <a:pt x="13970" y="1645919"/>
                  </a:lnTo>
                  <a:lnTo>
                    <a:pt x="67309" y="1701799"/>
                  </a:lnTo>
                  <a:lnTo>
                    <a:pt x="92709" y="1720849"/>
                  </a:lnTo>
                  <a:lnTo>
                    <a:pt x="106680" y="1738630"/>
                  </a:lnTo>
                  <a:lnTo>
                    <a:pt x="124459" y="1751330"/>
                  </a:lnTo>
                  <a:lnTo>
                    <a:pt x="147320" y="1765299"/>
                  </a:lnTo>
                  <a:lnTo>
                    <a:pt x="151130" y="1767840"/>
                  </a:lnTo>
                  <a:lnTo>
                    <a:pt x="201930" y="1794510"/>
                  </a:lnTo>
                  <a:lnTo>
                    <a:pt x="217170" y="1799590"/>
                  </a:lnTo>
                  <a:lnTo>
                    <a:pt x="251459" y="1808480"/>
                  </a:lnTo>
                  <a:lnTo>
                    <a:pt x="265430" y="1814830"/>
                  </a:lnTo>
                  <a:lnTo>
                    <a:pt x="288289" y="1827530"/>
                  </a:lnTo>
                  <a:lnTo>
                    <a:pt x="300989" y="1831340"/>
                  </a:lnTo>
                  <a:lnTo>
                    <a:pt x="355600" y="1842769"/>
                  </a:lnTo>
                  <a:lnTo>
                    <a:pt x="402589" y="1852930"/>
                  </a:lnTo>
                  <a:lnTo>
                    <a:pt x="433070" y="1855469"/>
                  </a:lnTo>
                  <a:lnTo>
                    <a:pt x="478789" y="1865630"/>
                  </a:lnTo>
                  <a:lnTo>
                    <a:pt x="528320" y="1874519"/>
                  </a:lnTo>
                  <a:lnTo>
                    <a:pt x="557530" y="1882140"/>
                  </a:lnTo>
                  <a:lnTo>
                    <a:pt x="598170" y="1883410"/>
                  </a:lnTo>
                  <a:lnTo>
                    <a:pt x="641350" y="1879599"/>
                  </a:lnTo>
                  <a:lnTo>
                    <a:pt x="689609" y="1870710"/>
                  </a:lnTo>
                  <a:lnTo>
                    <a:pt x="737870" y="1859280"/>
                  </a:lnTo>
                  <a:lnTo>
                    <a:pt x="791209" y="1854199"/>
                  </a:lnTo>
                  <a:lnTo>
                    <a:pt x="814070" y="1846580"/>
                  </a:lnTo>
                  <a:lnTo>
                    <a:pt x="834389" y="1838960"/>
                  </a:lnTo>
                  <a:lnTo>
                    <a:pt x="848359" y="1836419"/>
                  </a:lnTo>
                  <a:lnTo>
                    <a:pt x="854709" y="1833880"/>
                  </a:lnTo>
                  <a:lnTo>
                    <a:pt x="885189" y="1816099"/>
                  </a:lnTo>
                  <a:lnTo>
                    <a:pt x="901700" y="1809749"/>
                  </a:lnTo>
                  <a:lnTo>
                    <a:pt x="943609" y="1799590"/>
                  </a:lnTo>
                  <a:lnTo>
                    <a:pt x="956309" y="1794510"/>
                  </a:lnTo>
                  <a:lnTo>
                    <a:pt x="991870" y="1771649"/>
                  </a:lnTo>
                  <a:lnTo>
                    <a:pt x="999489" y="1766569"/>
                  </a:lnTo>
                  <a:lnTo>
                    <a:pt x="1005839" y="1762760"/>
                  </a:lnTo>
                  <a:lnTo>
                    <a:pt x="1018539" y="1757680"/>
                  </a:lnTo>
                  <a:lnTo>
                    <a:pt x="1023620" y="1755140"/>
                  </a:lnTo>
                  <a:lnTo>
                    <a:pt x="1043939" y="1737360"/>
                  </a:lnTo>
                  <a:lnTo>
                    <a:pt x="1056639" y="1727199"/>
                  </a:lnTo>
                  <a:lnTo>
                    <a:pt x="1112520" y="1673860"/>
                  </a:lnTo>
                  <a:lnTo>
                    <a:pt x="1159510" y="1617980"/>
                  </a:lnTo>
                  <a:lnTo>
                    <a:pt x="1192530" y="1577340"/>
                  </a:lnTo>
                  <a:lnTo>
                    <a:pt x="1196339" y="1570990"/>
                  </a:lnTo>
                  <a:lnTo>
                    <a:pt x="1202689" y="1551940"/>
                  </a:lnTo>
                  <a:lnTo>
                    <a:pt x="1240789" y="1497330"/>
                  </a:lnTo>
                  <a:lnTo>
                    <a:pt x="1273810" y="1443990"/>
                  </a:lnTo>
                  <a:lnTo>
                    <a:pt x="1304289" y="1390649"/>
                  </a:lnTo>
                  <a:lnTo>
                    <a:pt x="1337310" y="1332230"/>
                  </a:lnTo>
                  <a:lnTo>
                    <a:pt x="1342389" y="1314449"/>
                  </a:lnTo>
                  <a:lnTo>
                    <a:pt x="1356360" y="1283969"/>
                  </a:lnTo>
                  <a:lnTo>
                    <a:pt x="1396999" y="1229360"/>
                  </a:lnTo>
                  <a:lnTo>
                    <a:pt x="1427480" y="1188719"/>
                  </a:lnTo>
                  <a:lnTo>
                    <a:pt x="1435099" y="1168399"/>
                  </a:lnTo>
                  <a:lnTo>
                    <a:pt x="1440180" y="1150619"/>
                  </a:lnTo>
                  <a:lnTo>
                    <a:pt x="1465580" y="1094740"/>
                  </a:lnTo>
                  <a:lnTo>
                    <a:pt x="1498599" y="1038860"/>
                  </a:lnTo>
                  <a:lnTo>
                    <a:pt x="1517649" y="993140"/>
                  </a:lnTo>
                  <a:lnTo>
                    <a:pt x="1537970" y="935990"/>
                  </a:lnTo>
                  <a:lnTo>
                    <a:pt x="1560830" y="877569"/>
                  </a:lnTo>
                  <a:lnTo>
                    <a:pt x="1591310" y="811529"/>
                  </a:lnTo>
                  <a:lnTo>
                    <a:pt x="1610360" y="758190"/>
                  </a:lnTo>
                  <a:lnTo>
                    <a:pt x="1624330" y="709929"/>
                  </a:lnTo>
                  <a:lnTo>
                    <a:pt x="1637030" y="662940"/>
                  </a:lnTo>
                  <a:lnTo>
                    <a:pt x="1656080" y="612140"/>
                  </a:lnTo>
                  <a:lnTo>
                    <a:pt x="1667510" y="563879"/>
                  </a:lnTo>
                  <a:lnTo>
                    <a:pt x="1680210" y="530860"/>
                  </a:lnTo>
                  <a:lnTo>
                    <a:pt x="1695449" y="472440"/>
                  </a:lnTo>
                  <a:lnTo>
                    <a:pt x="1708149" y="419100"/>
                  </a:lnTo>
                  <a:lnTo>
                    <a:pt x="1722120" y="361950"/>
                  </a:lnTo>
                  <a:lnTo>
                    <a:pt x="1734820" y="304800"/>
                  </a:lnTo>
                  <a:lnTo>
                    <a:pt x="1738630" y="299719"/>
                  </a:lnTo>
                  <a:lnTo>
                    <a:pt x="1741170" y="283210"/>
                  </a:lnTo>
                  <a:lnTo>
                    <a:pt x="1743710" y="238760"/>
                  </a:lnTo>
                  <a:lnTo>
                    <a:pt x="1760220" y="199390"/>
                  </a:lnTo>
                  <a:lnTo>
                    <a:pt x="1766570" y="161290"/>
                  </a:lnTo>
                  <a:lnTo>
                    <a:pt x="1776730" y="118110"/>
                  </a:lnTo>
                  <a:lnTo>
                    <a:pt x="1788160" y="60960"/>
                  </a:lnTo>
                  <a:lnTo>
                    <a:pt x="1794510" y="26669"/>
                  </a:lnTo>
                  <a:lnTo>
                    <a:pt x="1803399" y="0"/>
                  </a:lnTo>
                </a:path>
              </a:pathLst>
            </a:custGeom>
            <a:ln w="3009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4" name="TextBox 3"/>
          <p:cNvSpPr txBox="1"/>
          <p:nvPr/>
        </p:nvSpPr>
        <p:spPr>
          <a:xfrm>
            <a:off x="35496" y="2553712"/>
            <a:ext cx="4790504" cy="2800767"/>
          </a:xfrm>
          <a:prstGeom prst="rect">
            <a:avLst/>
          </a:prstGeom>
          <a:noFill/>
        </p:spPr>
        <p:txBody>
          <a:bodyPr wrap="square" rtlCol="0">
            <a:spAutoFit/>
          </a:bodyPr>
          <a:lstStyle/>
          <a:p>
            <a:r>
              <a:rPr lang="en-US" sz="1600" b="1" dirty="0" smtClean="0">
                <a:solidFill>
                  <a:srgbClr val="0000FF"/>
                </a:solidFill>
              </a:rPr>
              <a:t>Notice in the graph: </a:t>
            </a:r>
          </a:p>
          <a:p>
            <a:pPr marL="285750" indent="-285750">
              <a:buFont typeface="Arial" pitchFamily="34" charset="0"/>
              <a:buChar char="•"/>
            </a:pPr>
            <a:r>
              <a:rPr lang="en-US" sz="1600" dirty="0" smtClean="0"/>
              <a:t>The monopolist’s MC and ATC demonstrate the same relationships as a firm in perfect competition.</a:t>
            </a:r>
          </a:p>
          <a:p>
            <a:pPr marL="285750" indent="-285750">
              <a:buFont typeface="Arial" pitchFamily="34" charset="0"/>
              <a:buChar char="•"/>
            </a:pPr>
            <a:r>
              <a:rPr lang="en-US" sz="1600" dirty="0" smtClean="0"/>
              <a:t>The firm will produce at the quantity at which MC=MR to maximize profits.</a:t>
            </a:r>
          </a:p>
          <a:p>
            <a:pPr marL="285750" indent="-285750">
              <a:buFont typeface="Arial" pitchFamily="34" charset="0"/>
              <a:buChar char="•"/>
            </a:pPr>
            <a:r>
              <a:rPr lang="en-US" sz="1600" dirty="0" smtClean="0"/>
              <a:t>The area of economic profit is found by subtracting the firm’s ATC at Q1 from the price it can sell Q1 units of output for, and multiplying by the quantity produced. Economic profits = (P-ATC) x Q.</a:t>
            </a:r>
          </a:p>
          <a:p>
            <a:pPr marL="285750" indent="-285750">
              <a:buFont typeface="Arial" pitchFamily="34" charset="0"/>
              <a:buChar char="•"/>
            </a:pPr>
            <a:r>
              <a:rPr lang="en-US" sz="1600" dirty="0" smtClean="0"/>
              <a:t>Because of the entry barriers in this market, the firm’s profits ARE sustainable in the long-run</a:t>
            </a:r>
            <a:endParaRPr lang="en-US" sz="1600" dirty="0"/>
          </a:p>
        </p:txBody>
      </p:sp>
    </p:spTree>
    <p:extLst>
      <p:ext uri="{BB962C8B-B14F-4D97-AF65-F5344CB8AC3E}">
        <p14:creationId xmlns="" xmlns:p14="http://schemas.microsoft.com/office/powerpoint/2010/main" val="3569762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1"/>
          <p:cNvGrpSpPr/>
          <p:nvPr/>
        </p:nvGrpSpPr>
        <p:grpSpPr>
          <a:xfrm>
            <a:off x="609587" y="419101"/>
            <a:ext cx="7315194" cy="4571992"/>
            <a:chOff x="4938500" y="793576"/>
            <a:chExt cx="4873807" cy="4456481"/>
          </a:xfrm>
        </p:grpSpPr>
        <p:cxnSp>
          <p:nvCxnSpPr>
            <p:cNvPr id="8" name="Straight Connector 7"/>
            <p:cNvCxnSpPr/>
            <p:nvPr/>
          </p:nvCxnSpPr>
          <p:spPr>
            <a:xfrm>
              <a:off x="5550626" y="1278585"/>
              <a:ext cx="0" cy="324674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38621" y="4525328"/>
              <a:ext cx="377967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5310" y="1177853"/>
              <a:ext cx="490722" cy="398359"/>
            </a:xfrm>
            <a:prstGeom prst="rect">
              <a:avLst/>
            </a:prstGeom>
            <a:noFill/>
          </p:spPr>
          <p:txBody>
            <a:bodyPr vert="horz" wrap="square" rtlCol="0">
              <a:spAutoFit/>
            </a:bodyPr>
            <a:lstStyle/>
            <a:p>
              <a:r>
                <a:rPr lang="en-US" sz="1400" dirty="0" smtClean="0">
                  <a:solidFill>
                    <a:srgbClr val="000000"/>
                  </a:solidFill>
                </a:rPr>
                <a:t>P</a:t>
              </a:r>
              <a:endParaRPr lang="en-US" sz="1400" dirty="0">
                <a:solidFill>
                  <a:srgbClr val="000000"/>
                </a:solidFill>
              </a:endParaRPr>
            </a:p>
          </p:txBody>
        </p:sp>
        <p:sp>
          <p:nvSpPr>
            <p:cNvPr id="11" name="TextBox 10"/>
            <p:cNvSpPr txBox="1"/>
            <p:nvPr/>
          </p:nvSpPr>
          <p:spPr>
            <a:xfrm>
              <a:off x="9079115" y="4620405"/>
              <a:ext cx="483584" cy="39836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2" name="Straight Connector 11"/>
            <p:cNvCxnSpPr/>
            <p:nvPr/>
          </p:nvCxnSpPr>
          <p:spPr>
            <a:xfrm>
              <a:off x="5635730" y="1909299"/>
              <a:ext cx="3091464" cy="2599747"/>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63100" y="4192561"/>
              <a:ext cx="1149207" cy="398360"/>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cxnSp>
          <p:nvCxnSpPr>
            <p:cNvPr id="14" name="Straight Connector 13"/>
            <p:cNvCxnSpPr/>
            <p:nvPr/>
          </p:nvCxnSpPr>
          <p:spPr>
            <a:xfrm>
              <a:off x="5599597" y="1897414"/>
              <a:ext cx="1828860" cy="30329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17962" y="4851697"/>
              <a:ext cx="602445" cy="398360"/>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grpSp>
          <p:nvGrpSpPr>
            <p:cNvPr id="16" name="Group 15"/>
            <p:cNvGrpSpPr/>
            <p:nvPr/>
          </p:nvGrpSpPr>
          <p:grpSpPr>
            <a:xfrm>
              <a:off x="5831139" y="793576"/>
              <a:ext cx="3660243" cy="2178441"/>
              <a:chOff x="5831139" y="793576"/>
              <a:chExt cx="3660243" cy="2178441"/>
            </a:xfrm>
          </p:grpSpPr>
          <p:sp>
            <p:nvSpPr>
              <p:cNvPr id="27" name="TextBox 26"/>
              <p:cNvSpPr txBox="1"/>
              <p:nvPr/>
            </p:nvSpPr>
            <p:spPr>
              <a:xfrm>
                <a:off x="8888937" y="1673033"/>
                <a:ext cx="602445" cy="398360"/>
              </a:xfrm>
              <a:prstGeom prst="rect">
                <a:avLst/>
              </a:prstGeom>
              <a:noFill/>
            </p:spPr>
            <p:txBody>
              <a:bodyPr vert="horz" rtlCol="0">
                <a:spAutoFit/>
              </a:bodyPr>
              <a:lstStyle/>
              <a:p>
                <a:r>
                  <a:rPr lang="en-US" sz="1400" smtClean="0">
                    <a:solidFill>
                      <a:srgbClr val="000000"/>
                    </a:solidFill>
                  </a:rPr>
                  <a:t>ATC</a:t>
                </a:r>
                <a:endParaRPr lang="en-US" sz="1400">
                  <a:solidFill>
                    <a:srgbClr val="000000"/>
                  </a:solidFill>
                </a:endParaRPr>
              </a:p>
            </p:txBody>
          </p:sp>
          <p:sp>
            <p:nvSpPr>
              <p:cNvPr id="28" name="TextBox 12"/>
              <p:cNvSpPr txBox="1"/>
              <p:nvPr/>
            </p:nvSpPr>
            <p:spPr>
              <a:xfrm>
                <a:off x="7819185" y="793576"/>
                <a:ext cx="554901" cy="398360"/>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sp>
            <p:nvSpPr>
              <p:cNvPr id="29" name="Freeform 13"/>
              <p:cNvSpPr/>
              <p:nvPr/>
            </p:nvSpPr>
            <p:spPr>
              <a:xfrm>
                <a:off x="5831139" y="1709876"/>
                <a:ext cx="3053548" cy="639390"/>
              </a:xfrm>
              <a:custGeom>
                <a:avLst/>
                <a:gdLst/>
                <a:ahLst/>
                <a:cxnLst/>
                <a:rect l="0" t="0" r="0" b="0"/>
                <a:pathLst>
                  <a:path w="3053548" h="639390">
                    <a:moveTo>
                      <a:pt x="0" y="0"/>
                    </a:moveTo>
                    <a:lnTo>
                      <a:pt x="9509" y="17827"/>
                    </a:lnTo>
                    <a:lnTo>
                      <a:pt x="20206" y="34465"/>
                    </a:lnTo>
                    <a:lnTo>
                      <a:pt x="29715" y="51104"/>
                    </a:lnTo>
                    <a:lnTo>
                      <a:pt x="38035" y="66553"/>
                    </a:lnTo>
                    <a:lnTo>
                      <a:pt x="45167" y="79626"/>
                    </a:lnTo>
                    <a:lnTo>
                      <a:pt x="55864" y="96265"/>
                    </a:lnTo>
                    <a:lnTo>
                      <a:pt x="62996" y="110526"/>
                    </a:lnTo>
                    <a:lnTo>
                      <a:pt x="66562" y="118846"/>
                    </a:lnTo>
                    <a:lnTo>
                      <a:pt x="71316" y="125976"/>
                    </a:lnTo>
                    <a:lnTo>
                      <a:pt x="89146" y="143803"/>
                    </a:lnTo>
                    <a:lnTo>
                      <a:pt x="102220" y="162818"/>
                    </a:lnTo>
                    <a:lnTo>
                      <a:pt x="118861" y="180645"/>
                    </a:lnTo>
                    <a:lnTo>
                      <a:pt x="133124" y="197284"/>
                    </a:lnTo>
                    <a:lnTo>
                      <a:pt x="156897" y="234126"/>
                    </a:lnTo>
                    <a:lnTo>
                      <a:pt x="164028" y="240068"/>
                    </a:lnTo>
                    <a:lnTo>
                      <a:pt x="169971" y="244822"/>
                    </a:lnTo>
                    <a:lnTo>
                      <a:pt x="175914" y="247199"/>
                    </a:lnTo>
                    <a:lnTo>
                      <a:pt x="192555" y="260272"/>
                    </a:lnTo>
                    <a:lnTo>
                      <a:pt x="210384" y="275722"/>
                    </a:lnTo>
                    <a:lnTo>
                      <a:pt x="221082" y="291172"/>
                    </a:lnTo>
                    <a:lnTo>
                      <a:pt x="232968" y="300679"/>
                    </a:lnTo>
                    <a:lnTo>
                      <a:pt x="248420" y="314941"/>
                    </a:lnTo>
                    <a:lnTo>
                      <a:pt x="267437" y="328014"/>
                    </a:lnTo>
                    <a:lnTo>
                      <a:pt x="298341" y="348217"/>
                    </a:lnTo>
                    <a:lnTo>
                      <a:pt x="329246" y="364856"/>
                    </a:lnTo>
                    <a:lnTo>
                      <a:pt x="355395" y="382683"/>
                    </a:lnTo>
                    <a:lnTo>
                      <a:pt x="382733" y="398133"/>
                    </a:lnTo>
                    <a:lnTo>
                      <a:pt x="396996" y="410017"/>
                    </a:lnTo>
                    <a:lnTo>
                      <a:pt x="417203" y="419525"/>
                    </a:lnTo>
                    <a:lnTo>
                      <a:pt x="439786" y="429032"/>
                    </a:lnTo>
                    <a:lnTo>
                      <a:pt x="467125" y="444483"/>
                    </a:lnTo>
                    <a:lnTo>
                      <a:pt x="486142" y="449236"/>
                    </a:lnTo>
                    <a:lnTo>
                      <a:pt x="494463" y="452802"/>
                    </a:lnTo>
                    <a:lnTo>
                      <a:pt x="500406" y="456367"/>
                    </a:lnTo>
                    <a:lnTo>
                      <a:pt x="505160" y="463498"/>
                    </a:lnTo>
                    <a:lnTo>
                      <a:pt x="522989" y="471817"/>
                    </a:lnTo>
                    <a:lnTo>
                      <a:pt x="563402" y="486078"/>
                    </a:lnTo>
                    <a:lnTo>
                      <a:pt x="603815" y="502717"/>
                    </a:lnTo>
                    <a:lnTo>
                      <a:pt x="647794" y="521732"/>
                    </a:lnTo>
                    <a:lnTo>
                      <a:pt x="682264" y="531240"/>
                    </a:lnTo>
                    <a:lnTo>
                      <a:pt x="723865" y="539559"/>
                    </a:lnTo>
                    <a:lnTo>
                      <a:pt x="769033" y="555009"/>
                    </a:lnTo>
                    <a:lnTo>
                      <a:pt x="774976" y="556197"/>
                    </a:lnTo>
                    <a:lnTo>
                      <a:pt x="829652" y="574024"/>
                    </a:lnTo>
                    <a:lnTo>
                      <a:pt x="921175" y="594228"/>
                    </a:lnTo>
                    <a:lnTo>
                      <a:pt x="966342" y="606113"/>
                    </a:lnTo>
                    <a:lnTo>
                      <a:pt x="1041225" y="613243"/>
                    </a:lnTo>
                    <a:lnTo>
                      <a:pt x="1122050" y="619185"/>
                    </a:lnTo>
                    <a:lnTo>
                      <a:pt x="1179104" y="621562"/>
                    </a:lnTo>
                    <a:lnTo>
                      <a:pt x="1242101" y="632259"/>
                    </a:lnTo>
                    <a:lnTo>
                      <a:pt x="1327680" y="639389"/>
                    </a:lnTo>
                    <a:lnTo>
                      <a:pt x="1409695" y="638201"/>
                    </a:lnTo>
                    <a:lnTo>
                      <a:pt x="1492898" y="633447"/>
                    </a:lnTo>
                    <a:lnTo>
                      <a:pt x="1587987" y="623939"/>
                    </a:lnTo>
                    <a:lnTo>
                      <a:pt x="1670002" y="621562"/>
                    </a:lnTo>
                    <a:lnTo>
                      <a:pt x="1760336" y="617997"/>
                    </a:lnTo>
                    <a:lnTo>
                      <a:pt x="1839973" y="606113"/>
                    </a:lnTo>
                    <a:lnTo>
                      <a:pt x="1929119" y="593040"/>
                    </a:lnTo>
                    <a:lnTo>
                      <a:pt x="2002813" y="584720"/>
                    </a:lnTo>
                    <a:lnTo>
                      <a:pt x="2075318" y="565705"/>
                    </a:lnTo>
                    <a:lnTo>
                      <a:pt x="2133560" y="556197"/>
                    </a:lnTo>
                    <a:lnTo>
                      <a:pt x="2172785" y="546690"/>
                    </a:lnTo>
                    <a:lnTo>
                      <a:pt x="2231027" y="533617"/>
                    </a:lnTo>
                    <a:lnTo>
                      <a:pt x="2288080" y="513413"/>
                    </a:lnTo>
                    <a:lnTo>
                      <a:pt x="2332058" y="501528"/>
                    </a:lnTo>
                    <a:lnTo>
                      <a:pt x="2368906" y="484890"/>
                    </a:lnTo>
                    <a:lnTo>
                      <a:pt x="2386735" y="476571"/>
                    </a:lnTo>
                    <a:lnTo>
                      <a:pt x="2433091" y="463498"/>
                    </a:lnTo>
                    <a:lnTo>
                      <a:pt x="2439034" y="459933"/>
                    </a:lnTo>
                    <a:lnTo>
                      <a:pt x="2453297" y="456367"/>
                    </a:lnTo>
                    <a:lnTo>
                      <a:pt x="2460430" y="455179"/>
                    </a:lnTo>
                    <a:lnTo>
                      <a:pt x="2505597" y="436163"/>
                    </a:lnTo>
                    <a:lnTo>
                      <a:pt x="2537689" y="423090"/>
                    </a:lnTo>
                    <a:lnTo>
                      <a:pt x="2604251" y="398133"/>
                    </a:lnTo>
                    <a:lnTo>
                      <a:pt x="2629212" y="386248"/>
                    </a:lnTo>
                    <a:lnTo>
                      <a:pt x="2652984" y="374364"/>
                    </a:lnTo>
                    <a:lnTo>
                      <a:pt x="2677945" y="362479"/>
                    </a:lnTo>
                    <a:lnTo>
                      <a:pt x="2717170" y="345841"/>
                    </a:lnTo>
                    <a:lnTo>
                      <a:pt x="2746885" y="332768"/>
                    </a:lnTo>
                    <a:lnTo>
                      <a:pt x="2774223" y="312564"/>
                    </a:lnTo>
                    <a:lnTo>
                      <a:pt x="2824145" y="292360"/>
                    </a:lnTo>
                    <a:lnTo>
                      <a:pt x="2847917" y="280475"/>
                    </a:lnTo>
                    <a:lnTo>
                      <a:pt x="2874066" y="262649"/>
                    </a:lnTo>
                    <a:lnTo>
                      <a:pt x="2903782" y="246010"/>
                    </a:lnTo>
                    <a:lnTo>
                      <a:pt x="2935874" y="222241"/>
                    </a:lnTo>
                    <a:lnTo>
                      <a:pt x="2963213" y="203226"/>
                    </a:lnTo>
                    <a:lnTo>
                      <a:pt x="2983419" y="187776"/>
                    </a:lnTo>
                    <a:lnTo>
                      <a:pt x="3000059" y="177080"/>
                    </a:lnTo>
                    <a:lnTo>
                      <a:pt x="3020266" y="167572"/>
                    </a:lnTo>
                    <a:lnTo>
                      <a:pt x="3053547" y="147368"/>
                    </a:lnTo>
                  </a:path>
                </a:pathLst>
              </a:custGeom>
              <a:ln w="31731"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14"/>
              <p:cNvSpPr/>
              <p:nvPr/>
            </p:nvSpPr>
            <p:spPr>
              <a:xfrm>
                <a:off x="5884626" y="983729"/>
                <a:ext cx="1894650" cy="1988288"/>
              </a:xfrm>
              <a:custGeom>
                <a:avLst/>
                <a:gdLst/>
                <a:ahLst/>
                <a:cxnLst/>
                <a:rect l="0" t="0" r="0" b="0"/>
                <a:pathLst>
                  <a:path w="1894650" h="1988288">
                    <a:moveTo>
                      <a:pt x="0" y="1705434"/>
                    </a:moveTo>
                    <a:lnTo>
                      <a:pt x="8320" y="1728015"/>
                    </a:lnTo>
                    <a:lnTo>
                      <a:pt x="14263" y="1737523"/>
                    </a:lnTo>
                    <a:lnTo>
                      <a:pt x="70128" y="1796945"/>
                    </a:lnTo>
                    <a:lnTo>
                      <a:pt x="96278" y="1817149"/>
                    </a:lnTo>
                    <a:lnTo>
                      <a:pt x="110541" y="1834976"/>
                    </a:lnTo>
                    <a:lnTo>
                      <a:pt x="129559" y="1848049"/>
                    </a:lnTo>
                    <a:lnTo>
                      <a:pt x="154520" y="1862311"/>
                    </a:lnTo>
                    <a:lnTo>
                      <a:pt x="158086" y="1865876"/>
                    </a:lnTo>
                    <a:lnTo>
                      <a:pt x="211573" y="1893210"/>
                    </a:lnTo>
                    <a:lnTo>
                      <a:pt x="228214" y="1899153"/>
                    </a:lnTo>
                    <a:lnTo>
                      <a:pt x="263872" y="1908660"/>
                    </a:lnTo>
                    <a:lnTo>
                      <a:pt x="278135" y="1915791"/>
                    </a:lnTo>
                    <a:lnTo>
                      <a:pt x="303096" y="1928864"/>
                    </a:lnTo>
                    <a:lnTo>
                      <a:pt x="314982" y="1933618"/>
                    </a:lnTo>
                    <a:lnTo>
                      <a:pt x="373224" y="1945502"/>
                    </a:lnTo>
                    <a:lnTo>
                      <a:pt x="423146" y="1955010"/>
                    </a:lnTo>
                    <a:lnTo>
                      <a:pt x="454050" y="1958575"/>
                    </a:lnTo>
                    <a:lnTo>
                      <a:pt x="502784" y="1969271"/>
                    </a:lnTo>
                    <a:lnTo>
                      <a:pt x="553894" y="1978779"/>
                    </a:lnTo>
                    <a:lnTo>
                      <a:pt x="584798" y="1985910"/>
                    </a:lnTo>
                    <a:lnTo>
                      <a:pt x="627588" y="1988287"/>
                    </a:lnTo>
                    <a:lnTo>
                      <a:pt x="672755" y="1983533"/>
                    </a:lnTo>
                    <a:lnTo>
                      <a:pt x="723865" y="1974025"/>
                    </a:lnTo>
                    <a:lnTo>
                      <a:pt x="773787" y="1962141"/>
                    </a:lnTo>
                    <a:lnTo>
                      <a:pt x="830840" y="1956199"/>
                    </a:lnTo>
                    <a:lnTo>
                      <a:pt x="854613" y="1949068"/>
                    </a:lnTo>
                    <a:lnTo>
                      <a:pt x="876007" y="1940749"/>
                    </a:lnTo>
                    <a:lnTo>
                      <a:pt x="891460" y="1938372"/>
                    </a:lnTo>
                    <a:lnTo>
                      <a:pt x="897403" y="1935995"/>
                    </a:lnTo>
                    <a:lnTo>
                      <a:pt x="929495" y="1916979"/>
                    </a:lnTo>
                    <a:lnTo>
                      <a:pt x="947325" y="1909849"/>
                    </a:lnTo>
                    <a:lnTo>
                      <a:pt x="991303" y="1899153"/>
                    </a:lnTo>
                    <a:lnTo>
                      <a:pt x="1004379" y="1893210"/>
                    </a:lnTo>
                    <a:lnTo>
                      <a:pt x="1041225" y="1870630"/>
                    </a:lnTo>
                    <a:lnTo>
                      <a:pt x="1049546" y="1863499"/>
                    </a:lnTo>
                    <a:lnTo>
                      <a:pt x="1056677" y="1861122"/>
                    </a:lnTo>
                    <a:lnTo>
                      <a:pt x="1069752" y="1855180"/>
                    </a:lnTo>
                    <a:lnTo>
                      <a:pt x="1075695" y="1852803"/>
                    </a:lnTo>
                    <a:lnTo>
                      <a:pt x="1095901" y="1833788"/>
                    </a:lnTo>
                    <a:lnTo>
                      <a:pt x="1110164" y="1823091"/>
                    </a:lnTo>
                    <a:lnTo>
                      <a:pt x="1169595" y="1767234"/>
                    </a:lnTo>
                    <a:lnTo>
                      <a:pt x="1217139" y="1707811"/>
                    </a:lnTo>
                    <a:lnTo>
                      <a:pt x="1252798" y="1663838"/>
                    </a:lnTo>
                    <a:lnTo>
                      <a:pt x="1256364" y="1657896"/>
                    </a:lnTo>
                    <a:lnTo>
                      <a:pt x="1262307" y="1637692"/>
                    </a:lnTo>
                    <a:lnTo>
                      <a:pt x="1302720" y="1579458"/>
                    </a:lnTo>
                    <a:lnTo>
                      <a:pt x="1338378" y="1523601"/>
                    </a:lnTo>
                    <a:lnTo>
                      <a:pt x="1370471" y="1467743"/>
                    </a:lnTo>
                    <a:lnTo>
                      <a:pt x="1404940" y="1405943"/>
                    </a:lnTo>
                    <a:lnTo>
                      <a:pt x="1409695" y="1386928"/>
                    </a:lnTo>
                    <a:lnTo>
                      <a:pt x="1425147" y="1354840"/>
                    </a:lnTo>
                    <a:lnTo>
                      <a:pt x="1467937" y="1296606"/>
                    </a:lnTo>
                    <a:lnTo>
                      <a:pt x="1500030" y="1255010"/>
                    </a:lnTo>
                    <a:lnTo>
                      <a:pt x="1508350" y="1232429"/>
                    </a:lnTo>
                    <a:lnTo>
                      <a:pt x="1513105" y="1213414"/>
                    </a:lnTo>
                    <a:lnTo>
                      <a:pt x="1539254" y="1155179"/>
                    </a:lnTo>
                    <a:lnTo>
                      <a:pt x="1574913" y="1096945"/>
                    </a:lnTo>
                    <a:lnTo>
                      <a:pt x="1593930" y="1048218"/>
                    </a:lnTo>
                    <a:lnTo>
                      <a:pt x="1615325" y="987607"/>
                    </a:lnTo>
                    <a:lnTo>
                      <a:pt x="1639097" y="925807"/>
                    </a:lnTo>
                    <a:lnTo>
                      <a:pt x="1672378" y="855688"/>
                    </a:lnTo>
                    <a:lnTo>
                      <a:pt x="1691396" y="799831"/>
                    </a:lnTo>
                    <a:lnTo>
                      <a:pt x="1706848" y="749916"/>
                    </a:lnTo>
                    <a:lnTo>
                      <a:pt x="1719923" y="700001"/>
                    </a:lnTo>
                    <a:lnTo>
                      <a:pt x="1740129" y="645332"/>
                    </a:lnTo>
                    <a:lnTo>
                      <a:pt x="1752015" y="595416"/>
                    </a:lnTo>
                    <a:lnTo>
                      <a:pt x="1765090" y="559763"/>
                    </a:lnTo>
                    <a:lnTo>
                      <a:pt x="1781731" y="497963"/>
                    </a:lnTo>
                    <a:lnTo>
                      <a:pt x="1794806" y="442106"/>
                    </a:lnTo>
                    <a:lnTo>
                      <a:pt x="1809069" y="381494"/>
                    </a:lnTo>
                    <a:lnTo>
                      <a:pt x="1823332" y="320883"/>
                    </a:lnTo>
                    <a:lnTo>
                      <a:pt x="1825710" y="316129"/>
                    </a:lnTo>
                    <a:lnTo>
                      <a:pt x="1829276" y="298303"/>
                    </a:lnTo>
                    <a:lnTo>
                      <a:pt x="1832841" y="251953"/>
                    </a:lnTo>
                    <a:lnTo>
                      <a:pt x="1849482" y="209168"/>
                    </a:lnTo>
                    <a:lnTo>
                      <a:pt x="1855425" y="169949"/>
                    </a:lnTo>
                    <a:lnTo>
                      <a:pt x="1866123" y="124788"/>
                    </a:lnTo>
                    <a:lnTo>
                      <a:pt x="1879197" y="64177"/>
                    </a:lnTo>
                    <a:lnTo>
                      <a:pt x="1885140" y="27335"/>
                    </a:lnTo>
                    <a:lnTo>
                      <a:pt x="1894649" y="0"/>
                    </a:lnTo>
                  </a:path>
                </a:pathLst>
              </a:custGeom>
              <a:ln w="3173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20" name="TextBox 19"/>
            <p:cNvSpPr txBox="1"/>
            <p:nvPr/>
          </p:nvSpPr>
          <p:spPr>
            <a:xfrm>
              <a:off x="5142899" y="2255376"/>
              <a:ext cx="459811" cy="398360"/>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21" name="TextBox 20"/>
            <p:cNvSpPr txBox="1"/>
            <p:nvPr/>
          </p:nvSpPr>
          <p:spPr>
            <a:xfrm>
              <a:off x="4938500" y="1893414"/>
              <a:ext cx="697533" cy="398360"/>
            </a:xfrm>
            <a:prstGeom prst="rect">
              <a:avLst/>
            </a:prstGeom>
            <a:noFill/>
          </p:spPr>
          <p:txBody>
            <a:bodyPr vert="horz" rtlCol="0">
              <a:spAutoFit/>
            </a:bodyPr>
            <a:lstStyle/>
            <a:p>
              <a:r>
                <a:rPr lang="en-US" sz="1400" dirty="0" smtClean="0">
                  <a:solidFill>
                    <a:srgbClr val="000000"/>
                  </a:solidFill>
                </a:rPr>
                <a:t>ATC</a:t>
              </a:r>
              <a:r>
                <a:rPr lang="en-US" sz="1400" baseline="-25000" dirty="0" smtClean="0">
                  <a:solidFill>
                    <a:srgbClr val="000000"/>
                  </a:solidFill>
                </a:rPr>
                <a:t>1</a:t>
              </a:r>
              <a:endParaRPr lang="en-US" sz="1400" baseline="-25000" dirty="0">
                <a:solidFill>
                  <a:srgbClr val="000000"/>
                </a:solidFill>
              </a:endParaRPr>
            </a:p>
          </p:txBody>
        </p:sp>
        <p:sp>
          <p:nvSpPr>
            <p:cNvPr id="23" name="TextBox 22"/>
            <p:cNvSpPr txBox="1"/>
            <p:nvPr/>
          </p:nvSpPr>
          <p:spPr>
            <a:xfrm>
              <a:off x="6107582" y="4560981"/>
              <a:ext cx="483584" cy="398360"/>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24" name="TextBox 23"/>
            <p:cNvSpPr txBox="1"/>
            <p:nvPr/>
          </p:nvSpPr>
          <p:spPr>
            <a:xfrm>
              <a:off x="6171332" y="877607"/>
              <a:ext cx="1462252" cy="677210"/>
            </a:xfrm>
            <a:prstGeom prst="rect">
              <a:avLst/>
            </a:prstGeom>
            <a:noFill/>
          </p:spPr>
          <p:txBody>
            <a:bodyPr vert="horz" wrap="square" rtlCol="0">
              <a:spAutoFit/>
            </a:bodyPr>
            <a:lstStyle/>
            <a:p>
              <a:pPr algn="ctr"/>
              <a:r>
                <a:rPr lang="en-US" sz="1400" b="1" dirty="0" smtClean="0">
                  <a:solidFill>
                    <a:srgbClr val="FF6820"/>
                  </a:solidFill>
                </a:rPr>
                <a:t>Monopolistic Market</a:t>
              </a:r>
              <a:endParaRPr lang="en-US" sz="1400" b="1" dirty="0">
                <a:solidFill>
                  <a:srgbClr val="FF6820"/>
                </a:solidFill>
              </a:endParaRPr>
            </a:p>
          </p:txBody>
        </p:sp>
        <p:sp>
          <p:nvSpPr>
            <p:cNvPr id="25" name="Freeform 24"/>
            <p:cNvSpPr/>
            <p:nvPr/>
          </p:nvSpPr>
          <p:spPr>
            <a:xfrm>
              <a:off x="5652846" y="2015309"/>
              <a:ext cx="3287705" cy="778440"/>
            </a:xfrm>
            <a:custGeom>
              <a:avLst/>
              <a:gdLst/>
              <a:ahLst/>
              <a:cxnLst/>
              <a:rect l="0" t="0" r="0" b="0"/>
              <a:pathLst>
                <a:path w="3287705" h="778440">
                  <a:moveTo>
                    <a:pt x="0" y="494398"/>
                  </a:moveTo>
                  <a:lnTo>
                    <a:pt x="22584" y="516978"/>
                  </a:lnTo>
                  <a:lnTo>
                    <a:pt x="30904" y="522921"/>
                  </a:lnTo>
                  <a:lnTo>
                    <a:pt x="47545" y="531240"/>
                  </a:lnTo>
                  <a:lnTo>
                    <a:pt x="89146" y="539559"/>
                  </a:lnTo>
                  <a:lnTo>
                    <a:pt x="133125" y="560951"/>
                  </a:lnTo>
                  <a:lnTo>
                    <a:pt x="153331" y="574024"/>
                  </a:lnTo>
                  <a:lnTo>
                    <a:pt x="171160" y="578778"/>
                  </a:lnTo>
                  <a:lnTo>
                    <a:pt x="238912" y="614432"/>
                  </a:lnTo>
                  <a:lnTo>
                    <a:pt x="273381" y="626316"/>
                  </a:lnTo>
                  <a:lnTo>
                    <a:pt x="304285" y="629882"/>
                  </a:lnTo>
                  <a:lnTo>
                    <a:pt x="318549" y="632259"/>
                  </a:lnTo>
                  <a:lnTo>
                    <a:pt x="332812" y="637012"/>
                  </a:lnTo>
                  <a:lnTo>
                    <a:pt x="343510" y="642955"/>
                  </a:lnTo>
                  <a:lnTo>
                    <a:pt x="348264" y="646520"/>
                  </a:lnTo>
                  <a:lnTo>
                    <a:pt x="362527" y="650086"/>
                  </a:lnTo>
                  <a:lnTo>
                    <a:pt x="379168" y="652462"/>
                  </a:lnTo>
                  <a:lnTo>
                    <a:pt x="421958" y="669101"/>
                  </a:lnTo>
                  <a:lnTo>
                    <a:pt x="451673" y="676231"/>
                  </a:lnTo>
                  <a:lnTo>
                    <a:pt x="465937" y="679797"/>
                  </a:lnTo>
                  <a:lnTo>
                    <a:pt x="515858" y="686928"/>
                  </a:lnTo>
                  <a:lnTo>
                    <a:pt x="528933" y="692870"/>
                  </a:lnTo>
                  <a:lnTo>
                    <a:pt x="538442" y="698812"/>
                  </a:lnTo>
                  <a:lnTo>
                    <a:pt x="552705" y="702378"/>
                  </a:lnTo>
                  <a:lnTo>
                    <a:pt x="568157" y="704755"/>
                  </a:lnTo>
                  <a:lnTo>
                    <a:pt x="585987" y="711885"/>
                  </a:lnTo>
                  <a:lnTo>
                    <a:pt x="619268" y="717827"/>
                  </a:lnTo>
                  <a:lnTo>
                    <a:pt x="634720" y="722581"/>
                  </a:lnTo>
                  <a:lnTo>
                    <a:pt x="671567" y="728524"/>
                  </a:lnTo>
                  <a:lnTo>
                    <a:pt x="685830" y="733277"/>
                  </a:lnTo>
                  <a:lnTo>
                    <a:pt x="736940" y="736843"/>
                  </a:lnTo>
                  <a:lnTo>
                    <a:pt x="744072" y="736843"/>
                  </a:lnTo>
                  <a:lnTo>
                    <a:pt x="757147" y="739220"/>
                  </a:lnTo>
                  <a:lnTo>
                    <a:pt x="771410" y="743973"/>
                  </a:lnTo>
                  <a:lnTo>
                    <a:pt x="820143" y="747539"/>
                  </a:lnTo>
                  <a:lnTo>
                    <a:pt x="837972" y="754670"/>
                  </a:lnTo>
                  <a:lnTo>
                    <a:pt x="871254" y="760612"/>
                  </a:lnTo>
                  <a:lnTo>
                    <a:pt x="886705" y="764177"/>
                  </a:lnTo>
                  <a:lnTo>
                    <a:pt x="930684" y="767743"/>
                  </a:lnTo>
                  <a:lnTo>
                    <a:pt x="981795" y="768931"/>
                  </a:lnTo>
                  <a:lnTo>
                    <a:pt x="1012699" y="776062"/>
                  </a:lnTo>
                  <a:lnTo>
                    <a:pt x="1107787" y="778439"/>
                  </a:lnTo>
                  <a:lnTo>
                    <a:pt x="1394244" y="778439"/>
                  </a:lnTo>
                  <a:lnTo>
                    <a:pt x="1483389" y="765366"/>
                  </a:lnTo>
                  <a:lnTo>
                    <a:pt x="1498841" y="760612"/>
                  </a:lnTo>
                  <a:lnTo>
                    <a:pt x="1549952" y="757046"/>
                  </a:lnTo>
                  <a:lnTo>
                    <a:pt x="1578479" y="749916"/>
                  </a:lnTo>
                  <a:lnTo>
                    <a:pt x="1603439" y="745162"/>
                  </a:lnTo>
                  <a:lnTo>
                    <a:pt x="1629589" y="739220"/>
                  </a:lnTo>
                  <a:lnTo>
                    <a:pt x="1725866" y="736843"/>
                  </a:lnTo>
                  <a:lnTo>
                    <a:pt x="1760336" y="736843"/>
                  </a:lnTo>
                  <a:lnTo>
                    <a:pt x="1767467" y="735654"/>
                  </a:lnTo>
                  <a:lnTo>
                    <a:pt x="1785297" y="729712"/>
                  </a:lnTo>
                  <a:lnTo>
                    <a:pt x="1811447" y="726147"/>
                  </a:lnTo>
                  <a:lnTo>
                    <a:pt x="1835219" y="719016"/>
                  </a:lnTo>
                  <a:lnTo>
                    <a:pt x="1893461" y="713074"/>
                  </a:lnTo>
                  <a:lnTo>
                    <a:pt x="1908913" y="708320"/>
                  </a:lnTo>
                  <a:lnTo>
                    <a:pt x="1965966" y="702378"/>
                  </a:lnTo>
                  <a:lnTo>
                    <a:pt x="1982607" y="697624"/>
                  </a:lnTo>
                  <a:lnTo>
                    <a:pt x="2008756" y="694058"/>
                  </a:lnTo>
                  <a:lnTo>
                    <a:pt x="2026586" y="688116"/>
                  </a:lnTo>
                  <a:lnTo>
                    <a:pt x="2052735" y="680985"/>
                  </a:lnTo>
                  <a:lnTo>
                    <a:pt x="2066999" y="677420"/>
                  </a:lnTo>
                  <a:lnTo>
                    <a:pt x="2094336" y="671478"/>
                  </a:lnTo>
                  <a:lnTo>
                    <a:pt x="2131184" y="657216"/>
                  </a:lnTo>
                  <a:lnTo>
                    <a:pt x="2165653" y="650086"/>
                  </a:lnTo>
                  <a:lnTo>
                    <a:pt x="2181106" y="645332"/>
                  </a:lnTo>
                  <a:lnTo>
                    <a:pt x="2203689" y="641766"/>
                  </a:lnTo>
                  <a:lnTo>
                    <a:pt x="2264308" y="623939"/>
                  </a:lnTo>
                  <a:lnTo>
                    <a:pt x="2286891" y="620374"/>
                  </a:lnTo>
                  <a:lnTo>
                    <a:pt x="2322550" y="606113"/>
                  </a:lnTo>
                  <a:lnTo>
                    <a:pt x="2338002" y="596605"/>
                  </a:lnTo>
                  <a:lnTo>
                    <a:pt x="2352266" y="591851"/>
                  </a:lnTo>
                  <a:lnTo>
                    <a:pt x="2368906" y="589474"/>
                  </a:lnTo>
                  <a:lnTo>
                    <a:pt x="2385547" y="582344"/>
                  </a:lnTo>
                  <a:lnTo>
                    <a:pt x="2410508" y="576401"/>
                  </a:lnTo>
                  <a:lnTo>
                    <a:pt x="2423582" y="570459"/>
                  </a:lnTo>
                  <a:lnTo>
                    <a:pt x="2463995" y="546690"/>
                  </a:lnTo>
                  <a:lnTo>
                    <a:pt x="2475881" y="540747"/>
                  </a:lnTo>
                  <a:lnTo>
                    <a:pt x="2516294" y="525298"/>
                  </a:lnTo>
                  <a:lnTo>
                    <a:pt x="2570970" y="501529"/>
                  </a:lnTo>
                  <a:lnTo>
                    <a:pt x="2603063" y="488455"/>
                  </a:lnTo>
                  <a:lnTo>
                    <a:pt x="2631590" y="481325"/>
                  </a:lnTo>
                  <a:lnTo>
                    <a:pt x="2660117" y="469440"/>
                  </a:lnTo>
                  <a:lnTo>
                    <a:pt x="2699341" y="445671"/>
                  </a:lnTo>
                  <a:lnTo>
                    <a:pt x="2718358" y="436163"/>
                  </a:lnTo>
                  <a:lnTo>
                    <a:pt x="2745697" y="426656"/>
                  </a:lnTo>
                  <a:lnTo>
                    <a:pt x="2764714" y="411206"/>
                  </a:lnTo>
                  <a:lnTo>
                    <a:pt x="2780166" y="398133"/>
                  </a:lnTo>
                  <a:lnTo>
                    <a:pt x="2786109" y="394567"/>
                  </a:lnTo>
                  <a:lnTo>
                    <a:pt x="2818202" y="385060"/>
                  </a:lnTo>
                  <a:lnTo>
                    <a:pt x="2833653" y="374364"/>
                  </a:lnTo>
                  <a:lnTo>
                    <a:pt x="2857426" y="354160"/>
                  </a:lnTo>
                  <a:lnTo>
                    <a:pt x="2885953" y="333956"/>
                  </a:lnTo>
                  <a:lnTo>
                    <a:pt x="2909725" y="312564"/>
                  </a:lnTo>
                  <a:lnTo>
                    <a:pt x="2927555" y="299491"/>
                  </a:lnTo>
                  <a:lnTo>
                    <a:pt x="2931120" y="294737"/>
                  </a:lnTo>
                  <a:lnTo>
                    <a:pt x="2932309" y="291172"/>
                  </a:lnTo>
                  <a:lnTo>
                    <a:pt x="2946572" y="275722"/>
                  </a:lnTo>
                  <a:lnTo>
                    <a:pt x="2981042" y="249576"/>
                  </a:lnTo>
                  <a:lnTo>
                    <a:pt x="3017889" y="228184"/>
                  </a:lnTo>
                  <a:lnTo>
                    <a:pt x="3051170" y="206791"/>
                  </a:lnTo>
                  <a:lnTo>
                    <a:pt x="3080885" y="188964"/>
                  </a:lnTo>
                  <a:lnTo>
                    <a:pt x="3109412" y="165195"/>
                  </a:lnTo>
                  <a:lnTo>
                    <a:pt x="3127241" y="152123"/>
                  </a:lnTo>
                  <a:lnTo>
                    <a:pt x="3130807" y="147369"/>
                  </a:lnTo>
                  <a:lnTo>
                    <a:pt x="3133184" y="143803"/>
                  </a:lnTo>
                  <a:lnTo>
                    <a:pt x="3141504" y="136673"/>
                  </a:lnTo>
                  <a:lnTo>
                    <a:pt x="3146259" y="133107"/>
                  </a:lnTo>
                  <a:lnTo>
                    <a:pt x="3155768" y="123599"/>
                  </a:lnTo>
                  <a:lnTo>
                    <a:pt x="3174786" y="98642"/>
                  </a:lnTo>
                  <a:lnTo>
                    <a:pt x="3198558" y="74873"/>
                  </a:lnTo>
                  <a:lnTo>
                    <a:pt x="3223519" y="55857"/>
                  </a:lnTo>
                  <a:lnTo>
                    <a:pt x="3233028" y="43973"/>
                  </a:lnTo>
                  <a:lnTo>
                    <a:pt x="3238971" y="39219"/>
                  </a:lnTo>
                  <a:lnTo>
                    <a:pt x="3244914" y="36842"/>
                  </a:lnTo>
                  <a:lnTo>
                    <a:pt x="3271063" y="27335"/>
                  </a:lnTo>
                  <a:lnTo>
                    <a:pt x="3285327" y="16638"/>
                  </a:lnTo>
                  <a:lnTo>
                    <a:pt x="3287704" y="14262"/>
                  </a:lnTo>
                  <a:lnTo>
                    <a:pt x="3287704" y="10696"/>
                  </a:lnTo>
                  <a:lnTo>
                    <a:pt x="3284138" y="0"/>
                  </a:lnTo>
                </a:path>
              </a:pathLst>
            </a:custGeom>
            <a:ln w="31731"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6" name="TextBox 25"/>
            <p:cNvSpPr txBox="1"/>
            <p:nvPr/>
          </p:nvSpPr>
          <p:spPr>
            <a:xfrm>
              <a:off x="8936482" y="1934494"/>
              <a:ext cx="649988" cy="398360"/>
            </a:xfrm>
            <a:prstGeom prst="rect">
              <a:avLst/>
            </a:prstGeom>
            <a:noFill/>
          </p:spPr>
          <p:txBody>
            <a:bodyPr vert="horz" rtlCol="0">
              <a:spAutoFit/>
            </a:bodyPr>
            <a:lstStyle/>
            <a:p>
              <a:r>
                <a:rPr lang="en-US" sz="1400" smtClean="0">
                  <a:solidFill>
                    <a:srgbClr val="000000"/>
                  </a:solidFill>
                </a:rPr>
                <a:t>AVC</a:t>
              </a:r>
              <a:endParaRPr lang="en-US" sz="1400">
                <a:solidFill>
                  <a:srgbClr val="0000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4144</Words>
  <Application>Microsoft Office PowerPoint</Application>
  <PresentationFormat>On-screen Show (16:10)</PresentationFormat>
  <Paragraphs>567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Costa Coffee at the London Eye</vt:lpstr>
      <vt:lpstr>Cappuccino for the Concerned: 1.85$</vt:lpstr>
      <vt:lpstr>Slide 28</vt:lpstr>
      <vt:lpstr>Slide 29</vt:lpstr>
      <vt:lpstr>Slide 30</vt:lpstr>
      <vt:lpstr>Slide 31</vt:lpstr>
      <vt:lpstr>Slide 32</vt:lpstr>
      <vt:lpstr>Slide 33</vt:lpstr>
    </vt:vector>
  </TitlesOfParts>
  <Company>Zurich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Welker</dc:creator>
  <cp:lastModifiedBy>khurley</cp:lastModifiedBy>
  <cp:revision>68</cp:revision>
  <dcterms:created xsi:type="dcterms:W3CDTF">2012-04-30T21:39:01Z</dcterms:created>
  <dcterms:modified xsi:type="dcterms:W3CDTF">2014-01-30T05:17:36Z</dcterms:modified>
</cp:coreProperties>
</file>