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7" r:id="rId16"/>
    <p:sldId id="329" r:id="rId17"/>
    <p:sldId id="314" r:id="rId18"/>
    <p:sldId id="315" r:id="rId19"/>
    <p:sldId id="316" r:id="rId20"/>
    <p:sldId id="320" r:id="rId21"/>
    <p:sldId id="319" r:id="rId22"/>
    <p:sldId id="321" r:id="rId23"/>
    <p:sldId id="322" r:id="rId24"/>
    <p:sldId id="323" r:id="rId25"/>
    <p:sldId id="324" r:id="rId26"/>
    <p:sldId id="277" r:id="rId27"/>
    <p:sldId id="278" r:id="rId28"/>
    <p:sldId id="279" r:id="rId29"/>
    <p:sldId id="280" r:id="rId30"/>
    <p:sldId id="282" r:id="rId31"/>
    <p:sldId id="276" r:id="rId32"/>
    <p:sldId id="330" r:id="rId3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00CC"/>
    <a:srgbClr val="2830D8"/>
    <a:srgbClr val="000000"/>
    <a:srgbClr val="F91318"/>
    <a:srgbClr val="6F2F0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216" y="-234"/>
      </p:cViewPr>
      <p:guideLst>
        <p:guide orient="horz" pos="180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44C521-E7B1-4FC7-A2F4-32209DD28FFC}"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424901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4C521-E7B1-4FC7-A2F4-32209DD28FFC}"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209554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4C521-E7B1-4FC7-A2F4-32209DD28FFC}"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403871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4C521-E7B1-4FC7-A2F4-32209DD28FFC}"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51455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4C521-E7B1-4FC7-A2F4-32209DD28FFC}"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399975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44C521-E7B1-4FC7-A2F4-32209DD28FFC}"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397025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44C521-E7B1-4FC7-A2F4-32209DD28FFC}"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160408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44C521-E7B1-4FC7-A2F4-32209DD28FFC}"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194944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4C521-E7B1-4FC7-A2F4-32209DD28FFC}"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255779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4C521-E7B1-4FC7-A2F4-32209DD28FFC}"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306613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4C521-E7B1-4FC7-A2F4-32209DD28FFC}"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44137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144C521-E7B1-4FC7-A2F4-32209DD28FFC}" type="datetimeFigureOut">
              <a:rPr lang="en-US" smtClean="0"/>
              <a:pPr/>
              <a:t>3/4/2013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9ABE6BA-1D6A-4EC1-B5B2-4DE5A8BA348B}" type="slidenum">
              <a:rPr lang="en-US" smtClean="0"/>
              <a:pPr/>
              <a:t>‹#›</a:t>
            </a:fld>
            <a:endParaRPr lang="en-US"/>
          </a:p>
        </p:txBody>
      </p:sp>
    </p:spTree>
    <p:extLst>
      <p:ext uri="{BB962C8B-B14F-4D97-AF65-F5344CB8AC3E}">
        <p14:creationId xmlns="" xmlns:p14="http://schemas.microsoft.com/office/powerpoint/2010/main" val="203899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 xmlns:p14="http://schemas.microsoft.com/office/powerpoint/2010/main" val="1876621867"/>
              </p:ext>
            </p:extLst>
          </p:nvPr>
        </p:nvGraphicFramePr>
        <p:xfrm>
          <a:off x="0" y="1536399"/>
          <a:ext cx="9144000" cy="4140501"/>
        </p:xfrm>
        <a:graphic>
          <a:graphicData uri="http://schemas.openxmlformats.org/drawingml/2006/table">
            <a:tbl>
              <a:tblPr firstRow="1" bandRow="1">
                <a:tableStyleId>{284E427A-3D55-4303-BF80-6455036E1DE7}</a:tableStyleId>
              </a:tblPr>
              <a:tblGrid>
                <a:gridCol w="1828800"/>
                <a:gridCol w="1828800"/>
                <a:gridCol w="1828800"/>
                <a:gridCol w="1828800"/>
                <a:gridCol w="1828800"/>
              </a:tblGrid>
              <a:tr h="413018">
                <a:tc>
                  <a:txBody>
                    <a:bodyPr/>
                    <a:lstStyle/>
                    <a:p>
                      <a:pPr algn="ctr"/>
                      <a:r>
                        <a:rPr lang="en-US" sz="1300" dirty="0" smtClean="0">
                          <a:latin typeface="Gill Sans"/>
                        </a:rPr>
                        <a:t>Characteristic</a:t>
                      </a:r>
                      <a:endParaRPr lang="en-US" sz="1300" dirty="0">
                        <a:latin typeface="Gill Sans"/>
                      </a:endParaRPr>
                    </a:p>
                  </a:txBody>
                  <a:tcPr marT="38100" marB="3810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sz="1300" dirty="0" smtClean="0"/>
                        <a:t>Pure (or Perfect)</a:t>
                      </a:r>
                    </a:p>
                    <a:p>
                      <a:pPr algn="ctr"/>
                      <a:r>
                        <a:rPr lang="en-US" sz="1300" dirty="0" smtClean="0"/>
                        <a:t>Competition</a:t>
                      </a:r>
                      <a:endParaRPr lang="en-US" sz="1300" dirty="0">
                        <a:latin typeface="Gill Sans"/>
                      </a:endParaRPr>
                    </a:p>
                  </a:txBody>
                  <a:tcPr marT="38100" marB="3810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Monopolistic Competition</a:t>
                      </a:r>
                      <a:endParaRPr lang="en-US" sz="1300" dirty="0">
                        <a:latin typeface="Gill Sans"/>
                      </a:endParaRPr>
                    </a:p>
                  </a:txBody>
                  <a:tcPr marT="38100" marB="3810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Oligopoly</a:t>
                      </a:r>
                    </a:p>
                  </a:txBody>
                  <a:tcPr marT="38100" marB="3810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Monopoly</a:t>
                      </a:r>
                    </a:p>
                  </a:txBody>
                  <a:tcPr marT="38100" marB="3810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r h="359726">
                <a:tc>
                  <a:txBody>
                    <a:bodyPr/>
                    <a:lstStyle/>
                    <a:p>
                      <a:pPr algn="ctr"/>
                      <a:r>
                        <a:rPr lang="en-US" sz="1400" b="1" dirty="0" smtClean="0"/>
                        <a:t>Number of Firms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100" dirty="0" smtClean="0"/>
                        <a:t>VERY large number of firms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100" dirty="0" smtClean="0"/>
                        <a:t>Fairly large number of firms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100" dirty="0" smtClean="0"/>
                        <a:t>A few large firms dominate an industry</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100" dirty="0" smtClean="0"/>
                        <a:t>Only ONE firm. The firm IS the industry</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799391">
                <a:tc>
                  <a:txBody>
                    <a:bodyPr/>
                    <a:lstStyle/>
                    <a:p>
                      <a:pPr algn="ctr"/>
                      <a:r>
                        <a:rPr lang="en-US" sz="1400" b="1" dirty="0" smtClean="0"/>
                        <a:t>Price making abilities of individual firms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Each firm is so small that changes in its own output do not affect market price, i.e. firms are price takers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Firms are small relative to the industry, meaning changes in one firms output have only a slight impact on market price</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 change in one firm's output has significant impact on the market price, firms are price-makers. </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Changes in the firm's output cause changes in the price, i.e. the firm is a price-maker!</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1092501">
                <a:tc>
                  <a:txBody>
                    <a:bodyPr/>
                    <a:lstStyle/>
                    <a:p>
                      <a:pPr algn="ctr"/>
                      <a:r>
                        <a:rPr lang="en-US" sz="1400" b="1" dirty="0" smtClean="0"/>
                        <a:t>Type of product</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Firms all produce identical products, with no differentiation</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Products are slightly differentiated. Firms will advertise to try and further differentiate product. Branding! Advertising! </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Products can be identical (such as oil) or differentiated (such as Macs and Dells)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Firms will likely use advertising to try and differentiate their products from competitors'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100" dirty="0" smtClean="0">
                          <a:latin typeface="Arial" pitchFamily="34" charset="0"/>
                          <a:cs typeface="Arial" pitchFamily="34" charset="0"/>
                        </a:rPr>
                        <a:t>Unique product,</a:t>
                      </a:r>
                      <a:r>
                        <a:rPr lang="en-US" sz="1100" baseline="0" dirty="0" smtClean="0">
                          <a:latin typeface="Arial" pitchFamily="34" charset="0"/>
                          <a:cs typeface="Arial" pitchFamily="34" charset="0"/>
                        </a:rPr>
                        <a:t> no other firm makes anything like it.</a:t>
                      </a:r>
                      <a:endParaRPr lang="en-US" sz="1100" dirty="0">
                        <a:latin typeface="Arial" pitchFamily="34" charset="0"/>
                        <a:cs typeface="Arial" pitchFamily="34" charset="0"/>
                      </a:endParaRP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1092501">
                <a:tc>
                  <a:txBody>
                    <a:bodyPr/>
                    <a:lstStyle/>
                    <a:p>
                      <a:pPr algn="ctr"/>
                      <a:r>
                        <a:rPr lang="en-US" sz="1400" b="1" dirty="0" smtClean="0"/>
                        <a:t>Entry barriers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100" dirty="0" smtClean="0"/>
                        <a:t>Completely free entry and exit from the industry, i.e. NO barriers to entry.</a:t>
                      </a:r>
                      <a:r>
                        <a:rPr lang="en-US" sz="1100" baseline="0" dirty="0" smtClean="0"/>
                        <a:t> </a:t>
                      </a:r>
                      <a:endParaRPr lang="en-US" sz="1100" dirty="0" smtClean="0"/>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Limited barriers to entry, firms can enter or leave easily</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There are significant barriers to entry</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Significant barriers to entry exist, preventing new firms from entering and competing with the monopolist</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3" name="TextBox 2"/>
          <p:cNvSpPr txBox="1"/>
          <p:nvPr/>
        </p:nvSpPr>
        <p:spPr>
          <a:xfrm>
            <a:off x="0" y="0"/>
            <a:ext cx="9144000" cy="738664"/>
          </a:xfrm>
          <a:prstGeom prst="rect">
            <a:avLst/>
          </a:prstGeom>
          <a:noFill/>
        </p:spPr>
        <p:txBody>
          <a:bodyPr wrap="square" rtlCol="0">
            <a:spAutoFit/>
          </a:bodyPr>
          <a:lstStyle/>
          <a:p>
            <a:r>
              <a:rPr lang="en-US" sz="2400" dirty="0" smtClean="0">
                <a:solidFill>
                  <a:srgbClr val="FF0000"/>
                </a:solidFill>
              </a:rPr>
              <a:t>Introduction to Market Structures</a:t>
            </a:r>
          </a:p>
          <a:p>
            <a:r>
              <a:rPr lang="en-US" dirty="0" smtClean="0"/>
              <a:t>Product markets come in many forms. The four market structures are introduced below.</a:t>
            </a:r>
            <a:endParaRPr lang="en-US" dirty="0"/>
          </a:p>
        </p:txBody>
      </p:sp>
    </p:spTree>
    <p:extLst>
      <p:ext uri="{BB962C8B-B14F-4D97-AF65-F5344CB8AC3E}">
        <p14:creationId xmlns="" xmlns:p14="http://schemas.microsoft.com/office/powerpoint/2010/main" val="2940574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tretch>
            <a:fillRect/>
          </a:stretch>
        </p:blipFill>
        <p:spPr>
          <a:xfrm>
            <a:off x="2766666" y="2095500"/>
            <a:ext cx="6357541" cy="3336296"/>
          </a:xfrm>
          <a:prstGeom prst="rect">
            <a:avLst/>
          </a:prstGeom>
          <a:solidFill>
            <a:srgbClr val="FFFFFF"/>
          </a:solidFill>
          <a:ln>
            <a:noFill/>
            <a:prstDash/>
          </a:ln>
        </p:spPr>
      </p:pic>
      <p:sp>
        <p:nvSpPr>
          <p:cNvPr id="3" name="TextBox 2"/>
          <p:cNvSpPr txBox="1"/>
          <p:nvPr/>
        </p:nvSpPr>
        <p:spPr>
          <a:xfrm>
            <a:off x="0" y="0"/>
            <a:ext cx="9144000" cy="1015663"/>
          </a:xfrm>
          <a:prstGeom prst="rect">
            <a:avLst/>
          </a:prstGeom>
          <a:noFill/>
        </p:spPr>
        <p:txBody>
          <a:bodyPr wrap="square" rtlCol="0">
            <a:spAutoFit/>
          </a:bodyPr>
          <a:lstStyle/>
          <a:p>
            <a:r>
              <a:rPr lang="en-US" sz="2400" dirty="0">
                <a:solidFill>
                  <a:srgbClr val="FF0000"/>
                </a:solidFill>
              </a:rPr>
              <a:t>Profit Maximization in the </a:t>
            </a:r>
            <a:r>
              <a:rPr lang="en-US" sz="2400" dirty="0" smtClean="0">
                <a:solidFill>
                  <a:srgbClr val="FF0000"/>
                </a:solidFill>
              </a:rPr>
              <a:t>Long-run – Entry Eliminates Profits</a:t>
            </a:r>
          </a:p>
          <a:p>
            <a:r>
              <a:rPr lang="en-US" dirty="0" smtClean="0"/>
              <a:t>When individual firms are earning economic profits in a perfectly competitive market, new firms will be attracted, leading to an increase in market supply and a fall in the price.</a:t>
            </a:r>
            <a:endParaRPr lang="en-US" sz="2000" i="1" dirty="0">
              <a:solidFill>
                <a:srgbClr val="FF0000"/>
              </a:solidFill>
            </a:endParaRPr>
          </a:p>
        </p:txBody>
      </p:sp>
      <p:sp>
        <p:nvSpPr>
          <p:cNvPr id="4" name="TextBox 3"/>
          <p:cNvSpPr txBox="1"/>
          <p:nvPr/>
        </p:nvSpPr>
        <p:spPr>
          <a:xfrm>
            <a:off x="0" y="1257300"/>
            <a:ext cx="2707704" cy="4308872"/>
          </a:xfrm>
          <a:prstGeom prst="rect">
            <a:avLst/>
          </a:prstGeom>
          <a:noFill/>
        </p:spPr>
        <p:txBody>
          <a:bodyPr wrap="square" rtlCol="0">
            <a:spAutoFit/>
          </a:bodyPr>
          <a:lstStyle/>
          <a:p>
            <a:r>
              <a:rPr lang="en-US" b="1" dirty="0" smtClean="0">
                <a:solidFill>
                  <a:srgbClr val="0000CC"/>
                </a:solidFill>
              </a:rPr>
              <a:t>Consider the pizza market:</a:t>
            </a:r>
          </a:p>
          <a:p>
            <a:pPr marL="285750" indent="-285750">
              <a:buFont typeface="Arial" pitchFamily="34" charset="0"/>
              <a:buChar char="•"/>
            </a:pPr>
            <a:r>
              <a:rPr lang="en-US" sz="1600" dirty="0" smtClean="0"/>
              <a:t>At the current level of demand and supply, the price ($20) per pizza is greater than the typical firm’s ATC ($16).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Pizza shops are making 200 pizzas each at a profit of $4 per pizza for a total profit of $800.</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Due to the low entry barriers, sellers of other products will be attracted to the pizza market, where easy profits can be earned.</a:t>
            </a:r>
            <a:endParaRPr lang="en-US" sz="1600" dirty="0"/>
          </a:p>
        </p:txBody>
      </p:sp>
    </p:spTree>
    <p:extLst>
      <p:ext uri="{BB962C8B-B14F-4D97-AF65-F5344CB8AC3E}">
        <p14:creationId xmlns="" xmlns:p14="http://schemas.microsoft.com/office/powerpoint/2010/main" val="2853690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tretch>
            <a:fillRect/>
          </a:stretch>
        </p:blipFill>
        <p:spPr>
          <a:xfrm>
            <a:off x="2733304" y="2019300"/>
            <a:ext cx="6410696" cy="3359695"/>
          </a:xfrm>
          <a:prstGeom prst="rect">
            <a:avLst/>
          </a:prstGeom>
          <a:solidFill>
            <a:srgbClr val="FFFFFF"/>
          </a:solidFill>
          <a:ln>
            <a:noFill/>
            <a:prstDash/>
          </a:ln>
        </p:spPr>
      </p:pic>
      <p:sp>
        <p:nvSpPr>
          <p:cNvPr id="3" name="TextBox 2"/>
          <p:cNvSpPr txBox="1"/>
          <p:nvPr/>
        </p:nvSpPr>
        <p:spPr>
          <a:xfrm>
            <a:off x="0" y="0"/>
            <a:ext cx="9144000" cy="1938992"/>
          </a:xfrm>
          <a:prstGeom prst="rect">
            <a:avLst/>
          </a:prstGeom>
          <a:noFill/>
        </p:spPr>
        <p:txBody>
          <a:bodyPr wrap="square" rtlCol="0">
            <a:spAutoFit/>
          </a:bodyPr>
          <a:lstStyle/>
          <a:p>
            <a:r>
              <a:rPr lang="en-US" sz="2400" dirty="0">
                <a:solidFill>
                  <a:srgbClr val="FF0000"/>
                </a:solidFill>
              </a:rPr>
              <a:t>Profit Maximization in the </a:t>
            </a:r>
            <a:r>
              <a:rPr lang="en-US" sz="2400" dirty="0" smtClean="0">
                <a:solidFill>
                  <a:srgbClr val="FF0000"/>
                </a:solidFill>
              </a:rPr>
              <a:t>Long-run – Entry Eliminates Profits</a:t>
            </a:r>
          </a:p>
          <a:p>
            <a:endParaRPr lang="en-US" sz="2400" dirty="0" smtClean="0">
              <a:solidFill>
                <a:srgbClr val="FF0000"/>
              </a:solidFill>
            </a:endParaRPr>
          </a:p>
          <a:p>
            <a:pPr marL="285750" indent="-285750">
              <a:buFont typeface="Arial" pitchFamily="34" charset="0"/>
              <a:buChar char="•"/>
            </a:pPr>
            <a:r>
              <a:rPr lang="en-US" dirty="0" smtClean="0"/>
              <a:t>The number of sellers is a determinant of supply, so the market supply will increase</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increased competition in the pizza market causes the price of pizzas to fall and the market quantity to increase</a:t>
            </a:r>
          </a:p>
        </p:txBody>
      </p:sp>
      <p:sp>
        <p:nvSpPr>
          <p:cNvPr id="5" name="Rectangle 4"/>
          <p:cNvSpPr/>
          <p:nvPr/>
        </p:nvSpPr>
        <p:spPr>
          <a:xfrm>
            <a:off x="0" y="1943101"/>
            <a:ext cx="2971800" cy="3293209"/>
          </a:xfrm>
          <a:prstGeom prst="rect">
            <a:avLst/>
          </a:prstGeom>
        </p:spPr>
        <p:txBody>
          <a:bodyPr wrap="square">
            <a:spAutoFit/>
          </a:bodyPr>
          <a:lstStyle/>
          <a:p>
            <a:r>
              <a:rPr lang="en-US" sz="1600" b="1" dirty="0">
                <a:solidFill>
                  <a:srgbClr val="0000CC"/>
                </a:solidFill>
              </a:rPr>
              <a:t>For the individual firm in the </a:t>
            </a:r>
            <a:r>
              <a:rPr lang="en-US" sz="1600" b="1" dirty="0" smtClean="0">
                <a:solidFill>
                  <a:srgbClr val="0000CC"/>
                </a:solidFill>
              </a:rPr>
              <a:t>market:</a:t>
            </a:r>
          </a:p>
          <a:p>
            <a:pPr marL="285750" indent="-285750">
              <a:buFont typeface="Arial" pitchFamily="34" charset="0"/>
              <a:buChar char="•"/>
            </a:pPr>
            <a:r>
              <a:rPr lang="en-US" sz="1600" dirty="0" smtClean="0">
                <a:solidFill>
                  <a:srgbClr val="0000CC"/>
                </a:solidFill>
              </a:rPr>
              <a:t>The price of pizza falls from $20 to $15.</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MR falls, causing the firm to reduce its output to maintain its MR=MC level</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Economic profit is eliminated</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The firm output is reduced as it faces more competition</a:t>
            </a:r>
          </a:p>
        </p:txBody>
      </p:sp>
      <p:sp>
        <p:nvSpPr>
          <p:cNvPr id="6" name="Rectangle 5"/>
          <p:cNvSpPr/>
          <p:nvPr/>
        </p:nvSpPr>
        <p:spPr>
          <a:xfrm>
            <a:off x="0" y="5335369"/>
            <a:ext cx="8791829" cy="369332"/>
          </a:xfrm>
          <a:prstGeom prst="rect">
            <a:avLst/>
          </a:prstGeom>
        </p:spPr>
        <p:txBody>
          <a:bodyPr wrap="square">
            <a:spAutoFit/>
          </a:bodyPr>
          <a:lstStyle/>
          <a:p>
            <a:pPr marL="285750" indent="-285750">
              <a:buFont typeface="Arial" pitchFamily="34" charset="0"/>
              <a:buChar char="•"/>
            </a:pPr>
            <a:r>
              <a:rPr lang="en-US" i="1" dirty="0">
                <a:solidFill>
                  <a:srgbClr val="FF0000"/>
                </a:solidFill>
              </a:rPr>
              <a:t>The market is in equilibrium again when the individual firm is only breaking even</a:t>
            </a:r>
          </a:p>
        </p:txBody>
      </p:sp>
    </p:spTree>
    <p:extLst>
      <p:ext uri="{BB962C8B-B14F-4D97-AF65-F5344CB8AC3E}">
        <p14:creationId xmlns="" xmlns:p14="http://schemas.microsoft.com/office/powerpoint/2010/main" val="1438092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a:solidFill>
                  <a:srgbClr val="FF0000"/>
                </a:solidFill>
              </a:rPr>
              <a:t>Profit Maximization in the </a:t>
            </a:r>
            <a:r>
              <a:rPr lang="en-US" sz="2400" dirty="0" smtClean="0">
                <a:solidFill>
                  <a:srgbClr val="FF0000"/>
                </a:solidFill>
              </a:rPr>
              <a:t>Long-run – Exit Eliminates Losses</a:t>
            </a:r>
          </a:p>
          <a:p>
            <a:r>
              <a:rPr lang="en-US" dirty="0" smtClean="0"/>
              <a:t>When individual firms are earning losses in a perfectly competitive market, certain firms will choose to leave the market to avoid losses and to seek profits elsewhere.</a:t>
            </a:r>
            <a:endParaRPr lang="en-US" sz="2000" i="1" dirty="0">
              <a:solidFill>
                <a:srgbClr val="FF0000"/>
              </a:solidFill>
            </a:endParaRPr>
          </a:p>
        </p:txBody>
      </p:sp>
      <p:sp>
        <p:nvSpPr>
          <p:cNvPr id="4" name="TextBox 3"/>
          <p:cNvSpPr txBox="1"/>
          <p:nvPr/>
        </p:nvSpPr>
        <p:spPr>
          <a:xfrm>
            <a:off x="0" y="1333500"/>
            <a:ext cx="2971800" cy="3570208"/>
          </a:xfrm>
          <a:prstGeom prst="rect">
            <a:avLst/>
          </a:prstGeom>
          <a:noFill/>
        </p:spPr>
        <p:txBody>
          <a:bodyPr wrap="square" rtlCol="0">
            <a:spAutoFit/>
          </a:bodyPr>
          <a:lstStyle/>
          <a:p>
            <a:r>
              <a:rPr lang="en-US" b="1" dirty="0" smtClean="0">
                <a:solidFill>
                  <a:srgbClr val="0000CC"/>
                </a:solidFill>
              </a:rPr>
              <a:t>Consider the pizza market:</a:t>
            </a:r>
          </a:p>
          <a:p>
            <a:pPr marL="285750" indent="-285750">
              <a:buFont typeface="Arial" pitchFamily="34" charset="0"/>
              <a:buChar char="•"/>
            </a:pPr>
            <a:r>
              <a:rPr lang="en-US" sz="1600" dirty="0" smtClean="0"/>
              <a:t>The current level of demand and supply  sets the market price ($12) is lower than the typical firm’s ATC ($16)</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Pizza shops are making 180 pizzas each at a loss of $4 per pizza, for a total loss of $720</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Due to the fact that it is easy to exit the market, some pizza shops will chose to shut down and seek profits elsewhere.</a:t>
            </a:r>
            <a:endParaRPr lang="en-US" sz="1600" dirty="0"/>
          </a:p>
        </p:txBody>
      </p:sp>
      <p:pic>
        <p:nvPicPr>
          <p:cNvPr id="9" name="Picture 8"/>
          <p:cNvPicPr/>
          <p:nvPr/>
        </p:nvPicPr>
        <p:blipFill>
          <a:blip r:embed="rId2" cstate="print"/>
          <a:stretch>
            <a:fillRect/>
          </a:stretch>
        </p:blipFill>
        <p:spPr>
          <a:xfrm>
            <a:off x="2895600" y="1884045"/>
            <a:ext cx="6267450" cy="3335655"/>
          </a:xfrm>
          <a:prstGeom prst="rect">
            <a:avLst/>
          </a:prstGeom>
          <a:solidFill>
            <a:srgbClr val="FFFFFF"/>
          </a:solidFill>
          <a:ln>
            <a:noFill/>
            <a:prstDash/>
          </a:ln>
        </p:spPr>
      </p:pic>
    </p:spTree>
    <p:extLst>
      <p:ext uri="{BB962C8B-B14F-4D97-AF65-F5344CB8AC3E}">
        <p14:creationId xmlns="" xmlns:p14="http://schemas.microsoft.com/office/powerpoint/2010/main" val="1570553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tretch>
            <a:fillRect/>
          </a:stretch>
        </p:blipFill>
        <p:spPr>
          <a:xfrm>
            <a:off x="2800985" y="2043430"/>
            <a:ext cx="6343015" cy="3328670"/>
          </a:xfrm>
          <a:prstGeom prst="rect">
            <a:avLst/>
          </a:prstGeom>
          <a:solidFill>
            <a:srgbClr val="FFFFFF"/>
          </a:solidFill>
          <a:ln>
            <a:noFill/>
            <a:prstDash/>
          </a:ln>
        </p:spPr>
      </p:pic>
      <p:sp>
        <p:nvSpPr>
          <p:cNvPr id="3" name="TextBox 2"/>
          <p:cNvSpPr txBox="1"/>
          <p:nvPr/>
        </p:nvSpPr>
        <p:spPr>
          <a:xfrm>
            <a:off x="0" y="0"/>
            <a:ext cx="9144000" cy="1569660"/>
          </a:xfrm>
          <a:prstGeom prst="rect">
            <a:avLst/>
          </a:prstGeom>
          <a:noFill/>
        </p:spPr>
        <p:txBody>
          <a:bodyPr wrap="square" rtlCol="0">
            <a:spAutoFit/>
          </a:bodyPr>
          <a:lstStyle/>
          <a:p>
            <a:r>
              <a:rPr lang="en-US" sz="2400" dirty="0">
                <a:solidFill>
                  <a:srgbClr val="FF0000"/>
                </a:solidFill>
              </a:rPr>
              <a:t>Profit Maximization in the </a:t>
            </a:r>
            <a:r>
              <a:rPr lang="en-US" sz="2400" dirty="0" smtClean="0">
                <a:solidFill>
                  <a:srgbClr val="FF0000"/>
                </a:solidFill>
              </a:rPr>
              <a:t>Long-run – Exit Eliminates Losses</a:t>
            </a:r>
          </a:p>
          <a:p>
            <a:r>
              <a:rPr lang="en-US" dirty="0" smtClean="0"/>
              <a:t>The experience of earning losses will make some firms wish to leave the market</a:t>
            </a:r>
          </a:p>
          <a:p>
            <a:endParaRPr lang="en-US" dirty="0" smtClean="0"/>
          </a:p>
          <a:p>
            <a:pPr marL="285750" indent="-285750">
              <a:buFont typeface="Arial" pitchFamily="34" charset="0"/>
              <a:buChar char="•"/>
            </a:pPr>
            <a:r>
              <a:rPr lang="en-US" dirty="0" smtClean="0"/>
              <a:t>The number of sellers is a determinant of supply, so the market supply will decrease causing the price of pizzas to rise and the market quantity to decrease</a:t>
            </a:r>
          </a:p>
        </p:txBody>
      </p:sp>
      <p:sp>
        <p:nvSpPr>
          <p:cNvPr id="5" name="Rectangle 4"/>
          <p:cNvSpPr/>
          <p:nvPr/>
        </p:nvSpPr>
        <p:spPr>
          <a:xfrm>
            <a:off x="0" y="1562100"/>
            <a:ext cx="2819399" cy="4031873"/>
          </a:xfrm>
          <a:prstGeom prst="rect">
            <a:avLst/>
          </a:prstGeom>
        </p:spPr>
        <p:txBody>
          <a:bodyPr wrap="square">
            <a:spAutoFit/>
          </a:bodyPr>
          <a:lstStyle/>
          <a:p>
            <a:r>
              <a:rPr lang="en-US" sz="1600" b="1" dirty="0">
                <a:solidFill>
                  <a:srgbClr val="0000CC"/>
                </a:solidFill>
              </a:rPr>
              <a:t>For the individual firm </a:t>
            </a:r>
            <a:r>
              <a:rPr lang="en-US" sz="1600" b="1" dirty="0" smtClean="0">
                <a:solidFill>
                  <a:srgbClr val="0000CC"/>
                </a:solidFill>
              </a:rPr>
              <a:t>that remains in </a:t>
            </a:r>
            <a:r>
              <a:rPr lang="en-US" sz="1600" b="1" dirty="0">
                <a:solidFill>
                  <a:srgbClr val="0000CC"/>
                </a:solidFill>
              </a:rPr>
              <a:t>the </a:t>
            </a:r>
            <a:r>
              <a:rPr lang="en-US" sz="1600" b="1" dirty="0" smtClean="0">
                <a:solidFill>
                  <a:srgbClr val="0000CC"/>
                </a:solidFill>
              </a:rPr>
              <a:t>market:</a:t>
            </a:r>
          </a:p>
          <a:p>
            <a:pPr marL="285750" indent="-285750">
              <a:buFont typeface="Arial" pitchFamily="34" charset="0"/>
              <a:buChar char="•"/>
            </a:pPr>
            <a:r>
              <a:rPr lang="en-US" sz="1600" dirty="0" smtClean="0">
                <a:solidFill>
                  <a:srgbClr val="0000CC"/>
                </a:solidFill>
              </a:rPr>
              <a:t>The price of pizza rises from $12 to $15</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MR rises, causing the firm to increase its output to maintain its MR=MC level</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Losses are eliminated, as the price rises to the firm’s minimum ATC</a:t>
            </a:r>
          </a:p>
          <a:p>
            <a:pPr marL="285750" indent="-285750">
              <a:buFont typeface="Arial" pitchFamily="34" charset="0"/>
              <a:buChar char="•"/>
            </a:pPr>
            <a:endParaRPr lang="en-US" sz="1600" dirty="0" smtClean="0">
              <a:solidFill>
                <a:srgbClr val="0000CC"/>
              </a:solidFill>
            </a:endParaRPr>
          </a:p>
          <a:p>
            <a:pPr marL="285750" indent="-285750">
              <a:buFont typeface="Arial" pitchFamily="34" charset="0"/>
              <a:buChar char="•"/>
            </a:pPr>
            <a:r>
              <a:rPr lang="en-US" sz="1600" dirty="0" smtClean="0">
                <a:solidFill>
                  <a:srgbClr val="0000CC"/>
                </a:solidFill>
              </a:rPr>
              <a:t>The firm’s output increases as it now faces less competition</a:t>
            </a:r>
          </a:p>
        </p:txBody>
      </p:sp>
    </p:spTree>
    <p:extLst>
      <p:ext uri="{BB962C8B-B14F-4D97-AF65-F5344CB8AC3E}">
        <p14:creationId xmlns="" xmlns:p14="http://schemas.microsoft.com/office/powerpoint/2010/main" val="4078736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tretch>
            <a:fillRect/>
          </a:stretch>
        </p:blipFill>
        <p:spPr>
          <a:xfrm>
            <a:off x="1215733" y="2570559"/>
            <a:ext cx="6328067" cy="3102448"/>
          </a:xfrm>
          <a:prstGeom prst="rect">
            <a:avLst/>
          </a:prstGeom>
          <a:solidFill>
            <a:srgbClr val="FFFFFF"/>
          </a:solidFill>
          <a:ln>
            <a:noFill/>
            <a:prstDash/>
          </a:ln>
        </p:spPr>
      </p:pic>
      <p:sp>
        <p:nvSpPr>
          <p:cNvPr id="3" name="TextBox 2"/>
          <p:cNvSpPr txBox="1"/>
          <p:nvPr/>
        </p:nvSpPr>
        <p:spPr>
          <a:xfrm>
            <a:off x="0" y="0"/>
            <a:ext cx="9144000" cy="1846659"/>
          </a:xfrm>
          <a:prstGeom prst="rect">
            <a:avLst/>
          </a:prstGeom>
          <a:noFill/>
        </p:spPr>
        <p:txBody>
          <a:bodyPr wrap="square" rtlCol="0">
            <a:spAutoFit/>
          </a:bodyPr>
          <a:lstStyle/>
          <a:p>
            <a:r>
              <a:rPr lang="en-US" sz="2400" dirty="0" smtClean="0">
                <a:solidFill>
                  <a:srgbClr val="FF0000"/>
                </a:solidFill>
              </a:rPr>
              <a:t>Long-run Equilibrium in Perfect Competition</a:t>
            </a:r>
          </a:p>
          <a:p>
            <a:r>
              <a:rPr lang="en-US" dirty="0" smtClean="0"/>
              <a:t>A perfectly competitive market is in its long-run equilibrium ONLY when the typical firm is breaking even. </a:t>
            </a:r>
          </a:p>
          <a:p>
            <a:pPr marL="285750" indent="-285750">
              <a:buFont typeface="Arial" pitchFamily="34" charset="0"/>
              <a:buChar char="•"/>
            </a:pPr>
            <a:r>
              <a:rPr lang="en-US" dirty="0" smtClean="0"/>
              <a:t>Equilibrium is defined as </a:t>
            </a:r>
            <a:r>
              <a:rPr lang="en-US" dirty="0" smtClean="0">
                <a:solidFill>
                  <a:srgbClr val="0000CC"/>
                </a:solidFill>
              </a:rPr>
              <a:t>“</a:t>
            </a:r>
            <a:r>
              <a:rPr lang="en-US" i="1" dirty="0" smtClean="0">
                <a:solidFill>
                  <a:srgbClr val="0000CC"/>
                </a:solidFill>
              </a:rPr>
              <a:t>a state of balance</a:t>
            </a:r>
            <a:r>
              <a:rPr lang="en-US" dirty="0" smtClean="0">
                <a:solidFill>
                  <a:srgbClr val="0000CC"/>
                </a:solidFill>
              </a:rPr>
              <a:t>”</a:t>
            </a:r>
          </a:p>
          <a:p>
            <a:pPr marL="285750" indent="-285750">
              <a:buFont typeface="Arial" pitchFamily="34" charset="0"/>
              <a:buChar char="•"/>
            </a:pPr>
            <a:r>
              <a:rPr lang="en-US" dirty="0" smtClean="0"/>
              <a:t>If any profits or losses are being earned, a PC market is out of balance, and firms will enter or exit the market until equilibrium is restored.</a:t>
            </a:r>
          </a:p>
        </p:txBody>
      </p:sp>
    </p:spTree>
    <p:extLst>
      <p:ext uri="{BB962C8B-B14F-4D97-AF65-F5344CB8AC3E}">
        <p14:creationId xmlns="" xmlns:p14="http://schemas.microsoft.com/office/powerpoint/2010/main" val="3639537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231654"/>
          </a:xfrm>
          <a:prstGeom prst="rect">
            <a:avLst/>
          </a:prstGeom>
          <a:noFill/>
        </p:spPr>
        <p:txBody>
          <a:bodyPr wrap="square" rtlCol="0">
            <a:spAutoFit/>
          </a:bodyPr>
          <a:lstStyle/>
          <a:p>
            <a:r>
              <a:rPr lang="en-US" sz="2400" dirty="0" smtClean="0">
                <a:solidFill>
                  <a:srgbClr val="FF0000"/>
                </a:solidFill>
              </a:rPr>
              <a:t>Perfect Competition Quick Quiz</a:t>
            </a:r>
          </a:p>
          <a:p>
            <a:r>
              <a:rPr lang="en-US" dirty="0" smtClean="0"/>
              <a:t>Discuss the following questions with your class.</a:t>
            </a:r>
          </a:p>
          <a:p>
            <a:endParaRPr lang="en-US" dirty="0" smtClean="0"/>
          </a:p>
          <a:p>
            <a:pPr marL="342900" indent="-342900">
              <a:buFont typeface="+mj-lt"/>
              <a:buAutoNum type="arabicPeriod"/>
            </a:pPr>
            <a:r>
              <a:rPr lang="en-US" i="1" dirty="0">
                <a:solidFill>
                  <a:srgbClr val="2830D8"/>
                </a:solidFill>
                <a:cs typeface="Arial" pitchFamily="34" charset="0"/>
              </a:rPr>
              <a:t>How will the existence of economic profits in a purely competitive market affect the total supply in that market</a:t>
            </a:r>
            <a:r>
              <a:rPr lang="en-US" i="1" dirty="0" smtClean="0">
                <a:solidFill>
                  <a:srgbClr val="2830D8"/>
                </a:solidFill>
                <a:cs typeface="Arial" pitchFamily="34" charset="0"/>
              </a:rPr>
              <a:t>?</a:t>
            </a:r>
          </a:p>
          <a:p>
            <a:endParaRPr lang="en-US" b="1" dirty="0" smtClean="0">
              <a:solidFill>
                <a:srgbClr val="2830D8"/>
              </a:solidFill>
            </a:endParaRPr>
          </a:p>
          <a:p>
            <a:endParaRPr lang="en-US" i="1" dirty="0">
              <a:cs typeface="Arial" pitchFamily="34" charset="0"/>
            </a:endParaRPr>
          </a:p>
          <a:p>
            <a:pPr marL="342900" indent="-342900">
              <a:buFont typeface="+mj-lt"/>
              <a:buAutoNum type="arabicPeriod" startAt="2"/>
            </a:pPr>
            <a:r>
              <a:rPr lang="en-US" i="1" dirty="0">
                <a:solidFill>
                  <a:srgbClr val="2830D8"/>
                </a:solidFill>
              </a:rPr>
              <a:t>How will the existence of economic losses among the firms in a purely competitive market affect the total supply in the market</a:t>
            </a:r>
            <a:r>
              <a:rPr lang="en-US" i="1" dirty="0" smtClean="0">
                <a:solidFill>
                  <a:srgbClr val="2830D8"/>
                </a:solidFill>
              </a:rPr>
              <a:t>?</a:t>
            </a:r>
          </a:p>
          <a:p>
            <a:endParaRPr lang="en-US" b="1" dirty="0" smtClean="0">
              <a:solidFill>
                <a:srgbClr val="2830D8"/>
              </a:solidFill>
            </a:endParaRPr>
          </a:p>
          <a:p>
            <a:r>
              <a:rPr lang="en-US" i="1" dirty="0" smtClean="0">
                <a:cs typeface="Arial" pitchFamily="34" charset="0"/>
              </a:rPr>
              <a:t>!</a:t>
            </a:r>
            <a:endParaRPr lang="en-US" dirty="0">
              <a:cs typeface="Arial" pitchFamily="34" charset="0"/>
            </a:endParaRPr>
          </a:p>
        </p:txBody>
      </p:sp>
    </p:spTree>
    <p:extLst>
      <p:ext uri="{BB962C8B-B14F-4D97-AF65-F5344CB8AC3E}">
        <p14:creationId xmlns="" xmlns:p14="http://schemas.microsoft.com/office/powerpoint/2010/main" val="133040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48"/>
          </a:xfrm>
          <a:prstGeom prst="rect">
            <a:avLst/>
          </a:prstGeom>
          <a:noFill/>
        </p:spPr>
        <p:txBody>
          <a:bodyPr wrap="square" rtlCol="0">
            <a:spAutoFit/>
          </a:bodyPr>
          <a:lstStyle/>
          <a:p>
            <a:r>
              <a:rPr lang="en-US" sz="2400" dirty="0" smtClean="0">
                <a:solidFill>
                  <a:srgbClr val="FF0000"/>
                </a:solidFill>
              </a:rPr>
              <a:t>Perfect Competition Quick Quiz</a:t>
            </a:r>
          </a:p>
          <a:p>
            <a:r>
              <a:rPr lang="en-US" dirty="0" smtClean="0"/>
              <a:t>Discuss the following questions with your class.</a:t>
            </a:r>
          </a:p>
          <a:p>
            <a:endParaRPr lang="en-US" dirty="0" smtClean="0"/>
          </a:p>
          <a:p>
            <a:pPr marL="342900" indent="-342900">
              <a:buFont typeface="+mj-lt"/>
              <a:buAutoNum type="arabicPeriod"/>
            </a:pPr>
            <a:r>
              <a:rPr lang="en-US" i="1" dirty="0">
                <a:solidFill>
                  <a:srgbClr val="2830D8"/>
                </a:solidFill>
                <a:cs typeface="Arial" pitchFamily="34" charset="0"/>
              </a:rPr>
              <a:t>How will the existence of economic profits in a purely competitive market affect the total supply in that market</a:t>
            </a:r>
            <a:r>
              <a:rPr lang="en-US" i="1" dirty="0" smtClean="0">
                <a:solidFill>
                  <a:srgbClr val="2830D8"/>
                </a:solidFill>
                <a:cs typeface="Arial" pitchFamily="34" charset="0"/>
              </a:rPr>
              <a:t>?</a:t>
            </a:r>
          </a:p>
          <a:p>
            <a:endParaRPr lang="en-US" b="1" dirty="0" smtClean="0">
              <a:solidFill>
                <a:srgbClr val="2830D8"/>
              </a:solidFill>
            </a:endParaRPr>
          </a:p>
          <a:p>
            <a:r>
              <a:rPr lang="en-US" b="1" dirty="0" smtClean="0">
                <a:solidFill>
                  <a:srgbClr val="2830D8"/>
                </a:solidFill>
              </a:rPr>
              <a:t>Answer</a:t>
            </a:r>
            <a:r>
              <a:rPr lang="en-US" b="1" dirty="0">
                <a:solidFill>
                  <a:srgbClr val="2830D8"/>
                </a:solidFill>
              </a:rPr>
              <a:t>:</a:t>
            </a:r>
            <a:r>
              <a:rPr lang="en-US" dirty="0">
                <a:solidFill>
                  <a:srgbClr val="2830D8"/>
                </a:solidFill>
              </a:rPr>
              <a:t> </a:t>
            </a:r>
            <a:r>
              <a:rPr lang="en-US" dirty="0" smtClean="0">
                <a:solidFill>
                  <a:srgbClr val="2830D8"/>
                </a:solidFill>
              </a:rPr>
              <a:t> </a:t>
            </a:r>
            <a:r>
              <a:rPr lang="en-US" dirty="0" smtClean="0">
                <a:cs typeface="Arial" pitchFamily="34" charset="0"/>
              </a:rPr>
              <a:t>B</a:t>
            </a:r>
            <a:r>
              <a:rPr lang="en-US" i="1" dirty="0" smtClean="0">
                <a:cs typeface="Arial" pitchFamily="34" charset="0"/>
              </a:rPr>
              <a:t>ecause </a:t>
            </a:r>
            <a:r>
              <a:rPr lang="en-US" i="1" dirty="0">
                <a:cs typeface="Arial" pitchFamily="34" charset="0"/>
              </a:rPr>
              <a:t>there are </a:t>
            </a:r>
            <a:r>
              <a:rPr lang="en-US" u="sng" dirty="0">
                <a:cs typeface="Arial" pitchFamily="34" charset="0"/>
              </a:rPr>
              <a:t>NO BARRIERS TO ENTRY</a:t>
            </a:r>
            <a:r>
              <a:rPr lang="en-US" i="1" dirty="0">
                <a:cs typeface="Arial" pitchFamily="34" charset="0"/>
              </a:rPr>
              <a:t>, new firms will enter a market where profits are being earned. As new firms enter, market supply will shift out, lowering the market price faced by firms, eliminating economic profits</a:t>
            </a:r>
            <a:r>
              <a:rPr lang="en-US" i="1" dirty="0" smtClean="0">
                <a:cs typeface="Arial" pitchFamily="34" charset="0"/>
              </a:rPr>
              <a:t>.</a:t>
            </a:r>
          </a:p>
          <a:p>
            <a:endParaRPr lang="en-US" i="1" dirty="0">
              <a:cs typeface="Arial" pitchFamily="34" charset="0"/>
            </a:endParaRPr>
          </a:p>
          <a:p>
            <a:pPr marL="342900" indent="-342900">
              <a:buFont typeface="+mj-lt"/>
              <a:buAutoNum type="arabicPeriod" startAt="2"/>
            </a:pPr>
            <a:r>
              <a:rPr lang="en-US" i="1" dirty="0">
                <a:solidFill>
                  <a:srgbClr val="2830D8"/>
                </a:solidFill>
              </a:rPr>
              <a:t>How will the existence of economic losses among the firms in a purely competitive market affect the total supply in the market</a:t>
            </a:r>
            <a:r>
              <a:rPr lang="en-US" i="1" dirty="0" smtClean="0">
                <a:solidFill>
                  <a:srgbClr val="2830D8"/>
                </a:solidFill>
              </a:rPr>
              <a:t>?</a:t>
            </a:r>
          </a:p>
          <a:p>
            <a:endParaRPr lang="en-US" b="1" dirty="0" smtClean="0">
              <a:solidFill>
                <a:srgbClr val="2830D8"/>
              </a:solidFill>
            </a:endParaRPr>
          </a:p>
          <a:p>
            <a:r>
              <a:rPr lang="en-US" b="1" dirty="0" smtClean="0">
                <a:solidFill>
                  <a:srgbClr val="2830D8"/>
                </a:solidFill>
              </a:rPr>
              <a:t>Answer</a:t>
            </a:r>
            <a:r>
              <a:rPr lang="en-US" b="1" dirty="0">
                <a:solidFill>
                  <a:srgbClr val="2830D8"/>
                </a:solidFill>
              </a:rPr>
              <a:t>: </a:t>
            </a:r>
            <a:r>
              <a:rPr lang="en-US" dirty="0" smtClean="0">
                <a:cs typeface="Arial" pitchFamily="34" charset="0"/>
              </a:rPr>
              <a:t>B</a:t>
            </a:r>
            <a:r>
              <a:rPr lang="en-US" i="1" dirty="0" smtClean="0">
                <a:cs typeface="Arial" pitchFamily="34" charset="0"/>
              </a:rPr>
              <a:t>ecause </a:t>
            </a:r>
            <a:r>
              <a:rPr lang="en-US" i="1" dirty="0">
                <a:cs typeface="Arial" pitchFamily="34" charset="0"/>
              </a:rPr>
              <a:t>firms are loss averse, and there are </a:t>
            </a:r>
            <a:r>
              <a:rPr lang="en-US" u="sng" dirty="0">
                <a:cs typeface="Arial" pitchFamily="34" charset="0"/>
              </a:rPr>
              <a:t>NO BARRIERS TO EXIT</a:t>
            </a:r>
            <a:r>
              <a:rPr lang="en-US" i="1" dirty="0">
                <a:cs typeface="Arial" pitchFamily="34" charset="0"/>
              </a:rPr>
              <a:t>, some firms will leave the industry, reducing market supply, increasing the price, eliminating losses for the remaining firms</a:t>
            </a:r>
            <a:r>
              <a:rPr lang="en-US" i="1" dirty="0" smtClean="0">
                <a:cs typeface="Arial" pitchFamily="34" charset="0"/>
              </a:rPr>
              <a:t>!</a:t>
            </a:r>
            <a:endParaRPr lang="en-US" dirty="0">
              <a:cs typeface="Arial" pitchFamily="34" charset="0"/>
            </a:endParaRPr>
          </a:p>
        </p:txBody>
      </p:sp>
    </p:spTree>
    <p:extLst>
      <p:ext uri="{BB962C8B-B14F-4D97-AF65-F5344CB8AC3E}">
        <p14:creationId xmlns="" xmlns:p14="http://schemas.microsoft.com/office/powerpoint/2010/main" val="1330402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447645"/>
          </a:xfrm>
          <a:prstGeom prst="rect">
            <a:avLst/>
          </a:prstGeom>
          <a:noFill/>
        </p:spPr>
        <p:txBody>
          <a:bodyPr wrap="square" rtlCol="0">
            <a:spAutoFit/>
          </a:bodyPr>
          <a:lstStyle/>
          <a:p>
            <a:r>
              <a:rPr lang="en-US" sz="2400" dirty="0" smtClean="0">
                <a:solidFill>
                  <a:srgbClr val="FF0000"/>
                </a:solidFill>
              </a:rPr>
              <a:t>The Shut-down Rule</a:t>
            </a:r>
          </a:p>
          <a:p>
            <a:r>
              <a:rPr lang="en-US" sz="2000" i="1" dirty="0" smtClean="0">
                <a:solidFill>
                  <a:srgbClr val="0000CC"/>
                </a:solidFill>
              </a:rPr>
              <a:t>If losses are being earned, some firms will exit the market until the remaining firms are breaking even once again. </a:t>
            </a:r>
          </a:p>
          <a:p>
            <a:endParaRPr lang="en-US" sz="2000" i="1" dirty="0" smtClean="0">
              <a:solidFill>
                <a:srgbClr val="0000CC"/>
              </a:solidFill>
            </a:endParaRPr>
          </a:p>
          <a:p>
            <a:endParaRPr lang="en-US" sz="2000" i="1" dirty="0" smtClean="0">
              <a:solidFill>
                <a:srgbClr val="0000CC"/>
              </a:solidFill>
            </a:endParaRPr>
          </a:p>
          <a:p>
            <a:endParaRPr lang="en-US" i="1" dirty="0">
              <a:solidFill>
                <a:srgbClr val="0000CC"/>
              </a:solidFill>
            </a:endParaRPr>
          </a:p>
          <a:p>
            <a:endParaRPr lang="en-US" b="1" dirty="0" smtClean="0">
              <a:solidFill>
                <a:srgbClr val="0000CC"/>
              </a:solidFill>
            </a:endParaRPr>
          </a:p>
          <a:p>
            <a:endParaRPr lang="en-US" b="1" dirty="0" smtClean="0">
              <a:solidFill>
                <a:srgbClr val="0000CC"/>
              </a:solidFill>
            </a:endParaRPr>
          </a:p>
          <a:p>
            <a:endParaRPr lang="en-US" b="1" dirty="0" smtClean="0">
              <a:solidFill>
                <a:srgbClr val="0000CC"/>
              </a:solidFill>
            </a:endParaRPr>
          </a:p>
          <a:p>
            <a:r>
              <a:rPr lang="en-US" b="1" dirty="0" smtClean="0">
                <a:solidFill>
                  <a:srgbClr val="0000CC"/>
                </a:solidFill>
              </a:rPr>
              <a:t>Revisiting our assumptions about perfect competition: </a:t>
            </a:r>
            <a:r>
              <a:rPr lang="en-US" dirty="0" smtClean="0"/>
              <a:t>Recall that we said that PC firms face identical costs of production. That is not 100% true, because one cost, the level of </a:t>
            </a:r>
            <a:r>
              <a:rPr lang="en-US" i="1" dirty="0" smtClean="0"/>
              <a:t>normal profit,</a:t>
            </a:r>
            <a:r>
              <a:rPr lang="en-US" dirty="0" smtClean="0"/>
              <a:t> can vary from seller to seller, even in perfect competition.</a:t>
            </a:r>
          </a:p>
          <a:p>
            <a:endParaRPr lang="en-US" b="1" dirty="0">
              <a:solidFill>
                <a:srgbClr val="0000CC"/>
              </a:solidFill>
            </a:endParaRPr>
          </a:p>
          <a:p>
            <a:pPr algn="ctr"/>
            <a:r>
              <a:rPr lang="en-US" i="1" dirty="0" smtClean="0">
                <a:solidFill>
                  <a:srgbClr val="FF0000"/>
                </a:solidFill>
              </a:rPr>
              <a:t>Normal profit is the implicit, subjective value of each business owner’s skills and time. </a:t>
            </a:r>
          </a:p>
          <a:p>
            <a:pPr algn="ctr"/>
            <a:endParaRPr lang="en-US" i="1" dirty="0">
              <a:solidFill>
                <a:srgbClr val="0000CC"/>
              </a:solidFill>
            </a:endParaRPr>
          </a:p>
          <a:p>
            <a:pPr marL="285750" indent="-285750">
              <a:buFont typeface="Arial" pitchFamily="34" charset="0"/>
              <a:buChar char="•"/>
            </a:pPr>
            <a:r>
              <a:rPr lang="en-US" sz="1600" dirty="0" smtClean="0"/>
              <a:t>For this reason, some sellers will be willing to tolerate greater losses for longer periods of time than other sellers. </a:t>
            </a:r>
          </a:p>
          <a:p>
            <a:pPr marL="285750" indent="-285750">
              <a:buFont typeface="Arial" pitchFamily="34" charset="0"/>
              <a:buChar char="•"/>
            </a:pPr>
            <a:r>
              <a:rPr lang="en-US" sz="1600" dirty="0" smtClean="0"/>
              <a:t>In other words, among firms facing identical </a:t>
            </a:r>
            <a:r>
              <a:rPr lang="en-US" sz="1600" i="1" dirty="0" smtClean="0"/>
              <a:t>explicit costs</a:t>
            </a:r>
            <a:r>
              <a:rPr lang="en-US" sz="1600" dirty="0" smtClean="0"/>
              <a:t> (wages, interests, rents), some will shut down sooner when earning losses than others due to their different levels of </a:t>
            </a:r>
            <a:r>
              <a:rPr lang="en-US" sz="1600" i="1" dirty="0" smtClean="0"/>
              <a:t>implicit costs</a:t>
            </a:r>
            <a:r>
              <a:rPr lang="en-US" sz="1600" dirty="0" smtClean="0"/>
              <a:t> (normal profit)</a:t>
            </a:r>
          </a:p>
        </p:txBody>
      </p:sp>
      <p:pic>
        <p:nvPicPr>
          <p:cNvPr id="4" name="Picture 3"/>
          <p:cNvPicPr/>
          <p:nvPr/>
        </p:nvPicPr>
        <p:blipFill>
          <a:blip r:embed="rId2" cstate="print"/>
          <a:stretch>
            <a:fillRect/>
          </a:stretch>
        </p:blipFill>
        <p:spPr>
          <a:xfrm>
            <a:off x="3657600" y="723900"/>
            <a:ext cx="3905250" cy="1905000"/>
          </a:xfrm>
          <a:prstGeom prst="rect">
            <a:avLst/>
          </a:prstGeom>
          <a:solidFill>
            <a:srgbClr val="FFFFFF"/>
          </a:solidFill>
          <a:ln>
            <a:noFill/>
            <a:prstDash/>
          </a:ln>
        </p:spPr>
      </p:pic>
    </p:spTree>
    <p:extLst>
      <p:ext uri="{BB962C8B-B14F-4D97-AF65-F5344CB8AC3E}">
        <p14:creationId xmlns="" xmlns:p14="http://schemas.microsoft.com/office/powerpoint/2010/main" val="1888969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832092"/>
          </a:xfrm>
          <a:prstGeom prst="rect">
            <a:avLst/>
          </a:prstGeom>
          <a:noFill/>
        </p:spPr>
        <p:txBody>
          <a:bodyPr wrap="square" rtlCol="0">
            <a:spAutoFit/>
          </a:bodyPr>
          <a:lstStyle/>
          <a:p>
            <a:r>
              <a:rPr lang="en-US" sz="2400" dirty="0" smtClean="0">
                <a:solidFill>
                  <a:srgbClr val="FF0000"/>
                </a:solidFill>
              </a:rPr>
              <a:t>The Shut-down Rule</a:t>
            </a:r>
          </a:p>
          <a:p>
            <a:r>
              <a:rPr lang="en-US" dirty="0" smtClean="0"/>
              <a:t>A firm facing economic losses has two choices:</a:t>
            </a:r>
          </a:p>
          <a:p>
            <a:pPr marL="342900" indent="-342900">
              <a:buFont typeface="+mj-lt"/>
              <a:buAutoNum type="arabicPeriod"/>
            </a:pPr>
            <a:r>
              <a:rPr lang="en-US" sz="1600" dirty="0" smtClean="0">
                <a:solidFill>
                  <a:schemeClr val="tx1">
                    <a:lumMod val="65000"/>
                    <a:lumOff val="35000"/>
                  </a:schemeClr>
                </a:solidFill>
              </a:rPr>
              <a:t>Continue to operate your business, and hope that your average revenue (price) is at least high enough to cover your average variable costs (these are your operating costs in the short-run… you have to earn enough to pay your workers, at least!), OR…</a:t>
            </a:r>
          </a:p>
          <a:p>
            <a:pPr marL="342900" indent="-342900">
              <a:buFont typeface="+mj-lt"/>
              <a:buAutoNum type="arabicPeriod"/>
            </a:pPr>
            <a:endParaRPr lang="en-US" sz="1600" dirty="0" smtClean="0">
              <a:solidFill>
                <a:schemeClr val="tx1">
                  <a:lumMod val="65000"/>
                  <a:lumOff val="35000"/>
                </a:schemeClr>
              </a:solidFill>
            </a:endParaRPr>
          </a:p>
          <a:p>
            <a:pPr marL="342900" indent="-342900">
              <a:buFont typeface="+mj-lt"/>
              <a:buAutoNum type="arabicPeriod"/>
            </a:pPr>
            <a:r>
              <a:rPr lang="en-US" sz="1600" dirty="0" smtClean="0">
                <a:solidFill>
                  <a:schemeClr val="tx1">
                    <a:lumMod val="65000"/>
                    <a:lumOff val="35000"/>
                  </a:schemeClr>
                </a:solidFill>
              </a:rPr>
              <a:t>Shut down and give up your fixed costs, which are those that must be paid EVEN if you shut your business down. A firm’s loss when it shuts down is its total fixed costs, those payments to owners of capital and land resources (rent for your landlord, interest owed to the bank on money you borrowed to buy capital).</a:t>
            </a:r>
          </a:p>
          <a:p>
            <a:pPr marL="342900" indent="-342900">
              <a:buFont typeface="+mj-lt"/>
              <a:buAutoNum type="arabicPeriod"/>
            </a:pPr>
            <a:endParaRPr lang="en-US" sz="1600" dirty="0" smtClean="0">
              <a:solidFill>
                <a:schemeClr val="tx1">
                  <a:lumMod val="65000"/>
                  <a:lumOff val="35000"/>
                </a:schemeClr>
              </a:solidFill>
            </a:endParaRPr>
          </a:p>
          <a:p>
            <a:r>
              <a:rPr lang="en-US" b="1" dirty="0" smtClean="0">
                <a:solidFill>
                  <a:srgbClr val="2830D8"/>
                </a:solidFill>
              </a:rPr>
              <a:t>These tradeoffs give business owners a clear rule for WHEN TO SHUT DOWN: </a:t>
            </a:r>
          </a:p>
          <a:p>
            <a:endParaRPr lang="en-US" b="1" dirty="0" smtClean="0">
              <a:solidFill>
                <a:srgbClr val="2830D8"/>
              </a:solidFill>
            </a:endParaRPr>
          </a:p>
          <a:p>
            <a:pPr algn="ctr"/>
            <a:r>
              <a:rPr lang="en-US" sz="2400" i="1" dirty="0" smtClean="0">
                <a:solidFill>
                  <a:srgbClr val="FF0000"/>
                </a:solidFill>
              </a:rPr>
              <a:t>If the price of your product is lower than a firm’s average variable cost</a:t>
            </a:r>
          </a:p>
          <a:p>
            <a:pPr algn="ctr"/>
            <a:r>
              <a:rPr lang="en-US" sz="1400" i="1" dirty="0">
                <a:solidFill>
                  <a:srgbClr val="FF0000"/>
                </a:solidFill>
              </a:rPr>
              <a:t>o</a:t>
            </a:r>
            <a:r>
              <a:rPr lang="en-US" sz="1400" i="1" dirty="0" smtClean="0">
                <a:solidFill>
                  <a:srgbClr val="FF0000"/>
                </a:solidFill>
              </a:rPr>
              <a:t>r…</a:t>
            </a:r>
          </a:p>
          <a:p>
            <a:pPr algn="ctr"/>
            <a:r>
              <a:rPr lang="en-US" sz="2400" i="1" dirty="0" smtClean="0">
                <a:solidFill>
                  <a:srgbClr val="FF0000"/>
                </a:solidFill>
              </a:rPr>
              <a:t>If the firm’s total losses when continuing to operate are greater than its total fixed costs</a:t>
            </a:r>
          </a:p>
        </p:txBody>
      </p:sp>
    </p:spTree>
    <p:extLst>
      <p:ext uri="{BB962C8B-B14F-4D97-AF65-F5344CB8AC3E}">
        <p14:creationId xmlns="" xmlns:p14="http://schemas.microsoft.com/office/powerpoint/2010/main" val="2855724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tretch>
            <a:fillRect/>
          </a:stretch>
        </p:blipFill>
        <p:spPr>
          <a:xfrm>
            <a:off x="2830208" y="2241490"/>
            <a:ext cx="6256007" cy="3283010"/>
          </a:xfrm>
          <a:prstGeom prst="rect">
            <a:avLst/>
          </a:prstGeom>
          <a:solidFill>
            <a:srgbClr val="FFFFFF"/>
          </a:solidFill>
          <a:ln>
            <a:noFill/>
            <a:prstDash/>
          </a:ln>
        </p:spPr>
      </p:pic>
      <p:sp>
        <p:nvSpPr>
          <p:cNvPr id="4" name="TextBox 3"/>
          <p:cNvSpPr txBox="1"/>
          <p:nvPr/>
        </p:nvSpPr>
        <p:spPr>
          <a:xfrm>
            <a:off x="0" y="2352913"/>
            <a:ext cx="3124200" cy="3293209"/>
          </a:xfrm>
          <a:prstGeom prst="rect">
            <a:avLst/>
          </a:prstGeom>
          <a:noFill/>
        </p:spPr>
        <p:txBody>
          <a:bodyPr wrap="square" rtlCol="0">
            <a:spAutoFit/>
          </a:bodyPr>
          <a:lstStyle/>
          <a:p>
            <a:r>
              <a:rPr lang="en-US" sz="1600" b="1" dirty="0" smtClean="0">
                <a:solidFill>
                  <a:srgbClr val="2830D8"/>
                </a:solidFill>
              </a:rPr>
              <a:t>Consider the Pizza Market:</a:t>
            </a:r>
          </a:p>
          <a:p>
            <a:pPr marL="285750" indent="-285750">
              <a:buFont typeface="Arial" pitchFamily="34" charset="0"/>
              <a:buChar char="•"/>
            </a:pPr>
            <a:r>
              <a:rPr lang="en-US" sz="1600" dirty="0" smtClean="0"/>
              <a:t>The price ($10) is lower than the firm’s AVC ($11). The firm cannot even afford to pay its workers.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firm’s total losses (17-10)x160, are greater than its total fixed costs (17-11)x160. The firm would minimize its losses by shutting down</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This firm should exit the market</a:t>
            </a:r>
            <a:endParaRPr lang="en-US" sz="1600" dirty="0"/>
          </a:p>
        </p:txBody>
      </p:sp>
      <p:sp>
        <p:nvSpPr>
          <p:cNvPr id="6" name="TextBox 5"/>
          <p:cNvSpPr txBox="1">
            <a:spLocks noRot="1" noChangeAspect="1" noMove="1" noResize="1" noEditPoints="1" noAdjustHandles="1" noChangeArrowheads="1" noChangeShapeType="1" noTextEdit="1"/>
          </p:cNvSpPr>
          <p:nvPr/>
        </p:nvSpPr>
        <p:spPr>
          <a:xfrm>
            <a:off x="0" y="723900"/>
            <a:ext cx="9144000" cy="1569660"/>
          </a:xfrm>
          <a:prstGeom prst="rect">
            <a:avLst/>
          </a:prstGeom>
          <a:blipFill rotWithShape="1">
            <a:blip r:embed="rId3" cstate="print"/>
            <a:stretch>
              <a:fillRect l="-1000" t="-3113" b="-5447"/>
            </a:stretch>
          </a:blipFill>
        </p:spPr>
        <p:txBody>
          <a:bodyPr/>
          <a:lstStyle/>
          <a:p>
            <a:r>
              <a:rPr lang="en-US">
                <a:noFill/>
              </a:rPr>
              <a:t> </a:t>
            </a:r>
          </a:p>
        </p:txBody>
      </p:sp>
    </p:spTree>
    <p:extLst>
      <p:ext uri="{BB962C8B-B14F-4D97-AF65-F5344CB8AC3E}">
        <p14:creationId xmlns="" xmlns:p14="http://schemas.microsoft.com/office/powerpoint/2010/main" val="16094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016758"/>
          </a:xfrm>
          <a:prstGeom prst="rect">
            <a:avLst/>
          </a:prstGeom>
          <a:noFill/>
        </p:spPr>
        <p:txBody>
          <a:bodyPr wrap="square" rtlCol="0">
            <a:spAutoFit/>
          </a:bodyPr>
          <a:lstStyle/>
          <a:p>
            <a:r>
              <a:rPr lang="en-US" sz="2400" dirty="0" smtClean="0">
                <a:solidFill>
                  <a:srgbClr val="FF0000"/>
                </a:solidFill>
              </a:rPr>
              <a:t>Assumptions of the Perfectly Competitive Market Model</a:t>
            </a:r>
          </a:p>
          <a:p>
            <a:endParaRPr lang="en-US" dirty="0"/>
          </a:p>
          <a:p>
            <a:endParaRPr lang="en-US" sz="1600" b="1" dirty="0" smtClean="0">
              <a:solidFill>
                <a:srgbClr val="2830D8"/>
              </a:solidFill>
            </a:endParaRPr>
          </a:p>
          <a:p>
            <a:r>
              <a:rPr lang="en-US" b="1" dirty="0" smtClean="0">
                <a:solidFill>
                  <a:srgbClr val="2830D8"/>
                </a:solidFill>
              </a:rPr>
              <a:t>A perfectly competitive market is one in which: </a:t>
            </a:r>
          </a:p>
          <a:p>
            <a:pPr marL="285750" indent="-285750">
              <a:buFont typeface="Arial" pitchFamily="34" charset="0"/>
              <a:buChar char="•"/>
            </a:pPr>
            <a:r>
              <a:rPr lang="en-US" sz="1600" dirty="0" smtClean="0"/>
              <a:t>There is a very large number of firms,</a:t>
            </a:r>
          </a:p>
          <a:p>
            <a:pPr marL="285750" indent="-285750">
              <a:buFont typeface="Arial" pitchFamily="34" charset="0"/>
              <a:buChar char="•"/>
            </a:pPr>
            <a:r>
              <a:rPr lang="en-US" sz="1600" dirty="0" smtClean="0"/>
              <a:t>Selling identical products to one another,</a:t>
            </a:r>
          </a:p>
          <a:p>
            <a:pPr marL="285750" indent="-285750">
              <a:buFont typeface="Arial" pitchFamily="34" charset="0"/>
              <a:buChar char="•"/>
            </a:pPr>
            <a:r>
              <a:rPr lang="en-US" sz="1600" dirty="0" smtClean="0"/>
              <a:t>In which there are no barriers to entry or exit</a:t>
            </a:r>
          </a:p>
          <a:p>
            <a:pPr marL="285750" indent="-285750">
              <a:buFont typeface="Arial" pitchFamily="34" charset="0"/>
              <a:buChar char="•"/>
            </a:pPr>
            <a:r>
              <a:rPr lang="en-US" sz="1600" dirty="0" smtClean="0"/>
              <a:t>And in which individual firms have no control over the market price. </a:t>
            </a:r>
          </a:p>
          <a:p>
            <a:endParaRPr lang="en-US" sz="1600" b="1" dirty="0" smtClean="0">
              <a:solidFill>
                <a:srgbClr val="2830D8"/>
              </a:solidFill>
            </a:endParaRPr>
          </a:p>
          <a:p>
            <a:r>
              <a:rPr lang="en-US" sz="1600" b="1" dirty="0" smtClean="0">
                <a:solidFill>
                  <a:srgbClr val="2830D8"/>
                </a:solidFill>
              </a:rPr>
              <a:t>Example: </a:t>
            </a:r>
            <a:r>
              <a:rPr lang="en-US" sz="1600" dirty="0" smtClean="0"/>
              <a:t>Imagine you live in New York City and want to have a cheese pizza for lunch. Let’s assume…</a:t>
            </a:r>
          </a:p>
          <a:p>
            <a:pPr marL="285750" indent="-285750">
              <a:buFont typeface="Arial" pitchFamily="34" charset="0"/>
              <a:buChar char="•"/>
            </a:pPr>
            <a:r>
              <a:rPr lang="en-US" sz="1600" dirty="0" smtClean="0"/>
              <a:t>There are hundreds of pizza shops in New York</a:t>
            </a:r>
          </a:p>
          <a:p>
            <a:pPr marL="285750" indent="-285750">
              <a:buFont typeface="Arial" pitchFamily="34" charset="0"/>
              <a:buChar char="•"/>
            </a:pPr>
            <a:r>
              <a:rPr lang="en-US" sz="1600" dirty="0" smtClean="0"/>
              <a:t>Every one of them has cheese pizza on their menu</a:t>
            </a:r>
          </a:p>
          <a:p>
            <a:pPr marL="285750" indent="-285750">
              <a:buFont typeface="Arial" pitchFamily="34" charset="0"/>
              <a:buChar char="•"/>
            </a:pPr>
            <a:r>
              <a:rPr lang="en-US" sz="1600" dirty="0" smtClean="0"/>
              <a:t>They all pay their workers minimum wage. They all buy cheese, dough and tomato sauce at the same prices</a:t>
            </a:r>
          </a:p>
          <a:p>
            <a:pPr marL="285750" indent="-285750">
              <a:buFont typeface="Arial" pitchFamily="34" charset="0"/>
              <a:buChar char="•"/>
            </a:pPr>
            <a:r>
              <a:rPr lang="en-US" sz="1600" dirty="0" smtClean="0"/>
              <a:t>It is cheap and easy to open a pizza shop, just as it is to shut one down if needed.</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algn="ctr"/>
            <a:r>
              <a:rPr lang="en-US" i="1" dirty="0" smtClean="0">
                <a:solidFill>
                  <a:srgbClr val="FF0000"/>
                </a:solidFill>
              </a:rPr>
              <a:t>Based on these characteristics, the market for cheese pizzas in New York is close to perfectly competitive. You will pay the same price no matter where you order your pizza from!</a:t>
            </a:r>
          </a:p>
        </p:txBody>
      </p:sp>
    </p:spTree>
    <p:extLst>
      <p:ext uri="{BB962C8B-B14F-4D97-AF65-F5344CB8AC3E}">
        <p14:creationId xmlns="" xmlns:p14="http://schemas.microsoft.com/office/powerpoint/2010/main" val="267158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846659"/>
          </a:xfrm>
          <a:prstGeom prst="rect">
            <a:avLst/>
          </a:prstGeom>
          <a:noFill/>
        </p:spPr>
        <p:txBody>
          <a:bodyPr wrap="square" rtlCol="0">
            <a:spAutoFit/>
          </a:bodyPr>
          <a:lstStyle/>
          <a:p>
            <a:r>
              <a:rPr lang="en-US" sz="2400" dirty="0" smtClean="0">
                <a:solidFill>
                  <a:srgbClr val="FF0000"/>
                </a:solidFill>
              </a:rPr>
              <a:t>Marginal Cost as the Individual Firm’s “Supply” Curve</a:t>
            </a:r>
          </a:p>
          <a:p>
            <a:pPr marL="285750" indent="-285750">
              <a:buFont typeface="Arial" pitchFamily="34" charset="0"/>
              <a:buChar char="•"/>
            </a:pPr>
            <a:r>
              <a:rPr lang="en-US" dirty="0">
                <a:cs typeface="Arial" pitchFamily="34" charset="0"/>
              </a:rPr>
              <a:t>The MC increases as </a:t>
            </a:r>
            <a:r>
              <a:rPr lang="en-US" dirty="0" smtClean="0">
                <a:cs typeface="Arial" pitchFamily="34" charset="0"/>
              </a:rPr>
              <a:t>output </a:t>
            </a:r>
            <a:r>
              <a:rPr lang="en-US" dirty="0">
                <a:cs typeface="Arial" pitchFamily="34" charset="0"/>
              </a:rPr>
              <a:t>increases because of diminishing marginal </a:t>
            </a:r>
            <a:r>
              <a:rPr lang="en-US" dirty="0" smtClean="0">
                <a:cs typeface="Arial" pitchFamily="34" charset="0"/>
              </a:rPr>
              <a:t>returns</a:t>
            </a:r>
          </a:p>
          <a:p>
            <a:pPr marL="285750" indent="-285750">
              <a:buFont typeface="Arial" pitchFamily="34" charset="0"/>
              <a:buChar char="•"/>
            </a:pPr>
            <a:r>
              <a:rPr lang="en-US" dirty="0" smtClean="0">
                <a:cs typeface="Arial" pitchFamily="34" charset="0"/>
              </a:rPr>
              <a:t>Since </a:t>
            </a:r>
            <a:r>
              <a:rPr lang="en-US" dirty="0">
                <a:cs typeface="Arial" pitchFamily="34" charset="0"/>
              </a:rPr>
              <a:t>the MC increases at higher level of </a:t>
            </a:r>
            <a:r>
              <a:rPr lang="en-US" dirty="0" smtClean="0">
                <a:cs typeface="Arial" pitchFamily="34" charset="0"/>
              </a:rPr>
              <a:t>output</a:t>
            </a:r>
            <a:r>
              <a:rPr lang="en-US" dirty="0">
                <a:cs typeface="Arial" pitchFamily="34" charset="0"/>
              </a:rPr>
              <a:t>, firms require a higher prices in order for them to increase output, so they can maintain the MR=MC level and maximize </a:t>
            </a:r>
            <a:r>
              <a:rPr lang="en-US" dirty="0" smtClean="0">
                <a:cs typeface="Arial" pitchFamily="34" charset="0"/>
              </a:rPr>
              <a:t>profits.</a:t>
            </a:r>
          </a:p>
          <a:p>
            <a:pPr marL="285750" indent="-285750">
              <a:buFont typeface="Arial" pitchFamily="34" charset="0"/>
              <a:buChar char="•"/>
            </a:pPr>
            <a:r>
              <a:rPr lang="en-US" dirty="0" smtClean="0">
                <a:cs typeface="Arial" pitchFamily="34" charset="0"/>
              </a:rPr>
              <a:t>In </a:t>
            </a:r>
            <a:r>
              <a:rPr lang="en-US" dirty="0">
                <a:cs typeface="Arial" pitchFamily="34" charset="0"/>
              </a:rPr>
              <a:t>other words, the MC curve represents the relationship between price and quantity supplied. This is a direct relationship (demonstrating the law of supply!)</a:t>
            </a:r>
          </a:p>
        </p:txBody>
      </p:sp>
      <p:grpSp>
        <p:nvGrpSpPr>
          <p:cNvPr id="45" name="Group 44"/>
          <p:cNvGrpSpPr/>
          <p:nvPr/>
        </p:nvGrpSpPr>
        <p:grpSpPr>
          <a:xfrm>
            <a:off x="4737100" y="2636506"/>
            <a:ext cx="4483100" cy="2964194"/>
            <a:chOff x="5003800" y="1574800"/>
            <a:chExt cx="4483100" cy="3557032"/>
          </a:xfrm>
        </p:grpSpPr>
        <p:grpSp>
          <p:nvGrpSpPr>
            <p:cNvPr id="47" name="Group 8"/>
            <p:cNvGrpSpPr/>
            <p:nvPr/>
          </p:nvGrpSpPr>
          <p:grpSpPr>
            <a:xfrm>
              <a:off x="5003800" y="1574800"/>
              <a:ext cx="4152900" cy="3557032"/>
              <a:chOff x="5003800" y="1574800"/>
              <a:chExt cx="4152900" cy="3557032"/>
            </a:xfrm>
          </p:grpSpPr>
          <p:cxnSp>
            <p:nvCxnSpPr>
              <p:cNvPr id="59" name="Straight Connector 58"/>
              <p:cNvCxnSpPr/>
              <p:nvPr/>
            </p:nvCxnSpPr>
            <p:spPr>
              <a:xfrm>
                <a:off x="5316601" y="1649729"/>
                <a:ext cx="0" cy="303822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4"/>
              <p:cNvCxnSpPr/>
              <p:nvPr/>
            </p:nvCxnSpPr>
            <p:spPr>
              <a:xfrm>
                <a:off x="5302250" y="4687951"/>
                <a:ext cx="355663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1" name="TextBox 5"/>
              <p:cNvSpPr txBox="1"/>
              <p:nvPr/>
            </p:nvSpPr>
            <p:spPr>
              <a:xfrm>
                <a:off x="5003800" y="1587500"/>
                <a:ext cx="381000" cy="369332"/>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62" name="TextBox 6"/>
              <p:cNvSpPr txBox="1"/>
              <p:nvPr/>
            </p:nvSpPr>
            <p:spPr>
              <a:xfrm>
                <a:off x="8699500" y="4762500"/>
                <a:ext cx="457200" cy="369332"/>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63" name="TextBox 7"/>
              <p:cNvSpPr txBox="1"/>
              <p:nvPr/>
            </p:nvSpPr>
            <p:spPr>
              <a:xfrm>
                <a:off x="6806043" y="1574800"/>
                <a:ext cx="1016000" cy="406265"/>
              </a:xfrm>
              <a:prstGeom prst="rect">
                <a:avLst/>
              </a:prstGeom>
              <a:noFill/>
            </p:spPr>
            <p:txBody>
              <a:bodyPr vert="horz" rtlCol="0">
                <a:spAutoFit/>
              </a:bodyPr>
              <a:lstStyle/>
              <a:p>
                <a:r>
                  <a:rPr lang="en-US" sz="1600" b="1" dirty="0" smtClean="0">
                    <a:solidFill>
                      <a:srgbClr val="800080"/>
                    </a:solidFill>
                  </a:rPr>
                  <a:t>PC Firm</a:t>
                </a:r>
                <a:endParaRPr lang="en-US" sz="1600" b="1" dirty="0">
                  <a:solidFill>
                    <a:srgbClr val="800080"/>
                  </a:solidFill>
                </a:endParaRPr>
              </a:p>
            </p:txBody>
          </p:sp>
        </p:grpSp>
        <p:sp>
          <p:nvSpPr>
            <p:cNvPr id="48" name="TextBox 47"/>
            <p:cNvSpPr txBox="1"/>
            <p:nvPr/>
          </p:nvSpPr>
          <p:spPr>
            <a:xfrm>
              <a:off x="8331200" y="1638300"/>
              <a:ext cx="533400" cy="369332"/>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49" name="TextBox 48"/>
            <p:cNvSpPr txBox="1"/>
            <p:nvPr/>
          </p:nvSpPr>
          <p:spPr>
            <a:xfrm>
              <a:off x="8877300" y="2984500"/>
              <a:ext cx="609600" cy="369332"/>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sp>
          <p:nvSpPr>
            <p:cNvPr id="54" name="Freeform 53"/>
            <p:cNvSpPr/>
            <p:nvPr/>
          </p:nvSpPr>
          <p:spPr>
            <a:xfrm>
              <a:off x="5669279" y="1827529"/>
              <a:ext cx="2616202" cy="2597151"/>
            </a:xfrm>
            <a:custGeom>
              <a:avLst/>
              <a:gdLst/>
              <a:ahLst/>
              <a:cxnLst/>
              <a:rect l="0" t="0" r="0" b="0"/>
              <a:pathLst>
                <a:path w="2616202" h="2597151">
                  <a:moveTo>
                    <a:pt x="0" y="2244091"/>
                  </a:moveTo>
                  <a:lnTo>
                    <a:pt x="0" y="2260600"/>
                  </a:lnTo>
                  <a:lnTo>
                    <a:pt x="3811" y="2275841"/>
                  </a:lnTo>
                  <a:lnTo>
                    <a:pt x="6350" y="2283461"/>
                  </a:lnTo>
                  <a:lnTo>
                    <a:pt x="67311" y="2360930"/>
                  </a:lnTo>
                  <a:lnTo>
                    <a:pt x="92711" y="2391411"/>
                  </a:lnTo>
                  <a:lnTo>
                    <a:pt x="106680" y="2400300"/>
                  </a:lnTo>
                  <a:lnTo>
                    <a:pt x="113030" y="2402841"/>
                  </a:lnTo>
                  <a:lnTo>
                    <a:pt x="116841" y="2406650"/>
                  </a:lnTo>
                  <a:lnTo>
                    <a:pt x="132080" y="2426971"/>
                  </a:lnTo>
                  <a:lnTo>
                    <a:pt x="193041" y="2472691"/>
                  </a:lnTo>
                  <a:lnTo>
                    <a:pt x="266700" y="2508250"/>
                  </a:lnTo>
                  <a:lnTo>
                    <a:pt x="325121" y="2540000"/>
                  </a:lnTo>
                  <a:lnTo>
                    <a:pt x="349250" y="2548891"/>
                  </a:lnTo>
                  <a:lnTo>
                    <a:pt x="379730" y="2556511"/>
                  </a:lnTo>
                  <a:lnTo>
                    <a:pt x="433071" y="2574291"/>
                  </a:lnTo>
                  <a:lnTo>
                    <a:pt x="510541" y="2592071"/>
                  </a:lnTo>
                  <a:lnTo>
                    <a:pt x="585471" y="2597150"/>
                  </a:lnTo>
                  <a:lnTo>
                    <a:pt x="770891" y="2597150"/>
                  </a:lnTo>
                  <a:lnTo>
                    <a:pt x="838201" y="2590800"/>
                  </a:lnTo>
                  <a:lnTo>
                    <a:pt x="885190" y="2578100"/>
                  </a:lnTo>
                  <a:lnTo>
                    <a:pt x="963930" y="2551430"/>
                  </a:lnTo>
                  <a:lnTo>
                    <a:pt x="1060451" y="2526030"/>
                  </a:lnTo>
                  <a:lnTo>
                    <a:pt x="1092201" y="2513330"/>
                  </a:lnTo>
                  <a:lnTo>
                    <a:pt x="1165861" y="2470150"/>
                  </a:lnTo>
                  <a:lnTo>
                    <a:pt x="1230630" y="2438400"/>
                  </a:lnTo>
                  <a:lnTo>
                    <a:pt x="1305561" y="2381250"/>
                  </a:lnTo>
                  <a:lnTo>
                    <a:pt x="1347471" y="2345691"/>
                  </a:lnTo>
                  <a:lnTo>
                    <a:pt x="1426211" y="2283461"/>
                  </a:lnTo>
                  <a:lnTo>
                    <a:pt x="1496061" y="2221230"/>
                  </a:lnTo>
                  <a:lnTo>
                    <a:pt x="1539240" y="2171700"/>
                  </a:lnTo>
                  <a:lnTo>
                    <a:pt x="1609090" y="2091691"/>
                  </a:lnTo>
                  <a:lnTo>
                    <a:pt x="1682751" y="1990091"/>
                  </a:lnTo>
                  <a:lnTo>
                    <a:pt x="1732280" y="1911350"/>
                  </a:lnTo>
                  <a:lnTo>
                    <a:pt x="1868171" y="1694180"/>
                  </a:lnTo>
                  <a:lnTo>
                    <a:pt x="1896111" y="1649730"/>
                  </a:lnTo>
                  <a:lnTo>
                    <a:pt x="1955801" y="1541780"/>
                  </a:lnTo>
                  <a:lnTo>
                    <a:pt x="1977390" y="1506221"/>
                  </a:lnTo>
                  <a:lnTo>
                    <a:pt x="2005330" y="1437641"/>
                  </a:lnTo>
                  <a:lnTo>
                    <a:pt x="2026921" y="1393191"/>
                  </a:lnTo>
                  <a:lnTo>
                    <a:pt x="2067561" y="1308100"/>
                  </a:lnTo>
                  <a:lnTo>
                    <a:pt x="2108201" y="1217931"/>
                  </a:lnTo>
                  <a:lnTo>
                    <a:pt x="2148840" y="1126491"/>
                  </a:lnTo>
                  <a:lnTo>
                    <a:pt x="2208530" y="991871"/>
                  </a:lnTo>
                  <a:lnTo>
                    <a:pt x="2233930" y="933450"/>
                  </a:lnTo>
                  <a:lnTo>
                    <a:pt x="2260601" y="867410"/>
                  </a:lnTo>
                  <a:lnTo>
                    <a:pt x="2302511" y="762000"/>
                  </a:lnTo>
                  <a:lnTo>
                    <a:pt x="2332990" y="668021"/>
                  </a:lnTo>
                  <a:lnTo>
                    <a:pt x="2374901" y="588010"/>
                  </a:lnTo>
                  <a:lnTo>
                    <a:pt x="2415540" y="524510"/>
                  </a:lnTo>
                  <a:lnTo>
                    <a:pt x="2443480" y="448310"/>
                  </a:lnTo>
                  <a:lnTo>
                    <a:pt x="2509521" y="250191"/>
                  </a:lnTo>
                  <a:lnTo>
                    <a:pt x="2537461" y="187960"/>
                  </a:lnTo>
                  <a:lnTo>
                    <a:pt x="2560321" y="123191"/>
                  </a:lnTo>
                  <a:lnTo>
                    <a:pt x="2592071" y="53341"/>
                  </a:lnTo>
                  <a:lnTo>
                    <a:pt x="2606040" y="38100"/>
                  </a:lnTo>
                  <a:lnTo>
                    <a:pt x="2608580" y="30481"/>
                  </a:lnTo>
                  <a:lnTo>
                    <a:pt x="2616201" y="0"/>
                  </a:lnTo>
                </a:path>
              </a:pathLst>
            </a:custGeom>
            <a:ln w="4076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55" name="Freeform 54"/>
            <p:cNvSpPr/>
            <p:nvPr/>
          </p:nvSpPr>
          <p:spPr>
            <a:xfrm>
              <a:off x="5718809" y="2931160"/>
              <a:ext cx="3234692" cy="1143000"/>
            </a:xfrm>
            <a:custGeom>
              <a:avLst/>
              <a:gdLst/>
              <a:ahLst/>
              <a:cxnLst/>
              <a:rect l="0" t="0" r="0" b="0"/>
              <a:pathLst>
                <a:path w="3234692" h="1143000">
                  <a:moveTo>
                    <a:pt x="0" y="962660"/>
                  </a:moveTo>
                  <a:lnTo>
                    <a:pt x="11431" y="966469"/>
                  </a:lnTo>
                  <a:lnTo>
                    <a:pt x="38100" y="986790"/>
                  </a:lnTo>
                  <a:lnTo>
                    <a:pt x="125731" y="1021080"/>
                  </a:lnTo>
                  <a:lnTo>
                    <a:pt x="227331" y="1036319"/>
                  </a:lnTo>
                  <a:lnTo>
                    <a:pt x="330200" y="1060449"/>
                  </a:lnTo>
                  <a:lnTo>
                    <a:pt x="426720" y="1088390"/>
                  </a:lnTo>
                  <a:lnTo>
                    <a:pt x="468631" y="1094740"/>
                  </a:lnTo>
                  <a:lnTo>
                    <a:pt x="557531" y="1109980"/>
                  </a:lnTo>
                  <a:lnTo>
                    <a:pt x="646431" y="1122680"/>
                  </a:lnTo>
                  <a:lnTo>
                    <a:pt x="680720" y="1127760"/>
                  </a:lnTo>
                  <a:lnTo>
                    <a:pt x="770891" y="1130299"/>
                  </a:lnTo>
                  <a:lnTo>
                    <a:pt x="854710" y="1134110"/>
                  </a:lnTo>
                  <a:lnTo>
                    <a:pt x="911860" y="1139190"/>
                  </a:lnTo>
                  <a:lnTo>
                    <a:pt x="1009650" y="1142999"/>
                  </a:lnTo>
                  <a:lnTo>
                    <a:pt x="1090931" y="1142999"/>
                  </a:lnTo>
                  <a:lnTo>
                    <a:pt x="1156971" y="1139190"/>
                  </a:lnTo>
                  <a:lnTo>
                    <a:pt x="1245871" y="1132840"/>
                  </a:lnTo>
                  <a:lnTo>
                    <a:pt x="1333500" y="1129030"/>
                  </a:lnTo>
                  <a:lnTo>
                    <a:pt x="1369060" y="1122680"/>
                  </a:lnTo>
                  <a:lnTo>
                    <a:pt x="1464310" y="1111249"/>
                  </a:lnTo>
                  <a:lnTo>
                    <a:pt x="1554481" y="1090930"/>
                  </a:lnTo>
                  <a:lnTo>
                    <a:pt x="1652271" y="1069340"/>
                  </a:lnTo>
                  <a:lnTo>
                    <a:pt x="1728471" y="1050290"/>
                  </a:lnTo>
                  <a:lnTo>
                    <a:pt x="1739900" y="1049019"/>
                  </a:lnTo>
                  <a:lnTo>
                    <a:pt x="1762760" y="1041399"/>
                  </a:lnTo>
                  <a:lnTo>
                    <a:pt x="1784350" y="1033780"/>
                  </a:lnTo>
                  <a:lnTo>
                    <a:pt x="1882141" y="1005840"/>
                  </a:lnTo>
                  <a:lnTo>
                    <a:pt x="1931671" y="986790"/>
                  </a:lnTo>
                  <a:lnTo>
                    <a:pt x="1964691" y="971549"/>
                  </a:lnTo>
                  <a:lnTo>
                    <a:pt x="1997710" y="962660"/>
                  </a:lnTo>
                  <a:lnTo>
                    <a:pt x="2065021" y="929640"/>
                  </a:lnTo>
                  <a:lnTo>
                    <a:pt x="2119631" y="905510"/>
                  </a:lnTo>
                  <a:lnTo>
                    <a:pt x="2170431" y="877569"/>
                  </a:lnTo>
                  <a:lnTo>
                    <a:pt x="2223771" y="844549"/>
                  </a:lnTo>
                  <a:lnTo>
                    <a:pt x="2279650" y="812799"/>
                  </a:lnTo>
                  <a:lnTo>
                    <a:pt x="2325371" y="781049"/>
                  </a:lnTo>
                  <a:lnTo>
                    <a:pt x="2367281" y="759460"/>
                  </a:lnTo>
                  <a:lnTo>
                    <a:pt x="2383791" y="748030"/>
                  </a:lnTo>
                  <a:lnTo>
                    <a:pt x="2446021" y="715010"/>
                  </a:lnTo>
                  <a:lnTo>
                    <a:pt x="2528571" y="664210"/>
                  </a:lnTo>
                  <a:lnTo>
                    <a:pt x="2571750" y="633730"/>
                  </a:lnTo>
                  <a:lnTo>
                    <a:pt x="2599691" y="618490"/>
                  </a:lnTo>
                  <a:lnTo>
                    <a:pt x="2618741" y="609599"/>
                  </a:lnTo>
                  <a:lnTo>
                    <a:pt x="2658110" y="582930"/>
                  </a:lnTo>
                  <a:lnTo>
                    <a:pt x="2696210" y="547369"/>
                  </a:lnTo>
                  <a:lnTo>
                    <a:pt x="2729231" y="521969"/>
                  </a:lnTo>
                  <a:lnTo>
                    <a:pt x="2774950" y="492760"/>
                  </a:lnTo>
                  <a:lnTo>
                    <a:pt x="2815591" y="463549"/>
                  </a:lnTo>
                  <a:lnTo>
                    <a:pt x="2849881" y="429260"/>
                  </a:lnTo>
                  <a:lnTo>
                    <a:pt x="2884171" y="394969"/>
                  </a:lnTo>
                  <a:lnTo>
                    <a:pt x="2918460" y="360680"/>
                  </a:lnTo>
                  <a:lnTo>
                    <a:pt x="2947671" y="327660"/>
                  </a:lnTo>
                  <a:lnTo>
                    <a:pt x="2974341" y="306069"/>
                  </a:lnTo>
                  <a:lnTo>
                    <a:pt x="2989581" y="287019"/>
                  </a:lnTo>
                  <a:lnTo>
                    <a:pt x="3009900" y="260350"/>
                  </a:lnTo>
                  <a:lnTo>
                    <a:pt x="3032760" y="229869"/>
                  </a:lnTo>
                  <a:lnTo>
                    <a:pt x="3051810" y="205740"/>
                  </a:lnTo>
                  <a:lnTo>
                    <a:pt x="3067050" y="186690"/>
                  </a:lnTo>
                  <a:lnTo>
                    <a:pt x="3094991" y="154940"/>
                  </a:lnTo>
                  <a:lnTo>
                    <a:pt x="3114041" y="129540"/>
                  </a:lnTo>
                  <a:lnTo>
                    <a:pt x="3144521" y="95250"/>
                  </a:lnTo>
                  <a:lnTo>
                    <a:pt x="3163571" y="73660"/>
                  </a:lnTo>
                  <a:lnTo>
                    <a:pt x="3191510" y="40640"/>
                  </a:lnTo>
                  <a:lnTo>
                    <a:pt x="3234691" y="0"/>
                  </a:lnTo>
                </a:path>
              </a:pathLst>
            </a:custGeom>
            <a:ln w="31623"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56" name="Straight Connector 55"/>
            <p:cNvCxnSpPr/>
            <p:nvPr/>
          </p:nvCxnSpPr>
          <p:spPr>
            <a:xfrm flipV="1">
              <a:off x="7012305" y="1904745"/>
              <a:ext cx="1169035" cy="623444"/>
            </a:xfrm>
            <a:prstGeom prst="line">
              <a:avLst/>
            </a:prstGeom>
            <a:ln w="38100" cap="sq" cmpd="sng" algn="ctr">
              <a:solidFill>
                <a:srgbClr val="FF6820"/>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64171" y="2787142"/>
              <a:ext cx="125476" cy="1218184"/>
            </a:xfrm>
            <a:prstGeom prst="line">
              <a:avLst/>
            </a:prstGeom>
            <a:ln w="38100" cap="sq" cmpd="sng" algn="ctr">
              <a:solidFill>
                <a:srgbClr val="FF6820"/>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06274" y="2193449"/>
              <a:ext cx="1480769" cy="627864"/>
            </a:xfrm>
            <a:prstGeom prst="rect">
              <a:avLst/>
            </a:prstGeom>
            <a:noFill/>
          </p:spPr>
          <p:txBody>
            <a:bodyPr vert="horz" wrap="square" rtlCol="0">
              <a:spAutoFit/>
            </a:bodyPr>
            <a:lstStyle/>
            <a:p>
              <a:pPr algn="ctr"/>
              <a:r>
                <a:rPr lang="en-US" sz="1400" b="1" dirty="0" smtClean="0">
                  <a:solidFill>
                    <a:srgbClr val="FF6820"/>
                  </a:solidFill>
                </a:rPr>
                <a:t>Firm's Supply curve</a:t>
              </a:r>
              <a:endParaRPr lang="en-US" sz="1400" b="1" dirty="0">
                <a:solidFill>
                  <a:srgbClr val="FF6820"/>
                </a:solidFill>
              </a:endParaRPr>
            </a:p>
          </p:txBody>
        </p:sp>
      </p:grpSp>
      <p:graphicFrame>
        <p:nvGraphicFramePr>
          <p:cNvPr id="64" name="Table 63"/>
          <p:cNvGraphicFramePr>
            <a:graphicFrameLocks noGrp="1"/>
          </p:cNvGraphicFramePr>
          <p:nvPr>
            <p:extLst>
              <p:ext uri="{D42A27DB-BD31-4B8C-83A1-F6EECF244321}">
                <p14:modId xmlns="" xmlns:p14="http://schemas.microsoft.com/office/powerpoint/2010/main" val="138640006"/>
              </p:ext>
            </p:extLst>
          </p:nvPr>
        </p:nvGraphicFramePr>
        <p:xfrm>
          <a:off x="0" y="2570559"/>
          <a:ext cx="4419600" cy="3106341"/>
        </p:xfrm>
        <a:graphic>
          <a:graphicData uri="http://schemas.openxmlformats.org/drawingml/2006/table">
            <a:tbl>
              <a:tblPr bandRow="1">
                <a:tableStyleId>{BC89EF96-8CEA-46FF-86C4-4CE0E7609802}</a:tableStyleId>
              </a:tblPr>
              <a:tblGrid>
                <a:gridCol w="4419600"/>
              </a:tblGrid>
              <a:tr h="6678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2830D8"/>
                          </a:solidFill>
                        </a:rPr>
                        <a:t>What would cause the firm's supply (MC) curve to shift?</a:t>
                      </a:r>
                      <a:endParaRPr lang="en-US" sz="1800" b="1" dirty="0">
                        <a:solidFill>
                          <a:srgbClr val="2830D8"/>
                        </a:solidFill>
                        <a:latin typeface="Arial" pitchFamily="34" charset="0"/>
                        <a:cs typeface="Arial"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16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Changes in the prices of variable inputs: For example, a higher minimum wage will shift the cost curve of a firm employing minimum wage workers UP. This corresponds to a leftward shift of the firm's supply curve.</a:t>
                      </a:r>
                      <a:endParaRPr lang="en-US" sz="1400" dirty="0">
                        <a:solidFill>
                          <a:schemeClr val="tx1"/>
                        </a:solidFill>
                        <a:latin typeface="Arial" pitchFamily="34" charset="0"/>
                        <a:cs typeface="Arial"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21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Improvements in technology will shift MC down: Since better technology makes all workers more productive (shift the MP and AP curves up, thus the MC and AVC curves down). This corresponds with an outward shift of the firm's supply curve.</a:t>
                      </a:r>
                      <a:endParaRPr lang="en-US" sz="1400" dirty="0">
                        <a:solidFill>
                          <a:schemeClr val="tx1"/>
                        </a:solidFill>
                        <a:latin typeface="Arial" pitchFamily="34" charset="0"/>
                        <a:cs typeface="Arial"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780680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Marginal Cost as the Individual Firm’s “Supply” Curve</a:t>
            </a:r>
          </a:p>
          <a:p>
            <a:r>
              <a:rPr lang="en-US" dirty="0" smtClean="0"/>
              <a:t>As we have just shown, if the price of a good ever falls below a firm’s AVC, the firm will no longer produce the good.</a:t>
            </a:r>
          </a:p>
        </p:txBody>
      </p:sp>
      <p:sp>
        <p:nvSpPr>
          <p:cNvPr id="5" name="Rectangle 4"/>
          <p:cNvSpPr/>
          <p:nvPr/>
        </p:nvSpPr>
        <p:spPr>
          <a:xfrm>
            <a:off x="1" y="1714500"/>
            <a:ext cx="3657600" cy="3970318"/>
          </a:xfrm>
          <a:prstGeom prst="rect">
            <a:avLst/>
          </a:prstGeom>
        </p:spPr>
        <p:txBody>
          <a:bodyPr wrap="square">
            <a:spAutoFit/>
          </a:bodyPr>
          <a:lstStyle/>
          <a:p>
            <a:r>
              <a:rPr lang="en-US" b="1" dirty="0">
                <a:solidFill>
                  <a:srgbClr val="2830D8"/>
                </a:solidFill>
              </a:rPr>
              <a:t>Observations about the relationship between MC and Price</a:t>
            </a:r>
            <a:r>
              <a:rPr lang="en-US" b="1" dirty="0" smtClean="0">
                <a:solidFill>
                  <a:srgbClr val="2830D8"/>
                </a:solidFill>
              </a:rPr>
              <a:t>:</a:t>
            </a:r>
            <a:endParaRPr lang="en-US" dirty="0" smtClean="0">
              <a:solidFill>
                <a:srgbClr val="2830D8"/>
              </a:solidFill>
            </a:endParaRPr>
          </a:p>
          <a:p>
            <a:pPr marL="285750" indent="-285750">
              <a:buFont typeface="Arial" pitchFamily="34" charset="0"/>
              <a:buChar char="•"/>
            </a:pPr>
            <a:r>
              <a:rPr lang="en-US" dirty="0" smtClean="0"/>
              <a:t>As </a:t>
            </a:r>
            <a:r>
              <a:rPr lang="en-US" dirty="0"/>
              <a:t>price rises above AVC, the firm will increases its quantity in direct relationship with the </a:t>
            </a:r>
            <a:r>
              <a:rPr lang="en-US" dirty="0" smtClean="0"/>
              <a:t>price</a:t>
            </a:r>
          </a:p>
          <a:p>
            <a:pPr marL="285750" indent="-285750">
              <a:buFont typeface="Arial" pitchFamily="34" charset="0"/>
              <a:buChar char="•"/>
            </a:pPr>
            <a:r>
              <a:rPr lang="en-US" dirty="0" smtClean="0"/>
              <a:t>As </a:t>
            </a:r>
            <a:r>
              <a:rPr lang="en-US" dirty="0"/>
              <a:t>price decreases,  but remains above AVC, the firm will reduce its output.</a:t>
            </a:r>
          </a:p>
          <a:p>
            <a:pPr marL="285750" indent="-285750">
              <a:buFont typeface="Arial" pitchFamily="34" charset="0"/>
              <a:buChar char="•"/>
            </a:pPr>
            <a:r>
              <a:rPr lang="en-US" dirty="0"/>
              <a:t>In this regard, the firm’s MC above its AVC is similar to a firm’s supply curve. The quantity supplied by the firm reflects a direct relationship with the price of the </a:t>
            </a:r>
            <a:r>
              <a:rPr lang="en-US" dirty="0" smtClean="0"/>
              <a:t>good</a:t>
            </a:r>
            <a:endParaRPr lang="en-US" dirty="0"/>
          </a:p>
        </p:txBody>
      </p:sp>
      <p:grpSp>
        <p:nvGrpSpPr>
          <p:cNvPr id="53" name="Group 52"/>
          <p:cNvGrpSpPr/>
          <p:nvPr/>
        </p:nvGrpSpPr>
        <p:grpSpPr>
          <a:xfrm>
            <a:off x="3754223" y="1790700"/>
            <a:ext cx="5559299" cy="3595315"/>
            <a:chOff x="4159283" y="2095500"/>
            <a:chExt cx="5154239" cy="3333354"/>
          </a:xfrm>
        </p:grpSpPr>
        <p:grpSp>
          <p:nvGrpSpPr>
            <p:cNvPr id="9" name="Group 8"/>
            <p:cNvGrpSpPr/>
            <p:nvPr/>
          </p:nvGrpSpPr>
          <p:grpSpPr>
            <a:xfrm>
              <a:off x="4159283" y="2095500"/>
              <a:ext cx="5154239" cy="3333354"/>
              <a:chOff x="4027749" y="1676400"/>
              <a:chExt cx="5890951" cy="4571759"/>
            </a:xfrm>
          </p:grpSpPr>
          <p:grpSp>
            <p:nvGrpSpPr>
              <p:cNvPr id="10" name="Group 22"/>
              <p:cNvGrpSpPr/>
              <p:nvPr/>
            </p:nvGrpSpPr>
            <p:grpSpPr>
              <a:xfrm>
                <a:off x="4027749" y="1676400"/>
                <a:ext cx="5814751" cy="4571759"/>
                <a:chOff x="4027749" y="1676400"/>
                <a:chExt cx="5814751" cy="4571759"/>
              </a:xfrm>
            </p:grpSpPr>
            <p:grpSp>
              <p:nvGrpSpPr>
                <p:cNvPr id="21" name="Group 17"/>
                <p:cNvGrpSpPr/>
                <p:nvPr/>
              </p:nvGrpSpPr>
              <p:grpSpPr>
                <a:xfrm>
                  <a:off x="4064000" y="1676400"/>
                  <a:ext cx="5778500" cy="4571759"/>
                  <a:chOff x="4064000" y="1676400"/>
                  <a:chExt cx="5778500" cy="4571759"/>
                </a:xfrm>
              </p:grpSpPr>
              <p:grpSp>
                <p:nvGrpSpPr>
                  <p:cNvPr id="26" name="Group 8"/>
                  <p:cNvGrpSpPr/>
                  <p:nvPr/>
                </p:nvGrpSpPr>
                <p:grpSpPr>
                  <a:xfrm>
                    <a:off x="4064000" y="1676400"/>
                    <a:ext cx="5435600" cy="4571759"/>
                    <a:chOff x="4064000" y="1676400"/>
                    <a:chExt cx="5435600" cy="4571759"/>
                  </a:xfrm>
                </p:grpSpPr>
                <p:cxnSp>
                  <p:nvCxnSpPr>
                    <p:cNvPr id="35" name="Straight Connector 3"/>
                    <p:cNvCxnSpPr/>
                    <p:nvPr/>
                  </p:nvCxnSpPr>
                  <p:spPr>
                    <a:xfrm flipV="1">
                      <a:off x="4463541" y="1783333"/>
                      <a:ext cx="0" cy="402272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4"/>
                    <p:cNvCxnSpPr/>
                    <p:nvPr/>
                  </p:nvCxnSpPr>
                  <p:spPr>
                    <a:xfrm>
                      <a:off x="4444746" y="5806059"/>
                      <a:ext cx="467575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 name="TextBox 5"/>
                    <p:cNvSpPr txBox="1"/>
                    <p:nvPr/>
                  </p:nvSpPr>
                  <p:spPr>
                    <a:xfrm>
                      <a:off x="4064000" y="1689101"/>
                      <a:ext cx="482600" cy="391366"/>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38" name="TextBox 6"/>
                    <p:cNvSpPr txBox="1"/>
                    <p:nvPr/>
                  </p:nvSpPr>
                  <p:spPr>
                    <a:xfrm>
                      <a:off x="8940800" y="5856793"/>
                      <a:ext cx="558800" cy="391366"/>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sp>
                  <p:nvSpPr>
                    <p:cNvPr id="39" name="TextBox 7"/>
                    <p:cNvSpPr txBox="1"/>
                    <p:nvPr/>
                  </p:nvSpPr>
                  <p:spPr>
                    <a:xfrm>
                      <a:off x="6325529" y="1676400"/>
                      <a:ext cx="1509329" cy="469638"/>
                    </a:xfrm>
                    <a:prstGeom prst="rect">
                      <a:avLst/>
                    </a:prstGeom>
                    <a:noFill/>
                  </p:spPr>
                  <p:txBody>
                    <a:bodyPr vert="horz" wrap="square" rtlCol="0">
                      <a:spAutoFit/>
                    </a:bodyPr>
                    <a:lstStyle/>
                    <a:p>
                      <a:r>
                        <a:rPr lang="en-US" b="1" dirty="0" smtClean="0">
                          <a:solidFill>
                            <a:srgbClr val="800080"/>
                          </a:solidFill>
                        </a:rPr>
                        <a:t>PC Firm</a:t>
                      </a:r>
                      <a:endParaRPr lang="en-US" b="1" dirty="0">
                        <a:solidFill>
                          <a:srgbClr val="800080"/>
                        </a:solidFill>
                      </a:endParaRPr>
                    </a:p>
                  </p:txBody>
                </p:sp>
                <p:sp>
                  <p:nvSpPr>
                    <p:cNvPr id="46" name="TextBox 6"/>
                    <p:cNvSpPr txBox="1"/>
                    <p:nvPr/>
                  </p:nvSpPr>
                  <p:spPr>
                    <a:xfrm>
                      <a:off x="6752028" y="5856792"/>
                      <a:ext cx="558800" cy="391366"/>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1</a:t>
                      </a:r>
                      <a:endParaRPr lang="en-US" sz="1400" baseline="-25000" dirty="0">
                        <a:solidFill>
                          <a:srgbClr val="000000"/>
                        </a:solidFill>
                      </a:endParaRPr>
                    </a:p>
                  </p:txBody>
                </p:sp>
                <p:sp>
                  <p:nvSpPr>
                    <p:cNvPr id="50" name="TextBox 6"/>
                    <p:cNvSpPr txBox="1"/>
                    <p:nvPr/>
                  </p:nvSpPr>
                  <p:spPr>
                    <a:xfrm>
                      <a:off x="7276059" y="5856792"/>
                      <a:ext cx="558800" cy="391366"/>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2</a:t>
                      </a:r>
                    </a:p>
                  </p:txBody>
                </p:sp>
                <p:sp>
                  <p:nvSpPr>
                    <p:cNvPr id="51" name="TextBox 6"/>
                    <p:cNvSpPr txBox="1"/>
                    <p:nvPr/>
                  </p:nvSpPr>
                  <p:spPr>
                    <a:xfrm>
                      <a:off x="7685592" y="5856792"/>
                      <a:ext cx="558800" cy="391366"/>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3</a:t>
                      </a:r>
                      <a:endParaRPr lang="en-US" sz="1400" baseline="-25000" dirty="0">
                        <a:solidFill>
                          <a:srgbClr val="000000"/>
                        </a:solidFill>
                      </a:endParaRPr>
                    </a:p>
                  </p:txBody>
                </p:sp>
                <p:sp>
                  <p:nvSpPr>
                    <p:cNvPr id="52" name="TextBox 6"/>
                    <p:cNvSpPr txBox="1"/>
                    <p:nvPr/>
                  </p:nvSpPr>
                  <p:spPr>
                    <a:xfrm>
                      <a:off x="8033958" y="5856792"/>
                      <a:ext cx="558800" cy="391366"/>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4</a:t>
                      </a:r>
                    </a:p>
                  </p:txBody>
                </p:sp>
              </p:grpSp>
              <p:cxnSp>
                <p:nvCxnSpPr>
                  <p:cNvPr id="27" name="Straight Connector 26"/>
                  <p:cNvCxnSpPr/>
                  <p:nvPr/>
                </p:nvCxnSpPr>
                <p:spPr>
                  <a:xfrm>
                    <a:off x="4457700" y="5080000"/>
                    <a:ext cx="4597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83100" y="3352800"/>
                    <a:ext cx="4597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57700" y="4229100"/>
                    <a:ext cx="4597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12"/>
                  <p:cNvCxnSpPr/>
                  <p:nvPr/>
                </p:nvCxnSpPr>
                <p:spPr>
                  <a:xfrm>
                    <a:off x="4470400" y="2514600"/>
                    <a:ext cx="4597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80499" y="4953000"/>
                    <a:ext cx="736601" cy="391366"/>
                  </a:xfrm>
                  <a:prstGeom prst="rect">
                    <a:avLst/>
                  </a:prstGeom>
                  <a:noFill/>
                </p:spPr>
                <p:txBody>
                  <a:bodyPr vert="horz" rtlCol="0">
                    <a:spAutoFit/>
                  </a:bodyPr>
                  <a:lstStyle/>
                  <a:p>
                    <a:r>
                      <a:rPr lang="en-US" sz="1400" smtClean="0">
                        <a:solidFill>
                          <a:srgbClr val="000000"/>
                        </a:solidFill>
                      </a:rPr>
                      <a:t>MR</a:t>
                    </a:r>
                    <a:r>
                      <a:rPr lang="en-US" sz="1400" baseline="-25000" smtClean="0">
                        <a:solidFill>
                          <a:srgbClr val="000000"/>
                        </a:solidFill>
                      </a:rPr>
                      <a:t>1</a:t>
                    </a:r>
                    <a:endParaRPr lang="en-US" sz="1400" baseline="-25000">
                      <a:solidFill>
                        <a:srgbClr val="000000"/>
                      </a:solidFill>
                    </a:endParaRPr>
                  </a:p>
                </p:txBody>
              </p:sp>
              <p:sp>
                <p:nvSpPr>
                  <p:cNvPr id="32" name="TextBox 31"/>
                  <p:cNvSpPr txBox="1"/>
                  <p:nvPr/>
                </p:nvSpPr>
                <p:spPr>
                  <a:xfrm>
                    <a:off x="9093199" y="4114799"/>
                    <a:ext cx="736601" cy="391366"/>
                  </a:xfrm>
                  <a:prstGeom prst="rect">
                    <a:avLst/>
                  </a:prstGeom>
                  <a:noFill/>
                </p:spPr>
                <p:txBody>
                  <a:bodyPr vert="horz" rtlCol="0">
                    <a:spAutoFit/>
                  </a:bodyPr>
                  <a:lstStyle/>
                  <a:p>
                    <a:r>
                      <a:rPr lang="en-US" sz="1400" smtClean="0">
                        <a:solidFill>
                          <a:srgbClr val="000000"/>
                        </a:solidFill>
                      </a:rPr>
                      <a:t>MR</a:t>
                    </a:r>
                    <a:r>
                      <a:rPr lang="en-US" sz="1400" baseline="-25000" smtClean="0">
                        <a:solidFill>
                          <a:srgbClr val="000000"/>
                        </a:solidFill>
                      </a:rPr>
                      <a:t>2</a:t>
                    </a:r>
                    <a:endParaRPr lang="en-US" sz="1400" baseline="-25000">
                      <a:solidFill>
                        <a:srgbClr val="000000"/>
                      </a:solidFill>
                    </a:endParaRPr>
                  </a:p>
                </p:txBody>
              </p:sp>
              <p:sp>
                <p:nvSpPr>
                  <p:cNvPr id="33" name="TextBox 32"/>
                  <p:cNvSpPr txBox="1"/>
                  <p:nvPr/>
                </p:nvSpPr>
                <p:spPr>
                  <a:xfrm>
                    <a:off x="9105899" y="3225801"/>
                    <a:ext cx="736601" cy="391366"/>
                  </a:xfrm>
                  <a:prstGeom prst="rect">
                    <a:avLst/>
                  </a:prstGeom>
                  <a:noFill/>
                </p:spPr>
                <p:txBody>
                  <a:bodyPr vert="horz" rtlCol="0">
                    <a:spAutoFit/>
                  </a:bodyPr>
                  <a:lstStyle/>
                  <a:p>
                    <a:r>
                      <a:rPr lang="en-US" sz="1400" smtClean="0">
                        <a:solidFill>
                          <a:srgbClr val="000000"/>
                        </a:solidFill>
                      </a:rPr>
                      <a:t>MR</a:t>
                    </a:r>
                    <a:r>
                      <a:rPr lang="en-US" sz="1400" baseline="-25000" smtClean="0">
                        <a:solidFill>
                          <a:srgbClr val="000000"/>
                        </a:solidFill>
                      </a:rPr>
                      <a:t>3</a:t>
                    </a:r>
                    <a:endParaRPr lang="en-US" sz="1400" baseline="-25000">
                      <a:solidFill>
                        <a:srgbClr val="000000"/>
                      </a:solidFill>
                    </a:endParaRPr>
                  </a:p>
                </p:txBody>
              </p:sp>
              <p:sp>
                <p:nvSpPr>
                  <p:cNvPr id="34" name="TextBox 33"/>
                  <p:cNvSpPr txBox="1"/>
                  <p:nvPr/>
                </p:nvSpPr>
                <p:spPr>
                  <a:xfrm>
                    <a:off x="9080499" y="2374900"/>
                    <a:ext cx="736601" cy="391366"/>
                  </a:xfrm>
                  <a:prstGeom prst="rect">
                    <a:avLst/>
                  </a:prstGeom>
                  <a:noFill/>
                </p:spPr>
                <p:txBody>
                  <a:bodyPr vert="horz" rtlCol="0">
                    <a:spAutoFit/>
                  </a:bodyPr>
                  <a:lstStyle/>
                  <a:p>
                    <a:r>
                      <a:rPr lang="en-US" sz="1400" smtClean="0">
                        <a:solidFill>
                          <a:srgbClr val="000000"/>
                        </a:solidFill>
                      </a:rPr>
                      <a:t>MR</a:t>
                    </a:r>
                    <a:r>
                      <a:rPr lang="en-US" sz="1400" baseline="-25000" smtClean="0">
                        <a:solidFill>
                          <a:srgbClr val="000000"/>
                        </a:solidFill>
                      </a:rPr>
                      <a:t>4</a:t>
                    </a:r>
                    <a:endParaRPr lang="en-US" sz="1400" baseline="-25000">
                      <a:solidFill>
                        <a:srgbClr val="000000"/>
                      </a:solidFill>
                    </a:endParaRPr>
                  </a:p>
                </p:txBody>
              </p:sp>
            </p:grpSp>
            <p:sp>
              <p:nvSpPr>
                <p:cNvPr id="22" name="TextBox 21"/>
                <p:cNvSpPr txBox="1"/>
                <p:nvPr/>
              </p:nvSpPr>
              <p:spPr>
                <a:xfrm>
                  <a:off x="4027749" y="4940302"/>
                  <a:ext cx="533400" cy="391366"/>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1</a:t>
                  </a:r>
                  <a:endParaRPr lang="en-US" sz="1400" baseline="-25000">
                    <a:solidFill>
                      <a:srgbClr val="000000"/>
                    </a:solidFill>
                  </a:endParaRPr>
                </a:p>
              </p:txBody>
            </p:sp>
            <p:sp>
              <p:nvSpPr>
                <p:cNvPr id="23" name="TextBox 22"/>
                <p:cNvSpPr txBox="1"/>
                <p:nvPr/>
              </p:nvSpPr>
              <p:spPr>
                <a:xfrm>
                  <a:off x="4053147" y="2374900"/>
                  <a:ext cx="533400" cy="391366"/>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4</a:t>
                  </a:r>
                  <a:endParaRPr lang="en-US" sz="1400" baseline="-25000">
                    <a:solidFill>
                      <a:srgbClr val="000000"/>
                    </a:solidFill>
                  </a:endParaRPr>
                </a:p>
              </p:txBody>
            </p:sp>
            <p:sp>
              <p:nvSpPr>
                <p:cNvPr id="24" name="TextBox 23"/>
                <p:cNvSpPr txBox="1"/>
                <p:nvPr/>
              </p:nvSpPr>
              <p:spPr>
                <a:xfrm>
                  <a:off x="4053148" y="3213099"/>
                  <a:ext cx="533400" cy="391366"/>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3</a:t>
                  </a:r>
                  <a:endParaRPr lang="en-US" sz="1400" baseline="-25000" dirty="0">
                    <a:solidFill>
                      <a:srgbClr val="000000"/>
                    </a:solidFill>
                  </a:endParaRPr>
                </a:p>
              </p:txBody>
            </p:sp>
            <p:sp>
              <p:nvSpPr>
                <p:cNvPr id="25" name="TextBox 24"/>
                <p:cNvSpPr txBox="1"/>
                <p:nvPr/>
              </p:nvSpPr>
              <p:spPr>
                <a:xfrm>
                  <a:off x="4053148" y="4114801"/>
                  <a:ext cx="533400" cy="391366"/>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2</a:t>
                  </a:r>
                  <a:endParaRPr lang="en-US" sz="1400" baseline="-25000">
                    <a:solidFill>
                      <a:srgbClr val="000000"/>
                    </a:solidFill>
                  </a:endParaRPr>
                </a:p>
              </p:txBody>
            </p:sp>
          </p:grpSp>
          <p:sp>
            <p:nvSpPr>
              <p:cNvPr id="11" name="TextBox 10"/>
              <p:cNvSpPr txBox="1"/>
              <p:nvPr/>
            </p:nvSpPr>
            <p:spPr>
              <a:xfrm>
                <a:off x="8445500" y="1765301"/>
                <a:ext cx="635000" cy="391366"/>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12" name="TextBox 11"/>
              <p:cNvSpPr txBox="1"/>
              <p:nvPr/>
            </p:nvSpPr>
            <p:spPr>
              <a:xfrm>
                <a:off x="9156699" y="3555999"/>
                <a:ext cx="762001" cy="391366"/>
              </a:xfrm>
              <a:prstGeom prst="rect">
                <a:avLst/>
              </a:prstGeom>
              <a:noFill/>
            </p:spPr>
            <p:txBody>
              <a:bodyPr vert="horz" rtlCol="0">
                <a:spAutoFit/>
              </a:bodyPr>
              <a:lstStyle/>
              <a:p>
                <a:r>
                  <a:rPr lang="en-US" sz="1400" dirty="0" smtClean="0">
                    <a:solidFill>
                      <a:srgbClr val="000000"/>
                    </a:solidFill>
                  </a:rPr>
                  <a:t>AVC</a:t>
                </a:r>
                <a:endParaRPr lang="en-US" sz="1400" dirty="0">
                  <a:solidFill>
                    <a:srgbClr val="000000"/>
                  </a:solidFill>
                </a:endParaRPr>
              </a:p>
            </p:txBody>
          </p:sp>
          <p:sp>
            <p:nvSpPr>
              <p:cNvPr id="16" name="Freeform 15"/>
              <p:cNvSpPr/>
              <p:nvPr/>
            </p:nvSpPr>
            <p:spPr>
              <a:xfrm>
                <a:off x="4927600" y="2019300"/>
                <a:ext cx="3437891" cy="3437891"/>
              </a:xfrm>
              <a:custGeom>
                <a:avLst/>
                <a:gdLst/>
                <a:ahLst/>
                <a:cxnLst/>
                <a:rect l="0" t="0" r="0" b="0"/>
                <a:pathLst>
                  <a:path w="3437891" h="3437891">
                    <a:moveTo>
                      <a:pt x="0" y="2971800"/>
                    </a:moveTo>
                    <a:lnTo>
                      <a:pt x="0" y="2992120"/>
                    </a:lnTo>
                    <a:lnTo>
                      <a:pt x="5079" y="3011170"/>
                    </a:lnTo>
                    <a:lnTo>
                      <a:pt x="8890" y="3022600"/>
                    </a:lnTo>
                    <a:lnTo>
                      <a:pt x="87629" y="3125470"/>
                    </a:lnTo>
                    <a:lnTo>
                      <a:pt x="121920" y="3164840"/>
                    </a:lnTo>
                    <a:lnTo>
                      <a:pt x="139700" y="3177540"/>
                    </a:lnTo>
                    <a:lnTo>
                      <a:pt x="147320" y="3180079"/>
                    </a:lnTo>
                    <a:lnTo>
                      <a:pt x="153670" y="3186429"/>
                    </a:lnTo>
                    <a:lnTo>
                      <a:pt x="173990" y="3211829"/>
                    </a:lnTo>
                    <a:lnTo>
                      <a:pt x="252729" y="3274059"/>
                    </a:lnTo>
                    <a:lnTo>
                      <a:pt x="350520" y="3319779"/>
                    </a:lnTo>
                    <a:lnTo>
                      <a:pt x="426720" y="3362959"/>
                    </a:lnTo>
                    <a:lnTo>
                      <a:pt x="458470" y="3374390"/>
                    </a:lnTo>
                    <a:lnTo>
                      <a:pt x="499109" y="3385820"/>
                    </a:lnTo>
                    <a:lnTo>
                      <a:pt x="567690" y="3408679"/>
                    </a:lnTo>
                    <a:lnTo>
                      <a:pt x="671829" y="3430270"/>
                    </a:lnTo>
                    <a:lnTo>
                      <a:pt x="768350" y="3437890"/>
                    </a:lnTo>
                    <a:lnTo>
                      <a:pt x="1013459" y="3437890"/>
                    </a:lnTo>
                    <a:lnTo>
                      <a:pt x="1101090" y="3429000"/>
                    </a:lnTo>
                    <a:lnTo>
                      <a:pt x="1163320" y="3412490"/>
                    </a:lnTo>
                    <a:lnTo>
                      <a:pt x="1266190" y="3378200"/>
                    </a:lnTo>
                    <a:lnTo>
                      <a:pt x="1394459" y="3343909"/>
                    </a:lnTo>
                    <a:lnTo>
                      <a:pt x="1436370" y="3326129"/>
                    </a:lnTo>
                    <a:lnTo>
                      <a:pt x="1532890" y="3271520"/>
                    </a:lnTo>
                    <a:lnTo>
                      <a:pt x="1616709" y="3228340"/>
                    </a:lnTo>
                    <a:lnTo>
                      <a:pt x="1715769" y="3153409"/>
                    </a:lnTo>
                    <a:lnTo>
                      <a:pt x="1770380" y="3105150"/>
                    </a:lnTo>
                    <a:lnTo>
                      <a:pt x="1874519" y="3022600"/>
                    </a:lnTo>
                    <a:lnTo>
                      <a:pt x="1965959" y="2940050"/>
                    </a:lnTo>
                    <a:lnTo>
                      <a:pt x="2023109" y="2875279"/>
                    </a:lnTo>
                    <a:lnTo>
                      <a:pt x="2115819" y="2769870"/>
                    </a:lnTo>
                    <a:lnTo>
                      <a:pt x="2211069" y="2633979"/>
                    </a:lnTo>
                    <a:lnTo>
                      <a:pt x="2277109" y="2529840"/>
                    </a:lnTo>
                    <a:lnTo>
                      <a:pt x="2456180" y="2242820"/>
                    </a:lnTo>
                    <a:lnTo>
                      <a:pt x="2491740" y="2183129"/>
                    </a:lnTo>
                    <a:lnTo>
                      <a:pt x="2570480" y="2040890"/>
                    </a:lnTo>
                    <a:lnTo>
                      <a:pt x="2598419" y="1992629"/>
                    </a:lnTo>
                    <a:lnTo>
                      <a:pt x="2635250" y="1903729"/>
                    </a:lnTo>
                    <a:lnTo>
                      <a:pt x="2665730" y="1844040"/>
                    </a:lnTo>
                    <a:lnTo>
                      <a:pt x="2717800" y="1731009"/>
                    </a:lnTo>
                    <a:lnTo>
                      <a:pt x="2771140" y="1611629"/>
                    </a:lnTo>
                    <a:lnTo>
                      <a:pt x="2823209" y="1489709"/>
                    </a:lnTo>
                    <a:lnTo>
                      <a:pt x="2901950" y="1311909"/>
                    </a:lnTo>
                    <a:lnTo>
                      <a:pt x="2937509" y="1235709"/>
                    </a:lnTo>
                    <a:lnTo>
                      <a:pt x="2971800" y="1148079"/>
                    </a:lnTo>
                    <a:lnTo>
                      <a:pt x="3026409" y="1008379"/>
                    </a:lnTo>
                    <a:lnTo>
                      <a:pt x="3065780" y="882650"/>
                    </a:lnTo>
                    <a:lnTo>
                      <a:pt x="3122930" y="777239"/>
                    </a:lnTo>
                    <a:lnTo>
                      <a:pt x="3175000" y="693420"/>
                    </a:lnTo>
                    <a:lnTo>
                      <a:pt x="3211830" y="593089"/>
                    </a:lnTo>
                    <a:lnTo>
                      <a:pt x="3298190" y="331470"/>
                    </a:lnTo>
                    <a:lnTo>
                      <a:pt x="3335019" y="248920"/>
                    </a:lnTo>
                    <a:lnTo>
                      <a:pt x="3364230" y="161289"/>
                    </a:lnTo>
                    <a:lnTo>
                      <a:pt x="3407409" y="71120"/>
                    </a:lnTo>
                    <a:lnTo>
                      <a:pt x="3425190" y="49529"/>
                    </a:lnTo>
                    <a:lnTo>
                      <a:pt x="3430269" y="40639"/>
                    </a:lnTo>
                    <a:lnTo>
                      <a:pt x="3437890" y="0"/>
                    </a:lnTo>
                  </a:path>
                </a:pathLst>
              </a:custGeom>
              <a:ln w="5372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7" name="Freeform 16"/>
              <p:cNvSpPr/>
              <p:nvPr/>
            </p:nvSpPr>
            <p:spPr>
              <a:xfrm>
                <a:off x="4991100" y="3479800"/>
                <a:ext cx="4254501" cy="1512571"/>
              </a:xfrm>
              <a:custGeom>
                <a:avLst/>
                <a:gdLst/>
                <a:ahLst/>
                <a:cxnLst/>
                <a:rect l="0" t="0" r="0" b="0"/>
                <a:pathLst>
                  <a:path w="4254501" h="1512571">
                    <a:moveTo>
                      <a:pt x="0" y="1275079"/>
                    </a:moveTo>
                    <a:lnTo>
                      <a:pt x="16509" y="1281429"/>
                    </a:lnTo>
                    <a:lnTo>
                      <a:pt x="50800" y="1306829"/>
                    </a:lnTo>
                    <a:lnTo>
                      <a:pt x="166370" y="1352550"/>
                    </a:lnTo>
                    <a:lnTo>
                      <a:pt x="300990" y="1372870"/>
                    </a:lnTo>
                    <a:lnTo>
                      <a:pt x="434340" y="1404620"/>
                    </a:lnTo>
                    <a:lnTo>
                      <a:pt x="562609" y="1440179"/>
                    </a:lnTo>
                    <a:lnTo>
                      <a:pt x="615950" y="1450340"/>
                    </a:lnTo>
                    <a:lnTo>
                      <a:pt x="734059" y="1470659"/>
                    </a:lnTo>
                    <a:lnTo>
                      <a:pt x="850900" y="1487170"/>
                    </a:lnTo>
                    <a:lnTo>
                      <a:pt x="896620" y="1493520"/>
                    </a:lnTo>
                    <a:lnTo>
                      <a:pt x="1014729" y="1497329"/>
                    </a:lnTo>
                    <a:lnTo>
                      <a:pt x="1123950" y="1502409"/>
                    </a:lnTo>
                    <a:lnTo>
                      <a:pt x="1198879" y="1510029"/>
                    </a:lnTo>
                    <a:lnTo>
                      <a:pt x="1328420" y="1512570"/>
                    </a:lnTo>
                    <a:lnTo>
                      <a:pt x="1435100" y="1512570"/>
                    </a:lnTo>
                    <a:lnTo>
                      <a:pt x="1522730" y="1508759"/>
                    </a:lnTo>
                    <a:lnTo>
                      <a:pt x="1639569" y="1501140"/>
                    </a:lnTo>
                    <a:lnTo>
                      <a:pt x="1755140" y="1494790"/>
                    </a:lnTo>
                    <a:lnTo>
                      <a:pt x="1800859" y="1487170"/>
                    </a:lnTo>
                    <a:lnTo>
                      <a:pt x="1926590" y="1473200"/>
                    </a:lnTo>
                    <a:lnTo>
                      <a:pt x="2044700" y="1443990"/>
                    </a:lnTo>
                    <a:lnTo>
                      <a:pt x="2174240" y="1416050"/>
                    </a:lnTo>
                    <a:lnTo>
                      <a:pt x="2273300" y="1390650"/>
                    </a:lnTo>
                    <a:lnTo>
                      <a:pt x="2289809" y="1389379"/>
                    </a:lnTo>
                    <a:lnTo>
                      <a:pt x="2319019" y="1379220"/>
                    </a:lnTo>
                    <a:lnTo>
                      <a:pt x="2346959" y="1367790"/>
                    </a:lnTo>
                    <a:lnTo>
                      <a:pt x="2475230" y="1332229"/>
                    </a:lnTo>
                    <a:lnTo>
                      <a:pt x="2540000" y="1306829"/>
                    </a:lnTo>
                    <a:lnTo>
                      <a:pt x="2584450" y="1285240"/>
                    </a:lnTo>
                    <a:lnTo>
                      <a:pt x="2627630" y="1275079"/>
                    </a:lnTo>
                    <a:lnTo>
                      <a:pt x="2716530" y="1231900"/>
                    </a:lnTo>
                    <a:lnTo>
                      <a:pt x="2788919" y="1198879"/>
                    </a:lnTo>
                    <a:lnTo>
                      <a:pt x="2853690" y="1162050"/>
                    </a:lnTo>
                    <a:lnTo>
                      <a:pt x="2923540" y="1118870"/>
                    </a:lnTo>
                    <a:lnTo>
                      <a:pt x="2998469" y="1075690"/>
                    </a:lnTo>
                    <a:lnTo>
                      <a:pt x="3059430" y="1035050"/>
                    </a:lnTo>
                    <a:lnTo>
                      <a:pt x="3112769" y="1005840"/>
                    </a:lnTo>
                    <a:lnTo>
                      <a:pt x="3135630" y="990600"/>
                    </a:lnTo>
                    <a:lnTo>
                      <a:pt x="3216909" y="946150"/>
                    </a:lnTo>
                    <a:lnTo>
                      <a:pt x="3326130" y="880109"/>
                    </a:lnTo>
                    <a:lnTo>
                      <a:pt x="3382009" y="839470"/>
                    </a:lnTo>
                    <a:lnTo>
                      <a:pt x="3417569" y="819150"/>
                    </a:lnTo>
                    <a:lnTo>
                      <a:pt x="3444240" y="807720"/>
                    </a:lnTo>
                    <a:lnTo>
                      <a:pt x="3495040" y="772159"/>
                    </a:lnTo>
                    <a:lnTo>
                      <a:pt x="3545840" y="725170"/>
                    </a:lnTo>
                    <a:lnTo>
                      <a:pt x="3589019" y="690879"/>
                    </a:lnTo>
                    <a:lnTo>
                      <a:pt x="3648709" y="652779"/>
                    </a:lnTo>
                    <a:lnTo>
                      <a:pt x="3702050" y="614679"/>
                    </a:lnTo>
                    <a:lnTo>
                      <a:pt x="3747769" y="568959"/>
                    </a:lnTo>
                    <a:lnTo>
                      <a:pt x="3793490" y="523240"/>
                    </a:lnTo>
                    <a:lnTo>
                      <a:pt x="3837940" y="478790"/>
                    </a:lnTo>
                    <a:lnTo>
                      <a:pt x="3876040" y="434340"/>
                    </a:lnTo>
                    <a:lnTo>
                      <a:pt x="3910330" y="406400"/>
                    </a:lnTo>
                    <a:lnTo>
                      <a:pt x="3931919" y="379729"/>
                    </a:lnTo>
                    <a:lnTo>
                      <a:pt x="3958590" y="344170"/>
                    </a:lnTo>
                    <a:lnTo>
                      <a:pt x="3987800" y="304800"/>
                    </a:lnTo>
                    <a:lnTo>
                      <a:pt x="4013200" y="273050"/>
                    </a:lnTo>
                    <a:lnTo>
                      <a:pt x="4033519" y="247650"/>
                    </a:lnTo>
                    <a:lnTo>
                      <a:pt x="4069080" y="205740"/>
                    </a:lnTo>
                    <a:lnTo>
                      <a:pt x="4095750" y="172720"/>
                    </a:lnTo>
                    <a:lnTo>
                      <a:pt x="4136390" y="125729"/>
                    </a:lnTo>
                    <a:lnTo>
                      <a:pt x="4160519" y="97790"/>
                    </a:lnTo>
                    <a:lnTo>
                      <a:pt x="4196080" y="54609"/>
                    </a:lnTo>
                    <a:lnTo>
                      <a:pt x="4254500" y="0"/>
                    </a:lnTo>
                  </a:path>
                </a:pathLst>
              </a:custGeom>
              <a:ln w="4191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8" name="Straight Connector 17"/>
              <p:cNvCxnSpPr/>
              <p:nvPr/>
            </p:nvCxnSpPr>
            <p:spPr>
              <a:xfrm flipV="1">
                <a:off x="6692900" y="2120900"/>
                <a:ext cx="1536700" cy="825500"/>
              </a:xfrm>
              <a:prstGeom prst="line">
                <a:avLst/>
              </a:prstGeom>
              <a:ln w="38100" cap="sq" cmpd="sng" algn="ctr">
                <a:solidFill>
                  <a:srgbClr val="FF6820"/>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9400" y="3289300"/>
                <a:ext cx="165100" cy="1612900"/>
              </a:xfrm>
              <a:prstGeom prst="line">
                <a:avLst/>
              </a:prstGeom>
              <a:ln w="38100" cap="sq" cmpd="sng" algn="ctr">
                <a:solidFill>
                  <a:srgbClr val="FF6820"/>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73601" y="2971800"/>
                <a:ext cx="2286001" cy="391366"/>
              </a:xfrm>
              <a:prstGeom prst="rect">
                <a:avLst/>
              </a:prstGeom>
              <a:noFill/>
            </p:spPr>
            <p:txBody>
              <a:bodyPr vert="horz" rtlCol="0">
                <a:spAutoFit/>
              </a:bodyPr>
              <a:lstStyle/>
              <a:p>
                <a:r>
                  <a:rPr lang="en-US" sz="1400" b="1" dirty="0" smtClean="0">
                    <a:solidFill>
                      <a:srgbClr val="FF6820"/>
                    </a:solidFill>
                  </a:rPr>
                  <a:t>Firm's Supply curve</a:t>
                </a:r>
                <a:endParaRPr lang="en-US" sz="1400" b="1" dirty="0">
                  <a:solidFill>
                    <a:srgbClr val="FF6820"/>
                  </a:solidFill>
                </a:endParaRPr>
              </a:p>
            </p:txBody>
          </p:sp>
        </p:grpSp>
        <p:cxnSp>
          <p:nvCxnSpPr>
            <p:cNvPr id="8" name="Straight Connector 7"/>
            <p:cNvCxnSpPr/>
            <p:nvPr/>
          </p:nvCxnSpPr>
          <p:spPr>
            <a:xfrm>
              <a:off x="6724482" y="4475269"/>
              <a:ext cx="0" cy="631240"/>
            </a:xfrm>
            <a:prstGeom prst="line">
              <a:avLst/>
            </a:prstGeom>
            <a:ln w="38100">
              <a:solidFill>
                <a:srgbClr val="FFFF0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40714" y="3961813"/>
              <a:ext cx="22682" cy="1144696"/>
            </a:xfrm>
            <a:prstGeom prst="line">
              <a:avLst/>
            </a:prstGeom>
            <a:ln w="38100">
              <a:solidFill>
                <a:srgbClr val="FFFF0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467600" y="3302794"/>
              <a:ext cx="22682" cy="1803715"/>
            </a:xfrm>
            <a:prstGeom prst="line">
              <a:avLst/>
            </a:prstGeom>
            <a:ln w="38100">
              <a:solidFill>
                <a:srgbClr val="FFFF0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817168" y="2706647"/>
              <a:ext cx="22682" cy="2399862"/>
            </a:xfrm>
            <a:prstGeom prst="line">
              <a:avLst/>
            </a:prstGeom>
            <a:ln w="38100">
              <a:solidFill>
                <a:srgbClr val="FFFF0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616305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Marginal Cost as the Individual Firm’s “Supply” Curve</a:t>
            </a:r>
          </a:p>
          <a:p>
            <a:r>
              <a:rPr lang="en-US" dirty="0" smtClean="0"/>
              <a:t>Since an individual firm’s MC curve is analogous to the firm’s supply, the sum of all the firms’ MC curves in a particular market should give us the </a:t>
            </a:r>
            <a:r>
              <a:rPr lang="en-US" i="1" dirty="0" smtClean="0"/>
              <a:t>market supply </a:t>
            </a:r>
            <a:r>
              <a:rPr lang="en-US" dirty="0" smtClean="0"/>
              <a:t>for a goods. Assume the following</a:t>
            </a:r>
            <a:r>
              <a:rPr lang="en-US" dirty="0" smtClean="0"/>
              <a:t>:</a:t>
            </a:r>
            <a:endParaRPr lang="en-US" dirty="0"/>
          </a:p>
        </p:txBody>
      </p:sp>
      <p:grpSp>
        <p:nvGrpSpPr>
          <p:cNvPr id="22" name="Group 21"/>
          <p:cNvGrpSpPr/>
          <p:nvPr/>
        </p:nvGrpSpPr>
        <p:grpSpPr>
          <a:xfrm>
            <a:off x="-26034" y="3072560"/>
            <a:ext cx="9398634" cy="2709593"/>
            <a:chOff x="-102234" y="756251"/>
            <a:chExt cx="9398634" cy="2709593"/>
          </a:xfrm>
        </p:grpSpPr>
        <p:grpSp>
          <p:nvGrpSpPr>
            <p:cNvPr id="23" name="Group 22"/>
            <p:cNvGrpSpPr>
              <a:grpSpLocks noChangeAspect="1"/>
            </p:cNvGrpSpPr>
            <p:nvPr/>
          </p:nvGrpSpPr>
          <p:grpSpPr>
            <a:xfrm>
              <a:off x="-102234" y="825500"/>
              <a:ext cx="9398634" cy="2640344"/>
              <a:chOff x="38100" y="1041400"/>
              <a:chExt cx="9893300" cy="3335172"/>
            </a:xfrm>
          </p:grpSpPr>
          <p:cxnSp>
            <p:nvCxnSpPr>
              <p:cNvPr id="25" name="Straight Connector 24"/>
              <p:cNvCxnSpPr/>
              <p:nvPr/>
            </p:nvCxnSpPr>
            <p:spPr>
              <a:xfrm>
                <a:off x="440816" y="1154430"/>
                <a:ext cx="0" cy="270979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7990" y="3864228"/>
                <a:ext cx="31813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400" y="1104900"/>
                <a:ext cx="406400" cy="388771"/>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28" name="TextBox 27"/>
              <p:cNvSpPr txBox="1"/>
              <p:nvPr/>
            </p:nvSpPr>
            <p:spPr>
              <a:xfrm>
                <a:off x="1348873" y="1041400"/>
                <a:ext cx="914400" cy="388771"/>
              </a:xfrm>
              <a:prstGeom prst="rect">
                <a:avLst/>
              </a:prstGeom>
              <a:noFill/>
            </p:spPr>
            <p:txBody>
              <a:bodyPr vert="horz" rtlCol="0">
                <a:spAutoFit/>
              </a:bodyPr>
              <a:lstStyle/>
              <a:p>
                <a:r>
                  <a:rPr lang="en-US" sz="1400" b="1" smtClean="0">
                    <a:solidFill>
                      <a:srgbClr val="800080"/>
                    </a:solidFill>
                  </a:rPr>
                  <a:t>PC Firm</a:t>
                </a:r>
                <a:endParaRPr lang="en-US" sz="1400" b="1">
                  <a:solidFill>
                    <a:srgbClr val="800080"/>
                  </a:solidFill>
                </a:endParaRPr>
              </a:p>
            </p:txBody>
          </p:sp>
          <p:sp>
            <p:nvSpPr>
              <p:cNvPr id="29" name="TextBox 28"/>
              <p:cNvSpPr txBox="1"/>
              <p:nvPr/>
            </p:nvSpPr>
            <p:spPr>
              <a:xfrm>
                <a:off x="3136900" y="1143000"/>
                <a:ext cx="533400" cy="388771"/>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30" name="TextBox 29"/>
              <p:cNvSpPr txBox="1"/>
              <p:nvPr/>
            </p:nvSpPr>
            <p:spPr>
              <a:xfrm>
                <a:off x="3581400" y="2082801"/>
                <a:ext cx="685800" cy="388771"/>
              </a:xfrm>
              <a:prstGeom prst="rect">
                <a:avLst/>
              </a:prstGeom>
              <a:noFill/>
            </p:spPr>
            <p:txBody>
              <a:bodyPr vert="horz" wrap="square" rtlCol="0">
                <a:spAutoFit/>
              </a:bodyPr>
              <a:lstStyle/>
              <a:p>
                <a:r>
                  <a:rPr lang="en-US" sz="1400" smtClean="0">
                    <a:solidFill>
                      <a:srgbClr val="000000"/>
                    </a:solidFill>
                  </a:rPr>
                  <a:t>AVC</a:t>
                </a:r>
                <a:endParaRPr lang="en-US" sz="1400">
                  <a:solidFill>
                    <a:srgbClr val="000000"/>
                  </a:solidFill>
                </a:endParaRPr>
              </a:p>
            </p:txBody>
          </p:sp>
          <p:sp>
            <p:nvSpPr>
              <p:cNvPr id="31" name="Freeform 30"/>
              <p:cNvSpPr/>
              <p:nvPr/>
            </p:nvSpPr>
            <p:spPr>
              <a:xfrm>
                <a:off x="756919" y="1313180"/>
                <a:ext cx="2339342" cy="2316480"/>
              </a:xfrm>
              <a:custGeom>
                <a:avLst/>
                <a:gdLst/>
                <a:ahLst/>
                <a:cxnLst/>
                <a:rect l="0" t="0" r="0" b="0"/>
                <a:pathLst>
                  <a:path w="2339342" h="2316480">
                    <a:moveTo>
                      <a:pt x="0" y="2001520"/>
                    </a:moveTo>
                    <a:lnTo>
                      <a:pt x="0" y="2015490"/>
                    </a:lnTo>
                    <a:lnTo>
                      <a:pt x="2540" y="2029460"/>
                    </a:lnTo>
                    <a:lnTo>
                      <a:pt x="5081" y="2035810"/>
                    </a:lnTo>
                    <a:lnTo>
                      <a:pt x="59691" y="2105660"/>
                    </a:lnTo>
                    <a:lnTo>
                      <a:pt x="82550" y="2132329"/>
                    </a:lnTo>
                    <a:lnTo>
                      <a:pt x="95250" y="2141220"/>
                    </a:lnTo>
                    <a:lnTo>
                      <a:pt x="100331" y="2142490"/>
                    </a:lnTo>
                    <a:lnTo>
                      <a:pt x="104141" y="2146299"/>
                    </a:lnTo>
                    <a:lnTo>
                      <a:pt x="118111" y="2164079"/>
                    </a:lnTo>
                    <a:lnTo>
                      <a:pt x="171450" y="2204720"/>
                    </a:lnTo>
                    <a:lnTo>
                      <a:pt x="237491" y="2236470"/>
                    </a:lnTo>
                    <a:lnTo>
                      <a:pt x="290831" y="2265679"/>
                    </a:lnTo>
                    <a:lnTo>
                      <a:pt x="312420" y="2273299"/>
                    </a:lnTo>
                    <a:lnTo>
                      <a:pt x="339091" y="2279649"/>
                    </a:lnTo>
                    <a:lnTo>
                      <a:pt x="387350" y="2296160"/>
                    </a:lnTo>
                    <a:lnTo>
                      <a:pt x="455931" y="2311399"/>
                    </a:lnTo>
                    <a:lnTo>
                      <a:pt x="523241" y="2316479"/>
                    </a:lnTo>
                    <a:lnTo>
                      <a:pt x="688341" y="2316479"/>
                    </a:lnTo>
                    <a:lnTo>
                      <a:pt x="749300" y="2310129"/>
                    </a:lnTo>
                    <a:lnTo>
                      <a:pt x="791211" y="2298699"/>
                    </a:lnTo>
                    <a:lnTo>
                      <a:pt x="861061" y="2275840"/>
                    </a:lnTo>
                    <a:lnTo>
                      <a:pt x="947420" y="2252979"/>
                    </a:lnTo>
                    <a:lnTo>
                      <a:pt x="976631" y="2241549"/>
                    </a:lnTo>
                    <a:lnTo>
                      <a:pt x="1042670" y="2203449"/>
                    </a:lnTo>
                    <a:lnTo>
                      <a:pt x="1099820" y="2174240"/>
                    </a:lnTo>
                    <a:lnTo>
                      <a:pt x="1167131" y="2123440"/>
                    </a:lnTo>
                    <a:lnTo>
                      <a:pt x="1205231" y="2091690"/>
                    </a:lnTo>
                    <a:lnTo>
                      <a:pt x="1275081" y="2035810"/>
                    </a:lnTo>
                    <a:lnTo>
                      <a:pt x="1337310" y="1981199"/>
                    </a:lnTo>
                    <a:lnTo>
                      <a:pt x="1376681" y="1936749"/>
                    </a:lnTo>
                    <a:lnTo>
                      <a:pt x="1438910" y="1865630"/>
                    </a:lnTo>
                    <a:lnTo>
                      <a:pt x="1504951" y="1774190"/>
                    </a:lnTo>
                    <a:lnTo>
                      <a:pt x="1549401" y="1704340"/>
                    </a:lnTo>
                    <a:lnTo>
                      <a:pt x="1670051" y="1511299"/>
                    </a:lnTo>
                    <a:lnTo>
                      <a:pt x="1695451" y="1470659"/>
                    </a:lnTo>
                    <a:lnTo>
                      <a:pt x="1748791" y="1375409"/>
                    </a:lnTo>
                    <a:lnTo>
                      <a:pt x="1767841" y="1343659"/>
                    </a:lnTo>
                    <a:lnTo>
                      <a:pt x="1793241" y="1281430"/>
                    </a:lnTo>
                    <a:lnTo>
                      <a:pt x="1812291" y="1242059"/>
                    </a:lnTo>
                    <a:lnTo>
                      <a:pt x="1849120" y="1165859"/>
                    </a:lnTo>
                    <a:lnTo>
                      <a:pt x="1884681" y="1085849"/>
                    </a:lnTo>
                    <a:lnTo>
                      <a:pt x="1921510" y="1004570"/>
                    </a:lnTo>
                    <a:lnTo>
                      <a:pt x="1974851" y="883920"/>
                    </a:lnTo>
                    <a:lnTo>
                      <a:pt x="1997710" y="831849"/>
                    </a:lnTo>
                    <a:lnTo>
                      <a:pt x="2021841" y="773430"/>
                    </a:lnTo>
                    <a:lnTo>
                      <a:pt x="2058670" y="679449"/>
                    </a:lnTo>
                    <a:lnTo>
                      <a:pt x="2086610" y="595630"/>
                    </a:lnTo>
                    <a:lnTo>
                      <a:pt x="2123441" y="524509"/>
                    </a:lnTo>
                    <a:lnTo>
                      <a:pt x="2160270" y="467359"/>
                    </a:lnTo>
                    <a:lnTo>
                      <a:pt x="2184401" y="400049"/>
                    </a:lnTo>
                    <a:lnTo>
                      <a:pt x="2244091" y="223520"/>
                    </a:lnTo>
                    <a:lnTo>
                      <a:pt x="2269491" y="167639"/>
                    </a:lnTo>
                    <a:lnTo>
                      <a:pt x="2289810" y="109220"/>
                    </a:lnTo>
                    <a:lnTo>
                      <a:pt x="2317751" y="46989"/>
                    </a:lnTo>
                    <a:lnTo>
                      <a:pt x="2330451" y="34289"/>
                    </a:lnTo>
                    <a:lnTo>
                      <a:pt x="2332991" y="26670"/>
                    </a:lnTo>
                    <a:lnTo>
                      <a:pt x="2339341" y="0"/>
                    </a:lnTo>
                  </a:path>
                </a:pathLst>
              </a:custGeom>
              <a:ln w="3619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2" name="Freeform 31"/>
              <p:cNvSpPr/>
              <p:nvPr/>
            </p:nvSpPr>
            <p:spPr>
              <a:xfrm>
                <a:off x="800100" y="2297429"/>
                <a:ext cx="2894330" cy="1019812"/>
              </a:xfrm>
              <a:custGeom>
                <a:avLst/>
                <a:gdLst/>
                <a:ahLst/>
                <a:cxnLst/>
                <a:rect l="0" t="0" r="0" b="0"/>
                <a:pathLst>
                  <a:path w="2894330" h="1019812">
                    <a:moveTo>
                      <a:pt x="0" y="858521"/>
                    </a:moveTo>
                    <a:lnTo>
                      <a:pt x="10159" y="862331"/>
                    </a:lnTo>
                    <a:lnTo>
                      <a:pt x="34289" y="880110"/>
                    </a:lnTo>
                    <a:lnTo>
                      <a:pt x="113030" y="910591"/>
                    </a:lnTo>
                    <a:lnTo>
                      <a:pt x="204469" y="924560"/>
                    </a:lnTo>
                    <a:lnTo>
                      <a:pt x="295910" y="946150"/>
                    </a:lnTo>
                    <a:lnTo>
                      <a:pt x="382269" y="970280"/>
                    </a:lnTo>
                    <a:lnTo>
                      <a:pt x="419100" y="976630"/>
                    </a:lnTo>
                    <a:lnTo>
                      <a:pt x="499110" y="989330"/>
                    </a:lnTo>
                    <a:lnTo>
                      <a:pt x="579119" y="1000761"/>
                    </a:lnTo>
                    <a:lnTo>
                      <a:pt x="609600" y="1005841"/>
                    </a:lnTo>
                    <a:lnTo>
                      <a:pt x="689610" y="1008380"/>
                    </a:lnTo>
                    <a:lnTo>
                      <a:pt x="764539" y="1010921"/>
                    </a:lnTo>
                    <a:lnTo>
                      <a:pt x="816610" y="1016000"/>
                    </a:lnTo>
                    <a:lnTo>
                      <a:pt x="904239" y="1019811"/>
                    </a:lnTo>
                    <a:lnTo>
                      <a:pt x="976629" y="1019811"/>
                    </a:lnTo>
                    <a:lnTo>
                      <a:pt x="1035050" y="1016000"/>
                    </a:lnTo>
                    <a:lnTo>
                      <a:pt x="1115060" y="1009650"/>
                    </a:lnTo>
                    <a:lnTo>
                      <a:pt x="1193800" y="1007111"/>
                    </a:lnTo>
                    <a:lnTo>
                      <a:pt x="1225550" y="1000761"/>
                    </a:lnTo>
                    <a:lnTo>
                      <a:pt x="1310639" y="990600"/>
                    </a:lnTo>
                    <a:lnTo>
                      <a:pt x="1390650" y="972821"/>
                    </a:lnTo>
                    <a:lnTo>
                      <a:pt x="1478279" y="953771"/>
                    </a:lnTo>
                    <a:lnTo>
                      <a:pt x="1546860" y="935991"/>
                    </a:lnTo>
                    <a:lnTo>
                      <a:pt x="1557020" y="935991"/>
                    </a:lnTo>
                    <a:lnTo>
                      <a:pt x="1577339" y="928371"/>
                    </a:lnTo>
                    <a:lnTo>
                      <a:pt x="1596389" y="922021"/>
                    </a:lnTo>
                    <a:lnTo>
                      <a:pt x="1684020" y="896621"/>
                    </a:lnTo>
                    <a:lnTo>
                      <a:pt x="1728470" y="880110"/>
                    </a:lnTo>
                    <a:lnTo>
                      <a:pt x="1757679" y="866141"/>
                    </a:lnTo>
                    <a:lnTo>
                      <a:pt x="1786889" y="858521"/>
                    </a:lnTo>
                    <a:lnTo>
                      <a:pt x="1847850" y="829310"/>
                    </a:lnTo>
                    <a:lnTo>
                      <a:pt x="1896110" y="807721"/>
                    </a:lnTo>
                    <a:lnTo>
                      <a:pt x="1941829" y="782321"/>
                    </a:lnTo>
                    <a:lnTo>
                      <a:pt x="1990089" y="753110"/>
                    </a:lnTo>
                    <a:lnTo>
                      <a:pt x="2039620" y="725171"/>
                    </a:lnTo>
                    <a:lnTo>
                      <a:pt x="2080260" y="695960"/>
                    </a:lnTo>
                    <a:lnTo>
                      <a:pt x="2118360" y="676910"/>
                    </a:lnTo>
                    <a:lnTo>
                      <a:pt x="2132329" y="666750"/>
                    </a:lnTo>
                    <a:lnTo>
                      <a:pt x="2188210" y="637541"/>
                    </a:lnTo>
                    <a:lnTo>
                      <a:pt x="2261870" y="591821"/>
                    </a:lnTo>
                    <a:lnTo>
                      <a:pt x="2301239" y="565150"/>
                    </a:lnTo>
                    <a:lnTo>
                      <a:pt x="2325370" y="551181"/>
                    </a:lnTo>
                    <a:lnTo>
                      <a:pt x="2343150" y="543560"/>
                    </a:lnTo>
                    <a:lnTo>
                      <a:pt x="2378710" y="519431"/>
                    </a:lnTo>
                    <a:lnTo>
                      <a:pt x="2411729" y="487681"/>
                    </a:lnTo>
                    <a:lnTo>
                      <a:pt x="2442210" y="464821"/>
                    </a:lnTo>
                    <a:lnTo>
                      <a:pt x="2482850" y="439421"/>
                    </a:lnTo>
                    <a:lnTo>
                      <a:pt x="2518409" y="412750"/>
                    </a:lnTo>
                    <a:lnTo>
                      <a:pt x="2550159" y="382271"/>
                    </a:lnTo>
                    <a:lnTo>
                      <a:pt x="2580640" y="351791"/>
                    </a:lnTo>
                    <a:lnTo>
                      <a:pt x="2611120" y="321310"/>
                    </a:lnTo>
                    <a:lnTo>
                      <a:pt x="2636520" y="292100"/>
                    </a:lnTo>
                    <a:lnTo>
                      <a:pt x="2660650" y="273050"/>
                    </a:lnTo>
                    <a:lnTo>
                      <a:pt x="2674620" y="255271"/>
                    </a:lnTo>
                    <a:lnTo>
                      <a:pt x="2692400" y="232410"/>
                    </a:lnTo>
                    <a:lnTo>
                      <a:pt x="2712720" y="204471"/>
                    </a:lnTo>
                    <a:lnTo>
                      <a:pt x="2730500" y="182881"/>
                    </a:lnTo>
                    <a:lnTo>
                      <a:pt x="2744470" y="166371"/>
                    </a:lnTo>
                    <a:lnTo>
                      <a:pt x="2768600" y="138431"/>
                    </a:lnTo>
                    <a:lnTo>
                      <a:pt x="2786379" y="115571"/>
                    </a:lnTo>
                    <a:lnTo>
                      <a:pt x="2813050" y="85091"/>
                    </a:lnTo>
                    <a:lnTo>
                      <a:pt x="2830829" y="66041"/>
                    </a:lnTo>
                    <a:lnTo>
                      <a:pt x="2854959" y="35560"/>
                    </a:lnTo>
                    <a:lnTo>
                      <a:pt x="2894329" y="0"/>
                    </a:lnTo>
                  </a:path>
                </a:pathLst>
              </a:custGeom>
              <a:ln w="28194"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33" name="Straight Connector 32"/>
              <p:cNvCxnSpPr/>
              <p:nvPr/>
            </p:nvCxnSpPr>
            <p:spPr>
              <a:xfrm flipV="1">
                <a:off x="1957577" y="1381886"/>
                <a:ext cx="1045718" cy="556006"/>
              </a:xfrm>
              <a:prstGeom prst="line">
                <a:avLst/>
              </a:prstGeom>
              <a:ln w="38100" cap="sq" cmpd="sng" algn="ctr">
                <a:solidFill>
                  <a:srgbClr val="FF6820"/>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14525" y="2168905"/>
                <a:ext cx="112267" cy="1086485"/>
              </a:xfrm>
              <a:prstGeom prst="line">
                <a:avLst/>
              </a:prstGeom>
              <a:ln w="38100" cap="sq" cmpd="sng" algn="ctr">
                <a:solidFill>
                  <a:srgbClr val="FF6820"/>
                </a:solidFill>
                <a:prstDash val="dot"/>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6618" y="1548547"/>
                <a:ext cx="1454150" cy="660910"/>
              </a:xfrm>
              <a:prstGeom prst="rect">
                <a:avLst/>
              </a:prstGeom>
              <a:noFill/>
            </p:spPr>
            <p:txBody>
              <a:bodyPr vert="horz" wrap="square" rtlCol="0">
                <a:spAutoFit/>
              </a:bodyPr>
              <a:lstStyle/>
              <a:p>
                <a:pPr algn="ctr"/>
                <a:r>
                  <a:rPr lang="en-US" sz="1400" b="1" dirty="0" smtClean="0">
                    <a:solidFill>
                      <a:srgbClr val="FF6820"/>
                    </a:solidFill>
                  </a:rPr>
                  <a:t>Firm's Supply curve</a:t>
                </a:r>
                <a:endParaRPr lang="en-US" sz="1400" b="1" dirty="0">
                  <a:solidFill>
                    <a:srgbClr val="FF6820"/>
                  </a:solidFill>
                </a:endParaRPr>
              </a:p>
            </p:txBody>
          </p:sp>
          <p:sp>
            <p:nvSpPr>
              <p:cNvPr id="36" name="TextBox 35"/>
              <p:cNvSpPr txBox="1"/>
              <p:nvPr/>
            </p:nvSpPr>
            <p:spPr>
              <a:xfrm>
                <a:off x="3454400" y="3937000"/>
                <a:ext cx="431800" cy="388771"/>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37" name="TextBox 36"/>
              <p:cNvSpPr txBox="1"/>
              <p:nvPr/>
            </p:nvSpPr>
            <p:spPr>
              <a:xfrm>
                <a:off x="2427704" y="3911601"/>
                <a:ext cx="685800" cy="388771"/>
              </a:xfrm>
              <a:prstGeom prst="rect">
                <a:avLst/>
              </a:prstGeom>
              <a:noFill/>
            </p:spPr>
            <p:txBody>
              <a:bodyPr vert="horz" rtlCol="0">
                <a:spAutoFit/>
              </a:bodyPr>
              <a:lstStyle/>
              <a:p>
                <a:r>
                  <a:rPr lang="en-US" sz="1400" dirty="0" smtClean="0">
                    <a:solidFill>
                      <a:srgbClr val="000000"/>
                    </a:solidFill>
                  </a:rPr>
                  <a:t>10</a:t>
                </a:r>
                <a:endParaRPr lang="en-US" sz="1400" dirty="0">
                  <a:solidFill>
                    <a:srgbClr val="000000"/>
                  </a:solidFill>
                </a:endParaRPr>
              </a:p>
            </p:txBody>
          </p:sp>
          <p:cxnSp>
            <p:nvCxnSpPr>
              <p:cNvPr id="38" name="Straight Connector 37"/>
              <p:cNvCxnSpPr/>
              <p:nvPr/>
            </p:nvCxnSpPr>
            <p:spPr>
              <a:xfrm>
                <a:off x="444500" y="2476500"/>
                <a:ext cx="31369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03500" y="2489200"/>
                <a:ext cx="0" cy="135890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54399" y="2565400"/>
                <a:ext cx="942473" cy="388771"/>
              </a:xfrm>
              <a:prstGeom prst="rect">
                <a:avLst/>
              </a:prstGeom>
              <a:noFill/>
            </p:spPr>
            <p:txBody>
              <a:bodyPr vert="horz" wrap="square" rtlCol="0">
                <a:spAutoFit/>
              </a:bodyPr>
              <a:lstStyle/>
              <a:p>
                <a:r>
                  <a:rPr lang="en-US" sz="1400" dirty="0" smtClean="0">
                    <a:solidFill>
                      <a:srgbClr val="000000"/>
                    </a:solidFill>
                  </a:rPr>
                  <a:t>MR=AR</a:t>
                </a:r>
                <a:endParaRPr lang="en-US" sz="1400" dirty="0">
                  <a:solidFill>
                    <a:srgbClr val="000000"/>
                  </a:solidFill>
                </a:endParaRPr>
              </a:p>
            </p:txBody>
          </p:sp>
          <p:sp>
            <p:nvSpPr>
              <p:cNvPr id="41" name="TextBox 40"/>
              <p:cNvSpPr txBox="1"/>
              <p:nvPr/>
            </p:nvSpPr>
            <p:spPr>
              <a:xfrm>
                <a:off x="38100" y="2413000"/>
                <a:ext cx="584200" cy="388771"/>
              </a:xfrm>
              <a:prstGeom prst="rect">
                <a:avLst/>
              </a:prstGeom>
              <a:noFill/>
            </p:spPr>
            <p:txBody>
              <a:bodyPr vert="horz" rtlCol="0">
                <a:spAutoFit/>
              </a:bodyPr>
              <a:lstStyle/>
              <a:p>
                <a:r>
                  <a:rPr lang="en-US" sz="1400" smtClean="0">
                    <a:solidFill>
                      <a:srgbClr val="000000"/>
                    </a:solidFill>
                  </a:rPr>
                  <a:t>$5</a:t>
                </a:r>
                <a:endParaRPr lang="en-US" sz="1400">
                  <a:solidFill>
                    <a:srgbClr val="000000"/>
                  </a:solidFill>
                </a:endParaRPr>
              </a:p>
            </p:txBody>
          </p:sp>
          <p:sp>
            <p:nvSpPr>
              <p:cNvPr id="42" name="TextBox 41"/>
              <p:cNvSpPr txBox="1"/>
              <p:nvPr/>
            </p:nvSpPr>
            <p:spPr>
              <a:xfrm>
                <a:off x="4287922" y="2095500"/>
                <a:ext cx="1793373" cy="816418"/>
              </a:xfrm>
              <a:prstGeom prst="rect">
                <a:avLst/>
              </a:prstGeom>
              <a:noFill/>
            </p:spPr>
            <p:txBody>
              <a:bodyPr vert="horz" wrap="square" rtlCol="0">
                <a:spAutoFit/>
              </a:bodyPr>
              <a:lstStyle/>
              <a:p>
                <a:r>
                  <a:rPr lang="en-US" sz="3600" b="1" dirty="0" smtClean="0">
                    <a:solidFill>
                      <a:srgbClr val="FF0000"/>
                    </a:solidFill>
                  </a:rPr>
                  <a:t>x200= </a:t>
                </a:r>
                <a:endParaRPr lang="en-US" sz="3600" b="1" dirty="0">
                  <a:solidFill>
                    <a:srgbClr val="FF0000"/>
                  </a:solidFill>
                </a:endParaRPr>
              </a:p>
            </p:txBody>
          </p:sp>
          <p:cxnSp>
            <p:nvCxnSpPr>
              <p:cNvPr id="43" name="Straight Connector 42"/>
              <p:cNvCxnSpPr/>
              <p:nvPr/>
            </p:nvCxnSpPr>
            <p:spPr>
              <a:xfrm>
                <a:off x="6486016" y="1205230"/>
                <a:ext cx="0" cy="270979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73190" y="3915028"/>
                <a:ext cx="31813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97600" y="1155699"/>
                <a:ext cx="431800" cy="388771"/>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50" name="TextBox 49"/>
              <p:cNvSpPr txBox="1"/>
              <p:nvPr/>
            </p:nvSpPr>
            <p:spPr>
              <a:xfrm>
                <a:off x="9499600" y="3987801"/>
                <a:ext cx="431800" cy="388771"/>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51" name="Straight Connector 50"/>
              <p:cNvCxnSpPr>
                <a:endCxn id="52" idx="1"/>
              </p:cNvCxnSpPr>
              <p:nvPr/>
            </p:nvCxnSpPr>
            <p:spPr>
              <a:xfrm flipV="1">
                <a:off x="7404100" y="1642920"/>
                <a:ext cx="1168400" cy="167432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572500" y="1448534"/>
                <a:ext cx="812800" cy="388771"/>
              </a:xfrm>
              <a:prstGeom prst="rect">
                <a:avLst/>
              </a:prstGeom>
              <a:noFill/>
            </p:spPr>
            <p:txBody>
              <a:bodyPr vert="horz" rtlCol="0">
                <a:spAutoFit/>
              </a:bodyPr>
              <a:lstStyle/>
              <a:p>
                <a:r>
                  <a:rPr lang="en-US" sz="1400" dirty="0" smtClean="0">
                    <a:solidFill>
                      <a:srgbClr val="000000"/>
                    </a:solidFill>
                  </a:rPr>
                  <a:t>S=MC</a:t>
                </a:r>
                <a:endParaRPr lang="en-US" sz="1400" dirty="0">
                  <a:solidFill>
                    <a:srgbClr val="000000"/>
                  </a:solidFill>
                </a:endParaRPr>
              </a:p>
            </p:txBody>
          </p:sp>
          <p:cxnSp>
            <p:nvCxnSpPr>
              <p:cNvPr id="53" name="Straight Connector 52"/>
              <p:cNvCxnSpPr/>
              <p:nvPr/>
            </p:nvCxnSpPr>
            <p:spPr>
              <a:xfrm>
                <a:off x="6680200" y="1587500"/>
                <a:ext cx="2476500" cy="18288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21400" y="2374900"/>
                <a:ext cx="609600" cy="388771"/>
              </a:xfrm>
              <a:prstGeom prst="rect">
                <a:avLst/>
              </a:prstGeom>
              <a:noFill/>
            </p:spPr>
            <p:txBody>
              <a:bodyPr vert="horz" rtlCol="0">
                <a:spAutoFit/>
              </a:bodyPr>
              <a:lstStyle/>
              <a:p>
                <a:r>
                  <a:rPr lang="en-US" sz="1400" dirty="0" smtClean="0">
                    <a:solidFill>
                      <a:srgbClr val="000000"/>
                    </a:solidFill>
                  </a:rPr>
                  <a:t>$5</a:t>
                </a:r>
                <a:endParaRPr lang="en-US" sz="1400" dirty="0">
                  <a:solidFill>
                    <a:srgbClr val="000000"/>
                  </a:solidFill>
                </a:endParaRPr>
              </a:p>
            </p:txBody>
          </p:sp>
          <p:cxnSp>
            <p:nvCxnSpPr>
              <p:cNvPr id="66" name="Straight Connector 65"/>
              <p:cNvCxnSpPr/>
              <p:nvPr/>
            </p:nvCxnSpPr>
            <p:spPr>
              <a:xfrm>
                <a:off x="7937500" y="2514600"/>
                <a:ext cx="0" cy="139700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28021" y="3962400"/>
                <a:ext cx="939800" cy="388771"/>
              </a:xfrm>
              <a:prstGeom prst="rect">
                <a:avLst/>
              </a:prstGeom>
              <a:noFill/>
            </p:spPr>
            <p:txBody>
              <a:bodyPr vert="horz" rtlCol="0">
                <a:spAutoFit/>
              </a:bodyPr>
              <a:lstStyle/>
              <a:p>
                <a:r>
                  <a:rPr lang="en-US" sz="1400" dirty="0" smtClean="0">
                    <a:solidFill>
                      <a:srgbClr val="000000"/>
                    </a:solidFill>
                  </a:rPr>
                  <a:t>2000</a:t>
                </a:r>
                <a:endParaRPr lang="en-US" sz="1400" dirty="0">
                  <a:solidFill>
                    <a:srgbClr val="000000"/>
                  </a:solidFill>
                </a:endParaRPr>
              </a:p>
            </p:txBody>
          </p:sp>
          <p:sp>
            <p:nvSpPr>
              <p:cNvPr id="68" name="TextBox 67"/>
              <p:cNvSpPr txBox="1"/>
              <p:nvPr/>
            </p:nvSpPr>
            <p:spPr>
              <a:xfrm>
                <a:off x="9169400" y="3454400"/>
                <a:ext cx="508000" cy="388771"/>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69" name="Straight Connector 68"/>
              <p:cNvCxnSpPr/>
              <p:nvPr/>
            </p:nvCxnSpPr>
            <p:spPr>
              <a:xfrm flipH="1">
                <a:off x="3467100" y="2476500"/>
                <a:ext cx="4470400" cy="0"/>
              </a:xfrm>
              <a:prstGeom prst="line">
                <a:avLst/>
              </a:prstGeom>
              <a:ln w="38100" cap="flat" cmpd="sng" algn="ctr">
                <a:solidFill>
                  <a:srgbClr val="FFD700">
                    <a:alpha val="40000"/>
                  </a:srgbClr>
                </a:solidFill>
                <a:prstDash val="dash"/>
                <a:round/>
                <a:headEnd type="oval"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248400" y="756251"/>
              <a:ext cx="2209800" cy="523220"/>
            </a:xfrm>
            <a:prstGeom prst="rect">
              <a:avLst/>
            </a:prstGeom>
            <a:noFill/>
          </p:spPr>
          <p:txBody>
            <a:bodyPr vert="horz" wrap="square" rtlCol="0">
              <a:spAutoFit/>
            </a:bodyPr>
            <a:lstStyle/>
            <a:p>
              <a:pPr algn="ctr"/>
              <a:r>
                <a:rPr lang="en-US" sz="1400" b="1" dirty="0" smtClean="0">
                  <a:solidFill>
                    <a:srgbClr val="800080"/>
                  </a:solidFill>
                </a:rPr>
                <a:t>PC Market with 200</a:t>
              </a:r>
            </a:p>
            <a:p>
              <a:pPr algn="ctr"/>
              <a:r>
                <a:rPr lang="en-US" sz="1400" b="1" dirty="0" smtClean="0">
                  <a:solidFill>
                    <a:srgbClr val="800080"/>
                  </a:solidFill>
                </a:rPr>
                <a:t> identical firms</a:t>
              </a:r>
              <a:endParaRPr lang="en-US" sz="1400" b="1" dirty="0">
                <a:solidFill>
                  <a:srgbClr val="800080"/>
                </a:solidFill>
              </a:endParaRPr>
            </a:p>
          </p:txBody>
        </p:sp>
      </p:grpSp>
    </p:spTree>
    <p:extLst>
      <p:ext uri="{BB962C8B-B14F-4D97-AF65-F5344CB8AC3E}">
        <p14:creationId xmlns="" xmlns:p14="http://schemas.microsoft.com/office/powerpoint/2010/main" val="1699596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94085"/>
          </a:xfrm>
          <a:prstGeom prst="rect">
            <a:avLst/>
          </a:prstGeom>
          <a:noFill/>
        </p:spPr>
        <p:txBody>
          <a:bodyPr wrap="square" rtlCol="0">
            <a:spAutoFit/>
          </a:bodyPr>
          <a:lstStyle/>
          <a:p>
            <a:r>
              <a:rPr lang="en-US" sz="2400" dirty="0" smtClean="0">
                <a:solidFill>
                  <a:srgbClr val="FF0000"/>
                </a:solidFill>
              </a:rPr>
              <a:t>Efficiency in Perfectly Competitive Markets</a:t>
            </a:r>
          </a:p>
          <a:p>
            <a:r>
              <a:rPr lang="en-US" dirty="0"/>
              <a:t>In long-run equilibrium, purely competitive firms will produce </a:t>
            </a:r>
            <a:r>
              <a:rPr lang="en-US" dirty="0" smtClean="0"/>
              <a:t>the </a:t>
            </a:r>
            <a:r>
              <a:rPr lang="en-US" i="1" dirty="0" smtClean="0"/>
              <a:t>efficient level of output and price</a:t>
            </a:r>
            <a:r>
              <a:rPr lang="en-US" dirty="0" smtClean="0"/>
              <a:t>. Efficiency in economics is measured in two ways: Firms can be </a:t>
            </a:r>
            <a:r>
              <a:rPr lang="en-US" i="1" dirty="0" smtClean="0"/>
              <a:t>productively efficient </a:t>
            </a:r>
            <a:r>
              <a:rPr lang="en-US" dirty="0" smtClean="0"/>
              <a:t>and an industry can be </a:t>
            </a:r>
            <a:r>
              <a:rPr lang="en-US" i="1" dirty="0" smtClean="0"/>
              <a:t>allocatively efficient</a:t>
            </a:r>
            <a:r>
              <a:rPr lang="en-US" dirty="0" smtClean="0"/>
              <a:t>. </a:t>
            </a:r>
          </a:p>
          <a:p>
            <a:endParaRPr lang="en-US" dirty="0" smtClean="0"/>
          </a:p>
          <a:p>
            <a:endParaRPr lang="en-US" sz="1200" dirty="0" smtClean="0"/>
          </a:p>
          <a:p>
            <a:r>
              <a:rPr lang="en-US" sz="2000" b="1" dirty="0" smtClean="0">
                <a:solidFill>
                  <a:srgbClr val="2830D8"/>
                </a:solidFill>
              </a:rPr>
              <a:t>Productive Efficiency</a:t>
            </a:r>
            <a:r>
              <a:rPr lang="en-US" sz="2000" dirty="0" smtClean="0">
                <a:solidFill>
                  <a:srgbClr val="2830D8"/>
                </a:solidFill>
              </a:rPr>
              <a:t> is achieve if firms produce at their </a:t>
            </a:r>
            <a:r>
              <a:rPr lang="en-US" sz="2000" i="1" dirty="0" smtClean="0">
                <a:solidFill>
                  <a:srgbClr val="2830D8"/>
                </a:solidFill>
              </a:rPr>
              <a:t>minimum average total cost:</a:t>
            </a:r>
            <a:endParaRPr lang="en-US" sz="2000" dirty="0">
              <a:solidFill>
                <a:srgbClr val="FF0000"/>
              </a:solidFill>
            </a:endParaRPr>
          </a:p>
          <a:p>
            <a:pPr marL="285750" indent="-285750">
              <a:buFont typeface="Arial" pitchFamily="34" charset="0"/>
              <a:buChar char="•"/>
            </a:pPr>
            <a:r>
              <a:rPr lang="en-US" b="1" dirty="0">
                <a:cs typeface="Arial" pitchFamily="34" charset="0"/>
              </a:rPr>
              <a:t>Interpretation: </a:t>
            </a:r>
            <a:r>
              <a:rPr lang="en-US" i="1" dirty="0">
                <a:solidFill>
                  <a:srgbClr val="666666"/>
                </a:solidFill>
                <a:cs typeface="Arial" pitchFamily="34" charset="0"/>
              </a:rPr>
              <a:t>F</a:t>
            </a:r>
            <a:r>
              <a:rPr lang="en-US" i="1" dirty="0" smtClean="0">
                <a:solidFill>
                  <a:srgbClr val="666666"/>
                </a:solidFill>
                <a:cs typeface="Arial" pitchFamily="34" charset="0"/>
              </a:rPr>
              <a:t>irms </a:t>
            </a:r>
            <a:r>
              <a:rPr lang="en-US" i="1" dirty="0">
                <a:solidFill>
                  <a:srgbClr val="666666"/>
                </a:solidFill>
                <a:cs typeface="Arial" pitchFamily="34" charset="0"/>
              </a:rPr>
              <a:t>are using resources to their maximum efficiency by producing their output at the lowest possible average total cost. Competition forces firms to use resources as efficiently as possible</a:t>
            </a:r>
            <a:r>
              <a:rPr lang="en-US" i="1" dirty="0" smtClean="0">
                <a:solidFill>
                  <a:srgbClr val="666666"/>
                </a:solidFill>
                <a:cs typeface="Arial" pitchFamily="34" charset="0"/>
              </a:rPr>
              <a:t>.</a:t>
            </a:r>
          </a:p>
          <a:p>
            <a:pPr marL="285750" indent="-285750">
              <a:buFont typeface="Arial" pitchFamily="34" charset="0"/>
              <a:buChar char="•"/>
            </a:pPr>
            <a:endParaRPr lang="en-US" i="1" dirty="0" smtClean="0">
              <a:solidFill>
                <a:srgbClr val="666666"/>
              </a:solidFill>
              <a:cs typeface="Arial" pitchFamily="34" charset="0"/>
            </a:endParaRPr>
          </a:p>
          <a:p>
            <a:r>
              <a:rPr lang="en-US" sz="2000" b="1" dirty="0">
                <a:solidFill>
                  <a:srgbClr val="2830D8"/>
                </a:solidFill>
              </a:rPr>
              <a:t>Allocative </a:t>
            </a:r>
            <a:r>
              <a:rPr lang="en-US" sz="2000" b="1" dirty="0" smtClean="0">
                <a:solidFill>
                  <a:srgbClr val="2830D8"/>
                </a:solidFill>
              </a:rPr>
              <a:t>Efficiency </a:t>
            </a:r>
            <a:r>
              <a:rPr lang="en-US" sz="2000" dirty="0" smtClean="0">
                <a:solidFill>
                  <a:srgbClr val="2830D8"/>
                </a:solidFill>
              </a:rPr>
              <a:t>is achieved if a market produces at the quantity where marginal benefit equals marginal cost (where Price = Marginal Cost)</a:t>
            </a:r>
          </a:p>
          <a:p>
            <a:pPr marL="285750" indent="-285750">
              <a:buFont typeface="Arial" pitchFamily="34" charset="0"/>
              <a:buChar char="•"/>
            </a:pPr>
            <a:r>
              <a:rPr lang="en-US" b="1" dirty="0" smtClean="0">
                <a:cs typeface="Arial" pitchFamily="34" charset="0"/>
              </a:rPr>
              <a:t>Interpretation</a:t>
            </a:r>
            <a:r>
              <a:rPr lang="en-US" b="1" dirty="0">
                <a:cs typeface="Arial" pitchFamily="34" charset="0"/>
              </a:rPr>
              <a:t>: </a:t>
            </a:r>
            <a:r>
              <a:rPr lang="en-US" i="1" dirty="0">
                <a:solidFill>
                  <a:srgbClr val="666666"/>
                </a:solidFill>
                <a:cs typeface="Arial" pitchFamily="34" charset="0"/>
              </a:rPr>
              <a:t>The right amount of output is being produced. There is neither under nor over-allocation of resources towards a good in a purely competitive industry. </a:t>
            </a:r>
            <a:endParaRPr lang="en-US" i="1" dirty="0" smtClean="0">
              <a:solidFill>
                <a:srgbClr val="666666"/>
              </a:solidFill>
              <a:cs typeface="Arial" pitchFamily="34" charset="0"/>
            </a:endParaRPr>
          </a:p>
          <a:p>
            <a:pPr marL="742950" lvl="1" indent="-285750">
              <a:buFont typeface="Wingdings" pitchFamily="2" charset="2"/>
              <a:buChar char="Ø"/>
            </a:pPr>
            <a:r>
              <a:rPr lang="en-US" sz="1600" i="1" dirty="0" smtClean="0">
                <a:solidFill>
                  <a:srgbClr val="666666"/>
                </a:solidFill>
                <a:cs typeface="Arial" pitchFamily="34" charset="0"/>
              </a:rPr>
              <a:t>If </a:t>
            </a:r>
            <a:r>
              <a:rPr lang="en-US" sz="1600" i="1" dirty="0">
                <a:solidFill>
                  <a:srgbClr val="666666"/>
                </a:solidFill>
                <a:cs typeface="Arial" pitchFamily="34" charset="0"/>
              </a:rPr>
              <a:t>the price were higher than the marginal cost, this is a signal that  </a:t>
            </a:r>
            <a:r>
              <a:rPr lang="en-US" sz="1600" b="1" i="1" dirty="0" smtClean="0">
                <a:solidFill>
                  <a:srgbClr val="666666"/>
                </a:solidFill>
                <a:cs typeface="Arial" pitchFamily="34" charset="0"/>
              </a:rPr>
              <a:t>marginal benefit exceeds marginal cost and more output </a:t>
            </a:r>
            <a:r>
              <a:rPr lang="en-US" sz="1600" b="1" i="1" dirty="0">
                <a:solidFill>
                  <a:srgbClr val="666666"/>
                </a:solidFill>
                <a:cs typeface="Arial" pitchFamily="34" charset="0"/>
              </a:rPr>
              <a:t>is desired</a:t>
            </a:r>
            <a:r>
              <a:rPr lang="en-US" sz="1600" i="1" dirty="0">
                <a:solidFill>
                  <a:srgbClr val="666666"/>
                </a:solidFill>
                <a:cs typeface="Arial" pitchFamily="34" charset="0"/>
              </a:rPr>
              <a:t>, </a:t>
            </a:r>
            <a:endParaRPr lang="en-US" sz="1600" i="1" dirty="0" smtClean="0">
              <a:solidFill>
                <a:srgbClr val="666666"/>
              </a:solidFill>
              <a:cs typeface="Arial" pitchFamily="34" charset="0"/>
            </a:endParaRPr>
          </a:p>
          <a:p>
            <a:pPr marL="742950" lvl="1" indent="-285750">
              <a:buFont typeface="Wingdings" pitchFamily="2" charset="2"/>
              <a:buChar char="Ø"/>
            </a:pPr>
            <a:r>
              <a:rPr lang="en-US" sz="1600" i="1" dirty="0">
                <a:solidFill>
                  <a:srgbClr val="666666"/>
                </a:solidFill>
                <a:cs typeface="Arial" pitchFamily="34" charset="0"/>
              </a:rPr>
              <a:t>I</a:t>
            </a:r>
            <a:r>
              <a:rPr lang="en-US" sz="1600" i="1" dirty="0" smtClean="0">
                <a:solidFill>
                  <a:srgbClr val="666666"/>
                </a:solidFill>
                <a:cs typeface="Arial" pitchFamily="34" charset="0"/>
              </a:rPr>
              <a:t>f </a:t>
            </a:r>
            <a:r>
              <a:rPr lang="en-US" sz="1600" i="1" dirty="0">
                <a:solidFill>
                  <a:srgbClr val="666666"/>
                </a:solidFill>
                <a:cs typeface="Arial" pitchFamily="34" charset="0"/>
              </a:rPr>
              <a:t>price were lower than marginal cost, the signal from buyers to sellers is that </a:t>
            </a:r>
            <a:r>
              <a:rPr lang="en-US" sz="1600" b="1" i="1" dirty="0" smtClean="0">
                <a:solidFill>
                  <a:srgbClr val="666666"/>
                </a:solidFill>
                <a:cs typeface="Arial" pitchFamily="34" charset="0"/>
              </a:rPr>
              <a:t>marginal cost exceeds marginal benefit and less </a:t>
            </a:r>
            <a:r>
              <a:rPr lang="en-US" sz="1600" b="1" i="1" dirty="0">
                <a:solidFill>
                  <a:srgbClr val="666666"/>
                </a:solidFill>
                <a:cs typeface="Arial" pitchFamily="34" charset="0"/>
              </a:rPr>
              <a:t>output is desired.</a:t>
            </a:r>
            <a:r>
              <a:rPr lang="en-US" sz="1600" i="1" dirty="0">
                <a:solidFill>
                  <a:srgbClr val="666666"/>
                </a:solidFill>
                <a:cs typeface="Arial" pitchFamily="34" charset="0"/>
              </a:rPr>
              <a:t> </a:t>
            </a:r>
            <a:endParaRPr lang="en-US" sz="1600" i="1" dirty="0" smtClean="0">
              <a:solidFill>
                <a:srgbClr val="666666"/>
              </a:solidFill>
              <a:cs typeface="Arial" pitchFamily="34" charset="0"/>
            </a:endParaRPr>
          </a:p>
          <a:p>
            <a:pPr marL="742950" lvl="1" indent="-285750">
              <a:buFont typeface="Wingdings" pitchFamily="2" charset="2"/>
              <a:buChar char="Ø"/>
            </a:pPr>
            <a:r>
              <a:rPr lang="en-US" sz="1600" i="1" dirty="0" smtClean="0">
                <a:solidFill>
                  <a:srgbClr val="666666"/>
                </a:solidFill>
                <a:cs typeface="Arial" pitchFamily="34" charset="0"/>
              </a:rPr>
              <a:t>Only </a:t>
            </a:r>
            <a:r>
              <a:rPr lang="en-US" sz="1600" i="1" dirty="0">
                <a:solidFill>
                  <a:srgbClr val="666666"/>
                </a:solidFill>
                <a:cs typeface="Arial" pitchFamily="34" charset="0"/>
              </a:rPr>
              <a:t>when P = MC is the right amount of output being produced.</a:t>
            </a:r>
          </a:p>
          <a:p>
            <a:endParaRPr lang="en-US" i="1" dirty="0">
              <a:solidFill>
                <a:srgbClr val="666666"/>
              </a:solidFill>
              <a:cs typeface="Arial" pitchFamily="34" charset="0"/>
            </a:endParaRPr>
          </a:p>
          <a:p>
            <a:endParaRPr lang="en-US" dirty="0"/>
          </a:p>
          <a:p>
            <a:endParaRPr lang="en-US" sz="2400" dirty="0" smtClean="0">
              <a:solidFill>
                <a:srgbClr val="FF0000"/>
              </a:solidFill>
            </a:endParaRPr>
          </a:p>
        </p:txBody>
      </p:sp>
    </p:spTree>
    <p:extLst>
      <p:ext uri="{BB962C8B-B14F-4D97-AF65-F5344CB8AC3E}">
        <p14:creationId xmlns="" xmlns:p14="http://schemas.microsoft.com/office/powerpoint/2010/main" val="102831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tretch>
            <a:fillRect/>
          </a:stretch>
        </p:blipFill>
        <p:spPr>
          <a:xfrm>
            <a:off x="3276599" y="2837661"/>
            <a:ext cx="5791201" cy="2839239"/>
          </a:xfrm>
          <a:prstGeom prst="rect">
            <a:avLst/>
          </a:prstGeom>
          <a:solidFill>
            <a:srgbClr val="FFFFFF"/>
          </a:solidFill>
          <a:ln>
            <a:noFill/>
            <a:prstDash/>
          </a:ln>
        </p:spPr>
      </p:pic>
      <p:sp>
        <p:nvSpPr>
          <p:cNvPr id="3" name="TextBox 2"/>
          <p:cNvSpPr txBox="1"/>
          <p:nvPr/>
        </p:nvSpPr>
        <p:spPr>
          <a:xfrm>
            <a:off x="0" y="0"/>
            <a:ext cx="9144000" cy="2677656"/>
          </a:xfrm>
          <a:prstGeom prst="rect">
            <a:avLst/>
          </a:prstGeom>
          <a:noFill/>
        </p:spPr>
        <p:txBody>
          <a:bodyPr wrap="square" rtlCol="0">
            <a:spAutoFit/>
          </a:bodyPr>
          <a:lstStyle/>
          <a:p>
            <a:r>
              <a:rPr lang="en-US" sz="2400" dirty="0" smtClean="0">
                <a:solidFill>
                  <a:srgbClr val="FF0000"/>
                </a:solidFill>
              </a:rPr>
              <a:t>Efficiency in Perfectly Competitive Markets – Productive Efficiency</a:t>
            </a:r>
          </a:p>
          <a:p>
            <a:r>
              <a:rPr lang="en-US" dirty="0" smtClean="0"/>
              <a:t>Price acts as a signal in competitive markets of the demands (and therefore the marginal benefit) of consumers. Price will always equal firms’ minimum ATC in the long-run, assuring that perfectly competitive sellers will be productively efficient</a:t>
            </a:r>
            <a:r>
              <a:rPr lang="en-US" dirty="0" smtClean="0"/>
              <a:t>.</a:t>
            </a:r>
          </a:p>
          <a:p>
            <a:endParaRPr lang="en-US" dirty="0" smtClean="0"/>
          </a:p>
          <a:p>
            <a:pPr marL="285750" indent="-285750">
              <a:buFont typeface="Arial" pitchFamily="34" charset="0"/>
              <a:buChar char="•"/>
            </a:pPr>
            <a:r>
              <a:rPr lang="en-US" i="1" dirty="0" smtClean="0">
                <a:solidFill>
                  <a:srgbClr val="0000CC"/>
                </a:solidFill>
                <a:cs typeface="Arial" pitchFamily="34" charset="0"/>
              </a:rPr>
              <a:t>If price is high enough that firms are earning profits, then the signal from buyers to sellers is </a:t>
            </a:r>
            <a:r>
              <a:rPr lang="en-US" b="1" i="1" dirty="0" smtClean="0">
                <a:solidFill>
                  <a:srgbClr val="0000CC"/>
                </a:solidFill>
                <a:cs typeface="Arial" pitchFamily="34" charset="0"/>
              </a:rPr>
              <a:t>WE WANT MORE</a:t>
            </a:r>
          </a:p>
          <a:p>
            <a:pPr marL="285750" indent="-285750">
              <a:buFont typeface="Arial" pitchFamily="34" charset="0"/>
              <a:buChar char="•"/>
            </a:pPr>
            <a:r>
              <a:rPr lang="en-US" i="1" dirty="0" smtClean="0">
                <a:solidFill>
                  <a:srgbClr val="0000CC"/>
                </a:solidFill>
                <a:cs typeface="Arial" pitchFamily="34" charset="0"/>
              </a:rPr>
              <a:t>If price is low enough that firms are earning losses, then the signal from buyers to sellers is </a:t>
            </a:r>
            <a:r>
              <a:rPr lang="en-US" b="1" i="1" dirty="0" smtClean="0">
                <a:solidFill>
                  <a:srgbClr val="0000CC"/>
                </a:solidFill>
                <a:cs typeface="Arial" pitchFamily="34" charset="0"/>
              </a:rPr>
              <a:t>WE WANT LESS</a:t>
            </a:r>
          </a:p>
        </p:txBody>
      </p:sp>
      <p:sp>
        <p:nvSpPr>
          <p:cNvPr id="4" name="TextBox 3"/>
          <p:cNvSpPr txBox="1"/>
          <p:nvPr/>
        </p:nvSpPr>
        <p:spPr>
          <a:xfrm>
            <a:off x="35496" y="3086100"/>
            <a:ext cx="3492388" cy="1077218"/>
          </a:xfrm>
          <a:prstGeom prst="rect">
            <a:avLst/>
          </a:prstGeom>
          <a:noFill/>
        </p:spPr>
        <p:txBody>
          <a:bodyPr wrap="square" rtlCol="0">
            <a:spAutoFit/>
          </a:bodyPr>
          <a:lstStyle/>
          <a:p>
            <a:r>
              <a:rPr lang="en-US" sz="1600" b="1" dirty="0">
                <a:solidFill>
                  <a:srgbClr val="0000CC"/>
                </a:solidFill>
                <a:cs typeface="Arial" pitchFamily="34" charset="0"/>
              </a:rPr>
              <a:t>Consider the market </a:t>
            </a:r>
            <a:r>
              <a:rPr lang="en-US" sz="1600" b="1" dirty="0" smtClean="0">
                <a:solidFill>
                  <a:srgbClr val="0000CC"/>
                </a:solidFill>
                <a:cs typeface="Arial" pitchFamily="34" charset="0"/>
              </a:rPr>
              <a:t>and firm here:</a:t>
            </a:r>
            <a:endParaRPr lang="en-US" sz="1600" dirty="0" smtClean="0">
              <a:solidFill>
                <a:srgbClr val="0000CC"/>
              </a:solidFill>
            </a:endParaRPr>
          </a:p>
          <a:p>
            <a:pPr marL="285750" indent="-285750">
              <a:buFont typeface="Arial" pitchFamily="34" charset="0"/>
              <a:buChar char="•"/>
            </a:pPr>
            <a:r>
              <a:rPr lang="en-US" sz="1600" dirty="0" smtClean="0"/>
              <a:t>As </a:t>
            </a:r>
            <a:r>
              <a:rPr lang="en-US" sz="1600" dirty="0" smtClean="0"/>
              <a:t>new firms enter, price will fall to minimum ATC, and firms will be </a:t>
            </a:r>
            <a:r>
              <a:rPr lang="en-US" sz="1600" i="1" dirty="0" smtClean="0"/>
              <a:t>more </a:t>
            </a:r>
            <a:r>
              <a:rPr lang="en-US" sz="1600" b="1" i="1" dirty="0" smtClean="0">
                <a:solidFill>
                  <a:srgbClr val="FF0000"/>
                </a:solidFill>
              </a:rPr>
              <a:t>productively efficient!</a:t>
            </a:r>
            <a:r>
              <a:rPr lang="en-US" sz="1600" b="1" dirty="0" smtClean="0">
                <a:solidFill>
                  <a:srgbClr val="FF0000"/>
                </a:solidFill>
              </a:rPr>
              <a:t> </a:t>
            </a:r>
            <a:endParaRPr lang="en-US" sz="1600" b="1" dirty="0">
              <a:solidFill>
                <a:srgbClr val="FF0000"/>
              </a:solidFill>
            </a:endParaRPr>
          </a:p>
        </p:txBody>
      </p:sp>
    </p:spTree>
    <p:extLst>
      <p:ext uri="{BB962C8B-B14F-4D97-AF65-F5344CB8AC3E}">
        <p14:creationId xmlns="" xmlns:p14="http://schemas.microsoft.com/office/powerpoint/2010/main" val="1227754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5"/>
          </a:xfrm>
          <a:prstGeom prst="rect">
            <a:avLst/>
          </a:prstGeom>
          <a:noFill/>
        </p:spPr>
        <p:txBody>
          <a:bodyPr wrap="square" rtlCol="0">
            <a:spAutoFit/>
          </a:bodyPr>
          <a:lstStyle/>
          <a:p>
            <a:r>
              <a:rPr lang="en-US" sz="2400" dirty="0" smtClean="0">
                <a:solidFill>
                  <a:srgbClr val="FF0000"/>
                </a:solidFill>
              </a:rPr>
              <a:t>Efficiency in Perfectly Competitive Markets – Allocative Efficiency</a:t>
            </a:r>
          </a:p>
        </p:txBody>
      </p:sp>
      <p:pic>
        <p:nvPicPr>
          <p:cNvPr id="9" name="Picture 8"/>
          <p:cNvPicPr/>
          <p:nvPr/>
        </p:nvPicPr>
        <p:blipFill>
          <a:blip r:embed="rId2" cstate="print"/>
          <a:stretch>
            <a:fillRect/>
          </a:stretch>
        </p:blipFill>
        <p:spPr>
          <a:xfrm>
            <a:off x="4038600" y="1209015"/>
            <a:ext cx="5069774" cy="4369074"/>
          </a:xfrm>
          <a:prstGeom prst="rect">
            <a:avLst/>
          </a:prstGeom>
          <a:solidFill>
            <a:srgbClr val="FFFFFF"/>
          </a:solidFill>
          <a:ln>
            <a:noFill/>
            <a:prstDash/>
          </a:ln>
        </p:spPr>
      </p:pic>
      <p:sp>
        <p:nvSpPr>
          <p:cNvPr id="5" name="TextBox 4"/>
          <p:cNvSpPr txBox="1"/>
          <p:nvPr/>
        </p:nvSpPr>
        <p:spPr>
          <a:xfrm>
            <a:off x="0" y="1185565"/>
            <a:ext cx="4038600" cy="3139321"/>
          </a:xfrm>
          <a:prstGeom prst="rect">
            <a:avLst/>
          </a:prstGeom>
          <a:noFill/>
        </p:spPr>
        <p:txBody>
          <a:bodyPr wrap="square" rtlCol="0">
            <a:spAutoFit/>
          </a:bodyPr>
          <a:lstStyle/>
          <a:p>
            <a:r>
              <a:rPr lang="en-US" b="1" dirty="0" smtClean="0"/>
              <a:t>Study the graphs here: </a:t>
            </a:r>
          </a:p>
          <a:p>
            <a:pPr marL="285750" indent="-285750">
              <a:buFont typeface="Arial" pitchFamily="34" charset="0"/>
              <a:buChar char="•"/>
            </a:pPr>
            <a:r>
              <a:rPr lang="en-US" dirty="0" smtClean="0"/>
              <a:t>Assume the firm (which represents </a:t>
            </a:r>
            <a:r>
              <a:rPr lang="en-US" i="1" dirty="0" smtClean="0"/>
              <a:t>all firms in this market</a:t>
            </a:r>
            <a:r>
              <a:rPr lang="en-US" dirty="0" smtClean="0"/>
              <a:t>) produces at Q1.</a:t>
            </a:r>
          </a:p>
          <a:p>
            <a:pPr marL="285750" indent="-285750">
              <a:buFont typeface="Arial" pitchFamily="34" charset="0"/>
              <a:buChar char="•"/>
            </a:pPr>
            <a:r>
              <a:rPr lang="en-US" dirty="0" smtClean="0"/>
              <a:t>Market quantity supplied will be only Qs. At Qs, the demand (MB) is greater than the supply (MC) of the good. </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i="1" dirty="0" smtClean="0">
                <a:solidFill>
                  <a:srgbClr val="FF0000"/>
                </a:solidFill>
              </a:rPr>
              <a:t>When </a:t>
            </a:r>
            <a:r>
              <a:rPr lang="en-US" i="1" dirty="0" smtClean="0">
                <a:solidFill>
                  <a:srgbClr val="FF0000"/>
                </a:solidFill>
              </a:rPr>
              <a:t>all firms produce where P=MC, the shortage that existed at Qs is eliminated and resources are efficiently allocated toward this good! </a:t>
            </a:r>
          </a:p>
        </p:txBody>
      </p:sp>
      <p:sp>
        <p:nvSpPr>
          <p:cNvPr id="7" name="Rectangle 6"/>
          <p:cNvSpPr/>
          <p:nvPr/>
        </p:nvSpPr>
        <p:spPr>
          <a:xfrm>
            <a:off x="6400800" y="24765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MR</a:t>
            </a:r>
            <a:endParaRPr lang="en-GB" sz="1200" dirty="0">
              <a:solidFill>
                <a:schemeClr val="tx1"/>
              </a:solidFill>
            </a:endParaRPr>
          </a:p>
        </p:txBody>
      </p:sp>
    </p:spTree>
    <p:extLst>
      <p:ext uri="{BB962C8B-B14F-4D97-AF65-F5344CB8AC3E}">
        <p14:creationId xmlns="" xmlns:p14="http://schemas.microsoft.com/office/powerpoint/2010/main" val="3945661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spect="1"/>
          </p:cNvSpPr>
          <p:nvPr/>
        </p:nvSpPr>
        <p:spPr>
          <a:xfrm>
            <a:off x="0" y="0"/>
            <a:ext cx="9144000" cy="1846659"/>
          </a:xfrm>
          <a:prstGeom prst="rect">
            <a:avLst/>
          </a:prstGeom>
          <a:noFill/>
        </p:spPr>
        <p:txBody>
          <a:bodyPr vert="horz" wrap="square" rtlCol="0">
            <a:spAutoFit/>
          </a:bodyPr>
          <a:lstStyle/>
          <a:p>
            <a:r>
              <a:rPr lang="en-US" sz="2400" dirty="0" smtClean="0">
                <a:solidFill>
                  <a:srgbClr val="FF0000"/>
                </a:solidFill>
              </a:rPr>
              <a:t>Perfect Competition Practice Problems</a:t>
            </a:r>
          </a:p>
          <a:p>
            <a:r>
              <a:rPr lang="en-US" dirty="0" smtClean="0"/>
              <a:t>Describe the situation in the market below and firm below:</a:t>
            </a:r>
          </a:p>
          <a:p>
            <a:pPr marL="342900" indent="-342900">
              <a:buFont typeface="+mj-lt"/>
              <a:buAutoNum type="arabicPeriod"/>
            </a:pPr>
            <a:r>
              <a:rPr lang="en-US" dirty="0" smtClean="0">
                <a:cs typeface="Arial" pitchFamily="34" charset="0"/>
              </a:rPr>
              <a:t>Show the firm's:  </a:t>
            </a:r>
            <a:r>
              <a:rPr lang="en-US" dirty="0" err="1" smtClean="0">
                <a:cs typeface="Arial" pitchFamily="34" charset="0"/>
              </a:rPr>
              <a:t>i</a:t>
            </a:r>
            <a:r>
              <a:rPr lang="en-US" dirty="0" smtClean="0">
                <a:cs typeface="Arial" pitchFamily="34" charset="0"/>
              </a:rPr>
              <a:t>) MR, ii) Output, iii) Economic profit or loss</a:t>
            </a:r>
            <a:endParaRPr lang="en-US" dirty="0">
              <a:cs typeface="Arial" pitchFamily="34" charset="0"/>
            </a:endParaRPr>
          </a:p>
          <a:p>
            <a:pPr marL="342900" indent="-342900">
              <a:buFont typeface="+mj-lt"/>
              <a:buAutoNum type="arabicPeriod"/>
            </a:pPr>
            <a:r>
              <a:rPr lang="en-US" dirty="0" smtClean="0">
                <a:cs typeface="Arial" pitchFamily="34" charset="0"/>
              </a:rPr>
              <a:t>Assuming this is a PC market, describe and illustrate the long run adjustments that will restore this market to Equilibrium. Show on the graphs, for both the industry and the firm, the price and output after long-run adjustments</a:t>
            </a:r>
            <a:endParaRPr lang="en-US" dirty="0">
              <a:cs typeface="Arial" pitchFamily="34" charset="0"/>
            </a:endParaRPr>
          </a:p>
        </p:txBody>
      </p:sp>
      <p:grpSp>
        <p:nvGrpSpPr>
          <p:cNvPr id="9" name="Group 8"/>
          <p:cNvGrpSpPr>
            <a:grpSpLocks noChangeAspect="1"/>
          </p:cNvGrpSpPr>
          <p:nvPr/>
        </p:nvGrpSpPr>
        <p:grpSpPr>
          <a:xfrm>
            <a:off x="15236" y="2597347"/>
            <a:ext cx="9052564" cy="3155753"/>
            <a:chOff x="76200" y="2463800"/>
            <a:chExt cx="10058400" cy="4207669"/>
          </a:xfrm>
        </p:grpSpPr>
        <p:cxnSp>
          <p:nvCxnSpPr>
            <p:cNvPr id="10" name="Straight Connector 9"/>
            <p:cNvCxnSpPr/>
            <p:nvPr/>
          </p:nvCxnSpPr>
          <p:spPr>
            <a:xfrm>
              <a:off x="5257800" y="4260850"/>
              <a:ext cx="3581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9679" y="2736469"/>
              <a:ext cx="0" cy="3385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2087" y="6122289"/>
              <a:ext cx="396239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2654300"/>
              <a:ext cx="431800" cy="410369"/>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4" name="TextBox 13"/>
            <p:cNvSpPr txBox="1"/>
            <p:nvPr/>
          </p:nvSpPr>
          <p:spPr>
            <a:xfrm>
              <a:off x="4292600" y="6261099"/>
              <a:ext cx="482600" cy="410369"/>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5" name="Straight Connector 14"/>
            <p:cNvCxnSpPr/>
            <p:nvPr/>
          </p:nvCxnSpPr>
          <p:spPr>
            <a:xfrm>
              <a:off x="817117" y="2799588"/>
              <a:ext cx="3349879" cy="317106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7130" y="2913252"/>
              <a:ext cx="3237358" cy="2956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13200" y="2819400"/>
              <a:ext cx="990600" cy="410369"/>
            </a:xfrm>
            <a:prstGeom prst="rect">
              <a:avLst/>
            </a:prstGeom>
            <a:noFill/>
          </p:spPr>
          <p:txBody>
            <a:bodyPr vert="horz" rtlCol="0">
              <a:spAutoFit/>
            </a:bodyPr>
            <a:lstStyle/>
            <a:p>
              <a:r>
                <a:rPr lang="en-US" sz="1400" smtClean="0">
                  <a:solidFill>
                    <a:srgbClr val="000000"/>
                  </a:solidFill>
                </a:rPr>
                <a:t>S</a:t>
              </a:r>
              <a:r>
                <a:rPr lang="en-US" sz="1400" baseline="-25000" smtClean="0">
                  <a:solidFill>
                    <a:srgbClr val="000000"/>
                  </a:solidFill>
                </a:rPr>
                <a:t>industry</a:t>
              </a:r>
              <a:endParaRPr lang="en-US" sz="1400" baseline="-25000">
                <a:solidFill>
                  <a:srgbClr val="000000"/>
                </a:solidFill>
              </a:endParaRPr>
            </a:p>
          </p:txBody>
        </p:sp>
        <p:sp>
          <p:nvSpPr>
            <p:cNvPr id="18" name="TextBox 17"/>
            <p:cNvSpPr txBox="1"/>
            <p:nvPr/>
          </p:nvSpPr>
          <p:spPr>
            <a:xfrm>
              <a:off x="4229100" y="5829300"/>
              <a:ext cx="1016000" cy="410369"/>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industry</a:t>
              </a:r>
              <a:endParaRPr lang="en-US" sz="1400" baseline="-25000">
                <a:solidFill>
                  <a:srgbClr val="000000"/>
                </a:solidFill>
              </a:endParaRPr>
            </a:p>
          </p:txBody>
        </p:sp>
        <p:sp>
          <p:nvSpPr>
            <p:cNvPr id="19" name="TextBox 18"/>
            <p:cNvSpPr txBox="1"/>
            <p:nvPr/>
          </p:nvSpPr>
          <p:spPr>
            <a:xfrm>
              <a:off x="1739900" y="2679700"/>
              <a:ext cx="1219199" cy="410369"/>
            </a:xfrm>
            <a:prstGeom prst="rect">
              <a:avLst/>
            </a:prstGeom>
            <a:noFill/>
          </p:spPr>
          <p:txBody>
            <a:bodyPr vert="horz" rtlCol="0">
              <a:spAutoFit/>
            </a:bodyPr>
            <a:lstStyle/>
            <a:p>
              <a:r>
                <a:rPr lang="en-US" sz="1400" b="1" smtClean="0">
                  <a:solidFill>
                    <a:srgbClr val="0000FF"/>
                  </a:solidFill>
                </a:rPr>
                <a:t> Industry</a:t>
              </a:r>
              <a:endParaRPr lang="en-US" sz="1400" b="1">
                <a:solidFill>
                  <a:srgbClr val="0000FF"/>
                </a:solidFill>
              </a:endParaRPr>
            </a:p>
          </p:txBody>
        </p:sp>
        <p:cxnSp>
          <p:nvCxnSpPr>
            <p:cNvPr id="20" name="Straight Connector 19"/>
            <p:cNvCxnSpPr/>
            <p:nvPr/>
          </p:nvCxnSpPr>
          <p:spPr>
            <a:xfrm flipV="1">
              <a:off x="5213603" y="2825876"/>
              <a:ext cx="0" cy="33502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97855" y="6176136"/>
              <a:ext cx="39051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64100" y="2755900"/>
              <a:ext cx="431800" cy="410369"/>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23" name="TextBox 22"/>
            <p:cNvSpPr txBox="1"/>
            <p:nvPr/>
          </p:nvSpPr>
          <p:spPr>
            <a:xfrm>
              <a:off x="8940801" y="6261100"/>
              <a:ext cx="482600" cy="410369"/>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24" name="TextBox 23"/>
            <p:cNvSpPr txBox="1"/>
            <p:nvPr/>
          </p:nvSpPr>
          <p:spPr>
            <a:xfrm>
              <a:off x="7010400" y="2743200"/>
              <a:ext cx="812800" cy="410369"/>
            </a:xfrm>
            <a:prstGeom prst="rect">
              <a:avLst/>
            </a:prstGeom>
            <a:noFill/>
          </p:spPr>
          <p:txBody>
            <a:bodyPr vert="horz" rtlCol="0">
              <a:spAutoFit/>
            </a:bodyPr>
            <a:lstStyle/>
            <a:p>
              <a:r>
                <a:rPr lang="en-US" sz="1400" b="1" smtClean="0">
                  <a:solidFill>
                    <a:srgbClr val="800080"/>
                  </a:solidFill>
                </a:rPr>
                <a:t> Firm</a:t>
              </a:r>
              <a:endParaRPr lang="en-US" sz="1400" b="1">
                <a:solidFill>
                  <a:srgbClr val="800080"/>
                </a:solidFill>
              </a:endParaRPr>
            </a:p>
          </p:txBody>
        </p:sp>
        <p:sp>
          <p:nvSpPr>
            <p:cNvPr id="25" name="TextBox 24"/>
            <p:cNvSpPr txBox="1"/>
            <p:nvPr/>
          </p:nvSpPr>
          <p:spPr>
            <a:xfrm>
              <a:off x="7785100" y="2463800"/>
              <a:ext cx="635000" cy="410369"/>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26" name="TextBox 25"/>
            <p:cNvSpPr txBox="1"/>
            <p:nvPr/>
          </p:nvSpPr>
          <p:spPr>
            <a:xfrm>
              <a:off x="8813799" y="2667000"/>
              <a:ext cx="711200" cy="410369"/>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27" name="TextBox 26"/>
            <p:cNvSpPr txBox="1"/>
            <p:nvPr/>
          </p:nvSpPr>
          <p:spPr>
            <a:xfrm>
              <a:off x="9004300" y="2997200"/>
              <a:ext cx="762000" cy="410369"/>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sp>
          <p:nvSpPr>
            <p:cNvPr id="28" name="Freeform 27"/>
            <p:cNvSpPr/>
            <p:nvPr/>
          </p:nvSpPr>
          <p:spPr>
            <a:xfrm>
              <a:off x="5461000" y="2870200"/>
              <a:ext cx="3517901" cy="1028701"/>
            </a:xfrm>
            <a:custGeom>
              <a:avLst/>
              <a:gdLst/>
              <a:ahLst/>
              <a:cxnLst/>
              <a:rect l="0" t="0" r="0" b="0"/>
              <a:pathLst>
                <a:path w="3517901" h="1028701">
                  <a:moveTo>
                    <a:pt x="0" y="0"/>
                  </a:moveTo>
                  <a:lnTo>
                    <a:pt x="41909" y="85089"/>
                  </a:lnTo>
                  <a:lnTo>
                    <a:pt x="48259" y="91439"/>
                  </a:lnTo>
                  <a:lnTo>
                    <a:pt x="77470" y="120650"/>
                  </a:lnTo>
                  <a:lnTo>
                    <a:pt x="97790" y="147320"/>
                  </a:lnTo>
                  <a:lnTo>
                    <a:pt x="120650" y="179070"/>
                  </a:lnTo>
                  <a:lnTo>
                    <a:pt x="142240" y="209550"/>
                  </a:lnTo>
                  <a:lnTo>
                    <a:pt x="166370" y="232410"/>
                  </a:lnTo>
                  <a:lnTo>
                    <a:pt x="196850" y="261620"/>
                  </a:lnTo>
                  <a:lnTo>
                    <a:pt x="217170" y="287020"/>
                  </a:lnTo>
                  <a:lnTo>
                    <a:pt x="237490" y="312420"/>
                  </a:lnTo>
                  <a:lnTo>
                    <a:pt x="264159" y="340360"/>
                  </a:lnTo>
                  <a:lnTo>
                    <a:pt x="303529" y="379729"/>
                  </a:lnTo>
                  <a:lnTo>
                    <a:pt x="341629" y="411479"/>
                  </a:lnTo>
                  <a:lnTo>
                    <a:pt x="370840" y="444500"/>
                  </a:lnTo>
                  <a:lnTo>
                    <a:pt x="397509" y="469900"/>
                  </a:lnTo>
                  <a:lnTo>
                    <a:pt x="438150" y="496570"/>
                  </a:lnTo>
                  <a:lnTo>
                    <a:pt x="452120" y="510540"/>
                  </a:lnTo>
                  <a:lnTo>
                    <a:pt x="458470" y="518159"/>
                  </a:lnTo>
                  <a:lnTo>
                    <a:pt x="472440" y="530859"/>
                  </a:lnTo>
                  <a:lnTo>
                    <a:pt x="510540" y="556259"/>
                  </a:lnTo>
                  <a:lnTo>
                    <a:pt x="547370" y="588009"/>
                  </a:lnTo>
                  <a:lnTo>
                    <a:pt x="574040" y="612140"/>
                  </a:lnTo>
                  <a:lnTo>
                    <a:pt x="605790" y="642620"/>
                  </a:lnTo>
                  <a:lnTo>
                    <a:pt x="647700" y="671829"/>
                  </a:lnTo>
                  <a:lnTo>
                    <a:pt x="678179" y="695959"/>
                  </a:lnTo>
                  <a:lnTo>
                    <a:pt x="711200" y="725170"/>
                  </a:lnTo>
                  <a:lnTo>
                    <a:pt x="723900" y="737870"/>
                  </a:lnTo>
                  <a:lnTo>
                    <a:pt x="731520" y="741679"/>
                  </a:lnTo>
                  <a:lnTo>
                    <a:pt x="746759" y="745490"/>
                  </a:lnTo>
                  <a:lnTo>
                    <a:pt x="753109" y="749300"/>
                  </a:lnTo>
                  <a:lnTo>
                    <a:pt x="764540" y="762000"/>
                  </a:lnTo>
                  <a:lnTo>
                    <a:pt x="817879" y="791209"/>
                  </a:lnTo>
                  <a:lnTo>
                    <a:pt x="843279" y="805179"/>
                  </a:lnTo>
                  <a:lnTo>
                    <a:pt x="866140" y="811529"/>
                  </a:lnTo>
                  <a:lnTo>
                    <a:pt x="877570" y="819150"/>
                  </a:lnTo>
                  <a:lnTo>
                    <a:pt x="911859" y="842009"/>
                  </a:lnTo>
                  <a:lnTo>
                    <a:pt x="962659" y="863600"/>
                  </a:lnTo>
                  <a:lnTo>
                    <a:pt x="1019809" y="887729"/>
                  </a:lnTo>
                  <a:lnTo>
                    <a:pt x="1102359" y="918209"/>
                  </a:lnTo>
                  <a:lnTo>
                    <a:pt x="1155700" y="942340"/>
                  </a:lnTo>
                  <a:lnTo>
                    <a:pt x="1231900" y="962659"/>
                  </a:lnTo>
                  <a:lnTo>
                    <a:pt x="1239519" y="962659"/>
                  </a:lnTo>
                  <a:lnTo>
                    <a:pt x="1261109" y="971550"/>
                  </a:lnTo>
                  <a:lnTo>
                    <a:pt x="1282700" y="981709"/>
                  </a:lnTo>
                  <a:lnTo>
                    <a:pt x="1310640" y="988059"/>
                  </a:lnTo>
                  <a:lnTo>
                    <a:pt x="1337309" y="991870"/>
                  </a:lnTo>
                  <a:lnTo>
                    <a:pt x="1399540" y="1010920"/>
                  </a:lnTo>
                  <a:lnTo>
                    <a:pt x="1503680" y="1026159"/>
                  </a:lnTo>
                  <a:lnTo>
                    <a:pt x="1609090" y="1028700"/>
                  </a:lnTo>
                  <a:lnTo>
                    <a:pt x="1714500" y="1028700"/>
                  </a:lnTo>
                  <a:lnTo>
                    <a:pt x="1813559" y="1017270"/>
                  </a:lnTo>
                  <a:lnTo>
                    <a:pt x="1845309" y="1014729"/>
                  </a:lnTo>
                  <a:lnTo>
                    <a:pt x="1953259" y="985520"/>
                  </a:lnTo>
                  <a:lnTo>
                    <a:pt x="2038350" y="962659"/>
                  </a:lnTo>
                  <a:lnTo>
                    <a:pt x="2142490" y="932179"/>
                  </a:lnTo>
                  <a:lnTo>
                    <a:pt x="2192019" y="918209"/>
                  </a:lnTo>
                  <a:lnTo>
                    <a:pt x="2211069" y="914400"/>
                  </a:lnTo>
                  <a:lnTo>
                    <a:pt x="2298700" y="885190"/>
                  </a:lnTo>
                  <a:lnTo>
                    <a:pt x="2377440" y="852170"/>
                  </a:lnTo>
                  <a:lnTo>
                    <a:pt x="2462530" y="814070"/>
                  </a:lnTo>
                  <a:lnTo>
                    <a:pt x="2533650" y="786129"/>
                  </a:lnTo>
                  <a:lnTo>
                    <a:pt x="2585719" y="760729"/>
                  </a:lnTo>
                  <a:lnTo>
                    <a:pt x="2632709" y="748029"/>
                  </a:lnTo>
                  <a:lnTo>
                    <a:pt x="2687319" y="720090"/>
                  </a:lnTo>
                  <a:lnTo>
                    <a:pt x="2712719" y="704850"/>
                  </a:lnTo>
                  <a:lnTo>
                    <a:pt x="2736850" y="683259"/>
                  </a:lnTo>
                  <a:lnTo>
                    <a:pt x="2813050" y="652779"/>
                  </a:lnTo>
                  <a:lnTo>
                    <a:pt x="2856230" y="622300"/>
                  </a:lnTo>
                  <a:lnTo>
                    <a:pt x="2904490" y="594359"/>
                  </a:lnTo>
                  <a:lnTo>
                    <a:pt x="2941319" y="568959"/>
                  </a:lnTo>
                  <a:lnTo>
                    <a:pt x="2992119" y="538479"/>
                  </a:lnTo>
                  <a:lnTo>
                    <a:pt x="3017519" y="519429"/>
                  </a:lnTo>
                  <a:lnTo>
                    <a:pt x="3049269" y="486409"/>
                  </a:lnTo>
                  <a:lnTo>
                    <a:pt x="3115309" y="439420"/>
                  </a:lnTo>
                  <a:lnTo>
                    <a:pt x="3149600" y="414020"/>
                  </a:lnTo>
                  <a:lnTo>
                    <a:pt x="3183890" y="387350"/>
                  </a:lnTo>
                  <a:lnTo>
                    <a:pt x="3211830" y="365760"/>
                  </a:lnTo>
                  <a:lnTo>
                    <a:pt x="3246119" y="334010"/>
                  </a:lnTo>
                  <a:lnTo>
                    <a:pt x="3267709" y="312420"/>
                  </a:lnTo>
                  <a:lnTo>
                    <a:pt x="3285490" y="288289"/>
                  </a:lnTo>
                  <a:lnTo>
                    <a:pt x="3315969" y="264160"/>
                  </a:lnTo>
                  <a:lnTo>
                    <a:pt x="3341369" y="238760"/>
                  </a:lnTo>
                  <a:lnTo>
                    <a:pt x="3376930" y="204470"/>
                  </a:lnTo>
                  <a:lnTo>
                    <a:pt x="3398519" y="179070"/>
                  </a:lnTo>
                  <a:lnTo>
                    <a:pt x="3408680" y="165100"/>
                  </a:lnTo>
                  <a:lnTo>
                    <a:pt x="3418840" y="157479"/>
                  </a:lnTo>
                  <a:lnTo>
                    <a:pt x="3427730" y="151129"/>
                  </a:lnTo>
                  <a:lnTo>
                    <a:pt x="3436619" y="147320"/>
                  </a:lnTo>
                  <a:lnTo>
                    <a:pt x="3454400" y="132079"/>
                  </a:lnTo>
                  <a:lnTo>
                    <a:pt x="3472180" y="110489"/>
                  </a:lnTo>
                  <a:lnTo>
                    <a:pt x="3495040" y="87629"/>
                  </a:lnTo>
                  <a:lnTo>
                    <a:pt x="3507740" y="69850"/>
                  </a:lnTo>
                  <a:lnTo>
                    <a:pt x="3517900" y="50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Freeform 28"/>
            <p:cNvSpPr/>
            <p:nvPr/>
          </p:nvSpPr>
          <p:spPr>
            <a:xfrm>
              <a:off x="5372100" y="2514600"/>
              <a:ext cx="2438401" cy="2438401"/>
            </a:xfrm>
            <a:custGeom>
              <a:avLst/>
              <a:gdLst/>
              <a:ahLst/>
              <a:cxnLst/>
              <a:rect l="0" t="0" r="0" b="0"/>
              <a:pathLst>
                <a:path w="2438401" h="2438401">
                  <a:moveTo>
                    <a:pt x="0" y="2108200"/>
                  </a:moveTo>
                  <a:lnTo>
                    <a:pt x="0" y="2122170"/>
                  </a:lnTo>
                  <a:lnTo>
                    <a:pt x="3809" y="2136140"/>
                  </a:lnTo>
                  <a:lnTo>
                    <a:pt x="6350" y="2143759"/>
                  </a:lnTo>
                  <a:lnTo>
                    <a:pt x="62229" y="2217420"/>
                  </a:lnTo>
                  <a:lnTo>
                    <a:pt x="86359" y="2245359"/>
                  </a:lnTo>
                  <a:lnTo>
                    <a:pt x="99059" y="2254250"/>
                  </a:lnTo>
                  <a:lnTo>
                    <a:pt x="104140" y="2255520"/>
                  </a:lnTo>
                  <a:lnTo>
                    <a:pt x="109220" y="2260600"/>
                  </a:lnTo>
                  <a:lnTo>
                    <a:pt x="123190" y="2278379"/>
                  </a:lnTo>
                  <a:lnTo>
                    <a:pt x="179070" y="2322829"/>
                  </a:lnTo>
                  <a:lnTo>
                    <a:pt x="248920" y="2354579"/>
                  </a:lnTo>
                  <a:lnTo>
                    <a:pt x="302259" y="2385059"/>
                  </a:lnTo>
                  <a:lnTo>
                    <a:pt x="325120" y="2393950"/>
                  </a:lnTo>
                  <a:lnTo>
                    <a:pt x="354329" y="2401570"/>
                  </a:lnTo>
                  <a:lnTo>
                    <a:pt x="402590" y="2418079"/>
                  </a:lnTo>
                  <a:lnTo>
                    <a:pt x="476250" y="2433320"/>
                  </a:lnTo>
                  <a:lnTo>
                    <a:pt x="544829" y="2438400"/>
                  </a:lnTo>
                  <a:lnTo>
                    <a:pt x="718820" y="2438400"/>
                  </a:lnTo>
                  <a:lnTo>
                    <a:pt x="781050" y="2432050"/>
                  </a:lnTo>
                  <a:lnTo>
                    <a:pt x="825500" y="2420620"/>
                  </a:lnTo>
                  <a:lnTo>
                    <a:pt x="897890" y="2396490"/>
                  </a:lnTo>
                  <a:lnTo>
                    <a:pt x="989329" y="2372359"/>
                  </a:lnTo>
                  <a:lnTo>
                    <a:pt x="1018540" y="2359659"/>
                  </a:lnTo>
                  <a:lnTo>
                    <a:pt x="1087120" y="2320290"/>
                  </a:lnTo>
                  <a:lnTo>
                    <a:pt x="1146809" y="2289809"/>
                  </a:lnTo>
                  <a:lnTo>
                    <a:pt x="1216659" y="2236470"/>
                  </a:lnTo>
                  <a:lnTo>
                    <a:pt x="1256030" y="2202179"/>
                  </a:lnTo>
                  <a:lnTo>
                    <a:pt x="1329690" y="2143759"/>
                  </a:lnTo>
                  <a:lnTo>
                    <a:pt x="1394459" y="2085340"/>
                  </a:lnTo>
                  <a:lnTo>
                    <a:pt x="1435100" y="2039620"/>
                  </a:lnTo>
                  <a:lnTo>
                    <a:pt x="1501140" y="1964690"/>
                  </a:lnTo>
                  <a:lnTo>
                    <a:pt x="1568450" y="1868170"/>
                  </a:lnTo>
                  <a:lnTo>
                    <a:pt x="1615440" y="1794509"/>
                  </a:lnTo>
                  <a:lnTo>
                    <a:pt x="1742440" y="1591309"/>
                  </a:lnTo>
                  <a:lnTo>
                    <a:pt x="1767840" y="1548129"/>
                  </a:lnTo>
                  <a:lnTo>
                    <a:pt x="1823719" y="1447800"/>
                  </a:lnTo>
                  <a:lnTo>
                    <a:pt x="1842769" y="1413509"/>
                  </a:lnTo>
                  <a:lnTo>
                    <a:pt x="1869440" y="1350009"/>
                  </a:lnTo>
                  <a:lnTo>
                    <a:pt x="1891030" y="1308100"/>
                  </a:lnTo>
                  <a:lnTo>
                    <a:pt x="1927859" y="1228090"/>
                  </a:lnTo>
                  <a:lnTo>
                    <a:pt x="1965959" y="1143000"/>
                  </a:lnTo>
                  <a:lnTo>
                    <a:pt x="2002790" y="1056640"/>
                  </a:lnTo>
                  <a:lnTo>
                    <a:pt x="2058669" y="930909"/>
                  </a:lnTo>
                  <a:lnTo>
                    <a:pt x="2084069" y="876300"/>
                  </a:lnTo>
                  <a:lnTo>
                    <a:pt x="2108200" y="814070"/>
                  </a:lnTo>
                  <a:lnTo>
                    <a:pt x="2146300" y="715010"/>
                  </a:lnTo>
                  <a:lnTo>
                    <a:pt x="2174240" y="626110"/>
                  </a:lnTo>
                  <a:lnTo>
                    <a:pt x="2214880" y="551179"/>
                  </a:lnTo>
                  <a:lnTo>
                    <a:pt x="2251709" y="491489"/>
                  </a:lnTo>
                  <a:lnTo>
                    <a:pt x="2278380" y="420370"/>
                  </a:lnTo>
                  <a:lnTo>
                    <a:pt x="2339340" y="234950"/>
                  </a:lnTo>
                  <a:lnTo>
                    <a:pt x="2366009" y="176529"/>
                  </a:lnTo>
                  <a:lnTo>
                    <a:pt x="2386330" y="114300"/>
                  </a:lnTo>
                  <a:lnTo>
                    <a:pt x="2416809" y="50800"/>
                  </a:lnTo>
                  <a:lnTo>
                    <a:pt x="2429509" y="35560"/>
                  </a:lnTo>
                  <a:lnTo>
                    <a:pt x="2433319" y="29210"/>
                  </a:lnTo>
                  <a:lnTo>
                    <a:pt x="24384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29"/>
            <p:cNvSpPr/>
            <p:nvPr/>
          </p:nvSpPr>
          <p:spPr>
            <a:xfrm>
              <a:off x="5346700" y="3149600"/>
              <a:ext cx="3657601" cy="1371601"/>
            </a:xfrm>
            <a:custGeom>
              <a:avLst/>
              <a:gdLst/>
              <a:ahLst/>
              <a:cxnLst/>
              <a:rect l="0" t="0" r="0" b="0"/>
              <a:pathLst>
                <a:path w="3657601" h="1371601">
                  <a:moveTo>
                    <a:pt x="0" y="1155700"/>
                  </a:moveTo>
                  <a:lnTo>
                    <a:pt x="13970" y="1162050"/>
                  </a:lnTo>
                  <a:lnTo>
                    <a:pt x="43179" y="1184909"/>
                  </a:lnTo>
                  <a:lnTo>
                    <a:pt x="143509" y="1226820"/>
                  </a:lnTo>
                  <a:lnTo>
                    <a:pt x="259079" y="1244600"/>
                  </a:lnTo>
                  <a:lnTo>
                    <a:pt x="373379" y="1273809"/>
                  </a:lnTo>
                  <a:lnTo>
                    <a:pt x="483870" y="1305559"/>
                  </a:lnTo>
                  <a:lnTo>
                    <a:pt x="529590" y="1315720"/>
                  </a:lnTo>
                  <a:lnTo>
                    <a:pt x="631190" y="1333500"/>
                  </a:lnTo>
                  <a:lnTo>
                    <a:pt x="731520" y="1348740"/>
                  </a:lnTo>
                  <a:lnTo>
                    <a:pt x="770890" y="1353820"/>
                  </a:lnTo>
                  <a:lnTo>
                    <a:pt x="872490" y="1357629"/>
                  </a:lnTo>
                  <a:lnTo>
                    <a:pt x="966470" y="1362709"/>
                  </a:lnTo>
                  <a:lnTo>
                    <a:pt x="1031240" y="1369059"/>
                  </a:lnTo>
                  <a:lnTo>
                    <a:pt x="1141729" y="1371600"/>
                  </a:lnTo>
                  <a:lnTo>
                    <a:pt x="1234440" y="1371600"/>
                  </a:lnTo>
                  <a:lnTo>
                    <a:pt x="1309369" y="1367790"/>
                  </a:lnTo>
                  <a:lnTo>
                    <a:pt x="1409700" y="1361440"/>
                  </a:lnTo>
                  <a:lnTo>
                    <a:pt x="1508759" y="1355090"/>
                  </a:lnTo>
                  <a:lnTo>
                    <a:pt x="1548130" y="1348740"/>
                  </a:lnTo>
                  <a:lnTo>
                    <a:pt x="1656080" y="1336040"/>
                  </a:lnTo>
                  <a:lnTo>
                    <a:pt x="1757680" y="1309370"/>
                  </a:lnTo>
                  <a:lnTo>
                    <a:pt x="1869440" y="1283970"/>
                  </a:lnTo>
                  <a:lnTo>
                    <a:pt x="1954530" y="1261109"/>
                  </a:lnTo>
                  <a:lnTo>
                    <a:pt x="1968500" y="1259840"/>
                  </a:lnTo>
                  <a:lnTo>
                    <a:pt x="1993900" y="1250950"/>
                  </a:lnTo>
                  <a:lnTo>
                    <a:pt x="2018030" y="1240790"/>
                  </a:lnTo>
                  <a:lnTo>
                    <a:pt x="2128519" y="1207770"/>
                  </a:lnTo>
                  <a:lnTo>
                    <a:pt x="2184400" y="1184909"/>
                  </a:lnTo>
                  <a:lnTo>
                    <a:pt x="2222500" y="1165859"/>
                  </a:lnTo>
                  <a:lnTo>
                    <a:pt x="2259330" y="1155700"/>
                  </a:lnTo>
                  <a:lnTo>
                    <a:pt x="2335530" y="1117600"/>
                  </a:lnTo>
                  <a:lnTo>
                    <a:pt x="2397759" y="1087120"/>
                  </a:lnTo>
                  <a:lnTo>
                    <a:pt x="2453640" y="1054100"/>
                  </a:lnTo>
                  <a:lnTo>
                    <a:pt x="2513330" y="1014729"/>
                  </a:lnTo>
                  <a:lnTo>
                    <a:pt x="2578100" y="975359"/>
                  </a:lnTo>
                  <a:lnTo>
                    <a:pt x="2630169" y="938529"/>
                  </a:lnTo>
                  <a:lnTo>
                    <a:pt x="2675890" y="911859"/>
                  </a:lnTo>
                  <a:lnTo>
                    <a:pt x="2696209" y="897890"/>
                  </a:lnTo>
                  <a:lnTo>
                    <a:pt x="2766059" y="858520"/>
                  </a:lnTo>
                  <a:lnTo>
                    <a:pt x="2860040" y="797559"/>
                  </a:lnTo>
                  <a:lnTo>
                    <a:pt x="2908300" y="760729"/>
                  </a:lnTo>
                  <a:lnTo>
                    <a:pt x="2938780" y="742950"/>
                  </a:lnTo>
                  <a:lnTo>
                    <a:pt x="2961640" y="732790"/>
                  </a:lnTo>
                  <a:lnTo>
                    <a:pt x="3004819" y="699770"/>
                  </a:lnTo>
                  <a:lnTo>
                    <a:pt x="3049269" y="657859"/>
                  </a:lnTo>
                  <a:lnTo>
                    <a:pt x="3086100" y="626109"/>
                  </a:lnTo>
                  <a:lnTo>
                    <a:pt x="3136900" y="591820"/>
                  </a:lnTo>
                  <a:lnTo>
                    <a:pt x="3182619" y="557529"/>
                  </a:lnTo>
                  <a:lnTo>
                    <a:pt x="3221990" y="515620"/>
                  </a:lnTo>
                  <a:lnTo>
                    <a:pt x="3261359" y="474979"/>
                  </a:lnTo>
                  <a:lnTo>
                    <a:pt x="3299459" y="434340"/>
                  </a:lnTo>
                  <a:lnTo>
                    <a:pt x="3332480" y="393700"/>
                  </a:lnTo>
                  <a:lnTo>
                    <a:pt x="3361690" y="368300"/>
                  </a:lnTo>
                  <a:lnTo>
                    <a:pt x="3380740" y="344170"/>
                  </a:lnTo>
                  <a:lnTo>
                    <a:pt x="3403600" y="312420"/>
                  </a:lnTo>
                  <a:lnTo>
                    <a:pt x="3429000" y="276859"/>
                  </a:lnTo>
                  <a:lnTo>
                    <a:pt x="3450590" y="247650"/>
                  </a:lnTo>
                  <a:lnTo>
                    <a:pt x="3468369" y="224790"/>
                  </a:lnTo>
                  <a:lnTo>
                    <a:pt x="3498850" y="186690"/>
                  </a:lnTo>
                  <a:lnTo>
                    <a:pt x="3521709" y="156209"/>
                  </a:lnTo>
                  <a:lnTo>
                    <a:pt x="3556000" y="114300"/>
                  </a:lnTo>
                  <a:lnTo>
                    <a:pt x="3577590" y="88900"/>
                  </a:lnTo>
                  <a:lnTo>
                    <a:pt x="3608069" y="49529"/>
                  </a:lnTo>
                  <a:lnTo>
                    <a:pt x="36576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1" name="TextBox 30"/>
            <p:cNvSpPr txBox="1"/>
            <p:nvPr/>
          </p:nvSpPr>
          <p:spPr>
            <a:xfrm>
              <a:off x="8432800" y="4343401"/>
              <a:ext cx="1701800" cy="410369"/>
            </a:xfrm>
            <a:prstGeom prst="rect">
              <a:avLst/>
            </a:prstGeom>
            <a:noFill/>
          </p:spPr>
          <p:txBody>
            <a:bodyPr vert="horz" rtlCol="0">
              <a:spAutoFit/>
            </a:bodyPr>
            <a:lstStyle/>
            <a:p>
              <a:r>
                <a:rPr lang="en-US" sz="1400" smtClean="0">
                  <a:solidFill>
                    <a:srgbClr val="000000"/>
                  </a:solidFill>
                </a:rPr>
                <a:t>MR=D=AR=P</a:t>
              </a:r>
              <a:r>
                <a:rPr lang="en-US" sz="1400" baseline="-25000" smtClean="0">
                  <a:solidFill>
                    <a:srgbClr val="000000"/>
                  </a:solidFill>
                </a:rPr>
                <a:t>1</a:t>
              </a:r>
              <a:endParaRPr lang="en-US" sz="1400" baseline="-25000">
                <a:solidFill>
                  <a:srgbClr val="000000"/>
                </a:solidFill>
              </a:endParaRPr>
            </a:p>
          </p:txBody>
        </p:sp>
        <p:sp>
          <p:nvSpPr>
            <p:cNvPr id="32" name="TextBox 31"/>
            <p:cNvSpPr txBox="1"/>
            <p:nvPr/>
          </p:nvSpPr>
          <p:spPr>
            <a:xfrm>
              <a:off x="114300" y="4216401"/>
              <a:ext cx="533400" cy="410369"/>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cxnSp>
          <p:nvCxnSpPr>
            <p:cNvPr id="33" name="Straight Connector 32"/>
            <p:cNvCxnSpPr/>
            <p:nvPr/>
          </p:nvCxnSpPr>
          <p:spPr>
            <a:xfrm>
              <a:off x="495300" y="4267200"/>
              <a:ext cx="4673600"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422339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8496300" cy="1846659"/>
          </a:xfrm>
          <a:prstGeom prst="rect">
            <a:avLst/>
          </a:prstGeom>
          <a:noFill/>
        </p:spPr>
        <p:txBody>
          <a:bodyPr vert="horz" wrap="square" rtlCol="0">
            <a:spAutoFit/>
          </a:bodyPr>
          <a:lstStyle/>
          <a:p>
            <a:r>
              <a:rPr lang="en-US" sz="2400" dirty="0">
                <a:solidFill>
                  <a:srgbClr val="FF0000"/>
                </a:solidFill>
              </a:rPr>
              <a:t>Perfect Competition Practice Problems</a:t>
            </a:r>
          </a:p>
          <a:p>
            <a:r>
              <a:rPr lang="en-US" dirty="0" smtClean="0"/>
              <a:t>Describe the situation in the market below and firm below. </a:t>
            </a:r>
          </a:p>
          <a:p>
            <a:pPr marL="342900" indent="-342900">
              <a:buFont typeface="+mj-lt"/>
              <a:buAutoNum type="arabicPeriod"/>
            </a:pPr>
            <a:r>
              <a:rPr lang="en-US" dirty="0" smtClean="0">
                <a:cs typeface="Arial" pitchFamily="34" charset="0"/>
              </a:rPr>
              <a:t>Show the firm's </a:t>
            </a:r>
            <a:r>
              <a:rPr lang="en-US" dirty="0" err="1" smtClean="0">
                <a:cs typeface="Arial" pitchFamily="34" charset="0"/>
              </a:rPr>
              <a:t>i</a:t>
            </a:r>
            <a:r>
              <a:rPr lang="en-US" dirty="0" smtClean="0">
                <a:cs typeface="Arial" pitchFamily="34" charset="0"/>
              </a:rPr>
              <a:t>) MR, ii) Output, iii) Economic profit or loss</a:t>
            </a:r>
          </a:p>
          <a:p>
            <a:pPr marL="342900" indent="-342900">
              <a:buFont typeface="+mj-lt"/>
              <a:buAutoNum type="arabicPeriod"/>
            </a:pPr>
            <a:r>
              <a:rPr lang="en-US" dirty="0" smtClean="0">
                <a:cs typeface="Arial" pitchFamily="34" charset="0"/>
              </a:rPr>
              <a:t>Assuming this is a PC market, describe and illustrate the long run adjustments that will restore this market to Equilibrium. Show on the graphs, for both the industry and the firm, the price and output after long-run adjustments</a:t>
            </a:r>
            <a:endParaRPr lang="en-US" dirty="0">
              <a:cs typeface="Arial" pitchFamily="34" charset="0"/>
            </a:endParaRPr>
          </a:p>
        </p:txBody>
      </p:sp>
      <p:grpSp>
        <p:nvGrpSpPr>
          <p:cNvPr id="9" name="Group 8"/>
          <p:cNvGrpSpPr>
            <a:grpSpLocks noChangeAspect="1"/>
          </p:cNvGrpSpPr>
          <p:nvPr/>
        </p:nvGrpSpPr>
        <p:grpSpPr>
          <a:xfrm>
            <a:off x="-16509" y="2552700"/>
            <a:ext cx="9481819" cy="3163160"/>
            <a:chOff x="101600" y="2590800"/>
            <a:chExt cx="9980862" cy="3995571"/>
          </a:xfrm>
        </p:grpSpPr>
        <p:cxnSp>
          <p:nvCxnSpPr>
            <p:cNvPr id="10" name="Straight Connector 9"/>
            <p:cNvCxnSpPr/>
            <p:nvPr/>
          </p:nvCxnSpPr>
          <p:spPr>
            <a:xfrm>
              <a:off x="5232400" y="4210050"/>
              <a:ext cx="3581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5079" y="2672969"/>
              <a:ext cx="0" cy="3385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7487" y="6058789"/>
              <a:ext cx="396239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600" y="2590800"/>
              <a:ext cx="431800" cy="388771"/>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4" name="TextBox 13"/>
            <p:cNvSpPr txBox="1"/>
            <p:nvPr/>
          </p:nvSpPr>
          <p:spPr>
            <a:xfrm>
              <a:off x="4318000" y="6197600"/>
              <a:ext cx="482600" cy="388771"/>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5" name="Straight Connector 14"/>
            <p:cNvCxnSpPr/>
            <p:nvPr/>
          </p:nvCxnSpPr>
          <p:spPr>
            <a:xfrm>
              <a:off x="842517" y="2736088"/>
              <a:ext cx="3349879" cy="317106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92530" y="2849752"/>
              <a:ext cx="3237358" cy="2956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9083" y="2590800"/>
              <a:ext cx="990600" cy="388771"/>
            </a:xfrm>
            <a:prstGeom prst="rect">
              <a:avLst/>
            </a:prstGeom>
            <a:noFill/>
          </p:spPr>
          <p:txBody>
            <a:bodyPr vert="horz" rtlCol="0">
              <a:spAutoFit/>
            </a:bodyPr>
            <a:lstStyle/>
            <a:p>
              <a:r>
                <a:rPr lang="en-US" sz="1400" dirty="0" err="1" smtClean="0">
                  <a:solidFill>
                    <a:srgbClr val="000000"/>
                  </a:solidFill>
                </a:rPr>
                <a:t>S</a:t>
              </a:r>
              <a:r>
                <a:rPr lang="en-US" sz="1400" baseline="-25000" dirty="0" err="1" smtClean="0">
                  <a:solidFill>
                    <a:srgbClr val="000000"/>
                  </a:solidFill>
                </a:rPr>
                <a:t>industry</a:t>
              </a:r>
              <a:endParaRPr lang="en-US" sz="1400" baseline="-25000" dirty="0">
                <a:solidFill>
                  <a:srgbClr val="000000"/>
                </a:solidFill>
              </a:endParaRPr>
            </a:p>
          </p:txBody>
        </p:sp>
        <p:sp>
          <p:nvSpPr>
            <p:cNvPr id="18" name="TextBox 17"/>
            <p:cNvSpPr txBox="1"/>
            <p:nvPr/>
          </p:nvSpPr>
          <p:spPr>
            <a:xfrm>
              <a:off x="4254500" y="5667124"/>
              <a:ext cx="1016000" cy="388771"/>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industry</a:t>
              </a:r>
              <a:endParaRPr lang="en-US" sz="1400" baseline="-25000">
                <a:solidFill>
                  <a:srgbClr val="000000"/>
                </a:solidFill>
              </a:endParaRPr>
            </a:p>
          </p:txBody>
        </p:sp>
        <p:sp>
          <p:nvSpPr>
            <p:cNvPr id="19" name="TextBox 18"/>
            <p:cNvSpPr txBox="1"/>
            <p:nvPr/>
          </p:nvSpPr>
          <p:spPr>
            <a:xfrm>
              <a:off x="1765300" y="2616200"/>
              <a:ext cx="1219200" cy="388771"/>
            </a:xfrm>
            <a:prstGeom prst="rect">
              <a:avLst/>
            </a:prstGeom>
            <a:noFill/>
          </p:spPr>
          <p:txBody>
            <a:bodyPr vert="horz" rtlCol="0">
              <a:spAutoFit/>
            </a:bodyPr>
            <a:lstStyle/>
            <a:p>
              <a:r>
                <a:rPr lang="en-US" sz="1400" b="1" smtClean="0">
                  <a:solidFill>
                    <a:srgbClr val="0000FF"/>
                  </a:solidFill>
                </a:rPr>
                <a:t> Industry</a:t>
              </a:r>
              <a:endParaRPr lang="en-US" sz="1400" b="1">
                <a:solidFill>
                  <a:srgbClr val="0000FF"/>
                </a:solidFill>
              </a:endParaRPr>
            </a:p>
          </p:txBody>
        </p:sp>
        <p:cxnSp>
          <p:nvCxnSpPr>
            <p:cNvPr id="20" name="Straight Connector 19"/>
            <p:cNvCxnSpPr/>
            <p:nvPr/>
          </p:nvCxnSpPr>
          <p:spPr>
            <a:xfrm flipV="1">
              <a:off x="5239003" y="2762376"/>
              <a:ext cx="0" cy="33502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23255" y="6112636"/>
              <a:ext cx="39051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89500" y="2692400"/>
              <a:ext cx="431800" cy="388771"/>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23" name="TextBox 22"/>
            <p:cNvSpPr txBox="1"/>
            <p:nvPr/>
          </p:nvSpPr>
          <p:spPr>
            <a:xfrm>
              <a:off x="8966200" y="6197600"/>
              <a:ext cx="482600" cy="388771"/>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24" name="TextBox 23"/>
            <p:cNvSpPr txBox="1"/>
            <p:nvPr/>
          </p:nvSpPr>
          <p:spPr>
            <a:xfrm>
              <a:off x="7035800" y="2679700"/>
              <a:ext cx="812800" cy="388771"/>
            </a:xfrm>
            <a:prstGeom prst="rect">
              <a:avLst/>
            </a:prstGeom>
            <a:noFill/>
          </p:spPr>
          <p:txBody>
            <a:bodyPr vert="horz" rtlCol="0">
              <a:spAutoFit/>
            </a:bodyPr>
            <a:lstStyle/>
            <a:p>
              <a:r>
                <a:rPr lang="en-US" sz="1400" b="1" smtClean="0">
                  <a:solidFill>
                    <a:srgbClr val="800080"/>
                  </a:solidFill>
                </a:rPr>
                <a:t> Firm</a:t>
              </a:r>
              <a:endParaRPr lang="en-US" sz="1400" b="1">
                <a:solidFill>
                  <a:srgbClr val="800080"/>
                </a:solidFill>
              </a:endParaRPr>
            </a:p>
          </p:txBody>
        </p:sp>
        <p:sp>
          <p:nvSpPr>
            <p:cNvPr id="25" name="TextBox 24"/>
            <p:cNvSpPr txBox="1"/>
            <p:nvPr/>
          </p:nvSpPr>
          <p:spPr>
            <a:xfrm>
              <a:off x="7810500" y="3200400"/>
              <a:ext cx="635000" cy="388771"/>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26" name="TextBox 25"/>
            <p:cNvSpPr txBox="1"/>
            <p:nvPr/>
          </p:nvSpPr>
          <p:spPr>
            <a:xfrm>
              <a:off x="8541083" y="3457074"/>
              <a:ext cx="711200" cy="388771"/>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27" name="TextBox 26"/>
            <p:cNvSpPr txBox="1"/>
            <p:nvPr/>
          </p:nvSpPr>
          <p:spPr>
            <a:xfrm>
              <a:off x="8982241" y="3745832"/>
              <a:ext cx="762000" cy="388771"/>
            </a:xfrm>
            <a:prstGeom prst="rect">
              <a:avLst/>
            </a:prstGeom>
            <a:noFill/>
          </p:spPr>
          <p:txBody>
            <a:bodyPr vert="horz" rtlCol="0">
              <a:spAutoFit/>
            </a:bodyPr>
            <a:lstStyle/>
            <a:p>
              <a:r>
                <a:rPr lang="en-US" sz="1400" dirty="0" smtClean="0">
                  <a:solidFill>
                    <a:srgbClr val="000000"/>
                  </a:solidFill>
                </a:rPr>
                <a:t>AVC</a:t>
              </a:r>
              <a:endParaRPr lang="en-US" sz="1400" dirty="0">
                <a:solidFill>
                  <a:srgbClr val="000000"/>
                </a:solidFill>
              </a:endParaRPr>
            </a:p>
          </p:txBody>
        </p:sp>
        <p:sp>
          <p:nvSpPr>
            <p:cNvPr id="28" name="Freeform 27"/>
            <p:cNvSpPr/>
            <p:nvPr/>
          </p:nvSpPr>
          <p:spPr>
            <a:xfrm>
              <a:off x="5575300" y="3657600"/>
              <a:ext cx="3517901" cy="1028701"/>
            </a:xfrm>
            <a:custGeom>
              <a:avLst/>
              <a:gdLst/>
              <a:ahLst/>
              <a:cxnLst/>
              <a:rect l="0" t="0" r="0" b="0"/>
              <a:pathLst>
                <a:path w="3517901" h="1028701">
                  <a:moveTo>
                    <a:pt x="0" y="0"/>
                  </a:moveTo>
                  <a:lnTo>
                    <a:pt x="41909" y="85090"/>
                  </a:lnTo>
                  <a:lnTo>
                    <a:pt x="48259" y="91440"/>
                  </a:lnTo>
                  <a:lnTo>
                    <a:pt x="77470" y="120650"/>
                  </a:lnTo>
                  <a:lnTo>
                    <a:pt x="97790" y="147320"/>
                  </a:lnTo>
                  <a:lnTo>
                    <a:pt x="120650" y="179070"/>
                  </a:lnTo>
                  <a:lnTo>
                    <a:pt x="142240" y="209550"/>
                  </a:lnTo>
                  <a:lnTo>
                    <a:pt x="166370" y="232409"/>
                  </a:lnTo>
                  <a:lnTo>
                    <a:pt x="196850" y="261620"/>
                  </a:lnTo>
                  <a:lnTo>
                    <a:pt x="217170" y="287020"/>
                  </a:lnTo>
                  <a:lnTo>
                    <a:pt x="237490" y="312420"/>
                  </a:lnTo>
                  <a:lnTo>
                    <a:pt x="264159" y="340359"/>
                  </a:lnTo>
                  <a:lnTo>
                    <a:pt x="303529" y="379729"/>
                  </a:lnTo>
                  <a:lnTo>
                    <a:pt x="341629" y="411479"/>
                  </a:lnTo>
                  <a:lnTo>
                    <a:pt x="370840" y="444500"/>
                  </a:lnTo>
                  <a:lnTo>
                    <a:pt x="397509" y="469900"/>
                  </a:lnTo>
                  <a:lnTo>
                    <a:pt x="438150" y="496570"/>
                  </a:lnTo>
                  <a:lnTo>
                    <a:pt x="452120" y="510540"/>
                  </a:lnTo>
                  <a:lnTo>
                    <a:pt x="458470" y="518159"/>
                  </a:lnTo>
                  <a:lnTo>
                    <a:pt x="472440" y="530859"/>
                  </a:lnTo>
                  <a:lnTo>
                    <a:pt x="510540" y="556259"/>
                  </a:lnTo>
                  <a:lnTo>
                    <a:pt x="547370" y="588009"/>
                  </a:lnTo>
                  <a:lnTo>
                    <a:pt x="574040" y="612140"/>
                  </a:lnTo>
                  <a:lnTo>
                    <a:pt x="605790" y="642620"/>
                  </a:lnTo>
                  <a:lnTo>
                    <a:pt x="647700" y="671829"/>
                  </a:lnTo>
                  <a:lnTo>
                    <a:pt x="678179" y="695959"/>
                  </a:lnTo>
                  <a:lnTo>
                    <a:pt x="711200" y="725170"/>
                  </a:lnTo>
                  <a:lnTo>
                    <a:pt x="723900" y="737870"/>
                  </a:lnTo>
                  <a:lnTo>
                    <a:pt x="731520" y="741679"/>
                  </a:lnTo>
                  <a:lnTo>
                    <a:pt x="746759" y="745490"/>
                  </a:lnTo>
                  <a:lnTo>
                    <a:pt x="753109" y="749300"/>
                  </a:lnTo>
                  <a:lnTo>
                    <a:pt x="764540" y="762000"/>
                  </a:lnTo>
                  <a:lnTo>
                    <a:pt x="817879" y="791209"/>
                  </a:lnTo>
                  <a:lnTo>
                    <a:pt x="843279" y="805179"/>
                  </a:lnTo>
                  <a:lnTo>
                    <a:pt x="866140" y="811529"/>
                  </a:lnTo>
                  <a:lnTo>
                    <a:pt x="877570" y="819150"/>
                  </a:lnTo>
                  <a:lnTo>
                    <a:pt x="911859" y="842009"/>
                  </a:lnTo>
                  <a:lnTo>
                    <a:pt x="962659" y="863600"/>
                  </a:lnTo>
                  <a:lnTo>
                    <a:pt x="1019809" y="887729"/>
                  </a:lnTo>
                  <a:lnTo>
                    <a:pt x="1102359" y="918209"/>
                  </a:lnTo>
                  <a:lnTo>
                    <a:pt x="1155700" y="942340"/>
                  </a:lnTo>
                  <a:lnTo>
                    <a:pt x="1231900" y="962659"/>
                  </a:lnTo>
                  <a:lnTo>
                    <a:pt x="1239519" y="962659"/>
                  </a:lnTo>
                  <a:lnTo>
                    <a:pt x="1261109" y="971550"/>
                  </a:lnTo>
                  <a:lnTo>
                    <a:pt x="1282700" y="981709"/>
                  </a:lnTo>
                  <a:lnTo>
                    <a:pt x="1310640" y="988059"/>
                  </a:lnTo>
                  <a:lnTo>
                    <a:pt x="1337309" y="991870"/>
                  </a:lnTo>
                  <a:lnTo>
                    <a:pt x="1399540" y="1010920"/>
                  </a:lnTo>
                  <a:lnTo>
                    <a:pt x="1503680" y="1026159"/>
                  </a:lnTo>
                  <a:lnTo>
                    <a:pt x="1609090" y="1028700"/>
                  </a:lnTo>
                  <a:lnTo>
                    <a:pt x="1714500" y="1028700"/>
                  </a:lnTo>
                  <a:lnTo>
                    <a:pt x="1813559" y="1017270"/>
                  </a:lnTo>
                  <a:lnTo>
                    <a:pt x="1845309" y="1014729"/>
                  </a:lnTo>
                  <a:lnTo>
                    <a:pt x="1953259" y="985520"/>
                  </a:lnTo>
                  <a:lnTo>
                    <a:pt x="2038350" y="962659"/>
                  </a:lnTo>
                  <a:lnTo>
                    <a:pt x="2142490" y="932179"/>
                  </a:lnTo>
                  <a:lnTo>
                    <a:pt x="2192019" y="918209"/>
                  </a:lnTo>
                  <a:lnTo>
                    <a:pt x="2211069" y="914400"/>
                  </a:lnTo>
                  <a:lnTo>
                    <a:pt x="2298700" y="885190"/>
                  </a:lnTo>
                  <a:lnTo>
                    <a:pt x="2377440" y="852170"/>
                  </a:lnTo>
                  <a:lnTo>
                    <a:pt x="2462530" y="814070"/>
                  </a:lnTo>
                  <a:lnTo>
                    <a:pt x="2533650" y="786129"/>
                  </a:lnTo>
                  <a:lnTo>
                    <a:pt x="2585719" y="760729"/>
                  </a:lnTo>
                  <a:lnTo>
                    <a:pt x="2632709" y="748029"/>
                  </a:lnTo>
                  <a:lnTo>
                    <a:pt x="2687319" y="720090"/>
                  </a:lnTo>
                  <a:lnTo>
                    <a:pt x="2712719" y="704850"/>
                  </a:lnTo>
                  <a:lnTo>
                    <a:pt x="2736850" y="683259"/>
                  </a:lnTo>
                  <a:lnTo>
                    <a:pt x="2813050" y="652779"/>
                  </a:lnTo>
                  <a:lnTo>
                    <a:pt x="2856230" y="622300"/>
                  </a:lnTo>
                  <a:lnTo>
                    <a:pt x="2904490" y="594359"/>
                  </a:lnTo>
                  <a:lnTo>
                    <a:pt x="2941319" y="568959"/>
                  </a:lnTo>
                  <a:lnTo>
                    <a:pt x="2992119" y="538479"/>
                  </a:lnTo>
                  <a:lnTo>
                    <a:pt x="3017519" y="519429"/>
                  </a:lnTo>
                  <a:lnTo>
                    <a:pt x="3049269" y="486409"/>
                  </a:lnTo>
                  <a:lnTo>
                    <a:pt x="3115309" y="439420"/>
                  </a:lnTo>
                  <a:lnTo>
                    <a:pt x="3149600" y="414020"/>
                  </a:lnTo>
                  <a:lnTo>
                    <a:pt x="3183890" y="387350"/>
                  </a:lnTo>
                  <a:lnTo>
                    <a:pt x="3211830" y="365759"/>
                  </a:lnTo>
                  <a:lnTo>
                    <a:pt x="3246119" y="334009"/>
                  </a:lnTo>
                  <a:lnTo>
                    <a:pt x="3267709" y="312420"/>
                  </a:lnTo>
                  <a:lnTo>
                    <a:pt x="3285490" y="288290"/>
                  </a:lnTo>
                  <a:lnTo>
                    <a:pt x="3315969" y="264159"/>
                  </a:lnTo>
                  <a:lnTo>
                    <a:pt x="3341369" y="238759"/>
                  </a:lnTo>
                  <a:lnTo>
                    <a:pt x="3376930" y="204470"/>
                  </a:lnTo>
                  <a:lnTo>
                    <a:pt x="3398519" y="179070"/>
                  </a:lnTo>
                  <a:lnTo>
                    <a:pt x="3408680" y="165100"/>
                  </a:lnTo>
                  <a:lnTo>
                    <a:pt x="3418840" y="157479"/>
                  </a:lnTo>
                  <a:lnTo>
                    <a:pt x="3427730" y="151129"/>
                  </a:lnTo>
                  <a:lnTo>
                    <a:pt x="3436619" y="147320"/>
                  </a:lnTo>
                  <a:lnTo>
                    <a:pt x="3454400" y="132079"/>
                  </a:lnTo>
                  <a:lnTo>
                    <a:pt x="3472180" y="110490"/>
                  </a:lnTo>
                  <a:lnTo>
                    <a:pt x="3495040" y="87629"/>
                  </a:lnTo>
                  <a:lnTo>
                    <a:pt x="3507740" y="69850"/>
                  </a:lnTo>
                  <a:lnTo>
                    <a:pt x="3517900" y="50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Freeform 28"/>
            <p:cNvSpPr/>
            <p:nvPr/>
          </p:nvSpPr>
          <p:spPr>
            <a:xfrm>
              <a:off x="5397500" y="3251200"/>
              <a:ext cx="2438401" cy="2438401"/>
            </a:xfrm>
            <a:custGeom>
              <a:avLst/>
              <a:gdLst/>
              <a:ahLst/>
              <a:cxnLst/>
              <a:rect l="0" t="0" r="0" b="0"/>
              <a:pathLst>
                <a:path w="2438401" h="2438401">
                  <a:moveTo>
                    <a:pt x="0" y="2108200"/>
                  </a:moveTo>
                  <a:lnTo>
                    <a:pt x="0" y="2122170"/>
                  </a:lnTo>
                  <a:lnTo>
                    <a:pt x="3809" y="2136140"/>
                  </a:lnTo>
                  <a:lnTo>
                    <a:pt x="6350" y="2143759"/>
                  </a:lnTo>
                  <a:lnTo>
                    <a:pt x="62229" y="2217420"/>
                  </a:lnTo>
                  <a:lnTo>
                    <a:pt x="86359" y="2245359"/>
                  </a:lnTo>
                  <a:lnTo>
                    <a:pt x="99059" y="2254250"/>
                  </a:lnTo>
                  <a:lnTo>
                    <a:pt x="104140" y="2255520"/>
                  </a:lnTo>
                  <a:lnTo>
                    <a:pt x="109220" y="2260600"/>
                  </a:lnTo>
                  <a:lnTo>
                    <a:pt x="123190" y="2278379"/>
                  </a:lnTo>
                  <a:lnTo>
                    <a:pt x="179070" y="2322829"/>
                  </a:lnTo>
                  <a:lnTo>
                    <a:pt x="248920" y="2354579"/>
                  </a:lnTo>
                  <a:lnTo>
                    <a:pt x="302259" y="2385059"/>
                  </a:lnTo>
                  <a:lnTo>
                    <a:pt x="325120" y="2393950"/>
                  </a:lnTo>
                  <a:lnTo>
                    <a:pt x="354329" y="2401570"/>
                  </a:lnTo>
                  <a:lnTo>
                    <a:pt x="402590" y="2418079"/>
                  </a:lnTo>
                  <a:lnTo>
                    <a:pt x="476250" y="2433320"/>
                  </a:lnTo>
                  <a:lnTo>
                    <a:pt x="544829" y="2438400"/>
                  </a:lnTo>
                  <a:lnTo>
                    <a:pt x="718820" y="2438400"/>
                  </a:lnTo>
                  <a:lnTo>
                    <a:pt x="781050" y="2432050"/>
                  </a:lnTo>
                  <a:lnTo>
                    <a:pt x="825500" y="2420620"/>
                  </a:lnTo>
                  <a:lnTo>
                    <a:pt x="897890" y="2396490"/>
                  </a:lnTo>
                  <a:lnTo>
                    <a:pt x="989329" y="2372359"/>
                  </a:lnTo>
                  <a:lnTo>
                    <a:pt x="1018540" y="2359659"/>
                  </a:lnTo>
                  <a:lnTo>
                    <a:pt x="1087120" y="2320290"/>
                  </a:lnTo>
                  <a:lnTo>
                    <a:pt x="1146809" y="2289809"/>
                  </a:lnTo>
                  <a:lnTo>
                    <a:pt x="1216659" y="2236470"/>
                  </a:lnTo>
                  <a:lnTo>
                    <a:pt x="1256030" y="2202179"/>
                  </a:lnTo>
                  <a:lnTo>
                    <a:pt x="1329690" y="2143759"/>
                  </a:lnTo>
                  <a:lnTo>
                    <a:pt x="1394459" y="2085340"/>
                  </a:lnTo>
                  <a:lnTo>
                    <a:pt x="1435100" y="2039620"/>
                  </a:lnTo>
                  <a:lnTo>
                    <a:pt x="1501140" y="1964690"/>
                  </a:lnTo>
                  <a:lnTo>
                    <a:pt x="1568450" y="1868170"/>
                  </a:lnTo>
                  <a:lnTo>
                    <a:pt x="1615440" y="1794509"/>
                  </a:lnTo>
                  <a:lnTo>
                    <a:pt x="1742440" y="1591309"/>
                  </a:lnTo>
                  <a:lnTo>
                    <a:pt x="1767840" y="1548129"/>
                  </a:lnTo>
                  <a:lnTo>
                    <a:pt x="1823719" y="1447800"/>
                  </a:lnTo>
                  <a:lnTo>
                    <a:pt x="1842769" y="1413509"/>
                  </a:lnTo>
                  <a:lnTo>
                    <a:pt x="1869440" y="1350009"/>
                  </a:lnTo>
                  <a:lnTo>
                    <a:pt x="1891030" y="1308100"/>
                  </a:lnTo>
                  <a:lnTo>
                    <a:pt x="1927859" y="1228090"/>
                  </a:lnTo>
                  <a:lnTo>
                    <a:pt x="1965959" y="1143000"/>
                  </a:lnTo>
                  <a:lnTo>
                    <a:pt x="2002790" y="1056640"/>
                  </a:lnTo>
                  <a:lnTo>
                    <a:pt x="2058669" y="930909"/>
                  </a:lnTo>
                  <a:lnTo>
                    <a:pt x="2084069" y="876300"/>
                  </a:lnTo>
                  <a:lnTo>
                    <a:pt x="2108200" y="814070"/>
                  </a:lnTo>
                  <a:lnTo>
                    <a:pt x="2146300" y="715009"/>
                  </a:lnTo>
                  <a:lnTo>
                    <a:pt x="2174240" y="626109"/>
                  </a:lnTo>
                  <a:lnTo>
                    <a:pt x="2214880" y="551179"/>
                  </a:lnTo>
                  <a:lnTo>
                    <a:pt x="2251709" y="491490"/>
                  </a:lnTo>
                  <a:lnTo>
                    <a:pt x="2278380" y="420370"/>
                  </a:lnTo>
                  <a:lnTo>
                    <a:pt x="2339340" y="234950"/>
                  </a:lnTo>
                  <a:lnTo>
                    <a:pt x="2366009" y="176529"/>
                  </a:lnTo>
                  <a:lnTo>
                    <a:pt x="2386330" y="114300"/>
                  </a:lnTo>
                  <a:lnTo>
                    <a:pt x="2416809" y="50800"/>
                  </a:lnTo>
                  <a:lnTo>
                    <a:pt x="2429509" y="35559"/>
                  </a:lnTo>
                  <a:lnTo>
                    <a:pt x="2433319" y="29209"/>
                  </a:lnTo>
                  <a:lnTo>
                    <a:pt x="24384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29"/>
            <p:cNvSpPr/>
            <p:nvPr/>
          </p:nvSpPr>
          <p:spPr>
            <a:xfrm>
              <a:off x="5359400" y="3987800"/>
              <a:ext cx="3657601" cy="1371601"/>
            </a:xfrm>
            <a:custGeom>
              <a:avLst/>
              <a:gdLst/>
              <a:ahLst/>
              <a:cxnLst/>
              <a:rect l="0" t="0" r="0" b="0"/>
              <a:pathLst>
                <a:path w="3657601" h="1371601">
                  <a:moveTo>
                    <a:pt x="0" y="1155700"/>
                  </a:moveTo>
                  <a:lnTo>
                    <a:pt x="13970" y="1162050"/>
                  </a:lnTo>
                  <a:lnTo>
                    <a:pt x="43179" y="1184909"/>
                  </a:lnTo>
                  <a:lnTo>
                    <a:pt x="143509" y="1226820"/>
                  </a:lnTo>
                  <a:lnTo>
                    <a:pt x="259079" y="1244600"/>
                  </a:lnTo>
                  <a:lnTo>
                    <a:pt x="373379" y="1273809"/>
                  </a:lnTo>
                  <a:lnTo>
                    <a:pt x="483870" y="1305559"/>
                  </a:lnTo>
                  <a:lnTo>
                    <a:pt x="529590" y="1315720"/>
                  </a:lnTo>
                  <a:lnTo>
                    <a:pt x="631190" y="1333500"/>
                  </a:lnTo>
                  <a:lnTo>
                    <a:pt x="731520" y="1348740"/>
                  </a:lnTo>
                  <a:lnTo>
                    <a:pt x="770890" y="1353820"/>
                  </a:lnTo>
                  <a:lnTo>
                    <a:pt x="872490" y="1357629"/>
                  </a:lnTo>
                  <a:lnTo>
                    <a:pt x="966470" y="1362709"/>
                  </a:lnTo>
                  <a:lnTo>
                    <a:pt x="1031240" y="1369059"/>
                  </a:lnTo>
                  <a:lnTo>
                    <a:pt x="1141729" y="1371600"/>
                  </a:lnTo>
                  <a:lnTo>
                    <a:pt x="1234440" y="1371600"/>
                  </a:lnTo>
                  <a:lnTo>
                    <a:pt x="1309369" y="1367790"/>
                  </a:lnTo>
                  <a:lnTo>
                    <a:pt x="1409700" y="1361440"/>
                  </a:lnTo>
                  <a:lnTo>
                    <a:pt x="1508759" y="1355090"/>
                  </a:lnTo>
                  <a:lnTo>
                    <a:pt x="1548130" y="1348740"/>
                  </a:lnTo>
                  <a:lnTo>
                    <a:pt x="1656080" y="1336040"/>
                  </a:lnTo>
                  <a:lnTo>
                    <a:pt x="1757680" y="1309370"/>
                  </a:lnTo>
                  <a:lnTo>
                    <a:pt x="1869440" y="1283970"/>
                  </a:lnTo>
                  <a:lnTo>
                    <a:pt x="1954530" y="1261109"/>
                  </a:lnTo>
                  <a:lnTo>
                    <a:pt x="1968500" y="1259840"/>
                  </a:lnTo>
                  <a:lnTo>
                    <a:pt x="1993900" y="1250950"/>
                  </a:lnTo>
                  <a:lnTo>
                    <a:pt x="2018030" y="1240790"/>
                  </a:lnTo>
                  <a:lnTo>
                    <a:pt x="2128519" y="1207770"/>
                  </a:lnTo>
                  <a:lnTo>
                    <a:pt x="2184400" y="1184909"/>
                  </a:lnTo>
                  <a:lnTo>
                    <a:pt x="2222500" y="1165859"/>
                  </a:lnTo>
                  <a:lnTo>
                    <a:pt x="2259330" y="1155700"/>
                  </a:lnTo>
                  <a:lnTo>
                    <a:pt x="2335530" y="1117600"/>
                  </a:lnTo>
                  <a:lnTo>
                    <a:pt x="2397759" y="1087120"/>
                  </a:lnTo>
                  <a:lnTo>
                    <a:pt x="2453640" y="1054100"/>
                  </a:lnTo>
                  <a:lnTo>
                    <a:pt x="2513330" y="1014729"/>
                  </a:lnTo>
                  <a:lnTo>
                    <a:pt x="2578100" y="975359"/>
                  </a:lnTo>
                  <a:lnTo>
                    <a:pt x="2630169" y="938529"/>
                  </a:lnTo>
                  <a:lnTo>
                    <a:pt x="2675890" y="911859"/>
                  </a:lnTo>
                  <a:lnTo>
                    <a:pt x="2696209" y="897890"/>
                  </a:lnTo>
                  <a:lnTo>
                    <a:pt x="2766059" y="858520"/>
                  </a:lnTo>
                  <a:lnTo>
                    <a:pt x="2860040" y="797559"/>
                  </a:lnTo>
                  <a:lnTo>
                    <a:pt x="2908300" y="760729"/>
                  </a:lnTo>
                  <a:lnTo>
                    <a:pt x="2938780" y="742950"/>
                  </a:lnTo>
                  <a:lnTo>
                    <a:pt x="2961640" y="732790"/>
                  </a:lnTo>
                  <a:lnTo>
                    <a:pt x="3004819" y="699770"/>
                  </a:lnTo>
                  <a:lnTo>
                    <a:pt x="3049269" y="657859"/>
                  </a:lnTo>
                  <a:lnTo>
                    <a:pt x="3086100" y="626109"/>
                  </a:lnTo>
                  <a:lnTo>
                    <a:pt x="3136900" y="591820"/>
                  </a:lnTo>
                  <a:lnTo>
                    <a:pt x="3182619" y="557529"/>
                  </a:lnTo>
                  <a:lnTo>
                    <a:pt x="3221990" y="515620"/>
                  </a:lnTo>
                  <a:lnTo>
                    <a:pt x="3261359" y="474979"/>
                  </a:lnTo>
                  <a:lnTo>
                    <a:pt x="3299459" y="434340"/>
                  </a:lnTo>
                  <a:lnTo>
                    <a:pt x="3332480" y="393700"/>
                  </a:lnTo>
                  <a:lnTo>
                    <a:pt x="3361690" y="368300"/>
                  </a:lnTo>
                  <a:lnTo>
                    <a:pt x="3380740" y="344170"/>
                  </a:lnTo>
                  <a:lnTo>
                    <a:pt x="3403600" y="312420"/>
                  </a:lnTo>
                  <a:lnTo>
                    <a:pt x="3429000" y="276859"/>
                  </a:lnTo>
                  <a:lnTo>
                    <a:pt x="3450590" y="247650"/>
                  </a:lnTo>
                  <a:lnTo>
                    <a:pt x="3468369" y="224790"/>
                  </a:lnTo>
                  <a:lnTo>
                    <a:pt x="3498850" y="186690"/>
                  </a:lnTo>
                  <a:lnTo>
                    <a:pt x="3521709" y="156209"/>
                  </a:lnTo>
                  <a:lnTo>
                    <a:pt x="3556000" y="114300"/>
                  </a:lnTo>
                  <a:lnTo>
                    <a:pt x="3577590" y="88900"/>
                  </a:lnTo>
                  <a:lnTo>
                    <a:pt x="3608069" y="49529"/>
                  </a:lnTo>
                  <a:lnTo>
                    <a:pt x="36576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31" name="Straight Connector 30"/>
            <p:cNvCxnSpPr/>
            <p:nvPr/>
          </p:nvCxnSpPr>
          <p:spPr>
            <a:xfrm>
              <a:off x="558800" y="4210050"/>
              <a:ext cx="4584700"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80662" y="4130842"/>
              <a:ext cx="1701800" cy="388771"/>
            </a:xfrm>
            <a:prstGeom prst="rect">
              <a:avLst/>
            </a:prstGeom>
            <a:noFill/>
          </p:spPr>
          <p:txBody>
            <a:bodyPr vert="horz" rtlCol="0">
              <a:spAutoFit/>
            </a:bodyPr>
            <a:lstStyle/>
            <a:p>
              <a:r>
                <a:rPr lang="en-US" sz="1400" dirty="0" smtClean="0">
                  <a:solidFill>
                    <a:srgbClr val="000000"/>
                  </a:solidFill>
                </a:rPr>
                <a:t>MR=D=AR=P</a:t>
              </a:r>
              <a:r>
                <a:rPr lang="en-US" sz="1400" baseline="-25000" dirty="0" smtClean="0">
                  <a:solidFill>
                    <a:srgbClr val="000000"/>
                  </a:solidFill>
                </a:rPr>
                <a:t>1</a:t>
              </a:r>
              <a:endParaRPr lang="en-US" sz="1400" baseline="-25000" dirty="0">
                <a:solidFill>
                  <a:srgbClr val="000000"/>
                </a:solidFill>
              </a:endParaRPr>
            </a:p>
          </p:txBody>
        </p:sp>
        <p:sp>
          <p:nvSpPr>
            <p:cNvPr id="33" name="TextBox 32"/>
            <p:cNvSpPr txBox="1"/>
            <p:nvPr/>
          </p:nvSpPr>
          <p:spPr>
            <a:xfrm>
              <a:off x="114300" y="4114800"/>
              <a:ext cx="533400" cy="388771"/>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grpSp>
    </p:spTree>
    <p:extLst>
      <p:ext uri="{BB962C8B-B14F-4D97-AF65-F5344CB8AC3E}">
        <p14:creationId xmlns="" xmlns:p14="http://schemas.microsoft.com/office/powerpoint/2010/main" val="3422339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8597900" cy="1846659"/>
          </a:xfrm>
          <a:prstGeom prst="rect">
            <a:avLst/>
          </a:prstGeom>
          <a:noFill/>
        </p:spPr>
        <p:txBody>
          <a:bodyPr vert="horz" wrap="square" rtlCol="0">
            <a:spAutoFit/>
          </a:bodyPr>
          <a:lstStyle/>
          <a:p>
            <a:r>
              <a:rPr lang="en-US" sz="2400" dirty="0">
                <a:solidFill>
                  <a:srgbClr val="FF0000"/>
                </a:solidFill>
              </a:rPr>
              <a:t>Perfect Competition Practice </a:t>
            </a:r>
            <a:r>
              <a:rPr lang="en-US" sz="2400" dirty="0" smtClean="0">
                <a:solidFill>
                  <a:srgbClr val="FF0000"/>
                </a:solidFill>
              </a:rPr>
              <a:t>Problems</a:t>
            </a:r>
          </a:p>
          <a:p>
            <a:r>
              <a:rPr lang="en-US" dirty="0" smtClean="0"/>
              <a:t>Describe the situation in the market below and firm below. </a:t>
            </a:r>
          </a:p>
          <a:p>
            <a:pPr marL="342900" indent="-342900">
              <a:buFont typeface="+mj-lt"/>
              <a:buAutoNum type="arabicPeriod"/>
            </a:pPr>
            <a:r>
              <a:rPr lang="en-US" dirty="0" smtClean="0">
                <a:cs typeface="Arial" pitchFamily="34" charset="0"/>
              </a:rPr>
              <a:t>Show the firm's </a:t>
            </a:r>
            <a:r>
              <a:rPr lang="en-US" dirty="0" err="1" smtClean="0">
                <a:cs typeface="Arial" pitchFamily="34" charset="0"/>
              </a:rPr>
              <a:t>i</a:t>
            </a:r>
            <a:r>
              <a:rPr lang="en-US" dirty="0" smtClean="0">
                <a:cs typeface="Arial" pitchFamily="34" charset="0"/>
              </a:rPr>
              <a:t>) MR, ii) Output, iii) Economic profit or loss</a:t>
            </a:r>
          </a:p>
          <a:p>
            <a:pPr marL="342900" indent="-342900">
              <a:buFont typeface="+mj-lt"/>
              <a:buAutoNum type="arabicPeriod"/>
            </a:pPr>
            <a:r>
              <a:rPr lang="en-US" dirty="0" smtClean="0">
                <a:cs typeface="Arial" pitchFamily="34" charset="0"/>
              </a:rPr>
              <a:t>Assuming this is a PC market, describe and illustrate the long run adjustments that will restore this market to Equilibrium. Show on the graphs, for both the industry and the firm, the price and output after long-run adjustments</a:t>
            </a:r>
            <a:endParaRPr lang="en-US" dirty="0">
              <a:cs typeface="Arial" pitchFamily="34" charset="0"/>
            </a:endParaRPr>
          </a:p>
        </p:txBody>
      </p:sp>
      <p:grpSp>
        <p:nvGrpSpPr>
          <p:cNvPr id="9" name="Group 8"/>
          <p:cNvGrpSpPr>
            <a:grpSpLocks noChangeAspect="1"/>
          </p:cNvGrpSpPr>
          <p:nvPr/>
        </p:nvGrpSpPr>
        <p:grpSpPr>
          <a:xfrm>
            <a:off x="5715" y="2171700"/>
            <a:ext cx="9349359" cy="3588698"/>
            <a:chOff x="165100" y="2218154"/>
            <a:chExt cx="10053074" cy="4630578"/>
          </a:xfrm>
        </p:grpSpPr>
        <p:cxnSp>
          <p:nvCxnSpPr>
            <p:cNvPr id="10" name="Straight Connector 9"/>
            <p:cNvCxnSpPr/>
            <p:nvPr/>
          </p:nvCxnSpPr>
          <p:spPr>
            <a:xfrm>
              <a:off x="5295900" y="4445000"/>
              <a:ext cx="3581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8579" y="2920619"/>
              <a:ext cx="0" cy="3385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0987" y="6306439"/>
              <a:ext cx="396239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5100" y="2844800"/>
              <a:ext cx="431800" cy="397132"/>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4" name="TextBox 13"/>
            <p:cNvSpPr txBox="1"/>
            <p:nvPr/>
          </p:nvSpPr>
          <p:spPr>
            <a:xfrm>
              <a:off x="4381500" y="6451600"/>
              <a:ext cx="482600" cy="397132"/>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5" name="Straight Connector 14"/>
            <p:cNvCxnSpPr/>
            <p:nvPr/>
          </p:nvCxnSpPr>
          <p:spPr>
            <a:xfrm>
              <a:off x="906017" y="2983738"/>
              <a:ext cx="3349879" cy="317106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56030" y="3097402"/>
              <a:ext cx="3237358" cy="2956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28768" y="2808089"/>
              <a:ext cx="990600" cy="397132"/>
            </a:xfrm>
            <a:prstGeom prst="rect">
              <a:avLst/>
            </a:prstGeom>
            <a:noFill/>
          </p:spPr>
          <p:txBody>
            <a:bodyPr vert="horz" rtlCol="0">
              <a:spAutoFit/>
            </a:bodyPr>
            <a:lstStyle/>
            <a:p>
              <a:r>
                <a:rPr lang="en-US" sz="1400" dirty="0" err="1" smtClean="0">
                  <a:solidFill>
                    <a:srgbClr val="000000"/>
                  </a:solidFill>
                </a:rPr>
                <a:t>S</a:t>
              </a:r>
              <a:r>
                <a:rPr lang="en-US" sz="1400" baseline="-25000" dirty="0" err="1" smtClean="0">
                  <a:solidFill>
                    <a:srgbClr val="000000"/>
                  </a:solidFill>
                </a:rPr>
                <a:t>industry</a:t>
              </a:r>
              <a:endParaRPr lang="en-US" sz="1400" baseline="-25000" dirty="0">
                <a:solidFill>
                  <a:srgbClr val="000000"/>
                </a:solidFill>
              </a:endParaRPr>
            </a:p>
          </p:txBody>
        </p:sp>
        <p:sp>
          <p:nvSpPr>
            <p:cNvPr id="18" name="TextBox 17"/>
            <p:cNvSpPr txBox="1"/>
            <p:nvPr/>
          </p:nvSpPr>
          <p:spPr>
            <a:xfrm>
              <a:off x="4318000" y="5856089"/>
              <a:ext cx="1016000" cy="397132"/>
            </a:xfrm>
            <a:prstGeom prst="rect">
              <a:avLst/>
            </a:prstGeom>
            <a:noFill/>
          </p:spPr>
          <p:txBody>
            <a:bodyPr vert="horz" rtlCol="0">
              <a:spAutoFit/>
            </a:bodyPr>
            <a:lstStyle/>
            <a:p>
              <a:r>
                <a:rPr lang="en-US" sz="1400" dirty="0" err="1" smtClean="0">
                  <a:solidFill>
                    <a:srgbClr val="000000"/>
                  </a:solidFill>
                </a:rPr>
                <a:t>D</a:t>
              </a:r>
              <a:r>
                <a:rPr lang="en-US" sz="1400" baseline="-25000" dirty="0" err="1" smtClean="0">
                  <a:solidFill>
                    <a:srgbClr val="000000"/>
                  </a:solidFill>
                </a:rPr>
                <a:t>industry</a:t>
              </a:r>
              <a:endParaRPr lang="en-US" sz="1400" baseline="-25000" dirty="0">
                <a:solidFill>
                  <a:srgbClr val="000000"/>
                </a:solidFill>
              </a:endParaRPr>
            </a:p>
          </p:txBody>
        </p:sp>
        <p:sp>
          <p:nvSpPr>
            <p:cNvPr id="19" name="TextBox 18"/>
            <p:cNvSpPr txBox="1"/>
            <p:nvPr/>
          </p:nvSpPr>
          <p:spPr>
            <a:xfrm>
              <a:off x="1828800" y="2870200"/>
              <a:ext cx="1219200" cy="397132"/>
            </a:xfrm>
            <a:prstGeom prst="rect">
              <a:avLst/>
            </a:prstGeom>
            <a:noFill/>
          </p:spPr>
          <p:txBody>
            <a:bodyPr vert="horz" rtlCol="0">
              <a:spAutoFit/>
            </a:bodyPr>
            <a:lstStyle/>
            <a:p>
              <a:r>
                <a:rPr lang="en-US" sz="1400" b="1" smtClean="0">
                  <a:solidFill>
                    <a:srgbClr val="0000FF"/>
                  </a:solidFill>
                </a:rPr>
                <a:t> Industry</a:t>
              </a:r>
              <a:endParaRPr lang="en-US" sz="1400" b="1">
                <a:solidFill>
                  <a:srgbClr val="0000FF"/>
                </a:solidFill>
              </a:endParaRPr>
            </a:p>
          </p:txBody>
        </p:sp>
        <p:cxnSp>
          <p:nvCxnSpPr>
            <p:cNvPr id="20" name="Straight Connector 19"/>
            <p:cNvCxnSpPr/>
            <p:nvPr/>
          </p:nvCxnSpPr>
          <p:spPr>
            <a:xfrm flipV="1">
              <a:off x="5302503" y="3010026"/>
              <a:ext cx="0" cy="33502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86755" y="6360286"/>
              <a:ext cx="39051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53000" y="2946400"/>
              <a:ext cx="431800" cy="397132"/>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23" name="TextBox 22"/>
            <p:cNvSpPr txBox="1"/>
            <p:nvPr/>
          </p:nvSpPr>
          <p:spPr>
            <a:xfrm>
              <a:off x="9029700" y="6451600"/>
              <a:ext cx="482600" cy="397132"/>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24" name="TextBox 23"/>
            <p:cNvSpPr txBox="1"/>
            <p:nvPr/>
          </p:nvSpPr>
          <p:spPr>
            <a:xfrm>
              <a:off x="6845300" y="2755900"/>
              <a:ext cx="812800" cy="397132"/>
            </a:xfrm>
            <a:prstGeom prst="rect">
              <a:avLst/>
            </a:prstGeom>
            <a:noFill/>
          </p:spPr>
          <p:txBody>
            <a:bodyPr vert="horz" rtlCol="0">
              <a:spAutoFit/>
            </a:bodyPr>
            <a:lstStyle/>
            <a:p>
              <a:r>
                <a:rPr lang="en-US" sz="1400" b="1" smtClean="0">
                  <a:solidFill>
                    <a:srgbClr val="800080"/>
                  </a:solidFill>
                </a:rPr>
                <a:t> Firm</a:t>
              </a:r>
              <a:endParaRPr lang="en-US" sz="1400" b="1">
                <a:solidFill>
                  <a:srgbClr val="800080"/>
                </a:solidFill>
              </a:endParaRPr>
            </a:p>
          </p:txBody>
        </p:sp>
        <p:sp>
          <p:nvSpPr>
            <p:cNvPr id="25" name="TextBox 24"/>
            <p:cNvSpPr txBox="1"/>
            <p:nvPr/>
          </p:nvSpPr>
          <p:spPr>
            <a:xfrm>
              <a:off x="7942826" y="2218154"/>
              <a:ext cx="635000" cy="397132"/>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sp>
          <p:nvSpPr>
            <p:cNvPr id="26" name="TextBox 25"/>
            <p:cNvSpPr txBox="1"/>
            <p:nvPr/>
          </p:nvSpPr>
          <p:spPr>
            <a:xfrm>
              <a:off x="8966200" y="2410959"/>
              <a:ext cx="711200" cy="397132"/>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27" name="TextBox 26"/>
            <p:cNvSpPr txBox="1"/>
            <p:nvPr/>
          </p:nvSpPr>
          <p:spPr>
            <a:xfrm>
              <a:off x="9156700" y="2806700"/>
              <a:ext cx="762000" cy="397132"/>
            </a:xfrm>
            <a:prstGeom prst="rect">
              <a:avLst/>
            </a:prstGeom>
            <a:noFill/>
          </p:spPr>
          <p:txBody>
            <a:bodyPr vert="horz" rtlCol="0">
              <a:spAutoFit/>
            </a:bodyPr>
            <a:lstStyle/>
            <a:p>
              <a:r>
                <a:rPr lang="en-US" sz="1400" dirty="0" smtClean="0">
                  <a:solidFill>
                    <a:srgbClr val="000000"/>
                  </a:solidFill>
                </a:rPr>
                <a:t>AVC</a:t>
              </a:r>
              <a:endParaRPr lang="en-US" sz="1400" dirty="0">
                <a:solidFill>
                  <a:srgbClr val="000000"/>
                </a:solidFill>
              </a:endParaRPr>
            </a:p>
          </p:txBody>
        </p:sp>
        <p:sp>
          <p:nvSpPr>
            <p:cNvPr id="28" name="Freeform 27"/>
            <p:cNvSpPr/>
            <p:nvPr/>
          </p:nvSpPr>
          <p:spPr>
            <a:xfrm>
              <a:off x="5613400" y="2673350"/>
              <a:ext cx="3517901" cy="1028701"/>
            </a:xfrm>
            <a:custGeom>
              <a:avLst/>
              <a:gdLst/>
              <a:ahLst/>
              <a:cxnLst/>
              <a:rect l="0" t="0" r="0" b="0"/>
              <a:pathLst>
                <a:path w="3517901" h="1028701">
                  <a:moveTo>
                    <a:pt x="0" y="0"/>
                  </a:moveTo>
                  <a:lnTo>
                    <a:pt x="41909" y="85089"/>
                  </a:lnTo>
                  <a:lnTo>
                    <a:pt x="48259" y="91439"/>
                  </a:lnTo>
                  <a:lnTo>
                    <a:pt x="77470" y="120650"/>
                  </a:lnTo>
                  <a:lnTo>
                    <a:pt x="97790" y="147320"/>
                  </a:lnTo>
                  <a:lnTo>
                    <a:pt x="120650" y="179070"/>
                  </a:lnTo>
                  <a:lnTo>
                    <a:pt x="142240" y="209550"/>
                  </a:lnTo>
                  <a:lnTo>
                    <a:pt x="166370" y="232410"/>
                  </a:lnTo>
                  <a:lnTo>
                    <a:pt x="196850" y="261620"/>
                  </a:lnTo>
                  <a:lnTo>
                    <a:pt x="217170" y="287020"/>
                  </a:lnTo>
                  <a:lnTo>
                    <a:pt x="237490" y="312420"/>
                  </a:lnTo>
                  <a:lnTo>
                    <a:pt x="264159" y="340360"/>
                  </a:lnTo>
                  <a:lnTo>
                    <a:pt x="303529" y="379729"/>
                  </a:lnTo>
                  <a:lnTo>
                    <a:pt x="341629" y="411479"/>
                  </a:lnTo>
                  <a:lnTo>
                    <a:pt x="370840" y="444500"/>
                  </a:lnTo>
                  <a:lnTo>
                    <a:pt x="397509" y="469900"/>
                  </a:lnTo>
                  <a:lnTo>
                    <a:pt x="438150" y="496570"/>
                  </a:lnTo>
                  <a:lnTo>
                    <a:pt x="452120" y="510539"/>
                  </a:lnTo>
                  <a:lnTo>
                    <a:pt x="458470" y="518160"/>
                  </a:lnTo>
                  <a:lnTo>
                    <a:pt x="472440" y="530860"/>
                  </a:lnTo>
                  <a:lnTo>
                    <a:pt x="510540" y="556260"/>
                  </a:lnTo>
                  <a:lnTo>
                    <a:pt x="547370" y="588009"/>
                  </a:lnTo>
                  <a:lnTo>
                    <a:pt x="574040" y="612140"/>
                  </a:lnTo>
                  <a:lnTo>
                    <a:pt x="605790" y="642620"/>
                  </a:lnTo>
                  <a:lnTo>
                    <a:pt x="647700" y="671829"/>
                  </a:lnTo>
                  <a:lnTo>
                    <a:pt x="678179" y="695959"/>
                  </a:lnTo>
                  <a:lnTo>
                    <a:pt x="711200" y="725170"/>
                  </a:lnTo>
                  <a:lnTo>
                    <a:pt x="723900" y="737870"/>
                  </a:lnTo>
                  <a:lnTo>
                    <a:pt x="731520" y="741679"/>
                  </a:lnTo>
                  <a:lnTo>
                    <a:pt x="746759" y="745490"/>
                  </a:lnTo>
                  <a:lnTo>
                    <a:pt x="753109" y="749300"/>
                  </a:lnTo>
                  <a:lnTo>
                    <a:pt x="764540" y="762000"/>
                  </a:lnTo>
                  <a:lnTo>
                    <a:pt x="817879" y="791209"/>
                  </a:lnTo>
                  <a:lnTo>
                    <a:pt x="843279" y="805179"/>
                  </a:lnTo>
                  <a:lnTo>
                    <a:pt x="866140" y="811529"/>
                  </a:lnTo>
                  <a:lnTo>
                    <a:pt x="877570" y="819150"/>
                  </a:lnTo>
                  <a:lnTo>
                    <a:pt x="911859" y="842009"/>
                  </a:lnTo>
                  <a:lnTo>
                    <a:pt x="962659" y="863600"/>
                  </a:lnTo>
                  <a:lnTo>
                    <a:pt x="1019809" y="887729"/>
                  </a:lnTo>
                  <a:lnTo>
                    <a:pt x="1102359" y="918209"/>
                  </a:lnTo>
                  <a:lnTo>
                    <a:pt x="1155700" y="942340"/>
                  </a:lnTo>
                  <a:lnTo>
                    <a:pt x="1231900" y="962659"/>
                  </a:lnTo>
                  <a:lnTo>
                    <a:pt x="1239519" y="962659"/>
                  </a:lnTo>
                  <a:lnTo>
                    <a:pt x="1261109" y="971550"/>
                  </a:lnTo>
                  <a:lnTo>
                    <a:pt x="1282700" y="981709"/>
                  </a:lnTo>
                  <a:lnTo>
                    <a:pt x="1310640" y="988059"/>
                  </a:lnTo>
                  <a:lnTo>
                    <a:pt x="1337309" y="991870"/>
                  </a:lnTo>
                  <a:lnTo>
                    <a:pt x="1399540" y="1010920"/>
                  </a:lnTo>
                  <a:lnTo>
                    <a:pt x="1503680" y="1026159"/>
                  </a:lnTo>
                  <a:lnTo>
                    <a:pt x="1609090" y="1028700"/>
                  </a:lnTo>
                  <a:lnTo>
                    <a:pt x="1714500" y="1028700"/>
                  </a:lnTo>
                  <a:lnTo>
                    <a:pt x="1813559" y="1017270"/>
                  </a:lnTo>
                  <a:lnTo>
                    <a:pt x="1845309" y="1014729"/>
                  </a:lnTo>
                  <a:lnTo>
                    <a:pt x="1953259" y="985520"/>
                  </a:lnTo>
                  <a:lnTo>
                    <a:pt x="2038350" y="962659"/>
                  </a:lnTo>
                  <a:lnTo>
                    <a:pt x="2142490" y="932179"/>
                  </a:lnTo>
                  <a:lnTo>
                    <a:pt x="2192019" y="918209"/>
                  </a:lnTo>
                  <a:lnTo>
                    <a:pt x="2211069" y="914400"/>
                  </a:lnTo>
                  <a:lnTo>
                    <a:pt x="2298700" y="885190"/>
                  </a:lnTo>
                  <a:lnTo>
                    <a:pt x="2377440" y="852170"/>
                  </a:lnTo>
                  <a:lnTo>
                    <a:pt x="2462530" y="814070"/>
                  </a:lnTo>
                  <a:lnTo>
                    <a:pt x="2533650" y="786129"/>
                  </a:lnTo>
                  <a:lnTo>
                    <a:pt x="2585719" y="760729"/>
                  </a:lnTo>
                  <a:lnTo>
                    <a:pt x="2632709" y="748029"/>
                  </a:lnTo>
                  <a:lnTo>
                    <a:pt x="2687319" y="720090"/>
                  </a:lnTo>
                  <a:lnTo>
                    <a:pt x="2712719" y="704850"/>
                  </a:lnTo>
                  <a:lnTo>
                    <a:pt x="2736850" y="683259"/>
                  </a:lnTo>
                  <a:lnTo>
                    <a:pt x="2813050" y="652779"/>
                  </a:lnTo>
                  <a:lnTo>
                    <a:pt x="2856230" y="622300"/>
                  </a:lnTo>
                  <a:lnTo>
                    <a:pt x="2904490" y="594359"/>
                  </a:lnTo>
                  <a:lnTo>
                    <a:pt x="2941319" y="568960"/>
                  </a:lnTo>
                  <a:lnTo>
                    <a:pt x="2992119" y="538479"/>
                  </a:lnTo>
                  <a:lnTo>
                    <a:pt x="3017519" y="519429"/>
                  </a:lnTo>
                  <a:lnTo>
                    <a:pt x="3049269" y="486410"/>
                  </a:lnTo>
                  <a:lnTo>
                    <a:pt x="3115309" y="439420"/>
                  </a:lnTo>
                  <a:lnTo>
                    <a:pt x="3149600" y="414020"/>
                  </a:lnTo>
                  <a:lnTo>
                    <a:pt x="3183890" y="387350"/>
                  </a:lnTo>
                  <a:lnTo>
                    <a:pt x="3211830" y="365760"/>
                  </a:lnTo>
                  <a:lnTo>
                    <a:pt x="3246119" y="334010"/>
                  </a:lnTo>
                  <a:lnTo>
                    <a:pt x="3267709" y="312420"/>
                  </a:lnTo>
                  <a:lnTo>
                    <a:pt x="3285490" y="288289"/>
                  </a:lnTo>
                  <a:lnTo>
                    <a:pt x="3315969" y="264160"/>
                  </a:lnTo>
                  <a:lnTo>
                    <a:pt x="3341369" y="238760"/>
                  </a:lnTo>
                  <a:lnTo>
                    <a:pt x="3376930" y="204470"/>
                  </a:lnTo>
                  <a:lnTo>
                    <a:pt x="3398519" y="179070"/>
                  </a:lnTo>
                  <a:lnTo>
                    <a:pt x="3408680" y="165100"/>
                  </a:lnTo>
                  <a:lnTo>
                    <a:pt x="3418840" y="157479"/>
                  </a:lnTo>
                  <a:lnTo>
                    <a:pt x="3427730" y="151129"/>
                  </a:lnTo>
                  <a:lnTo>
                    <a:pt x="3436619" y="147320"/>
                  </a:lnTo>
                  <a:lnTo>
                    <a:pt x="3454400" y="132079"/>
                  </a:lnTo>
                  <a:lnTo>
                    <a:pt x="3472180" y="110489"/>
                  </a:lnTo>
                  <a:lnTo>
                    <a:pt x="3495040" y="87629"/>
                  </a:lnTo>
                  <a:lnTo>
                    <a:pt x="3507740" y="69850"/>
                  </a:lnTo>
                  <a:lnTo>
                    <a:pt x="3517900" y="50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Freeform 28"/>
            <p:cNvSpPr/>
            <p:nvPr/>
          </p:nvSpPr>
          <p:spPr>
            <a:xfrm>
              <a:off x="5524500" y="2317750"/>
              <a:ext cx="2438401" cy="2438401"/>
            </a:xfrm>
            <a:custGeom>
              <a:avLst/>
              <a:gdLst/>
              <a:ahLst/>
              <a:cxnLst/>
              <a:rect l="0" t="0" r="0" b="0"/>
              <a:pathLst>
                <a:path w="2438401" h="2438401">
                  <a:moveTo>
                    <a:pt x="0" y="2108200"/>
                  </a:moveTo>
                  <a:lnTo>
                    <a:pt x="0" y="2122170"/>
                  </a:lnTo>
                  <a:lnTo>
                    <a:pt x="3809" y="2136140"/>
                  </a:lnTo>
                  <a:lnTo>
                    <a:pt x="6350" y="2143759"/>
                  </a:lnTo>
                  <a:lnTo>
                    <a:pt x="62229" y="2217420"/>
                  </a:lnTo>
                  <a:lnTo>
                    <a:pt x="86359" y="2245359"/>
                  </a:lnTo>
                  <a:lnTo>
                    <a:pt x="99059" y="2254250"/>
                  </a:lnTo>
                  <a:lnTo>
                    <a:pt x="104140" y="2255520"/>
                  </a:lnTo>
                  <a:lnTo>
                    <a:pt x="109220" y="2260600"/>
                  </a:lnTo>
                  <a:lnTo>
                    <a:pt x="123190" y="2278379"/>
                  </a:lnTo>
                  <a:lnTo>
                    <a:pt x="179070" y="2322829"/>
                  </a:lnTo>
                  <a:lnTo>
                    <a:pt x="248920" y="2354579"/>
                  </a:lnTo>
                  <a:lnTo>
                    <a:pt x="302259" y="2385059"/>
                  </a:lnTo>
                  <a:lnTo>
                    <a:pt x="325120" y="2393950"/>
                  </a:lnTo>
                  <a:lnTo>
                    <a:pt x="354329" y="2401570"/>
                  </a:lnTo>
                  <a:lnTo>
                    <a:pt x="402590" y="2418079"/>
                  </a:lnTo>
                  <a:lnTo>
                    <a:pt x="476250" y="2433320"/>
                  </a:lnTo>
                  <a:lnTo>
                    <a:pt x="544829" y="2438400"/>
                  </a:lnTo>
                  <a:lnTo>
                    <a:pt x="718820" y="2438400"/>
                  </a:lnTo>
                  <a:lnTo>
                    <a:pt x="781050" y="2432050"/>
                  </a:lnTo>
                  <a:lnTo>
                    <a:pt x="825500" y="2420620"/>
                  </a:lnTo>
                  <a:lnTo>
                    <a:pt x="897890" y="2396490"/>
                  </a:lnTo>
                  <a:lnTo>
                    <a:pt x="989330" y="2372359"/>
                  </a:lnTo>
                  <a:lnTo>
                    <a:pt x="1018540" y="2359659"/>
                  </a:lnTo>
                  <a:lnTo>
                    <a:pt x="1087119" y="2320290"/>
                  </a:lnTo>
                  <a:lnTo>
                    <a:pt x="1146809" y="2289809"/>
                  </a:lnTo>
                  <a:lnTo>
                    <a:pt x="1216659" y="2236470"/>
                  </a:lnTo>
                  <a:lnTo>
                    <a:pt x="1256030" y="2202179"/>
                  </a:lnTo>
                  <a:lnTo>
                    <a:pt x="1329690" y="2143759"/>
                  </a:lnTo>
                  <a:lnTo>
                    <a:pt x="1394459" y="2085340"/>
                  </a:lnTo>
                  <a:lnTo>
                    <a:pt x="1435100" y="2039620"/>
                  </a:lnTo>
                  <a:lnTo>
                    <a:pt x="1501140" y="1964690"/>
                  </a:lnTo>
                  <a:lnTo>
                    <a:pt x="1568450" y="1868170"/>
                  </a:lnTo>
                  <a:lnTo>
                    <a:pt x="1615440" y="1794509"/>
                  </a:lnTo>
                  <a:lnTo>
                    <a:pt x="1742440" y="1591309"/>
                  </a:lnTo>
                  <a:lnTo>
                    <a:pt x="1767840" y="1548129"/>
                  </a:lnTo>
                  <a:lnTo>
                    <a:pt x="1823719" y="1447800"/>
                  </a:lnTo>
                  <a:lnTo>
                    <a:pt x="1842769" y="1413509"/>
                  </a:lnTo>
                  <a:lnTo>
                    <a:pt x="1869440" y="1350009"/>
                  </a:lnTo>
                  <a:lnTo>
                    <a:pt x="1891030" y="1308100"/>
                  </a:lnTo>
                  <a:lnTo>
                    <a:pt x="1927859" y="1228090"/>
                  </a:lnTo>
                  <a:lnTo>
                    <a:pt x="1965959" y="1143000"/>
                  </a:lnTo>
                  <a:lnTo>
                    <a:pt x="2002790" y="1056640"/>
                  </a:lnTo>
                  <a:lnTo>
                    <a:pt x="2058669" y="930910"/>
                  </a:lnTo>
                  <a:lnTo>
                    <a:pt x="2084069" y="876300"/>
                  </a:lnTo>
                  <a:lnTo>
                    <a:pt x="2108200" y="814070"/>
                  </a:lnTo>
                  <a:lnTo>
                    <a:pt x="2146300" y="715010"/>
                  </a:lnTo>
                  <a:lnTo>
                    <a:pt x="2174240" y="626110"/>
                  </a:lnTo>
                  <a:lnTo>
                    <a:pt x="2214880" y="551179"/>
                  </a:lnTo>
                  <a:lnTo>
                    <a:pt x="2251709" y="491489"/>
                  </a:lnTo>
                  <a:lnTo>
                    <a:pt x="2278380" y="420370"/>
                  </a:lnTo>
                  <a:lnTo>
                    <a:pt x="2339340" y="234950"/>
                  </a:lnTo>
                  <a:lnTo>
                    <a:pt x="2366009" y="176529"/>
                  </a:lnTo>
                  <a:lnTo>
                    <a:pt x="2386330" y="114300"/>
                  </a:lnTo>
                  <a:lnTo>
                    <a:pt x="2416809" y="50800"/>
                  </a:lnTo>
                  <a:lnTo>
                    <a:pt x="2429509" y="35560"/>
                  </a:lnTo>
                  <a:lnTo>
                    <a:pt x="2433319" y="29210"/>
                  </a:lnTo>
                  <a:lnTo>
                    <a:pt x="24384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29"/>
            <p:cNvSpPr/>
            <p:nvPr/>
          </p:nvSpPr>
          <p:spPr>
            <a:xfrm>
              <a:off x="5511800" y="2940050"/>
              <a:ext cx="3657601" cy="1371601"/>
            </a:xfrm>
            <a:custGeom>
              <a:avLst/>
              <a:gdLst/>
              <a:ahLst/>
              <a:cxnLst/>
              <a:rect l="0" t="0" r="0" b="0"/>
              <a:pathLst>
                <a:path w="3657601" h="1371601">
                  <a:moveTo>
                    <a:pt x="0" y="1155700"/>
                  </a:moveTo>
                  <a:lnTo>
                    <a:pt x="13970" y="1162050"/>
                  </a:lnTo>
                  <a:lnTo>
                    <a:pt x="43179" y="1184909"/>
                  </a:lnTo>
                  <a:lnTo>
                    <a:pt x="143509" y="1226820"/>
                  </a:lnTo>
                  <a:lnTo>
                    <a:pt x="259079" y="1244600"/>
                  </a:lnTo>
                  <a:lnTo>
                    <a:pt x="373379" y="1273809"/>
                  </a:lnTo>
                  <a:lnTo>
                    <a:pt x="483870" y="1305559"/>
                  </a:lnTo>
                  <a:lnTo>
                    <a:pt x="529590" y="1315720"/>
                  </a:lnTo>
                  <a:lnTo>
                    <a:pt x="631190" y="1333500"/>
                  </a:lnTo>
                  <a:lnTo>
                    <a:pt x="731520" y="1348740"/>
                  </a:lnTo>
                  <a:lnTo>
                    <a:pt x="770890" y="1353820"/>
                  </a:lnTo>
                  <a:lnTo>
                    <a:pt x="872490" y="1357629"/>
                  </a:lnTo>
                  <a:lnTo>
                    <a:pt x="966470" y="1362709"/>
                  </a:lnTo>
                  <a:lnTo>
                    <a:pt x="1031240" y="1369059"/>
                  </a:lnTo>
                  <a:lnTo>
                    <a:pt x="1141730" y="1371600"/>
                  </a:lnTo>
                  <a:lnTo>
                    <a:pt x="1234440" y="1371600"/>
                  </a:lnTo>
                  <a:lnTo>
                    <a:pt x="1309369" y="1367790"/>
                  </a:lnTo>
                  <a:lnTo>
                    <a:pt x="1409700" y="1361440"/>
                  </a:lnTo>
                  <a:lnTo>
                    <a:pt x="1508759" y="1355090"/>
                  </a:lnTo>
                  <a:lnTo>
                    <a:pt x="1548130" y="1348740"/>
                  </a:lnTo>
                  <a:lnTo>
                    <a:pt x="1656080" y="1336040"/>
                  </a:lnTo>
                  <a:lnTo>
                    <a:pt x="1757680" y="1309370"/>
                  </a:lnTo>
                  <a:lnTo>
                    <a:pt x="1869440" y="1283970"/>
                  </a:lnTo>
                  <a:lnTo>
                    <a:pt x="1954530" y="1261109"/>
                  </a:lnTo>
                  <a:lnTo>
                    <a:pt x="1968500" y="1259840"/>
                  </a:lnTo>
                  <a:lnTo>
                    <a:pt x="1993900" y="1250950"/>
                  </a:lnTo>
                  <a:lnTo>
                    <a:pt x="2018030" y="1240790"/>
                  </a:lnTo>
                  <a:lnTo>
                    <a:pt x="2128519" y="1207770"/>
                  </a:lnTo>
                  <a:lnTo>
                    <a:pt x="2184400" y="1184909"/>
                  </a:lnTo>
                  <a:lnTo>
                    <a:pt x="2222500" y="1165859"/>
                  </a:lnTo>
                  <a:lnTo>
                    <a:pt x="2259330" y="1155700"/>
                  </a:lnTo>
                  <a:lnTo>
                    <a:pt x="2335530" y="1117600"/>
                  </a:lnTo>
                  <a:lnTo>
                    <a:pt x="2397759" y="1087120"/>
                  </a:lnTo>
                  <a:lnTo>
                    <a:pt x="2453640" y="1054100"/>
                  </a:lnTo>
                  <a:lnTo>
                    <a:pt x="2513330" y="1014729"/>
                  </a:lnTo>
                  <a:lnTo>
                    <a:pt x="2578100" y="975359"/>
                  </a:lnTo>
                  <a:lnTo>
                    <a:pt x="2630169" y="938529"/>
                  </a:lnTo>
                  <a:lnTo>
                    <a:pt x="2675890" y="911859"/>
                  </a:lnTo>
                  <a:lnTo>
                    <a:pt x="2696209" y="897890"/>
                  </a:lnTo>
                  <a:lnTo>
                    <a:pt x="2766059" y="858520"/>
                  </a:lnTo>
                  <a:lnTo>
                    <a:pt x="2860040" y="797559"/>
                  </a:lnTo>
                  <a:lnTo>
                    <a:pt x="2908300" y="760729"/>
                  </a:lnTo>
                  <a:lnTo>
                    <a:pt x="2938780" y="742950"/>
                  </a:lnTo>
                  <a:lnTo>
                    <a:pt x="2961640" y="732790"/>
                  </a:lnTo>
                  <a:lnTo>
                    <a:pt x="3004819" y="699770"/>
                  </a:lnTo>
                  <a:lnTo>
                    <a:pt x="3049269" y="657859"/>
                  </a:lnTo>
                  <a:lnTo>
                    <a:pt x="3086100" y="626109"/>
                  </a:lnTo>
                  <a:lnTo>
                    <a:pt x="3136900" y="591820"/>
                  </a:lnTo>
                  <a:lnTo>
                    <a:pt x="3182619" y="557529"/>
                  </a:lnTo>
                  <a:lnTo>
                    <a:pt x="3221990" y="515620"/>
                  </a:lnTo>
                  <a:lnTo>
                    <a:pt x="3261359" y="474979"/>
                  </a:lnTo>
                  <a:lnTo>
                    <a:pt x="3299459" y="434340"/>
                  </a:lnTo>
                  <a:lnTo>
                    <a:pt x="3332480" y="393700"/>
                  </a:lnTo>
                  <a:lnTo>
                    <a:pt x="3361690" y="368300"/>
                  </a:lnTo>
                  <a:lnTo>
                    <a:pt x="3380740" y="344170"/>
                  </a:lnTo>
                  <a:lnTo>
                    <a:pt x="3403600" y="312420"/>
                  </a:lnTo>
                  <a:lnTo>
                    <a:pt x="3429000" y="276860"/>
                  </a:lnTo>
                  <a:lnTo>
                    <a:pt x="3450590" y="247650"/>
                  </a:lnTo>
                  <a:lnTo>
                    <a:pt x="3468369" y="224789"/>
                  </a:lnTo>
                  <a:lnTo>
                    <a:pt x="3498850" y="186689"/>
                  </a:lnTo>
                  <a:lnTo>
                    <a:pt x="3521709" y="156210"/>
                  </a:lnTo>
                  <a:lnTo>
                    <a:pt x="3556000" y="114300"/>
                  </a:lnTo>
                  <a:lnTo>
                    <a:pt x="3577590" y="88900"/>
                  </a:lnTo>
                  <a:lnTo>
                    <a:pt x="3608069" y="49529"/>
                  </a:lnTo>
                  <a:lnTo>
                    <a:pt x="36576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31" name="Straight Connector 30"/>
            <p:cNvCxnSpPr/>
            <p:nvPr/>
          </p:nvCxnSpPr>
          <p:spPr>
            <a:xfrm>
              <a:off x="622300" y="4457700"/>
              <a:ext cx="4584700"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16374" y="4479573"/>
              <a:ext cx="1701800" cy="397132"/>
            </a:xfrm>
            <a:prstGeom prst="rect">
              <a:avLst/>
            </a:prstGeom>
            <a:noFill/>
          </p:spPr>
          <p:txBody>
            <a:bodyPr vert="horz" rtlCol="0">
              <a:spAutoFit/>
            </a:bodyPr>
            <a:lstStyle/>
            <a:p>
              <a:r>
                <a:rPr lang="en-US" sz="1400" dirty="0" smtClean="0">
                  <a:solidFill>
                    <a:srgbClr val="000000"/>
                  </a:solidFill>
                </a:rPr>
                <a:t>MR=D=AR=P</a:t>
              </a:r>
              <a:r>
                <a:rPr lang="en-US" sz="1400" baseline="-25000" dirty="0" smtClean="0">
                  <a:solidFill>
                    <a:srgbClr val="000000"/>
                  </a:solidFill>
                </a:rPr>
                <a:t>1</a:t>
              </a:r>
              <a:endParaRPr lang="en-US" sz="1400" baseline="-25000" dirty="0">
                <a:solidFill>
                  <a:srgbClr val="000000"/>
                </a:solidFill>
              </a:endParaRPr>
            </a:p>
          </p:txBody>
        </p:sp>
        <p:sp>
          <p:nvSpPr>
            <p:cNvPr id="33" name="TextBox 32"/>
            <p:cNvSpPr txBox="1"/>
            <p:nvPr/>
          </p:nvSpPr>
          <p:spPr>
            <a:xfrm>
              <a:off x="241300" y="4343400"/>
              <a:ext cx="533400" cy="39713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grpSp>
    </p:spTree>
    <p:extLst>
      <p:ext uri="{BB962C8B-B14F-4D97-AF65-F5344CB8AC3E}">
        <p14:creationId xmlns="" xmlns:p14="http://schemas.microsoft.com/office/powerpoint/2010/main" val="3422339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8699500" cy="1846659"/>
          </a:xfrm>
          <a:prstGeom prst="rect">
            <a:avLst/>
          </a:prstGeom>
          <a:noFill/>
        </p:spPr>
        <p:txBody>
          <a:bodyPr vert="horz" wrap="square" rtlCol="0">
            <a:spAutoFit/>
          </a:bodyPr>
          <a:lstStyle/>
          <a:p>
            <a:r>
              <a:rPr lang="en-US" sz="2400" dirty="0" smtClean="0">
                <a:solidFill>
                  <a:srgbClr val="FF0000"/>
                </a:solidFill>
              </a:rPr>
              <a:t>Perfect Competition Practice Problems</a:t>
            </a:r>
          </a:p>
          <a:p>
            <a:r>
              <a:rPr lang="en-US" dirty="0" smtClean="0"/>
              <a:t>Describe the situation in the market below and firm below. </a:t>
            </a:r>
            <a:r>
              <a:rPr lang="en-US" dirty="0" smtClean="0">
                <a:cs typeface="Arial" pitchFamily="34" charset="0"/>
              </a:rPr>
              <a:t>Assume price of a close substitute drops. </a:t>
            </a:r>
          </a:p>
          <a:p>
            <a:pPr marL="342900" indent="-342900">
              <a:buFont typeface="+mj-lt"/>
              <a:buAutoNum type="arabicPeriod"/>
            </a:pPr>
            <a:r>
              <a:rPr lang="en-US" dirty="0" smtClean="0"/>
              <a:t>Illustrate the changes that will occur in this market. </a:t>
            </a:r>
          </a:p>
          <a:p>
            <a:pPr marL="342900" indent="-342900">
              <a:buFont typeface="+mj-lt"/>
              <a:buAutoNum type="arabicPeriod"/>
            </a:pPr>
            <a:r>
              <a:rPr lang="en-US" dirty="0" smtClean="0"/>
              <a:t>Show the new industry price and output. </a:t>
            </a:r>
          </a:p>
          <a:p>
            <a:pPr marL="342900" indent="-342900">
              <a:buFont typeface="+mj-lt"/>
              <a:buAutoNum type="arabicPeriod"/>
            </a:pPr>
            <a:r>
              <a:rPr lang="en-US" dirty="0" smtClean="0"/>
              <a:t>Show the new firm price and output</a:t>
            </a:r>
            <a:endParaRPr lang="en-US" dirty="0"/>
          </a:p>
        </p:txBody>
      </p:sp>
      <p:grpSp>
        <p:nvGrpSpPr>
          <p:cNvPr id="9" name="Group 8"/>
          <p:cNvGrpSpPr>
            <a:grpSpLocks noChangeAspect="1"/>
          </p:cNvGrpSpPr>
          <p:nvPr/>
        </p:nvGrpSpPr>
        <p:grpSpPr>
          <a:xfrm>
            <a:off x="1" y="2628900"/>
            <a:ext cx="9406127" cy="3048945"/>
            <a:chOff x="190500" y="2527300"/>
            <a:chExt cx="9798047" cy="4011770"/>
          </a:xfrm>
        </p:grpSpPr>
        <p:cxnSp>
          <p:nvCxnSpPr>
            <p:cNvPr id="10" name="Straight Connector 9"/>
            <p:cNvCxnSpPr/>
            <p:nvPr/>
          </p:nvCxnSpPr>
          <p:spPr>
            <a:xfrm>
              <a:off x="5359400" y="4146550"/>
              <a:ext cx="3581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979" y="2609469"/>
              <a:ext cx="0" cy="3385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387" y="5995289"/>
              <a:ext cx="396239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 y="2527300"/>
              <a:ext cx="431800" cy="404970"/>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4" name="TextBox 13"/>
            <p:cNvSpPr txBox="1"/>
            <p:nvPr/>
          </p:nvSpPr>
          <p:spPr>
            <a:xfrm>
              <a:off x="4406900" y="6134100"/>
              <a:ext cx="482600" cy="40497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5" name="Straight Connector 14"/>
            <p:cNvCxnSpPr/>
            <p:nvPr/>
          </p:nvCxnSpPr>
          <p:spPr>
            <a:xfrm>
              <a:off x="931417" y="2672588"/>
              <a:ext cx="3349879" cy="317106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81430" y="2786252"/>
              <a:ext cx="3237358" cy="2956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00498" y="2560720"/>
              <a:ext cx="990600" cy="404970"/>
            </a:xfrm>
            <a:prstGeom prst="rect">
              <a:avLst/>
            </a:prstGeom>
            <a:noFill/>
          </p:spPr>
          <p:txBody>
            <a:bodyPr vert="horz" rtlCol="0">
              <a:spAutoFit/>
            </a:bodyPr>
            <a:lstStyle/>
            <a:p>
              <a:r>
                <a:rPr lang="en-US" sz="1400" dirty="0" err="1" smtClean="0">
                  <a:solidFill>
                    <a:srgbClr val="000000"/>
                  </a:solidFill>
                </a:rPr>
                <a:t>S</a:t>
              </a:r>
              <a:r>
                <a:rPr lang="en-US" sz="1400" baseline="-25000" dirty="0" err="1" smtClean="0">
                  <a:solidFill>
                    <a:srgbClr val="000000"/>
                  </a:solidFill>
                </a:rPr>
                <a:t>industry</a:t>
              </a:r>
              <a:endParaRPr lang="en-US" sz="1400" baseline="-25000" dirty="0">
                <a:solidFill>
                  <a:srgbClr val="000000"/>
                </a:solidFill>
              </a:endParaRPr>
            </a:p>
          </p:txBody>
        </p:sp>
        <p:sp>
          <p:nvSpPr>
            <p:cNvPr id="18" name="TextBox 17"/>
            <p:cNvSpPr txBox="1"/>
            <p:nvPr/>
          </p:nvSpPr>
          <p:spPr>
            <a:xfrm>
              <a:off x="4317998" y="5568615"/>
              <a:ext cx="1016000" cy="404970"/>
            </a:xfrm>
            <a:prstGeom prst="rect">
              <a:avLst/>
            </a:prstGeom>
            <a:noFill/>
          </p:spPr>
          <p:txBody>
            <a:bodyPr vert="horz" rtlCol="0">
              <a:spAutoFit/>
            </a:bodyPr>
            <a:lstStyle/>
            <a:p>
              <a:r>
                <a:rPr lang="en-US" sz="1400" dirty="0" err="1" smtClean="0">
                  <a:solidFill>
                    <a:srgbClr val="000000"/>
                  </a:solidFill>
                </a:rPr>
                <a:t>D</a:t>
              </a:r>
              <a:r>
                <a:rPr lang="en-US" sz="1400" baseline="-25000" dirty="0" err="1" smtClean="0">
                  <a:solidFill>
                    <a:srgbClr val="000000"/>
                  </a:solidFill>
                </a:rPr>
                <a:t>industry</a:t>
              </a:r>
              <a:endParaRPr lang="en-US" sz="1400" baseline="-25000" dirty="0">
                <a:solidFill>
                  <a:srgbClr val="000000"/>
                </a:solidFill>
              </a:endParaRPr>
            </a:p>
          </p:txBody>
        </p:sp>
        <p:sp>
          <p:nvSpPr>
            <p:cNvPr id="19" name="TextBox 18"/>
            <p:cNvSpPr txBox="1"/>
            <p:nvPr/>
          </p:nvSpPr>
          <p:spPr>
            <a:xfrm>
              <a:off x="1854200" y="2552700"/>
              <a:ext cx="1219200" cy="404970"/>
            </a:xfrm>
            <a:prstGeom prst="rect">
              <a:avLst/>
            </a:prstGeom>
            <a:noFill/>
          </p:spPr>
          <p:txBody>
            <a:bodyPr vert="horz" rtlCol="0">
              <a:spAutoFit/>
            </a:bodyPr>
            <a:lstStyle/>
            <a:p>
              <a:r>
                <a:rPr lang="en-US" sz="1400" b="1" smtClean="0">
                  <a:solidFill>
                    <a:srgbClr val="0000FF"/>
                  </a:solidFill>
                </a:rPr>
                <a:t> Industry</a:t>
              </a:r>
              <a:endParaRPr lang="en-US" sz="1400" b="1">
                <a:solidFill>
                  <a:srgbClr val="0000FF"/>
                </a:solidFill>
              </a:endParaRPr>
            </a:p>
          </p:txBody>
        </p:sp>
        <p:cxnSp>
          <p:nvCxnSpPr>
            <p:cNvPr id="20" name="Straight Connector 19"/>
            <p:cNvCxnSpPr/>
            <p:nvPr/>
          </p:nvCxnSpPr>
          <p:spPr>
            <a:xfrm flipV="1">
              <a:off x="5327903" y="2698876"/>
              <a:ext cx="0" cy="33502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12155" y="6049136"/>
              <a:ext cx="39051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78400" y="2628900"/>
              <a:ext cx="431800" cy="404970"/>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23" name="TextBox 22"/>
            <p:cNvSpPr txBox="1"/>
            <p:nvPr/>
          </p:nvSpPr>
          <p:spPr>
            <a:xfrm>
              <a:off x="9055100" y="6134100"/>
              <a:ext cx="482600" cy="40497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24" name="TextBox 23"/>
            <p:cNvSpPr txBox="1"/>
            <p:nvPr/>
          </p:nvSpPr>
          <p:spPr>
            <a:xfrm>
              <a:off x="7124700" y="2616200"/>
              <a:ext cx="812800" cy="404970"/>
            </a:xfrm>
            <a:prstGeom prst="rect">
              <a:avLst/>
            </a:prstGeom>
            <a:noFill/>
          </p:spPr>
          <p:txBody>
            <a:bodyPr vert="horz" rtlCol="0">
              <a:spAutoFit/>
            </a:bodyPr>
            <a:lstStyle/>
            <a:p>
              <a:r>
                <a:rPr lang="en-US" sz="1400" b="1" smtClean="0">
                  <a:solidFill>
                    <a:srgbClr val="800080"/>
                  </a:solidFill>
                </a:rPr>
                <a:t> Firm</a:t>
              </a:r>
              <a:endParaRPr lang="en-US" sz="1400" b="1">
                <a:solidFill>
                  <a:srgbClr val="800080"/>
                </a:solidFill>
              </a:endParaRPr>
            </a:p>
          </p:txBody>
        </p:sp>
        <p:sp>
          <p:nvSpPr>
            <p:cNvPr id="25" name="TextBox 24"/>
            <p:cNvSpPr txBox="1"/>
            <p:nvPr/>
          </p:nvSpPr>
          <p:spPr>
            <a:xfrm>
              <a:off x="7889872" y="2527300"/>
              <a:ext cx="635000" cy="404970"/>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sp>
          <p:nvSpPr>
            <p:cNvPr id="26" name="TextBox 25"/>
            <p:cNvSpPr txBox="1"/>
            <p:nvPr/>
          </p:nvSpPr>
          <p:spPr>
            <a:xfrm>
              <a:off x="8928100" y="2761246"/>
              <a:ext cx="711200" cy="404970"/>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27" name="TextBox 26"/>
            <p:cNvSpPr txBox="1"/>
            <p:nvPr/>
          </p:nvSpPr>
          <p:spPr>
            <a:xfrm>
              <a:off x="9118600" y="3225800"/>
              <a:ext cx="762000" cy="404970"/>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sp>
          <p:nvSpPr>
            <p:cNvPr id="28" name="Freeform 27"/>
            <p:cNvSpPr/>
            <p:nvPr/>
          </p:nvSpPr>
          <p:spPr>
            <a:xfrm>
              <a:off x="5575300" y="3098800"/>
              <a:ext cx="3517901" cy="1028701"/>
            </a:xfrm>
            <a:custGeom>
              <a:avLst/>
              <a:gdLst/>
              <a:ahLst/>
              <a:cxnLst/>
              <a:rect l="0" t="0" r="0" b="0"/>
              <a:pathLst>
                <a:path w="3517901" h="1028701">
                  <a:moveTo>
                    <a:pt x="0" y="0"/>
                  </a:moveTo>
                  <a:lnTo>
                    <a:pt x="41909" y="85089"/>
                  </a:lnTo>
                  <a:lnTo>
                    <a:pt x="48259" y="91439"/>
                  </a:lnTo>
                  <a:lnTo>
                    <a:pt x="77470" y="120650"/>
                  </a:lnTo>
                  <a:lnTo>
                    <a:pt x="97790" y="147320"/>
                  </a:lnTo>
                  <a:lnTo>
                    <a:pt x="120650" y="179070"/>
                  </a:lnTo>
                  <a:lnTo>
                    <a:pt x="142240" y="209550"/>
                  </a:lnTo>
                  <a:lnTo>
                    <a:pt x="166370" y="232409"/>
                  </a:lnTo>
                  <a:lnTo>
                    <a:pt x="196850" y="261620"/>
                  </a:lnTo>
                  <a:lnTo>
                    <a:pt x="217170" y="287020"/>
                  </a:lnTo>
                  <a:lnTo>
                    <a:pt x="237490" y="312420"/>
                  </a:lnTo>
                  <a:lnTo>
                    <a:pt x="264159" y="340359"/>
                  </a:lnTo>
                  <a:lnTo>
                    <a:pt x="303529" y="379729"/>
                  </a:lnTo>
                  <a:lnTo>
                    <a:pt x="341629" y="411479"/>
                  </a:lnTo>
                  <a:lnTo>
                    <a:pt x="370840" y="444500"/>
                  </a:lnTo>
                  <a:lnTo>
                    <a:pt x="397509" y="469900"/>
                  </a:lnTo>
                  <a:lnTo>
                    <a:pt x="438150" y="496570"/>
                  </a:lnTo>
                  <a:lnTo>
                    <a:pt x="452120" y="510540"/>
                  </a:lnTo>
                  <a:lnTo>
                    <a:pt x="458470" y="518159"/>
                  </a:lnTo>
                  <a:lnTo>
                    <a:pt x="472440" y="530859"/>
                  </a:lnTo>
                  <a:lnTo>
                    <a:pt x="510540" y="556259"/>
                  </a:lnTo>
                  <a:lnTo>
                    <a:pt x="547370" y="588009"/>
                  </a:lnTo>
                  <a:lnTo>
                    <a:pt x="574040" y="612140"/>
                  </a:lnTo>
                  <a:lnTo>
                    <a:pt x="605790" y="642620"/>
                  </a:lnTo>
                  <a:lnTo>
                    <a:pt x="647700" y="671829"/>
                  </a:lnTo>
                  <a:lnTo>
                    <a:pt x="678179" y="695959"/>
                  </a:lnTo>
                  <a:lnTo>
                    <a:pt x="711200" y="725170"/>
                  </a:lnTo>
                  <a:lnTo>
                    <a:pt x="723900" y="737870"/>
                  </a:lnTo>
                  <a:lnTo>
                    <a:pt x="731520" y="741679"/>
                  </a:lnTo>
                  <a:lnTo>
                    <a:pt x="746759" y="745490"/>
                  </a:lnTo>
                  <a:lnTo>
                    <a:pt x="753109" y="749300"/>
                  </a:lnTo>
                  <a:lnTo>
                    <a:pt x="764540" y="762000"/>
                  </a:lnTo>
                  <a:lnTo>
                    <a:pt x="817879" y="791209"/>
                  </a:lnTo>
                  <a:lnTo>
                    <a:pt x="843279" y="805179"/>
                  </a:lnTo>
                  <a:lnTo>
                    <a:pt x="866140" y="811529"/>
                  </a:lnTo>
                  <a:lnTo>
                    <a:pt x="877570" y="819150"/>
                  </a:lnTo>
                  <a:lnTo>
                    <a:pt x="911859" y="842009"/>
                  </a:lnTo>
                  <a:lnTo>
                    <a:pt x="962659" y="863600"/>
                  </a:lnTo>
                  <a:lnTo>
                    <a:pt x="1019809" y="887729"/>
                  </a:lnTo>
                  <a:lnTo>
                    <a:pt x="1102359" y="918209"/>
                  </a:lnTo>
                  <a:lnTo>
                    <a:pt x="1155700" y="942340"/>
                  </a:lnTo>
                  <a:lnTo>
                    <a:pt x="1231900" y="962659"/>
                  </a:lnTo>
                  <a:lnTo>
                    <a:pt x="1239519" y="962659"/>
                  </a:lnTo>
                  <a:lnTo>
                    <a:pt x="1261109" y="971550"/>
                  </a:lnTo>
                  <a:lnTo>
                    <a:pt x="1282700" y="981709"/>
                  </a:lnTo>
                  <a:lnTo>
                    <a:pt x="1310640" y="988059"/>
                  </a:lnTo>
                  <a:lnTo>
                    <a:pt x="1337309" y="991870"/>
                  </a:lnTo>
                  <a:lnTo>
                    <a:pt x="1399540" y="1010920"/>
                  </a:lnTo>
                  <a:lnTo>
                    <a:pt x="1503680" y="1026159"/>
                  </a:lnTo>
                  <a:lnTo>
                    <a:pt x="1609090" y="1028700"/>
                  </a:lnTo>
                  <a:lnTo>
                    <a:pt x="1714500" y="1028700"/>
                  </a:lnTo>
                  <a:lnTo>
                    <a:pt x="1813559" y="1017270"/>
                  </a:lnTo>
                  <a:lnTo>
                    <a:pt x="1845309" y="1014729"/>
                  </a:lnTo>
                  <a:lnTo>
                    <a:pt x="1953259" y="985520"/>
                  </a:lnTo>
                  <a:lnTo>
                    <a:pt x="2038350" y="962659"/>
                  </a:lnTo>
                  <a:lnTo>
                    <a:pt x="2142490" y="932179"/>
                  </a:lnTo>
                  <a:lnTo>
                    <a:pt x="2192019" y="918209"/>
                  </a:lnTo>
                  <a:lnTo>
                    <a:pt x="2211069" y="914400"/>
                  </a:lnTo>
                  <a:lnTo>
                    <a:pt x="2298700" y="885190"/>
                  </a:lnTo>
                  <a:lnTo>
                    <a:pt x="2377440" y="852170"/>
                  </a:lnTo>
                  <a:lnTo>
                    <a:pt x="2462530" y="814070"/>
                  </a:lnTo>
                  <a:lnTo>
                    <a:pt x="2533650" y="786129"/>
                  </a:lnTo>
                  <a:lnTo>
                    <a:pt x="2585719" y="760729"/>
                  </a:lnTo>
                  <a:lnTo>
                    <a:pt x="2632709" y="748029"/>
                  </a:lnTo>
                  <a:lnTo>
                    <a:pt x="2687319" y="720090"/>
                  </a:lnTo>
                  <a:lnTo>
                    <a:pt x="2712719" y="704850"/>
                  </a:lnTo>
                  <a:lnTo>
                    <a:pt x="2736850" y="683259"/>
                  </a:lnTo>
                  <a:lnTo>
                    <a:pt x="2813050" y="652779"/>
                  </a:lnTo>
                  <a:lnTo>
                    <a:pt x="2856230" y="622300"/>
                  </a:lnTo>
                  <a:lnTo>
                    <a:pt x="2904490" y="594359"/>
                  </a:lnTo>
                  <a:lnTo>
                    <a:pt x="2941319" y="568959"/>
                  </a:lnTo>
                  <a:lnTo>
                    <a:pt x="2992119" y="538479"/>
                  </a:lnTo>
                  <a:lnTo>
                    <a:pt x="3017519" y="519429"/>
                  </a:lnTo>
                  <a:lnTo>
                    <a:pt x="3049269" y="486409"/>
                  </a:lnTo>
                  <a:lnTo>
                    <a:pt x="3115309" y="439420"/>
                  </a:lnTo>
                  <a:lnTo>
                    <a:pt x="3149600" y="414020"/>
                  </a:lnTo>
                  <a:lnTo>
                    <a:pt x="3183890" y="387350"/>
                  </a:lnTo>
                  <a:lnTo>
                    <a:pt x="3211830" y="365759"/>
                  </a:lnTo>
                  <a:lnTo>
                    <a:pt x="3246119" y="334009"/>
                  </a:lnTo>
                  <a:lnTo>
                    <a:pt x="3267709" y="312420"/>
                  </a:lnTo>
                  <a:lnTo>
                    <a:pt x="3285490" y="288290"/>
                  </a:lnTo>
                  <a:lnTo>
                    <a:pt x="3315969" y="264159"/>
                  </a:lnTo>
                  <a:lnTo>
                    <a:pt x="3341369" y="238759"/>
                  </a:lnTo>
                  <a:lnTo>
                    <a:pt x="3376930" y="204470"/>
                  </a:lnTo>
                  <a:lnTo>
                    <a:pt x="3398519" y="179070"/>
                  </a:lnTo>
                  <a:lnTo>
                    <a:pt x="3408680" y="165100"/>
                  </a:lnTo>
                  <a:lnTo>
                    <a:pt x="3418840" y="157479"/>
                  </a:lnTo>
                  <a:lnTo>
                    <a:pt x="3427730" y="151129"/>
                  </a:lnTo>
                  <a:lnTo>
                    <a:pt x="3436619" y="147320"/>
                  </a:lnTo>
                  <a:lnTo>
                    <a:pt x="3454400" y="132079"/>
                  </a:lnTo>
                  <a:lnTo>
                    <a:pt x="3472180" y="110489"/>
                  </a:lnTo>
                  <a:lnTo>
                    <a:pt x="3495040" y="87629"/>
                  </a:lnTo>
                  <a:lnTo>
                    <a:pt x="3507740" y="69850"/>
                  </a:lnTo>
                  <a:lnTo>
                    <a:pt x="3517900" y="50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Freeform 28"/>
            <p:cNvSpPr/>
            <p:nvPr/>
          </p:nvSpPr>
          <p:spPr>
            <a:xfrm>
              <a:off x="5486400" y="2743200"/>
              <a:ext cx="2438401" cy="2438401"/>
            </a:xfrm>
            <a:custGeom>
              <a:avLst/>
              <a:gdLst/>
              <a:ahLst/>
              <a:cxnLst/>
              <a:rect l="0" t="0" r="0" b="0"/>
              <a:pathLst>
                <a:path w="2438401" h="2438401">
                  <a:moveTo>
                    <a:pt x="0" y="2108200"/>
                  </a:moveTo>
                  <a:lnTo>
                    <a:pt x="0" y="2122170"/>
                  </a:lnTo>
                  <a:lnTo>
                    <a:pt x="3809" y="2136140"/>
                  </a:lnTo>
                  <a:lnTo>
                    <a:pt x="6350" y="2143759"/>
                  </a:lnTo>
                  <a:lnTo>
                    <a:pt x="62229" y="2217420"/>
                  </a:lnTo>
                  <a:lnTo>
                    <a:pt x="86359" y="2245359"/>
                  </a:lnTo>
                  <a:lnTo>
                    <a:pt x="99059" y="2254250"/>
                  </a:lnTo>
                  <a:lnTo>
                    <a:pt x="104140" y="2255520"/>
                  </a:lnTo>
                  <a:lnTo>
                    <a:pt x="109220" y="2260600"/>
                  </a:lnTo>
                  <a:lnTo>
                    <a:pt x="123190" y="2278379"/>
                  </a:lnTo>
                  <a:lnTo>
                    <a:pt x="179070" y="2322829"/>
                  </a:lnTo>
                  <a:lnTo>
                    <a:pt x="248920" y="2354579"/>
                  </a:lnTo>
                  <a:lnTo>
                    <a:pt x="302259" y="2385059"/>
                  </a:lnTo>
                  <a:lnTo>
                    <a:pt x="325120" y="2393950"/>
                  </a:lnTo>
                  <a:lnTo>
                    <a:pt x="354329" y="2401570"/>
                  </a:lnTo>
                  <a:lnTo>
                    <a:pt x="402590" y="2418079"/>
                  </a:lnTo>
                  <a:lnTo>
                    <a:pt x="476250" y="2433320"/>
                  </a:lnTo>
                  <a:lnTo>
                    <a:pt x="544829" y="2438400"/>
                  </a:lnTo>
                  <a:lnTo>
                    <a:pt x="718820" y="2438400"/>
                  </a:lnTo>
                  <a:lnTo>
                    <a:pt x="781050" y="2432050"/>
                  </a:lnTo>
                  <a:lnTo>
                    <a:pt x="825500" y="2420620"/>
                  </a:lnTo>
                  <a:lnTo>
                    <a:pt x="897890" y="2396490"/>
                  </a:lnTo>
                  <a:lnTo>
                    <a:pt x="989329" y="2372359"/>
                  </a:lnTo>
                  <a:lnTo>
                    <a:pt x="1018540" y="2359659"/>
                  </a:lnTo>
                  <a:lnTo>
                    <a:pt x="1087119" y="2320290"/>
                  </a:lnTo>
                  <a:lnTo>
                    <a:pt x="1146809" y="2289809"/>
                  </a:lnTo>
                  <a:lnTo>
                    <a:pt x="1216659" y="2236470"/>
                  </a:lnTo>
                  <a:lnTo>
                    <a:pt x="1256030" y="2202179"/>
                  </a:lnTo>
                  <a:lnTo>
                    <a:pt x="1329690" y="2143759"/>
                  </a:lnTo>
                  <a:lnTo>
                    <a:pt x="1394459" y="2085340"/>
                  </a:lnTo>
                  <a:lnTo>
                    <a:pt x="1435100" y="2039620"/>
                  </a:lnTo>
                  <a:lnTo>
                    <a:pt x="1501140" y="1964690"/>
                  </a:lnTo>
                  <a:lnTo>
                    <a:pt x="1568450" y="1868170"/>
                  </a:lnTo>
                  <a:lnTo>
                    <a:pt x="1615440" y="1794509"/>
                  </a:lnTo>
                  <a:lnTo>
                    <a:pt x="1742440" y="1591309"/>
                  </a:lnTo>
                  <a:lnTo>
                    <a:pt x="1767840" y="1548129"/>
                  </a:lnTo>
                  <a:lnTo>
                    <a:pt x="1823719" y="1447800"/>
                  </a:lnTo>
                  <a:lnTo>
                    <a:pt x="1842769" y="1413509"/>
                  </a:lnTo>
                  <a:lnTo>
                    <a:pt x="1869440" y="1350009"/>
                  </a:lnTo>
                  <a:lnTo>
                    <a:pt x="1891030" y="1308100"/>
                  </a:lnTo>
                  <a:lnTo>
                    <a:pt x="1927859" y="1228090"/>
                  </a:lnTo>
                  <a:lnTo>
                    <a:pt x="1965959" y="1143000"/>
                  </a:lnTo>
                  <a:lnTo>
                    <a:pt x="2002790" y="1056640"/>
                  </a:lnTo>
                  <a:lnTo>
                    <a:pt x="2058669" y="930909"/>
                  </a:lnTo>
                  <a:lnTo>
                    <a:pt x="2084069" y="876300"/>
                  </a:lnTo>
                  <a:lnTo>
                    <a:pt x="2108200" y="814070"/>
                  </a:lnTo>
                  <a:lnTo>
                    <a:pt x="2146300" y="715009"/>
                  </a:lnTo>
                  <a:lnTo>
                    <a:pt x="2174240" y="626109"/>
                  </a:lnTo>
                  <a:lnTo>
                    <a:pt x="2214880" y="551179"/>
                  </a:lnTo>
                  <a:lnTo>
                    <a:pt x="2251709" y="491489"/>
                  </a:lnTo>
                  <a:lnTo>
                    <a:pt x="2278380" y="420370"/>
                  </a:lnTo>
                  <a:lnTo>
                    <a:pt x="2339340" y="234950"/>
                  </a:lnTo>
                  <a:lnTo>
                    <a:pt x="2366009" y="176529"/>
                  </a:lnTo>
                  <a:lnTo>
                    <a:pt x="2386330" y="114300"/>
                  </a:lnTo>
                  <a:lnTo>
                    <a:pt x="2416809" y="50800"/>
                  </a:lnTo>
                  <a:lnTo>
                    <a:pt x="2429509" y="35560"/>
                  </a:lnTo>
                  <a:lnTo>
                    <a:pt x="2433319" y="29210"/>
                  </a:lnTo>
                  <a:lnTo>
                    <a:pt x="24384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29"/>
            <p:cNvSpPr/>
            <p:nvPr/>
          </p:nvSpPr>
          <p:spPr>
            <a:xfrm>
              <a:off x="5473700" y="3365500"/>
              <a:ext cx="3657601" cy="1371601"/>
            </a:xfrm>
            <a:custGeom>
              <a:avLst/>
              <a:gdLst/>
              <a:ahLst/>
              <a:cxnLst/>
              <a:rect l="0" t="0" r="0" b="0"/>
              <a:pathLst>
                <a:path w="3657601" h="1371601">
                  <a:moveTo>
                    <a:pt x="0" y="1155700"/>
                  </a:moveTo>
                  <a:lnTo>
                    <a:pt x="13970" y="1162050"/>
                  </a:lnTo>
                  <a:lnTo>
                    <a:pt x="43179" y="1184909"/>
                  </a:lnTo>
                  <a:lnTo>
                    <a:pt x="143509" y="1226820"/>
                  </a:lnTo>
                  <a:lnTo>
                    <a:pt x="259079" y="1244600"/>
                  </a:lnTo>
                  <a:lnTo>
                    <a:pt x="373379" y="1273809"/>
                  </a:lnTo>
                  <a:lnTo>
                    <a:pt x="483870" y="1305559"/>
                  </a:lnTo>
                  <a:lnTo>
                    <a:pt x="529590" y="1315720"/>
                  </a:lnTo>
                  <a:lnTo>
                    <a:pt x="631190" y="1333500"/>
                  </a:lnTo>
                  <a:lnTo>
                    <a:pt x="731520" y="1348740"/>
                  </a:lnTo>
                  <a:lnTo>
                    <a:pt x="770890" y="1353820"/>
                  </a:lnTo>
                  <a:lnTo>
                    <a:pt x="872490" y="1357629"/>
                  </a:lnTo>
                  <a:lnTo>
                    <a:pt x="966470" y="1362709"/>
                  </a:lnTo>
                  <a:lnTo>
                    <a:pt x="1031240" y="1369059"/>
                  </a:lnTo>
                  <a:lnTo>
                    <a:pt x="1141730" y="1371600"/>
                  </a:lnTo>
                  <a:lnTo>
                    <a:pt x="1234440" y="1371600"/>
                  </a:lnTo>
                  <a:lnTo>
                    <a:pt x="1309369" y="1367790"/>
                  </a:lnTo>
                  <a:lnTo>
                    <a:pt x="1409700" y="1361440"/>
                  </a:lnTo>
                  <a:lnTo>
                    <a:pt x="1508759" y="1355090"/>
                  </a:lnTo>
                  <a:lnTo>
                    <a:pt x="1548130" y="1348740"/>
                  </a:lnTo>
                  <a:lnTo>
                    <a:pt x="1656080" y="1336040"/>
                  </a:lnTo>
                  <a:lnTo>
                    <a:pt x="1757680" y="1309370"/>
                  </a:lnTo>
                  <a:lnTo>
                    <a:pt x="1869440" y="1283970"/>
                  </a:lnTo>
                  <a:lnTo>
                    <a:pt x="1954530" y="1261109"/>
                  </a:lnTo>
                  <a:lnTo>
                    <a:pt x="1968500" y="1259840"/>
                  </a:lnTo>
                  <a:lnTo>
                    <a:pt x="1993900" y="1250950"/>
                  </a:lnTo>
                  <a:lnTo>
                    <a:pt x="2018030" y="1240790"/>
                  </a:lnTo>
                  <a:lnTo>
                    <a:pt x="2128519" y="1207770"/>
                  </a:lnTo>
                  <a:lnTo>
                    <a:pt x="2184400" y="1184909"/>
                  </a:lnTo>
                  <a:lnTo>
                    <a:pt x="2222500" y="1165859"/>
                  </a:lnTo>
                  <a:lnTo>
                    <a:pt x="2259330" y="1155700"/>
                  </a:lnTo>
                  <a:lnTo>
                    <a:pt x="2335530" y="1117600"/>
                  </a:lnTo>
                  <a:lnTo>
                    <a:pt x="2397759" y="1087120"/>
                  </a:lnTo>
                  <a:lnTo>
                    <a:pt x="2453640" y="1054100"/>
                  </a:lnTo>
                  <a:lnTo>
                    <a:pt x="2513330" y="1014729"/>
                  </a:lnTo>
                  <a:lnTo>
                    <a:pt x="2578100" y="975359"/>
                  </a:lnTo>
                  <a:lnTo>
                    <a:pt x="2630169" y="938529"/>
                  </a:lnTo>
                  <a:lnTo>
                    <a:pt x="2675890" y="911859"/>
                  </a:lnTo>
                  <a:lnTo>
                    <a:pt x="2696209" y="897890"/>
                  </a:lnTo>
                  <a:lnTo>
                    <a:pt x="2766059" y="858520"/>
                  </a:lnTo>
                  <a:lnTo>
                    <a:pt x="2860040" y="797559"/>
                  </a:lnTo>
                  <a:lnTo>
                    <a:pt x="2908300" y="760729"/>
                  </a:lnTo>
                  <a:lnTo>
                    <a:pt x="2938780" y="742950"/>
                  </a:lnTo>
                  <a:lnTo>
                    <a:pt x="2961640" y="732790"/>
                  </a:lnTo>
                  <a:lnTo>
                    <a:pt x="3004819" y="699770"/>
                  </a:lnTo>
                  <a:lnTo>
                    <a:pt x="3049269" y="657859"/>
                  </a:lnTo>
                  <a:lnTo>
                    <a:pt x="3086100" y="626109"/>
                  </a:lnTo>
                  <a:lnTo>
                    <a:pt x="3136900" y="591820"/>
                  </a:lnTo>
                  <a:lnTo>
                    <a:pt x="3182619" y="557529"/>
                  </a:lnTo>
                  <a:lnTo>
                    <a:pt x="3221990" y="515620"/>
                  </a:lnTo>
                  <a:lnTo>
                    <a:pt x="3261359" y="474979"/>
                  </a:lnTo>
                  <a:lnTo>
                    <a:pt x="3299459" y="434340"/>
                  </a:lnTo>
                  <a:lnTo>
                    <a:pt x="3332480" y="393700"/>
                  </a:lnTo>
                  <a:lnTo>
                    <a:pt x="3361690" y="368300"/>
                  </a:lnTo>
                  <a:lnTo>
                    <a:pt x="3380740" y="344170"/>
                  </a:lnTo>
                  <a:lnTo>
                    <a:pt x="3403600" y="312420"/>
                  </a:lnTo>
                  <a:lnTo>
                    <a:pt x="3429000" y="276859"/>
                  </a:lnTo>
                  <a:lnTo>
                    <a:pt x="3450590" y="247650"/>
                  </a:lnTo>
                  <a:lnTo>
                    <a:pt x="3468369" y="224790"/>
                  </a:lnTo>
                  <a:lnTo>
                    <a:pt x="3498850" y="186690"/>
                  </a:lnTo>
                  <a:lnTo>
                    <a:pt x="3521709" y="156209"/>
                  </a:lnTo>
                  <a:lnTo>
                    <a:pt x="3556000" y="114300"/>
                  </a:lnTo>
                  <a:lnTo>
                    <a:pt x="3577590" y="88900"/>
                  </a:lnTo>
                  <a:lnTo>
                    <a:pt x="3608069" y="49529"/>
                  </a:lnTo>
                  <a:lnTo>
                    <a:pt x="36576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31" name="Straight Connector 30"/>
            <p:cNvCxnSpPr/>
            <p:nvPr/>
          </p:nvCxnSpPr>
          <p:spPr>
            <a:xfrm>
              <a:off x="635000" y="4197350"/>
              <a:ext cx="4584700"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286747" y="4131511"/>
              <a:ext cx="1701800" cy="404970"/>
            </a:xfrm>
            <a:prstGeom prst="rect">
              <a:avLst/>
            </a:prstGeom>
            <a:noFill/>
          </p:spPr>
          <p:txBody>
            <a:bodyPr vert="horz" rtlCol="0">
              <a:spAutoFit/>
            </a:bodyPr>
            <a:lstStyle/>
            <a:p>
              <a:r>
                <a:rPr lang="en-US" sz="1400" dirty="0" smtClean="0">
                  <a:solidFill>
                    <a:srgbClr val="000000"/>
                  </a:solidFill>
                </a:rPr>
                <a:t>MR=D=AR=P</a:t>
              </a:r>
              <a:r>
                <a:rPr lang="en-US" sz="1400" baseline="-25000" dirty="0" smtClean="0">
                  <a:solidFill>
                    <a:srgbClr val="000000"/>
                  </a:solidFill>
                </a:rPr>
                <a:t>1</a:t>
              </a:r>
              <a:endParaRPr lang="en-US" sz="1400" baseline="-25000" dirty="0">
                <a:solidFill>
                  <a:srgbClr val="000000"/>
                </a:solidFill>
              </a:endParaRPr>
            </a:p>
          </p:txBody>
        </p:sp>
        <p:sp>
          <p:nvSpPr>
            <p:cNvPr id="33" name="TextBox 32"/>
            <p:cNvSpPr txBox="1"/>
            <p:nvPr/>
          </p:nvSpPr>
          <p:spPr>
            <a:xfrm>
              <a:off x="254000" y="4102100"/>
              <a:ext cx="533400" cy="404970"/>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grpSp>
    </p:spTree>
    <p:extLst>
      <p:ext uri="{BB962C8B-B14F-4D97-AF65-F5344CB8AC3E}">
        <p14:creationId xmlns="" xmlns:p14="http://schemas.microsoft.com/office/powerpoint/2010/main" val="3422339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323987"/>
          </a:xfrm>
          <a:prstGeom prst="rect">
            <a:avLst/>
          </a:prstGeom>
          <a:noFill/>
        </p:spPr>
        <p:txBody>
          <a:bodyPr wrap="square" rtlCol="0">
            <a:spAutoFit/>
          </a:bodyPr>
          <a:lstStyle/>
          <a:p>
            <a:r>
              <a:rPr lang="en-US" sz="2400" dirty="0" smtClean="0">
                <a:solidFill>
                  <a:srgbClr val="FF0000"/>
                </a:solidFill>
              </a:rPr>
              <a:t>Perfectly Competitive Firms are “Price Takers”</a:t>
            </a:r>
          </a:p>
          <a:p>
            <a:endParaRPr lang="en-US" sz="2400" dirty="0" smtClean="0">
              <a:solidFill>
                <a:srgbClr val="FF0000"/>
              </a:solidFill>
            </a:endParaRPr>
          </a:p>
          <a:p>
            <a:r>
              <a:rPr lang="en-US" b="1" dirty="0" smtClean="0">
                <a:solidFill>
                  <a:srgbClr val="2830D8"/>
                </a:solidFill>
              </a:rPr>
              <a:t>Note  from the graph below that: </a:t>
            </a:r>
          </a:p>
          <a:p>
            <a:pPr marL="285750" indent="-285750">
              <a:buFont typeface="Arial" pitchFamily="34" charset="0"/>
              <a:buChar char="•"/>
            </a:pPr>
            <a:r>
              <a:rPr lang="en-US" dirty="0" smtClean="0">
                <a:solidFill>
                  <a:srgbClr val="2830D8"/>
                </a:solidFill>
              </a:rPr>
              <a:t>The firm has no “price-making power” because if it raises its price, it will sell no output, and</a:t>
            </a:r>
          </a:p>
          <a:p>
            <a:pPr marL="285750" indent="-285750"/>
            <a:r>
              <a:rPr lang="en-US" dirty="0" smtClean="0">
                <a:solidFill>
                  <a:srgbClr val="2830D8"/>
                </a:solidFill>
              </a:rPr>
              <a:t>if it lowers its price, it will not be able to cover its costs of production.</a:t>
            </a:r>
          </a:p>
          <a:p>
            <a:pPr marL="285750" indent="-285750"/>
            <a:endParaRPr lang="en-US" dirty="0" smtClean="0">
              <a:solidFill>
                <a:srgbClr val="2830D8"/>
              </a:solidFill>
            </a:endParaRPr>
          </a:p>
          <a:p>
            <a:pPr marL="285750" indent="-285750">
              <a:buFont typeface="Arial" pitchFamily="34" charset="0"/>
              <a:buChar char="•"/>
            </a:pPr>
            <a:r>
              <a:rPr lang="en-US" dirty="0" smtClean="0">
                <a:solidFill>
                  <a:srgbClr val="2830D8"/>
                </a:solidFill>
              </a:rPr>
              <a:t>Demand for the individual firm’s output is perfectly elastic</a:t>
            </a:r>
          </a:p>
          <a:p>
            <a:pPr marL="285750" indent="-285750">
              <a:buFont typeface="Arial" pitchFamily="34" charset="0"/>
              <a:buChar char="•"/>
            </a:pPr>
            <a:endParaRPr lang="en-US" dirty="0" smtClean="0">
              <a:solidFill>
                <a:srgbClr val="2830D8"/>
              </a:solidFill>
            </a:endParaRPr>
          </a:p>
          <a:p>
            <a:pPr marL="285750" indent="-285750">
              <a:buFont typeface="Arial" pitchFamily="34" charset="0"/>
              <a:buChar char="•"/>
            </a:pPr>
            <a:r>
              <a:rPr lang="en-US" dirty="0" smtClean="0">
                <a:solidFill>
                  <a:srgbClr val="2830D8"/>
                </a:solidFill>
              </a:rPr>
              <a:t>To maximize its profits, a firm should produce where its marginal revenue equals its marginal costs.</a:t>
            </a:r>
            <a:endParaRPr lang="en-US" dirty="0" smtClean="0"/>
          </a:p>
          <a:p>
            <a:pPr marL="285750" indent="-285750">
              <a:buFont typeface="Arial" pitchFamily="34" charset="0"/>
              <a:buChar char="•"/>
            </a:pPr>
            <a:endParaRPr lang="en-US" dirty="0" smtClean="0">
              <a:solidFill>
                <a:srgbClr val="2830D8"/>
              </a:solidFill>
            </a:endParaRPr>
          </a:p>
        </p:txBody>
      </p:sp>
      <p:pic>
        <p:nvPicPr>
          <p:cNvPr id="7" name="Picture 6"/>
          <p:cNvPicPr/>
          <p:nvPr/>
        </p:nvPicPr>
        <p:blipFill>
          <a:blip r:embed="rId2" cstate="print"/>
          <a:stretch>
            <a:fillRect/>
          </a:stretch>
        </p:blipFill>
        <p:spPr>
          <a:xfrm>
            <a:off x="1066800" y="2847558"/>
            <a:ext cx="6934200" cy="2867442"/>
          </a:xfrm>
          <a:prstGeom prst="rect">
            <a:avLst/>
          </a:prstGeom>
          <a:solidFill>
            <a:srgbClr val="FFFFFF"/>
          </a:solidFill>
          <a:ln>
            <a:noFill/>
            <a:prstDash/>
          </a:ln>
        </p:spPr>
      </p:pic>
    </p:spTree>
    <p:extLst>
      <p:ext uri="{BB962C8B-B14F-4D97-AF65-F5344CB8AC3E}">
        <p14:creationId xmlns="" xmlns:p14="http://schemas.microsoft.com/office/powerpoint/2010/main" val="2575217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08695" cy="1846659"/>
          </a:xfrm>
          <a:prstGeom prst="rect">
            <a:avLst/>
          </a:prstGeom>
          <a:noFill/>
        </p:spPr>
        <p:txBody>
          <a:bodyPr vert="horz" wrap="square" rtlCol="0">
            <a:spAutoFit/>
          </a:bodyPr>
          <a:lstStyle/>
          <a:p>
            <a:r>
              <a:rPr lang="en-US" sz="2400" dirty="0">
                <a:solidFill>
                  <a:srgbClr val="FF0000"/>
                </a:solidFill>
              </a:rPr>
              <a:t>Perfect Competition Practice Problems</a:t>
            </a:r>
          </a:p>
          <a:p>
            <a:r>
              <a:rPr lang="en-US" dirty="0" smtClean="0"/>
              <a:t>Describe the situation in the market and firm below. </a:t>
            </a:r>
          </a:p>
          <a:p>
            <a:pPr marL="342900" indent="-342900">
              <a:buFont typeface="+mj-lt"/>
              <a:buAutoNum type="arabicPeriod"/>
            </a:pPr>
            <a:r>
              <a:rPr lang="en-US" dirty="0" smtClean="0"/>
              <a:t>Assume this product is featured in a new movie and consumers' tastes shift towards it overnight. Illustrate the changes that will occur in this market:</a:t>
            </a:r>
          </a:p>
          <a:p>
            <a:pPr marL="342900" indent="-342900">
              <a:buFont typeface="+mj-lt"/>
              <a:buAutoNum type="arabicPeriod"/>
            </a:pPr>
            <a:r>
              <a:rPr lang="en-US" dirty="0" smtClean="0">
                <a:cs typeface="Arial" pitchFamily="34" charset="0"/>
              </a:rPr>
              <a:t>Show the new industry price and output</a:t>
            </a:r>
          </a:p>
          <a:p>
            <a:pPr marL="342900" indent="-342900">
              <a:buFont typeface="+mj-lt"/>
              <a:buAutoNum type="arabicPeriod"/>
            </a:pPr>
            <a:r>
              <a:rPr lang="en-US" dirty="0" smtClean="0">
                <a:cs typeface="Arial" pitchFamily="34" charset="0"/>
              </a:rPr>
              <a:t>Show the new firm price and output</a:t>
            </a:r>
            <a:endParaRPr lang="en-US" dirty="0">
              <a:cs typeface="Arial" pitchFamily="34" charset="0"/>
            </a:endParaRPr>
          </a:p>
        </p:txBody>
      </p:sp>
      <p:grpSp>
        <p:nvGrpSpPr>
          <p:cNvPr id="9" name="Group 8"/>
          <p:cNvGrpSpPr>
            <a:grpSpLocks noChangeAspect="1"/>
          </p:cNvGrpSpPr>
          <p:nvPr/>
        </p:nvGrpSpPr>
        <p:grpSpPr>
          <a:xfrm>
            <a:off x="508" y="2628901"/>
            <a:ext cx="9371584" cy="3128678"/>
            <a:chOff x="228600" y="2558352"/>
            <a:chExt cx="9969769" cy="3994055"/>
          </a:xfrm>
        </p:grpSpPr>
        <p:sp>
          <p:nvSpPr>
            <p:cNvPr id="10" name="TextBox 9"/>
            <p:cNvSpPr txBox="1"/>
            <p:nvPr/>
          </p:nvSpPr>
          <p:spPr>
            <a:xfrm>
              <a:off x="4330700" y="6159500"/>
              <a:ext cx="482600" cy="392907"/>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11" name="TextBox 10"/>
            <p:cNvSpPr txBox="1"/>
            <p:nvPr/>
          </p:nvSpPr>
          <p:spPr>
            <a:xfrm>
              <a:off x="9017000" y="6159500"/>
              <a:ext cx="482600" cy="392907"/>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2" name="Straight Connector 11"/>
            <p:cNvCxnSpPr/>
            <p:nvPr/>
          </p:nvCxnSpPr>
          <p:spPr>
            <a:xfrm>
              <a:off x="5384800" y="4260850"/>
              <a:ext cx="3581400" cy="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079" y="2672969"/>
              <a:ext cx="0" cy="3385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487" y="6058789"/>
              <a:ext cx="396239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2590800"/>
              <a:ext cx="431800" cy="392907"/>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cxnSp>
          <p:nvCxnSpPr>
            <p:cNvPr id="16" name="Straight Connector 15"/>
            <p:cNvCxnSpPr/>
            <p:nvPr/>
          </p:nvCxnSpPr>
          <p:spPr>
            <a:xfrm>
              <a:off x="969517" y="2736088"/>
              <a:ext cx="3349879" cy="317106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19530" y="2849752"/>
              <a:ext cx="3237358" cy="2956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8059" y="2558352"/>
              <a:ext cx="990600" cy="392907"/>
            </a:xfrm>
            <a:prstGeom prst="rect">
              <a:avLst/>
            </a:prstGeom>
            <a:noFill/>
          </p:spPr>
          <p:txBody>
            <a:bodyPr vert="horz" rtlCol="0">
              <a:spAutoFit/>
            </a:bodyPr>
            <a:lstStyle/>
            <a:p>
              <a:r>
                <a:rPr lang="en-US" sz="1400" dirty="0" err="1" smtClean="0">
                  <a:solidFill>
                    <a:srgbClr val="000000"/>
                  </a:solidFill>
                </a:rPr>
                <a:t>S</a:t>
              </a:r>
              <a:r>
                <a:rPr lang="en-US" sz="1400" baseline="-25000" dirty="0" err="1" smtClean="0">
                  <a:solidFill>
                    <a:srgbClr val="000000"/>
                  </a:solidFill>
                </a:rPr>
                <a:t>industry</a:t>
              </a:r>
              <a:endParaRPr lang="en-US" sz="1400" baseline="-25000" dirty="0">
                <a:solidFill>
                  <a:srgbClr val="000000"/>
                </a:solidFill>
              </a:endParaRPr>
            </a:p>
          </p:txBody>
        </p:sp>
        <p:sp>
          <p:nvSpPr>
            <p:cNvPr id="19" name="TextBox 18"/>
            <p:cNvSpPr txBox="1"/>
            <p:nvPr/>
          </p:nvSpPr>
          <p:spPr>
            <a:xfrm>
              <a:off x="4362314" y="5671200"/>
              <a:ext cx="1016000" cy="392907"/>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industry</a:t>
              </a:r>
              <a:endParaRPr lang="en-US" sz="1400" baseline="-25000">
                <a:solidFill>
                  <a:srgbClr val="000000"/>
                </a:solidFill>
              </a:endParaRPr>
            </a:p>
          </p:txBody>
        </p:sp>
        <p:sp>
          <p:nvSpPr>
            <p:cNvPr id="20" name="TextBox 19"/>
            <p:cNvSpPr txBox="1"/>
            <p:nvPr/>
          </p:nvSpPr>
          <p:spPr>
            <a:xfrm>
              <a:off x="1892300" y="2616200"/>
              <a:ext cx="1219200" cy="392907"/>
            </a:xfrm>
            <a:prstGeom prst="rect">
              <a:avLst/>
            </a:prstGeom>
            <a:noFill/>
          </p:spPr>
          <p:txBody>
            <a:bodyPr vert="horz" rtlCol="0">
              <a:spAutoFit/>
            </a:bodyPr>
            <a:lstStyle/>
            <a:p>
              <a:r>
                <a:rPr lang="en-US" sz="1400" b="1" smtClean="0">
                  <a:solidFill>
                    <a:srgbClr val="0000FF"/>
                  </a:solidFill>
                </a:rPr>
                <a:t> Industry</a:t>
              </a:r>
              <a:endParaRPr lang="en-US" sz="1400" b="1">
                <a:solidFill>
                  <a:srgbClr val="0000FF"/>
                </a:solidFill>
              </a:endParaRPr>
            </a:p>
          </p:txBody>
        </p:sp>
        <p:cxnSp>
          <p:nvCxnSpPr>
            <p:cNvPr id="21" name="Straight Connector 20"/>
            <p:cNvCxnSpPr/>
            <p:nvPr/>
          </p:nvCxnSpPr>
          <p:spPr>
            <a:xfrm flipV="1">
              <a:off x="5366003" y="2762376"/>
              <a:ext cx="0" cy="335026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50255" y="6112636"/>
              <a:ext cx="39051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16500" y="2692400"/>
              <a:ext cx="431800" cy="392907"/>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24" name="TextBox 23"/>
            <p:cNvSpPr txBox="1"/>
            <p:nvPr/>
          </p:nvSpPr>
          <p:spPr>
            <a:xfrm>
              <a:off x="7162800" y="2679700"/>
              <a:ext cx="812800" cy="392907"/>
            </a:xfrm>
            <a:prstGeom prst="rect">
              <a:avLst/>
            </a:prstGeom>
            <a:noFill/>
          </p:spPr>
          <p:txBody>
            <a:bodyPr vert="horz" rtlCol="0">
              <a:spAutoFit/>
            </a:bodyPr>
            <a:lstStyle/>
            <a:p>
              <a:r>
                <a:rPr lang="en-US" sz="1400" b="1" smtClean="0">
                  <a:solidFill>
                    <a:srgbClr val="800080"/>
                  </a:solidFill>
                </a:rPr>
                <a:t> Firm</a:t>
              </a:r>
              <a:endParaRPr lang="en-US" sz="1400" b="1">
                <a:solidFill>
                  <a:srgbClr val="800080"/>
                </a:solidFill>
              </a:endParaRPr>
            </a:p>
          </p:txBody>
        </p:sp>
        <p:sp>
          <p:nvSpPr>
            <p:cNvPr id="25" name="TextBox 24"/>
            <p:cNvSpPr txBox="1"/>
            <p:nvPr/>
          </p:nvSpPr>
          <p:spPr>
            <a:xfrm>
              <a:off x="7924800" y="2806700"/>
              <a:ext cx="635000" cy="392907"/>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26" name="TextBox 25"/>
            <p:cNvSpPr txBox="1"/>
            <p:nvPr/>
          </p:nvSpPr>
          <p:spPr>
            <a:xfrm>
              <a:off x="8953500" y="2947457"/>
              <a:ext cx="711200" cy="392907"/>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27" name="TextBox 26"/>
            <p:cNvSpPr txBox="1"/>
            <p:nvPr/>
          </p:nvSpPr>
          <p:spPr>
            <a:xfrm>
              <a:off x="9156700" y="3289299"/>
              <a:ext cx="762000" cy="392907"/>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sp>
          <p:nvSpPr>
            <p:cNvPr id="28" name="Freeform 27"/>
            <p:cNvSpPr/>
            <p:nvPr/>
          </p:nvSpPr>
          <p:spPr>
            <a:xfrm>
              <a:off x="5600700" y="3213100"/>
              <a:ext cx="3517901" cy="1028701"/>
            </a:xfrm>
            <a:custGeom>
              <a:avLst/>
              <a:gdLst/>
              <a:ahLst/>
              <a:cxnLst/>
              <a:rect l="0" t="0" r="0" b="0"/>
              <a:pathLst>
                <a:path w="3517901" h="1028701">
                  <a:moveTo>
                    <a:pt x="0" y="0"/>
                  </a:moveTo>
                  <a:lnTo>
                    <a:pt x="41909" y="85090"/>
                  </a:lnTo>
                  <a:lnTo>
                    <a:pt x="48259" y="91440"/>
                  </a:lnTo>
                  <a:lnTo>
                    <a:pt x="77470" y="120650"/>
                  </a:lnTo>
                  <a:lnTo>
                    <a:pt x="97790" y="147320"/>
                  </a:lnTo>
                  <a:lnTo>
                    <a:pt x="120650" y="179070"/>
                  </a:lnTo>
                  <a:lnTo>
                    <a:pt x="142240" y="209550"/>
                  </a:lnTo>
                  <a:lnTo>
                    <a:pt x="166370" y="232409"/>
                  </a:lnTo>
                  <a:lnTo>
                    <a:pt x="196850" y="261620"/>
                  </a:lnTo>
                  <a:lnTo>
                    <a:pt x="217170" y="287020"/>
                  </a:lnTo>
                  <a:lnTo>
                    <a:pt x="237490" y="312420"/>
                  </a:lnTo>
                  <a:lnTo>
                    <a:pt x="264159" y="340359"/>
                  </a:lnTo>
                  <a:lnTo>
                    <a:pt x="303529" y="379729"/>
                  </a:lnTo>
                  <a:lnTo>
                    <a:pt x="341629" y="411479"/>
                  </a:lnTo>
                  <a:lnTo>
                    <a:pt x="370840" y="444500"/>
                  </a:lnTo>
                  <a:lnTo>
                    <a:pt x="397509" y="469900"/>
                  </a:lnTo>
                  <a:lnTo>
                    <a:pt x="438150" y="496570"/>
                  </a:lnTo>
                  <a:lnTo>
                    <a:pt x="452120" y="510540"/>
                  </a:lnTo>
                  <a:lnTo>
                    <a:pt x="458470" y="518159"/>
                  </a:lnTo>
                  <a:lnTo>
                    <a:pt x="472440" y="530859"/>
                  </a:lnTo>
                  <a:lnTo>
                    <a:pt x="510540" y="556259"/>
                  </a:lnTo>
                  <a:lnTo>
                    <a:pt x="547370" y="588009"/>
                  </a:lnTo>
                  <a:lnTo>
                    <a:pt x="574040" y="612140"/>
                  </a:lnTo>
                  <a:lnTo>
                    <a:pt x="605790" y="642620"/>
                  </a:lnTo>
                  <a:lnTo>
                    <a:pt x="647700" y="671829"/>
                  </a:lnTo>
                  <a:lnTo>
                    <a:pt x="678179" y="695959"/>
                  </a:lnTo>
                  <a:lnTo>
                    <a:pt x="711200" y="725170"/>
                  </a:lnTo>
                  <a:lnTo>
                    <a:pt x="723900" y="737870"/>
                  </a:lnTo>
                  <a:lnTo>
                    <a:pt x="731520" y="741679"/>
                  </a:lnTo>
                  <a:lnTo>
                    <a:pt x="746759" y="745490"/>
                  </a:lnTo>
                  <a:lnTo>
                    <a:pt x="753109" y="749300"/>
                  </a:lnTo>
                  <a:lnTo>
                    <a:pt x="764540" y="762000"/>
                  </a:lnTo>
                  <a:lnTo>
                    <a:pt x="817879" y="791209"/>
                  </a:lnTo>
                  <a:lnTo>
                    <a:pt x="843279" y="805179"/>
                  </a:lnTo>
                  <a:lnTo>
                    <a:pt x="866140" y="811529"/>
                  </a:lnTo>
                  <a:lnTo>
                    <a:pt x="877570" y="819150"/>
                  </a:lnTo>
                  <a:lnTo>
                    <a:pt x="911859" y="842009"/>
                  </a:lnTo>
                  <a:lnTo>
                    <a:pt x="962659" y="863600"/>
                  </a:lnTo>
                  <a:lnTo>
                    <a:pt x="1019809" y="887729"/>
                  </a:lnTo>
                  <a:lnTo>
                    <a:pt x="1102359" y="918209"/>
                  </a:lnTo>
                  <a:lnTo>
                    <a:pt x="1155700" y="942340"/>
                  </a:lnTo>
                  <a:lnTo>
                    <a:pt x="1231900" y="962659"/>
                  </a:lnTo>
                  <a:lnTo>
                    <a:pt x="1239519" y="962659"/>
                  </a:lnTo>
                  <a:lnTo>
                    <a:pt x="1261109" y="971550"/>
                  </a:lnTo>
                  <a:lnTo>
                    <a:pt x="1282700" y="981709"/>
                  </a:lnTo>
                  <a:lnTo>
                    <a:pt x="1310640" y="988059"/>
                  </a:lnTo>
                  <a:lnTo>
                    <a:pt x="1337309" y="991870"/>
                  </a:lnTo>
                  <a:lnTo>
                    <a:pt x="1399540" y="1010920"/>
                  </a:lnTo>
                  <a:lnTo>
                    <a:pt x="1503680" y="1026159"/>
                  </a:lnTo>
                  <a:lnTo>
                    <a:pt x="1609090" y="1028700"/>
                  </a:lnTo>
                  <a:lnTo>
                    <a:pt x="1714500" y="1028700"/>
                  </a:lnTo>
                  <a:lnTo>
                    <a:pt x="1813559" y="1017270"/>
                  </a:lnTo>
                  <a:lnTo>
                    <a:pt x="1845309" y="1014729"/>
                  </a:lnTo>
                  <a:lnTo>
                    <a:pt x="1953259" y="985520"/>
                  </a:lnTo>
                  <a:lnTo>
                    <a:pt x="2038350" y="962659"/>
                  </a:lnTo>
                  <a:lnTo>
                    <a:pt x="2142490" y="932179"/>
                  </a:lnTo>
                  <a:lnTo>
                    <a:pt x="2192019" y="918209"/>
                  </a:lnTo>
                  <a:lnTo>
                    <a:pt x="2211069" y="914400"/>
                  </a:lnTo>
                  <a:lnTo>
                    <a:pt x="2298700" y="885190"/>
                  </a:lnTo>
                  <a:lnTo>
                    <a:pt x="2377440" y="852170"/>
                  </a:lnTo>
                  <a:lnTo>
                    <a:pt x="2462530" y="814070"/>
                  </a:lnTo>
                  <a:lnTo>
                    <a:pt x="2533650" y="786129"/>
                  </a:lnTo>
                  <a:lnTo>
                    <a:pt x="2585719" y="760729"/>
                  </a:lnTo>
                  <a:lnTo>
                    <a:pt x="2632709" y="748029"/>
                  </a:lnTo>
                  <a:lnTo>
                    <a:pt x="2687319" y="720090"/>
                  </a:lnTo>
                  <a:lnTo>
                    <a:pt x="2712719" y="704850"/>
                  </a:lnTo>
                  <a:lnTo>
                    <a:pt x="2736850" y="683259"/>
                  </a:lnTo>
                  <a:lnTo>
                    <a:pt x="2813050" y="652779"/>
                  </a:lnTo>
                  <a:lnTo>
                    <a:pt x="2856230" y="622300"/>
                  </a:lnTo>
                  <a:lnTo>
                    <a:pt x="2904490" y="594359"/>
                  </a:lnTo>
                  <a:lnTo>
                    <a:pt x="2941319" y="568959"/>
                  </a:lnTo>
                  <a:lnTo>
                    <a:pt x="2992119" y="538479"/>
                  </a:lnTo>
                  <a:lnTo>
                    <a:pt x="3017519" y="519429"/>
                  </a:lnTo>
                  <a:lnTo>
                    <a:pt x="3049269" y="486409"/>
                  </a:lnTo>
                  <a:lnTo>
                    <a:pt x="3115309" y="439420"/>
                  </a:lnTo>
                  <a:lnTo>
                    <a:pt x="3149600" y="414020"/>
                  </a:lnTo>
                  <a:lnTo>
                    <a:pt x="3183890" y="387350"/>
                  </a:lnTo>
                  <a:lnTo>
                    <a:pt x="3211830" y="365759"/>
                  </a:lnTo>
                  <a:lnTo>
                    <a:pt x="3246119" y="334009"/>
                  </a:lnTo>
                  <a:lnTo>
                    <a:pt x="3267709" y="312420"/>
                  </a:lnTo>
                  <a:lnTo>
                    <a:pt x="3285490" y="288290"/>
                  </a:lnTo>
                  <a:lnTo>
                    <a:pt x="3315969" y="264159"/>
                  </a:lnTo>
                  <a:lnTo>
                    <a:pt x="3341369" y="238759"/>
                  </a:lnTo>
                  <a:lnTo>
                    <a:pt x="3376930" y="204470"/>
                  </a:lnTo>
                  <a:lnTo>
                    <a:pt x="3398519" y="179070"/>
                  </a:lnTo>
                  <a:lnTo>
                    <a:pt x="3408680" y="165100"/>
                  </a:lnTo>
                  <a:lnTo>
                    <a:pt x="3418840" y="157479"/>
                  </a:lnTo>
                  <a:lnTo>
                    <a:pt x="3427730" y="151129"/>
                  </a:lnTo>
                  <a:lnTo>
                    <a:pt x="3436619" y="147320"/>
                  </a:lnTo>
                  <a:lnTo>
                    <a:pt x="3454400" y="132079"/>
                  </a:lnTo>
                  <a:lnTo>
                    <a:pt x="3472180" y="110490"/>
                  </a:lnTo>
                  <a:lnTo>
                    <a:pt x="3495040" y="87629"/>
                  </a:lnTo>
                  <a:lnTo>
                    <a:pt x="3507740" y="69850"/>
                  </a:lnTo>
                  <a:lnTo>
                    <a:pt x="3517900" y="50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Freeform 28"/>
            <p:cNvSpPr/>
            <p:nvPr/>
          </p:nvSpPr>
          <p:spPr>
            <a:xfrm>
              <a:off x="5511800" y="2857500"/>
              <a:ext cx="2438401" cy="2438401"/>
            </a:xfrm>
            <a:custGeom>
              <a:avLst/>
              <a:gdLst/>
              <a:ahLst/>
              <a:cxnLst/>
              <a:rect l="0" t="0" r="0" b="0"/>
              <a:pathLst>
                <a:path w="2438401" h="2438401">
                  <a:moveTo>
                    <a:pt x="0" y="2108200"/>
                  </a:moveTo>
                  <a:lnTo>
                    <a:pt x="0" y="2122170"/>
                  </a:lnTo>
                  <a:lnTo>
                    <a:pt x="3809" y="2136140"/>
                  </a:lnTo>
                  <a:lnTo>
                    <a:pt x="6350" y="2143759"/>
                  </a:lnTo>
                  <a:lnTo>
                    <a:pt x="62229" y="2217420"/>
                  </a:lnTo>
                  <a:lnTo>
                    <a:pt x="86359" y="2245359"/>
                  </a:lnTo>
                  <a:lnTo>
                    <a:pt x="99059" y="2254250"/>
                  </a:lnTo>
                  <a:lnTo>
                    <a:pt x="104140" y="2255520"/>
                  </a:lnTo>
                  <a:lnTo>
                    <a:pt x="109220" y="2260600"/>
                  </a:lnTo>
                  <a:lnTo>
                    <a:pt x="123190" y="2278379"/>
                  </a:lnTo>
                  <a:lnTo>
                    <a:pt x="179070" y="2322829"/>
                  </a:lnTo>
                  <a:lnTo>
                    <a:pt x="248920" y="2354579"/>
                  </a:lnTo>
                  <a:lnTo>
                    <a:pt x="302259" y="2385059"/>
                  </a:lnTo>
                  <a:lnTo>
                    <a:pt x="325120" y="2393950"/>
                  </a:lnTo>
                  <a:lnTo>
                    <a:pt x="354329" y="2401570"/>
                  </a:lnTo>
                  <a:lnTo>
                    <a:pt x="402590" y="2418079"/>
                  </a:lnTo>
                  <a:lnTo>
                    <a:pt x="476250" y="2433320"/>
                  </a:lnTo>
                  <a:lnTo>
                    <a:pt x="544829" y="2438400"/>
                  </a:lnTo>
                  <a:lnTo>
                    <a:pt x="718820" y="2438400"/>
                  </a:lnTo>
                  <a:lnTo>
                    <a:pt x="781050" y="2432050"/>
                  </a:lnTo>
                  <a:lnTo>
                    <a:pt x="825500" y="2420620"/>
                  </a:lnTo>
                  <a:lnTo>
                    <a:pt x="897890" y="2396490"/>
                  </a:lnTo>
                  <a:lnTo>
                    <a:pt x="989329" y="2372359"/>
                  </a:lnTo>
                  <a:lnTo>
                    <a:pt x="1018540" y="2359659"/>
                  </a:lnTo>
                  <a:lnTo>
                    <a:pt x="1087119" y="2320290"/>
                  </a:lnTo>
                  <a:lnTo>
                    <a:pt x="1146809" y="2289809"/>
                  </a:lnTo>
                  <a:lnTo>
                    <a:pt x="1216659" y="2236470"/>
                  </a:lnTo>
                  <a:lnTo>
                    <a:pt x="1256030" y="2202179"/>
                  </a:lnTo>
                  <a:lnTo>
                    <a:pt x="1329690" y="2143759"/>
                  </a:lnTo>
                  <a:lnTo>
                    <a:pt x="1394459" y="2085340"/>
                  </a:lnTo>
                  <a:lnTo>
                    <a:pt x="1435100" y="2039620"/>
                  </a:lnTo>
                  <a:lnTo>
                    <a:pt x="1501140" y="1964690"/>
                  </a:lnTo>
                  <a:lnTo>
                    <a:pt x="1568450" y="1868170"/>
                  </a:lnTo>
                  <a:lnTo>
                    <a:pt x="1615440" y="1794509"/>
                  </a:lnTo>
                  <a:lnTo>
                    <a:pt x="1742440" y="1591309"/>
                  </a:lnTo>
                  <a:lnTo>
                    <a:pt x="1767840" y="1548129"/>
                  </a:lnTo>
                  <a:lnTo>
                    <a:pt x="1823719" y="1447800"/>
                  </a:lnTo>
                  <a:lnTo>
                    <a:pt x="1842769" y="1413509"/>
                  </a:lnTo>
                  <a:lnTo>
                    <a:pt x="1869440" y="1350009"/>
                  </a:lnTo>
                  <a:lnTo>
                    <a:pt x="1891030" y="1308100"/>
                  </a:lnTo>
                  <a:lnTo>
                    <a:pt x="1927859" y="1228090"/>
                  </a:lnTo>
                  <a:lnTo>
                    <a:pt x="1965959" y="1143000"/>
                  </a:lnTo>
                  <a:lnTo>
                    <a:pt x="2002790" y="1056640"/>
                  </a:lnTo>
                  <a:lnTo>
                    <a:pt x="2058669" y="930909"/>
                  </a:lnTo>
                  <a:lnTo>
                    <a:pt x="2084069" y="876300"/>
                  </a:lnTo>
                  <a:lnTo>
                    <a:pt x="2108200" y="814070"/>
                  </a:lnTo>
                  <a:lnTo>
                    <a:pt x="2146300" y="715009"/>
                  </a:lnTo>
                  <a:lnTo>
                    <a:pt x="2174240" y="626109"/>
                  </a:lnTo>
                  <a:lnTo>
                    <a:pt x="2214880" y="551179"/>
                  </a:lnTo>
                  <a:lnTo>
                    <a:pt x="2251709" y="491490"/>
                  </a:lnTo>
                  <a:lnTo>
                    <a:pt x="2278380" y="420370"/>
                  </a:lnTo>
                  <a:lnTo>
                    <a:pt x="2339340" y="234950"/>
                  </a:lnTo>
                  <a:lnTo>
                    <a:pt x="2366009" y="176529"/>
                  </a:lnTo>
                  <a:lnTo>
                    <a:pt x="2386330" y="114300"/>
                  </a:lnTo>
                  <a:lnTo>
                    <a:pt x="2416809" y="50800"/>
                  </a:lnTo>
                  <a:lnTo>
                    <a:pt x="2429509" y="35560"/>
                  </a:lnTo>
                  <a:lnTo>
                    <a:pt x="2433319" y="29210"/>
                  </a:lnTo>
                  <a:lnTo>
                    <a:pt x="24384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29"/>
            <p:cNvSpPr/>
            <p:nvPr/>
          </p:nvSpPr>
          <p:spPr>
            <a:xfrm>
              <a:off x="5499100" y="3479800"/>
              <a:ext cx="3657601" cy="1371601"/>
            </a:xfrm>
            <a:custGeom>
              <a:avLst/>
              <a:gdLst/>
              <a:ahLst/>
              <a:cxnLst/>
              <a:rect l="0" t="0" r="0" b="0"/>
              <a:pathLst>
                <a:path w="3657601" h="1371601">
                  <a:moveTo>
                    <a:pt x="0" y="1155700"/>
                  </a:moveTo>
                  <a:lnTo>
                    <a:pt x="13970" y="1162050"/>
                  </a:lnTo>
                  <a:lnTo>
                    <a:pt x="43179" y="1184909"/>
                  </a:lnTo>
                  <a:lnTo>
                    <a:pt x="143509" y="1226820"/>
                  </a:lnTo>
                  <a:lnTo>
                    <a:pt x="259079" y="1244600"/>
                  </a:lnTo>
                  <a:lnTo>
                    <a:pt x="373379" y="1273809"/>
                  </a:lnTo>
                  <a:lnTo>
                    <a:pt x="483870" y="1305559"/>
                  </a:lnTo>
                  <a:lnTo>
                    <a:pt x="529590" y="1315720"/>
                  </a:lnTo>
                  <a:lnTo>
                    <a:pt x="631190" y="1333500"/>
                  </a:lnTo>
                  <a:lnTo>
                    <a:pt x="731520" y="1348740"/>
                  </a:lnTo>
                  <a:lnTo>
                    <a:pt x="770890" y="1353820"/>
                  </a:lnTo>
                  <a:lnTo>
                    <a:pt x="872490" y="1357629"/>
                  </a:lnTo>
                  <a:lnTo>
                    <a:pt x="966470" y="1362709"/>
                  </a:lnTo>
                  <a:lnTo>
                    <a:pt x="1031240" y="1369059"/>
                  </a:lnTo>
                  <a:lnTo>
                    <a:pt x="1141730" y="1371600"/>
                  </a:lnTo>
                  <a:lnTo>
                    <a:pt x="1234440" y="1371600"/>
                  </a:lnTo>
                  <a:lnTo>
                    <a:pt x="1309369" y="1367790"/>
                  </a:lnTo>
                  <a:lnTo>
                    <a:pt x="1409700" y="1361440"/>
                  </a:lnTo>
                  <a:lnTo>
                    <a:pt x="1508759" y="1355090"/>
                  </a:lnTo>
                  <a:lnTo>
                    <a:pt x="1548130" y="1348740"/>
                  </a:lnTo>
                  <a:lnTo>
                    <a:pt x="1656080" y="1336040"/>
                  </a:lnTo>
                  <a:lnTo>
                    <a:pt x="1757680" y="1309370"/>
                  </a:lnTo>
                  <a:lnTo>
                    <a:pt x="1869440" y="1283970"/>
                  </a:lnTo>
                  <a:lnTo>
                    <a:pt x="1954530" y="1261109"/>
                  </a:lnTo>
                  <a:lnTo>
                    <a:pt x="1968500" y="1259840"/>
                  </a:lnTo>
                  <a:lnTo>
                    <a:pt x="1993900" y="1250950"/>
                  </a:lnTo>
                  <a:lnTo>
                    <a:pt x="2018030" y="1240790"/>
                  </a:lnTo>
                  <a:lnTo>
                    <a:pt x="2128519" y="1207770"/>
                  </a:lnTo>
                  <a:lnTo>
                    <a:pt x="2184400" y="1184909"/>
                  </a:lnTo>
                  <a:lnTo>
                    <a:pt x="2222500" y="1165859"/>
                  </a:lnTo>
                  <a:lnTo>
                    <a:pt x="2259330" y="1155700"/>
                  </a:lnTo>
                  <a:lnTo>
                    <a:pt x="2335530" y="1117600"/>
                  </a:lnTo>
                  <a:lnTo>
                    <a:pt x="2397759" y="1087120"/>
                  </a:lnTo>
                  <a:lnTo>
                    <a:pt x="2453640" y="1054100"/>
                  </a:lnTo>
                  <a:lnTo>
                    <a:pt x="2513330" y="1014729"/>
                  </a:lnTo>
                  <a:lnTo>
                    <a:pt x="2578100" y="975359"/>
                  </a:lnTo>
                  <a:lnTo>
                    <a:pt x="2630169" y="938529"/>
                  </a:lnTo>
                  <a:lnTo>
                    <a:pt x="2675890" y="911859"/>
                  </a:lnTo>
                  <a:lnTo>
                    <a:pt x="2696209" y="897890"/>
                  </a:lnTo>
                  <a:lnTo>
                    <a:pt x="2766059" y="858520"/>
                  </a:lnTo>
                  <a:lnTo>
                    <a:pt x="2860040" y="797559"/>
                  </a:lnTo>
                  <a:lnTo>
                    <a:pt x="2908300" y="760729"/>
                  </a:lnTo>
                  <a:lnTo>
                    <a:pt x="2938780" y="742950"/>
                  </a:lnTo>
                  <a:lnTo>
                    <a:pt x="2961640" y="732790"/>
                  </a:lnTo>
                  <a:lnTo>
                    <a:pt x="3004819" y="699770"/>
                  </a:lnTo>
                  <a:lnTo>
                    <a:pt x="3049269" y="657859"/>
                  </a:lnTo>
                  <a:lnTo>
                    <a:pt x="3086100" y="626109"/>
                  </a:lnTo>
                  <a:lnTo>
                    <a:pt x="3136900" y="591820"/>
                  </a:lnTo>
                  <a:lnTo>
                    <a:pt x="3182619" y="557529"/>
                  </a:lnTo>
                  <a:lnTo>
                    <a:pt x="3221990" y="515620"/>
                  </a:lnTo>
                  <a:lnTo>
                    <a:pt x="3261359" y="474979"/>
                  </a:lnTo>
                  <a:lnTo>
                    <a:pt x="3299459" y="434340"/>
                  </a:lnTo>
                  <a:lnTo>
                    <a:pt x="3332480" y="393700"/>
                  </a:lnTo>
                  <a:lnTo>
                    <a:pt x="3361690" y="368300"/>
                  </a:lnTo>
                  <a:lnTo>
                    <a:pt x="3380740" y="344170"/>
                  </a:lnTo>
                  <a:lnTo>
                    <a:pt x="3403600" y="312420"/>
                  </a:lnTo>
                  <a:lnTo>
                    <a:pt x="3429000" y="276859"/>
                  </a:lnTo>
                  <a:lnTo>
                    <a:pt x="3450590" y="247650"/>
                  </a:lnTo>
                  <a:lnTo>
                    <a:pt x="3468369" y="224790"/>
                  </a:lnTo>
                  <a:lnTo>
                    <a:pt x="3498850" y="186690"/>
                  </a:lnTo>
                  <a:lnTo>
                    <a:pt x="3521709" y="156209"/>
                  </a:lnTo>
                  <a:lnTo>
                    <a:pt x="3556000" y="114300"/>
                  </a:lnTo>
                  <a:lnTo>
                    <a:pt x="3577590" y="88900"/>
                  </a:lnTo>
                  <a:lnTo>
                    <a:pt x="3608069" y="49529"/>
                  </a:lnTo>
                  <a:lnTo>
                    <a:pt x="36576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31" name="Straight Connector 30"/>
            <p:cNvCxnSpPr/>
            <p:nvPr/>
          </p:nvCxnSpPr>
          <p:spPr>
            <a:xfrm>
              <a:off x="673100" y="4260850"/>
              <a:ext cx="4584700"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496569" y="4212052"/>
              <a:ext cx="1701800" cy="392907"/>
            </a:xfrm>
            <a:prstGeom prst="rect">
              <a:avLst/>
            </a:prstGeom>
            <a:noFill/>
          </p:spPr>
          <p:txBody>
            <a:bodyPr vert="horz" rtlCol="0">
              <a:spAutoFit/>
            </a:bodyPr>
            <a:lstStyle/>
            <a:p>
              <a:r>
                <a:rPr lang="en-US" sz="1400" dirty="0" smtClean="0">
                  <a:solidFill>
                    <a:srgbClr val="000000"/>
                  </a:solidFill>
                </a:rPr>
                <a:t>MR=D=AR=P</a:t>
              </a:r>
              <a:r>
                <a:rPr lang="en-US" sz="1400" baseline="-25000" dirty="0" smtClean="0">
                  <a:solidFill>
                    <a:srgbClr val="000000"/>
                  </a:solidFill>
                </a:rPr>
                <a:t>1</a:t>
              </a:r>
              <a:endParaRPr lang="en-US" sz="1400" baseline="-25000" dirty="0">
                <a:solidFill>
                  <a:srgbClr val="000000"/>
                </a:solidFill>
              </a:endParaRPr>
            </a:p>
          </p:txBody>
        </p:sp>
        <p:sp>
          <p:nvSpPr>
            <p:cNvPr id="33" name="TextBox 32"/>
            <p:cNvSpPr txBox="1"/>
            <p:nvPr/>
          </p:nvSpPr>
          <p:spPr>
            <a:xfrm>
              <a:off x="292100" y="4165600"/>
              <a:ext cx="533400" cy="392907"/>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grpSp>
    </p:spTree>
    <p:extLst>
      <p:ext uri="{BB962C8B-B14F-4D97-AF65-F5344CB8AC3E}">
        <p14:creationId xmlns="" xmlns:p14="http://schemas.microsoft.com/office/powerpoint/2010/main" val="3422339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4678204"/>
          </a:xfrm>
          <a:prstGeom prst="rect">
            <a:avLst/>
          </a:prstGeom>
          <a:noFill/>
        </p:spPr>
        <p:txBody>
          <a:bodyPr vert="horz" wrap="square" rtlCol="0">
            <a:spAutoFit/>
          </a:bodyPr>
          <a:lstStyle/>
          <a:p>
            <a:r>
              <a:rPr lang="en-US" sz="2400" dirty="0" smtClean="0">
                <a:solidFill>
                  <a:srgbClr val="FF0000"/>
                </a:solidFill>
              </a:rPr>
              <a:t>Perfect </a:t>
            </a:r>
            <a:r>
              <a:rPr lang="en-US" sz="2400" dirty="0">
                <a:solidFill>
                  <a:srgbClr val="FF0000"/>
                </a:solidFill>
              </a:rPr>
              <a:t>Competition Practice Problems</a:t>
            </a:r>
          </a:p>
          <a:p>
            <a:r>
              <a:rPr lang="en-US" dirty="0" smtClean="0"/>
              <a:t>Luigi's, a typical profit-maximizing pizzeria, is operating in a perfectly competitive industry that is in long-run equilibrium.</a:t>
            </a:r>
          </a:p>
          <a:p>
            <a:pPr marL="342900" indent="-342900">
              <a:buFont typeface="+mj-lt"/>
              <a:buAutoNum type="arabicPeriod"/>
            </a:pPr>
            <a:r>
              <a:rPr lang="en-US" sz="1400" dirty="0" smtClean="0">
                <a:solidFill>
                  <a:srgbClr val="000000"/>
                </a:solidFill>
                <a:cs typeface="Arial" pitchFamily="34" charset="0"/>
              </a:rPr>
              <a:t>Draw </a:t>
            </a:r>
            <a:r>
              <a:rPr lang="en-US" sz="1400" dirty="0">
                <a:solidFill>
                  <a:srgbClr val="000000"/>
                </a:solidFill>
                <a:cs typeface="Arial" pitchFamily="34" charset="0"/>
              </a:rPr>
              <a:t>correctly labeled side-by-side graphs for the pizza market and for Luigi's and show each of the </a:t>
            </a:r>
            <a:r>
              <a:rPr lang="en-US" sz="1400" dirty="0" smtClean="0">
                <a:solidFill>
                  <a:srgbClr val="000000"/>
                </a:solidFill>
                <a:cs typeface="Arial" pitchFamily="34" charset="0"/>
              </a:rPr>
              <a:t>following.</a:t>
            </a:r>
          </a:p>
          <a:p>
            <a:pPr marL="800100" lvl="1" indent="-342900">
              <a:buFont typeface="+mj-lt"/>
              <a:buAutoNum type="alphaLcPeriod"/>
            </a:pPr>
            <a:r>
              <a:rPr lang="en-US" sz="1400" dirty="0" smtClean="0">
                <a:solidFill>
                  <a:srgbClr val="000000"/>
                </a:solidFill>
                <a:cs typeface="Arial" pitchFamily="34" charset="0"/>
              </a:rPr>
              <a:t>Price </a:t>
            </a:r>
            <a:r>
              <a:rPr lang="en-US" sz="1400" dirty="0">
                <a:solidFill>
                  <a:srgbClr val="000000"/>
                </a:solidFill>
                <a:cs typeface="Arial" pitchFamily="34" charset="0"/>
              </a:rPr>
              <a:t>and output for the </a:t>
            </a:r>
            <a:r>
              <a:rPr lang="en-US" sz="1400" dirty="0" smtClean="0">
                <a:solidFill>
                  <a:srgbClr val="000000"/>
                </a:solidFill>
                <a:cs typeface="Arial" pitchFamily="34" charset="0"/>
              </a:rPr>
              <a:t>market</a:t>
            </a:r>
          </a:p>
          <a:p>
            <a:pPr marL="800100" lvl="1" indent="-342900">
              <a:buFont typeface="+mj-lt"/>
              <a:buAutoNum type="alphaLcPeriod"/>
            </a:pPr>
            <a:r>
              <a:rPr lang="en-US" sz="1400" dirty="0" smtClean="0">
                <a:solidFill>
                  <a:srgbClr val="000000"/>
                </a:solidFill>
                <a:cs typeface="Arial" pitchFamily="34" charset="0"/>
              </a:rPr>
              <a:t>Price </a:t>
            </a:r>
            <a:r>
              <a:rPr lang="en-US" sz="1400" dirty="0">
                <a:solidFill>
                  <a:srgbClr val="000000"/>
                </a:solidFill>
                <a:cs typeface="Arial" pitchFamily="34" charset="0"/>
              </a:rPr>
              <a:t>and output for </a:t>
            </a:r>
            <a:r>
              <a:rPr lang="en-US" sz="1400" dirty="0" smtClean="0">
                <a:solidFill>
                  <a:srgbClr val="000000"/>
                </a:solidFill>
                <a:cs typeface="Arial" pitchFamily="34" charset="0"/>
              </a:rPr>
              <a:t>Luigi's</a:t>
            </a:r>
          </a:p>
          <a:p>
            <a:pPr marL="800100" lvl="1" indent="-342900">
              <a:buFont typeface="+mj-lt"/>
              <a:buAutoNum type="alphaLcPeriod"/>
            </a:pPr>
            <a:endParaRPr lang="en-US" sz="1400" dirty="0" smtClean="0">
              <a:solidFill>
                <a:srgbClr val="000000"/>
              </a:solidFill>
              <a:cs typeface="Arial" pitchFamily="34" charset="0"/>
            </a:endParaRPr>
          </a:p>
          <a:p>
            <a:pPr marL="342900" indent="-342900">
              <a:buFont typeface="+mj-lt"/>
              <a:buAutoNum type="arabicPeriod"/>
            </a:pPr>
            <a:r>
              <a:rPr lang="en-US" sz="1400" dirty="0" smtClean="0">
                <a:solidFill>
                  <a:srgbClr val="000000"/>
                </a:solidFill>
                <a:cs typeface="Arial" pitchFamily="34" charset="0"/>
              </a:rPr>
              <a:t>Assume </a:t>
            </a:r>
            <a:r>
              <a:rPr lang="en-US" sz="1400" dirty="0">
                <a:solidFill>
                  <a:srgbClr val="000000"/>
                </a:solidFill>
                <a:cs typeface="Arial" pitchFamily="34" charset="0"/>
              </a:rPr>
              <a:t>that pizza is a normal good and that consumer income falls. Assume that Luigi's continues to produce. On your graphs in part (a), show the effect of the </a:t>
            </a:r>
            <a:r>
              <a:rPr lang="en-US" sz="1400" dirty="0" smtClean="0">
                <a:solidFill>
                  <a:srgbClr val="000000"/>
                </a:solidFill>
                <a:cs typeface="Arial" pitchFamily="34" charset="0"/>
              </a:rPr>
              <a:t>decrease </a:t>
            </a:r>
            <a:r>
              <a:rPr lang="en-US" sz="1400" dirty="0">
                <a:solidFill>
                  <a:srgbClr val="000000"/>
                </a:solidFill>
                <a:cs typeface="Arial" pitchFamily="34" charset="0"/>
              </a:rPr>
              <a:t>in income on each of the following in the short </a:t>
            </a:r>
            <a:r>
              <a:rPr lang="en-US" sz="1400" dirty="0" smtClean="0">
                <a:solidFill>
                  <a:srgbClr val="000000"/>
                </a:solidFill>
                <a:cs typeface="Arial" pitchFamily="34" charset="0"/>
              </a:rPr>
              <a:t>run.</a:t>
            </a:r>
          </a:p>
          <a:p>
            <a:pPr marL="800100" lvl="1" indent="-342900">
              <a:buFont typeface="+mj-lt"/>
              <a:buAutoNum type="alphaLcPeriod"/>
            </a:pPr>
            <a:r>
              <a:rPr lang="en-US" sz="1400" dirty="0" smtClean="0">
                <a:solidFill>
                  <a:srgbClr val="000000"/>
                </a:solidFill>
                <a:cs typeface="Arial" pitchFamily="34" charset="0"/>
              </a:rPr>
              <a:t>Price </a:t>
            </a:r>
            <a:r>
              <a:rPr lang="en-US" sz="1400" dirty="0">
                <a:solidFill>
                  <a:srgbClr val="000000"/>
                </a:solidFill>
                <a:cs typeface="Arial" pitchFamily="34" charset="0"/>
              </a:rPr>
              <a:t>and output for the </a:t>
            </a:r>
            <a:r>
              <a:rPr lang="en-US" sz="1400" dirty="0" smtClean="0">
                <a:solidFill>
                  <a:srgbClr val="000000"/>
                </a:solidFill>
                <a:cs typeface="Arial" pitchFamily="34" charset="0"/>
              </a:rPr>
              <a:t>industry</a:t>
            </a:r>
          </a:p>
          <a:p>
            <a:pPr marL="800100" lvl="1" indent="-342900">
              <a:buFont typeface="+mj-lt"/>
              <a:buAutoNum type="alphaLcPeriod"/>
            </a:pPr>
            <a:r>
              <a:rPr lang="en-US" sz="1400" dirty="0" smtClean="0">
                <a:solidFill>
                  <a:srgbClr val="000000"/>
                </a:solidFill>
                <a:cs typeface="Arial" pitchFamily="34" charset="0"/>
              </a:rPr>
              <a:t>Price </a:t>
            </a:r>
            <a:r>
              <a:rPr lang="en-US" sz="1400" dirty="0">
                <a:solidFill>
                  <a:srgbClr val="000000"/>
                </a:solidFill>
                <a:cs typeface="Arial" pitchFamily="34" charset="0"/>
              </a:rPr>
              <a:t>and output for Luigi's </a:t>
            </a:r>
            <a:endParaRPr lang="en-US" sz="1400" dirty="0" smtClean="0">
              <a:solidFill>
                <a:srgbClr val="000000"/>
              </a:solidFill>
              <a:cs typeface="Arial" pitchFamily="34" charset="0"/>
            </a:endParaRPr>
          </a:p>
          <a:p>
            <a:pPr marL="800100" lvl="1" indent="-342900">
              <a:buFont typeface="+mj-lt"/>
              <a:buAutoNum type="alphaLcPeriod"/>
            </a:pPr>
            <a:r>
              <a:rPr lang="en-US" sz="1400" dirty="0" smtClean="0">
                <a:solidFill>
                  <a:srgbClr val="000000"/>
                </a:solidFill>
                <a:cs typeface="Arial" pitchFamily="34" charset="0"/>
              </a:rPr>
              <a:t>Area </a:t>
            </a:r>
            <a:r>
              <a:rPr lang="en-US" sz="1400" dirty="0">
                <a:solidFill>
                  <a:srgbClr val="000000"/>
                </a:solidFill>
                <a:cs typeface="Arial" pitchFamily="34" charset="0"/>
              </a:rPr>
              <a:t>of loss or profit for </a:t>
            </a:r>
            <a:r>
              <a:rPr lang="en-US" sz="1400" dirty="0" smtClean="0">
                <a:solidFill>
                  <a:srgbClr val="000000"/>
                </a:solidFill>
                <a:cs typeface="Arial" pitchFamily="34" charset="0"/>
              </a:rPr>
              <a:t>Luigi's</a:t>
            </a:r>
          </a:p>
          <a:p>
            <a:pPr marL="800100" lvl="1" indent="-342900">
              <a:buFont typeface="+mj-lt"/>
              <a:buAutoNum type="alphaLcPeriod"/>
            </a:pPr>
            <a:endParaRPr lang="en-US" sz="1400" dirty="0" smtClean="0">
              <a:solidFill>
                <a:srgbClr val="000000"/>
              </a:solidFill>
              <a:cs typeface="Arial" pitchFamily="34" charset="0"/>
            </a:endParaRPr>
          </a:p>
          <a:p>
            <a:pPr marL="342900" indent="-342900">
              <a:buFont typeface="+mj-lt"/>
              <a:buAutoNum type="arabicPeriod"/>
            </a:pPr>
            <a:r>
              <a:rPr lang="en-US" sz="1400" dirty="0" smtClean="0">
                <a:solidFill>
                  <a:srgbClr val="000000"/>
                </a:solidFill>
                <a:cs typeface="Arial" pitchFamily="34" charset="0"/>
              </a:rPr>
              <a:t>Following </a:t>
            </a:r>
            <a:r>
              <a:rPr lang="en-US" sz="1400" dirty="0">
                <a:solidFill>
                  <a:srgbClr val="000000"/>
                </a:solidFill>
                <a:cs typeface="Arial" pitchFamily="34" charset="0"/>
              </a:rPr>
              <a:t>the decrease in consumer income, what must be true for Luigi's to continue to produce in the short </a:t>
            </a:r>
            <a:r>
              <a:rPr lang="en-US" sz="1400" dirty="0" smtClean="0">
                <a:solidFill>
                  <a:srgbClr val="000000"/>
                </a:solidFill>
                <a:cs typeface="Arial" pitchFamily="34" charset="0"/>
              </a:rPr>
              <a:t>run?</a:t>
            </a:r>
          </a:p>
          <a:p>
            <a:pPr marL="342900" indent="-342900">
              <a:buFont typeface="+mj-lt"/>
              <a:buAutoNum type="arabicPeriod"/>
            </a:pPr>
            <a:endParaRPr lang="en-US" sz="1400" dirty="0" smtClean="0">
              <a:solidFill>
                <a:srgbClr val="000000"/>
              </a:solidFill>
              <a:cs typeface="Arial" pitchFamily="34" charset="0"/>
            </a:endParaRPr>
          </a:p>
          <a:p>
            <a:pPr marL="342900" indent="-342900">
              <a:buFont typeface="+mj-lt"/>
              <a:buAutoNum type="arabicPeriod"/>
            </a:pPr>
            <a:r>
              <a:rPr lang="en-US" sz="1400" dirty="0" smtClean="0">
                <a:solidFill>
                  <a:srgbClr val="000000"/>
                </a:solidFill>
                <a:cs typeface="Arial" pitchFamily="34" charset="0"/>
              </a:rPr>
              <a:t>Assume </a:t>
            </a:r>
            <a:r>
              <a:rPr lang="en-US" sz="1400" dirty="0">
                <a:solidFill>
                  <a:srgbClr val="000000"/>
                </a:solidFill>
                <a:cs typeface="Arial" pitchFamily="34" charset="0"/>
              </a:rPr>
              <a:t>that the market adjusts to a new long-run equilibrium. Compare the following between the initial and the new long-run </a:t>
            </a:r>
            <a:r>
              <a:rPr lang="en-US" sz="1400" dirty="0" smtClean="0">
                <a:solidFill>
                  <a:srgbClr val="000000"/>
                </a:solidFill>
                <a:cs typeface="Arial" pitchFamily="34" charset="0"/>
              </a:rPr>
              <a:t>equilibrium.</a:t>
            </a:r>
          </a:p>
          <a:p>
            <a:pPr marL="800100" lvl="1" indent="-342900">
              <a:buFont typeface="+mj-lt"/>
              <a:buAutoNum type="alphaLcPeriod"/>
            </a:pPr>
            <a:r>
              <a:rPr lang="en-US" sz="1400" dirty="0" smtClean="0">
                <a:solidFill>
                  <a:srgbClr val="000000"/>
                </a:solidFill>
                <a:cs typeface="Arial" pitchFamily="34" charset="0"/>
              </a:rPr>
              <a:t>Price </a:t>
            </a:r>
            <a:r>
              <a:rPr lang="en-US" sz="1400" dirty="0">
                <a:solidFill>
                  <a:srgbClr val="000000"/>
                </a:solidFill>
                <a:cs typeface="Arial" pitchFamily="34" charset="0"/>
              </a:rPr>
              <a:t>in the </a:t>
            </a:r>
            <a:r>
              <a:rPr lang="en-US" sz="1400" dirty="0" smtClean="0">
                <a:solidFill>
                  <a:srgbClr val="000000"/>
                </a:solidFill>
                <a:cs typeface="Arial" pitchFamily="34" charset="0"/>
              </a:rPr>
              <a:t>industry</a:t>
            </a:r>
          </a:p>
          <a:p>
            <a:pPr marL="800100" lvl="1" indent="-342900">
              <a:buFont typeface="+mj-lt"/>
              <a:buAutoNum type="alphaLcPeriod"/>
            </a:pPr>
            <a:r>
              <a:rPr lang="en-US" sz="1400" dirty="0" smtClean="0">
                <a:solidFill>
                  <a:srgbClr val="000000"/>
                </a:solidFill>
                <a:cs typeface="Arial" pitchFamily="34" charset="0"/>
              </a:rPr>
              <a:t>Output </a:t>
            </a:r>
            <a:r>
              <a:rPr lang="en-US" sz="1400" dirty="0">
                <a:solidFill>
                  <a:srgbClr val="000000"/>
                </a:solidFill>
                <a:cs typeface="Arial" pitchFamily="34" charset="0"/>
              </a:rPr>
              <a:t>of a typical </a:t>
            </a:r>
            <a:r>
              <a:rPr lang="en-US" sz="1400" dirty="0" smtClean="0">
                <a:solidFill>
                  <a:srgbClr val="000000"/>
                </a:solidFill>
                <a:cs typeface="Arial" pitchFamily="34" charset="0"/>
              </a:rPr>
              <a:t>firm</a:t>
            </a:r>
          </a:p>
          <a:p>
            <a:pPr marL="800100" lvl="1" indent="-342900">
              <a:buFont typeface="+mj-lt"/>
              <a:buAutoNum type="alphaLcPeriod"/>
            </a:pPr>
            <a:r>
              <a:rPr lang="en-US" sz="1400" dirty="0" smtClean="0">
                <a:solidFill>
                  <a:srgbClr val="000000"/>
                </a:solidFill>
                <a:cs typeface="Arial" pitchFamily="34" charset="0"/>
              </a:rPr>
              <a:t>The </a:t>
            </a:r>
            <a:r>
              <a:rPr lang="en-US" sz="1400" dirty="0">
                <a:solidFill>
                  <a:srgbClr val="000000"/>
                </a:solidFill>
                <a:cs typeface="Arial" pitchFamily="34" charset="0"/>
              </a:rPr>
              <a:t>number of firms in the dairy </a:t>
            </a:r>
            <a:r>
              <a:rPr lang="en-US" sz="1400" dirty="0" smtClean="0">
                <a:solidFill>
                  <a:srgbClr val="000000"/>
                </a:solidFill>
                <a:cs typeface="Arial" pitchFamily="34" charset="0"/>
              </a:rPr>
              <a:t>industry</a:t>
            </a:r>
            <a:endParaRPr lang="en-US" sz="1600" dirty="0" smtClean="0"/>
          </a:p>
        </p:txBody>
      </p:sp>
    </p:spTree>
    <p:extLst>
      <p:ext uri="{BB962C8B-B14F-4D97-AF65-F5344CB8AC3E}">
        <p14:creationId xmlns="" xmlns:p14="http://schemas.microsoft.com/office/powerpoint/2010/main" val="3422339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5468" t="51563" r="7813" b="14062"/>
          <a:stretch>
            <a:fillRect/>
          </a:stretch>
        </p:blipFill>
        <p:spPr bwMode="auto">
          <a:xfrm>
            <a:off x="0" y="0"/>
            <a:ext cx="3581400" cy="2514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57031" t="50521" r="6250" b="15104"/>
          <a:stretch>
            <a:fillRect/>
          </a:stretch>
        </p:blipFill>
        <p:spPr bwMode="auto">
          <a:xfrm>
            <a:off x="5562600" y="0"/>
            <a:ext cx="3581400" cy="2514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57031" t="47396" r="6250" b="14062"/>
          <a:stretch>
            <a:fillRect/>
          </a:stretch>
        </p:blipFill>
        <p:spPr bwMode="auto">
          <a:xfrm>
            <a:off x="0" y="2895600"/>
            <a:ext cx="3581400" cy="28194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57813" t="47396" r="6250" b="13021"/>
          <a:stretch>
            <a:fillRect/>
          </a:stretch>
        </p:blipFill>
        <p:spPr bwMode="auto">
          <a:xfrm>
            <a:off x="5638800" y="2819400"/>
            <a:ext cx="3505200" cy="2895600"/>
          </a:xfrm>
          <a:prstGeom prst="rect">
            <a:avLst/>
          </a:prstGeom>
          <a:noFill/>
          <a:ln w="9525">
            <a:noFill/>
            <a:miter lim="800000"/>
            <a:headEnd/>
            <a:tailEnd/>
          </a:ln>
        </p:spPr>
      </p:pic>
      <p:sp>
        <p:nvSpPr>
          <p:cNvPr id="33" name="TextBox 32"/>
          <p:cNvSpPr txBox="1"/>
          <p:nvPr/>
        </p:nvSpPr>
        <p:spPr>
          <a:xfrm>
            <a:off x="1447800" y="1866900"/>
            <a:ext cx="2286000" cy="381000"/>
          </a:xfrm>
          <a:prstGeom prst="rect">
            <a:avLst/>
          </a:prstGeom>
          <a:noFill/>
        </p:spPr>
        <p:txBody>
          <a:bodyPr wrap="square" rtlCol="0">
            <a:spAutoFit/>
          </a:bodyPr>
          <a:lstStyle/>
          <a:p>
            <a:r>
              <a:rPr lang="en-GB" dirty="0" smtClean="0"/>
              <a:t>Might not shutdown</a:t>
            </a:r>
            <a:endParaRPr lang="en-GB" dirty="0"/>
          </a:p>
        </p:txBody>
      </p:sp>
      <p:sp>
        <p:nvSpPr>
          <p:cNvPr id="34" name="TextBox 33"/>
          <p:cNvSpPr txBox="1"/>
          <p:nvPr/>
        </p:nvSpPr>
        <p:spPr>
          <a:xfrm>
            <a:off x="6019800" y="4991100"/>
            <a:ext cx="2286000" cy="381000"/>
          </a:xfrm>
          <a:prstGeom prst="rect">
            <a:avLst/>
          </a:prstGeom>
          <a:noFill/>
        </p:spPr>
        <p:txBody>
          <a:bodyPr wrap="square" rtlCol="0">
            <a:spAutoFit/>
          </a:bodyPr>
          <a:lstStyle/>
          <a:p>
            <a:r>
              <a:rPr lang="en-GB" dirty="0" smtClean="0"/>
              <a:t>Might not shutdown</a:t>
            </a:r>
            <a:endParaRPr lang="en-GB" dirty="0"/>
          </a:p>
        </p:txBody>
      </p:sp>
      <p:sp>
        <p:nvSpPr>
          <p:cNvPr id="35" name="TextBox 34"/>
          <p:cNvSpPr txBox="1"/>
          <p:nvPr/>
        </p:nvSpPr>
        <p:spPr>
          <a:xfrm>
            <a:off x="1447800" y="5067300"/>
            <a:ext cx="2286000" cy="381000"/>
          </a:xfrm>
          <a:prstGeom prst="rect">
            <a:avLst/>
          </a:prstGeom>
          <a:noFill/>
        </p:spPr>
        <p:txBody>
          <a:bodyPr wrap="square" rtlCol="0">
            <a:spAutoFit/>
          </a:bodyPr>
          <a:lstStyle/>
          <a:p>
            <a:r>
              <a:rPr lang="en-GB" dirty="0" smtClean="0"/>
              <a:t>Will shutdown</a:t>
            </a:r>
            <a:endParaRPr lang="en-GB" dirty="0"/>
          </a:p>
        </p:txBody>
      </p:sp>
      <p:sp>
        <p:nvSpPr>
          <p:cNvPr id="36" name="TextBox 35"/>
          <p:cNvSpPr txBox="1"/>
          <p:nvPr/>
        </p:nvSpPr>
        <p:spPr>
          <a:xfrm>
            <a:off x="6477000" y="1866900"/>
            <a:ext cx="2286000" cy="381000"/>
          </a:xfrm>
          <a:prstGeom prst="rect">
            <a:avLst/>
          </a:prstGeom>
          <a:noFill/>
        </p:spPr>
        <p:txBody>
          <a:bodyPr wrap="square" rtlCol="0">
            <a:spAutoFit/>
          </a:bodyPr>
          <a:lstStyle/>
          <a:p>
            <a:r>
              <a:rPr lang="en-GB" dirty="0" smtClean="0"/>
              <a:t>Won’t shutdown</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19"/>
          </a:xfrm>
          <a:prstGeom prst="rect">
            <a:avLst/>
          </a:prstGeom>
          <a:noFill/>
        </p:spPr>
        <p:txBody>
          <a:bodyPr wrap="square" rtlCol="0">
            <a:spAutoFit/>
          </a:bodyPr>
          <a:lstStyle/>
          <a:p>
            <a:r>
              <a:rPr lang="en-US" sz="2400" dirty="0" smtClean="0">
                <a:solidFill>
                  <a:srgbClr val="FF0000"/>
                </a:solidFill>
              </a:rPr>
              <a:t>Profit Maximization for the Perfect Competitor</a:t>
            </a:r>
          </a:p>
          <a:p>
            <a:r>
              <a:rPr lang="en-US" dirty="0" smtClean="0"/>
              <a:t>A firm should produce at the quantity at which its marginal revenue (MR) equals its (MC)</a:t>
            </a:r>
          </a:p>
          <a:p>
            <a:r>
              <a:rPr lang="en-US" b="1" dirty="0" smtClean="0">
                <a:solidFill>
                  <a:srgbClr val="2830D8"/>
                </a:solidFill>
              </a:rPr>
              <a:t>In the graph below: </a:t>
            </a:r>
          </a:p>
          <a:p>
            <a:pPr marL="285750" indent="-285750">
              <a:buFont typeface="Arial" pitchFamily="34" charset="0"/>
              <a:buChar char="•"/>
            </a:pPr>
            <a:r>
              <a:rPr lang="en-US" dirty="0" smtClean="0"/>
              <a:t>The firm is facing a marginal revenue equal to </a:t>
            </a:r>
            <a:r>
              <a:rPr lang="en-US" dirty="0" err="1" smtClean="0"/>
              <a:t>Pe</a:t>
            </a:r>
            <a:r>
              <a:rPr lang="en-US" dirty="0" smtClean="0"/>
              <a:t>, determined by the market price at any given time.</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firm’s marginal cost increases steadily due to diminishing returns </a:t>
            </a:r>
            <a:r>
              <a:rPr lang="en-US" sz="1600" dirty="0" smtClean="0"/>
              <a:t>(to make more pizzas in the short-run, more cooks must be hired, but because capital is fixed the marginal product of cooks decreases as more are added)</a:t>
            </a:r>
          </a:p>
          <a:p>
            <a:pPr marL="285750" indent="-285750">
              <a:buFont typeface="Arial" pitchFamily="34" charset="0"/>
              <a:buChar char="•"/>
            </a:pPr>
            <a:endParaRPr lang="en-US" sz="1600" dirty="0" smtClean="0"/>
          </a:p>
          <a:p>
            <a:pPr marL="285750" indent="-285750">
              <a:buFont typeface="Arial" pitchFamily="34" charset="0"/>
              <a:buChar char="•"/>
            </a:pPr>
            <a:r>
              <a:rPr lang="en-US" dirty="0" smtClean="0"/>
              <a:t>Based on its MC and MR, the firm will maximize its profits (or minimize its losses) by producing at </a:t>
            </a:r>
            <a:r>
              <a:rPr lang="en-US" dirty="0" err="1" smtClean="0"/>
              <a:t>Qf</a:t>
            </a:r>
            <a:endParaRPr lang="en-US" sz="2000" dirty="0" smtClean="0"/>
          </a:p>
          <a:p>
            <a:pPr marL="285750" indent="-285750">
              <a:buFont typeface="Arial" pitchFamily="34" charset="0"/>
              <a:buChar char="•"/>
            </a:pPr>
            <a:endParaRPr lang="en-US" dirty="0" smtClean="0"/>
          </a:p>
        </p:txBody>
      </p:sp>
      <p:pic>
        <p:nvPicPr>
          <p:cNvPr id="9" name="Picture 8"/>
          <p:cNvPicPr/>
          <p:nvPr/>
        </p:nvPicPr>
        <p:blipFill>
          <a:blip r:embed="rId2" cstate="print"/>
          <a:stretch>
            <a:fillRect/>
          </a:stretch>
        </p:blipFill>
        <p:spPr>
          <a:xfrm>
            <a:off x="1905000" y="3162300"/>
            <a:ext cx="6172200" cy="2552700"/>
          </a:xfrm>
          <a:prstGeom prst="rect">
            <a:avLst/>
          </a:prstGeom>
          <a:solidFill>
            <a:srgbClr val="FFFFFF"/>
          </a:solidFill>
          <a:ln>
            <a:noFill/>
            <a:prstDash/>
          </a:ln>
        </p:spPr>
      </p:pic>
    </p:spTree>
    <p:extLst>
      <p:ext uri="{BB962C8B-B14F-4D97-AF65-F5344CB8AC3E}">
        <p14:creationId xmlns="" xmlns:p14="http://schemas.microsoft.com/office/powerpoint/2010/main" val="2674558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569660"/>
          </a:xfrm>
          <a:prstGeom prst="rect">
            <a:avLst/>
          </a:prstGeom>
          <a:noFill/>
        </p:spPr>
        <p:txBody>
          <a:bodyPr wrap="square" rtlCol="0">
            <a:spAutoFit/>
          </a:bodyPr>
          <a:lstStyle/>
          <a:p>
            <a:r>
              <a:rPr lang="en-US" sz="2400" dirty="0" smtClean="0">
                <a:solidFill>
                  <a:srgbClr val="FF0000"/>
                </a:solidFill>
              </a:rPr>
              <a:t>Determining Short-run Economic Profits or Loss</a:t>
            </a:r>
          </a:p>
          <a:p>
            <a:r>
              <a:rPr lang="en-US" dirty="0" smtClean="0"/>
              <a:t>A firm will maximize its profits (or minimize its losses) by producing at the quantity where MR=MC. </a:t>
            </a:r>
          </a:p>
          <a:p>
            <a:r>
              <a:rPr lang="en-US" dirty="0" smtClean="0"/>
              <a:t>To determine whether a firm is earning profits, breaking even, or earning losses at this quantity, we must consider both the firm’s average revenue (the price) and its average total cost.</a:t>
            </a:r>
          </a:p>
        </p:txBody>
      </p:sp>
      <p:pic>
        <p:nvPicPr>
          <p:cNvPr id="10" name="Picture 9"/>
          <p:cNvPicPr/>
          <p:nvPr/>
        </p:nvPicPr>
        <p:blipFill>
          <a:blip r:embed="rId2" cstate="print"/>
          <a:stretch>
            <a:fillRect/>
          </a:stretch>
        </p:blipFill>
        <p:spPr>
          <a:xfrm>
            <a:off x="4617354" y="2019300"/>
            <a:ext cx="4336146" cy="3606229"/>
          </a:xfrm>
          <a:prstGeom prst="rect">
            <a:avLst/>
          </a:prstGeom>
          <a:solidFill>
            <a:srgbClr val="FFFFFF"/>
          </a:solidFill>
          <a:ln>
            <a:noFill/>
            <a:prstDash/>
          </a:ln>
        </p:spPr>
      </p:pic>
      <p:sp>
        <p:nvSpPr>
          <p:cNvPr id="4" name="TextBox 3"/>
          <p:cNvSpPr txBox="1"/>
          <p:nvPr/>
        </p:nvSpPr>
        <p:spPr>
          <a:xfrm>
            <a:off x="0" y="1562100"/>
            <a:ext cx="4617354" cy="4524315"/>
          </a:xfrm>
          <a:prstGeom prst="rect">
            <a:avLst/>
          </a:prstGeom>
          <a:noFill/>
        </p:spPr>
        <p:txBody>
          <a:bodyPr wrap="square" rtlCol="0">
            <a:spAutoFit/>
          </a:bodyPr>
          <a:lstStyle/>
          <a:p>
            <a:r>
              <a:rPr lang="en-US" b="1" dirty="0" smtClean="0">
                <a:solidFill>
                  <a:srgbClr val="2830D8"/>
                </a:solidFill>
              </a:rPr>
              <a:t>Short-run Costs of Production: </a:t>
            </a:r>
            <a:r>
              <a:rPr lang="en-US" dirty="0" smtClean="0"/>
              <a:t>Recall from our earlier unit that a firm faces the following short-run production costs:</a:t>
            </a:r>
          </a:p>
          <a:p>
            <a:endParaRPr lang="en-US" dirty="0" smtClean="0"/>
          </a:p>
          <a:p>
            <a:pPr marL="285750" indent="-285750">
              <a:buFont typeface="Arial" pitchFamily="34" charset="0"/>
              <a:buChar char="•"/>
            </a:pPr>
            <a:r>
              <a:rPr lang="en-US" dirty="0" smtClean="0"/>
              <a:t>Marginal Cost, slopes upwards because of diminishing marginal returns</a:t>
            </a:r>
          </a:p>
          <a:p>
            <a:pPr marL="285750" indent="-285750">
              <a:buFont typeface="Arial" pitchFamily="34" charset="0"/>
              <a:buChar char="•"/>
            </a:pPr>
            <a:endParaRPr lang="en-US" dirty="0" smtClean="0"/>
          </a:p>
          <a:p>
            <a:pPr marL="285750" indent="-285750">
              <a:buFont typeface="Arial" pitchFamily="34" charset="0"/>
              <a:buChar char="•"/>
            </a:pPr>
            <a:r>
              <a:rPr lang="en-US" dirty="0" smtClean="0"/>
              <a:t>Average variable cost, the per unit labor costs of production</a:t>
            </a:r>
          </a:p>
          <a:p>
            <a:pPr marL="285750" indent="-285750">
              <a:buFont typeface="Arial" pitchFamily="34" charset="0"/>
              <a:buChar char="•"/>
            </a:pPr>
            <a:endParaRPr lang="en-US" dirty="0" smtClean="0"/>
          </a:p>
          <a:p>
            <a:pPr marL="285750" indent="-285750">
              <a:buFont typeface="Arial" pitchFamily="34" charset="0"/>
              <a:buChar char="•"/>
            </a:pPr>
            <a:r>
              <a:rPr lang="en-US" dirty="0" smtClean="0"/>
              <a:t>Average total cost, the AVC plus the AFC (the per-unit costs of fixed capital resources)</a:t>
            </a:r>
          </a:p>
          <a:p>
            <a:pPr marL="285750" indent="-285750">
              <a:buFont typeface="Arial" pitchFamily="34" charset="0"/>
              <a:buChar char="•"/>
            </a:pPr>
            <a:endParaRPr lang="en-US" dirty="0" smtClean="0"/>
          </a:p>
          <a:p>
            <a:pPr marL="285750" indent="-285750">
              <a:buFont typeface="Arial" pitchFamily="34" charset="0"/>
              <a:buChar char="•"/>
            </a:pPr>
            <a:r>
              <a:rPr lang="en-US" dirty="0" smtClean="0"/>
              <a:t>Remember; MC must intersect the average cost curves at their lowest points.</a:t>
            </a:r>
          </a:p>
          <a:p>
            <a:endParaRPr lang="en-US" dirty="0"/>
          </a:p>
        </p:txBody>
      </p:sp>
    </p:spTree>
    <p:extLst>
      <p:ext uri="{BB962C8B-B14F-4D97-AF65-F5344CB8AC3E}">
        <p14:creationId xmlns="" xmlns:p14="http://schemas.microsoft.com/office/powerpoint/2010/main" val="216344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123658"/>
          </a:xfrm>
          <a:prstGeom prst="rect">
            <a:avLst/>
          </a:prstGeom>
          <a:noFill/>
        </p:spPr>
        <p:txBody>
          <a:bodyPr wrap="square" rtlCol="0">
            <a:spAutoFit/>
          </a:bodyPr>
          <a:lstStyle/>
          <a:p>
            <a:r>
              <a:rPr lang="en-US" sz="2400" dirty="0" smtClean="0">
                <a:solidFill>
                  <a:srgbClr val="FF0000"/>
                </a:solidFill>
              </a:rPr>
              <a:t>Profit Maximization in the Short-run: The Profit-earning Firm</a:t>
            </a:r>
          </a:p>
          <a:p>
            <a:r>
              <a:rPr lang="en-US" dirty="0" smtClean="0"/>
              <a:t>If, when producing at its MC=MR point, a firm in a perfectly competitive market is selling its output for a price that is greater than its average total cost, then the firm is earning economic profits. </a:t>
            </a:r>
          </a:p>
          <a:p>
            <a:r>
              <a:rPr lang="en-US" dirty="0" smtClean="0"/>
              <a:t>Economic profits mean the firm is </a:t>
            </a:r>
            <a:r>
              <a:rPr lang="en-US" u="sng" dirty="0" smtClean="0"/>
              <a:t>covering all of its explicit and implicit costs</a:t>
            </a:r>
            <a:r>
              <a:rPr lang="en-US" dirty="0" smtClean="0"/>
              <a:t>, and is earning additional revenue beyond these as well.</a:t>
            </a:r>
          </a:p>
          <a:p>
            <a:endParaRPr lang="en-US" dirty="0"/>
          </a:p>
        </p:txBody>
      </p:sp>
      <p:pic>
        <p:nvPicPr>
          <p:cNvPr id="9" name="Picture 8"/>
          <p:cNvPicPr/>
          <p:nvPr/>
        </p:nvPicPr>
        <p:blipFill>
          <a:blip r:embed="rId2" cstate="print"/>
          <a:stretch>
            <a:fillRect/>
          </a:stretch>
        </p:blipFill>
        <p:spPr>
          <a:xfrm>
            <a:off x="3053236" y="2400300"/>
            <a:ext cx="6014564" cy="2956492"/>
          </a:xfrm>
          <a:prstGeom prst="rect">
            <a:avLst/>
          </a:prstGeom>
          <a:solidFill>
            <a:srgbClr val="FFFFFF"/>
          </a:solidFill>
          <a:ln>
            <a:noFill/>
            <a:prstDash/>
          </a:ln>
        </p:spPr>
      </p:pic>
      <p:sp>
        <p:nvSpPr>
          <p:cNvPr id="5" name="TextBox 4"/>
          <p:cNvSpPr txBox="1"/>
          <p:nvPr/>
        </p:nvSpPr>
        <p:spPr>
          <a:xfrm>
            <a:off x="0" y="1866900"/>
            <a:ext cx="3200400" cy="4031873"/>
          </a:xfrm>
          <a:prstGeom prst="rect">
            <a:avLst/>
          </a:prstGeom>
          <a:noFill/>
        </p:spPr>
        <p:txBody>
          <a:bodyPr wrap="square" rtlCol="0">
            <a:spAutoFit/>
          </a:bodyPr>
          <a:lstStyle/>
          <a:p>
            <a:r>
              <a:rPr lang="en-US" sz="1600" b="1" dirty="0">
                <a:solidFill>
                  <a:srgbClr val="2830D8"/>
                </a:solidFill>
              </a:rPr>
              <a:t>Study the graph, and note</a:t>
            </a:r>
            <a:r>
              <a:rPr lang="en-US" sz="1600" b="1" dirty="0" smtClean="0">
                <a:solidFill>
                  <a:srgbClr val="2830D8"/>
                </a:solidFill>
              </a:rPr>
              <a:t>:</a:t>
            </a:r>
            <a:endParaRPr lang="en-US" sz="1600" dirty="0" smtClean="0"/>
          </a:p>
          <a:p>
            <a:pPr marL="285750" indent="-285750">
              <a:buFont typeface="Arial" pitchFamily="34" charset="0"/>
              <a:buChar char="•"/>
            </a:pPr>
            <a:r>
              <a:rPr lang="en-US" sz="1600" dirty="0" smtClean="0"/>
              <a:t>The market demand is relatively high, the firm has a price that is greater than their ATC</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firm’s economic profit is the blue area (P-ATC)</a:t>
            </a:r>
            <a:r>
              <a:rPr lang="en-US" sz="1600" dirty="0" err="1" smtClean="0"/>
              <a:t>xQ</a:t>
            </a: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 is maximizing its profits by producing where MR=MC.</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Due to the absence of entry barriers, profits won’t be sustained in the long-run, as new firms will enter the market.</a:t>
            </a:r>
          </a:p>
          <a:p>
            <a:pPr marL="285750" indent="-285750">
              <a:buFont typeface="Arial" pitchFamily="34" charset="0"/>
              <a:buChar char="•"/>
            </a:pPr>
            <a:endParaRPr lang="en-US" sz="1600" dirty="0"/>
          </a:p>
        </p:txBody>
      </p:sp>
    </p:spTree>
    <p:extLst>
      <p:ext uri="{BB962C8B-B14F-4D97-AF65-F5344CB8AC3E}">
        <p14:creationId xmlns="" xmlns:p14="http://schemas.microsoft.com/office/powerpoint/2010/main" val="423362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123658"/>
          </a:xfrm>
          <a:prstGeom prst="rect">
            <a:avLst/>
          </a:prstGeom>
          <a:noFill/>
        </p:spPr>
        <p:txBody>
          <a:bodyPr wrap="square" rtlCol="0">
            <a:spAutoFit/>
          </a:bodyPr>
          <a:lstStyle/>
          <a:p>
            <a:r>
              <a:rPr lang="en-US" sz="2400" dirty="0">
                <a:solidFill>
                  <a:srgbClr val="FF0000"/>
                </a:solidFill>
              </a:rPr>
              <a:t>Profit Maximization in the Short-run: </a:t>
            </a:r>
            <a:r>
              <a:rPr lang="en-US" sz="2400" dirty="0" smtClean="0">
                <a:solidFill>
                  <a:srgbClr val="FF0000"/>
                </a:solidFill>
              </a:rPr>
              <a:t>The Loss-minimizing Firm</a:t>
            </a:r>
          </a:p>
          <a:p>
            <a:r>
              <a:rPr lang="en-US" dirty="0" smtClean="0"/>
              <a:t>If, when producing at its MC=MR point, a firm in a perfectly competitive market is selling at a price that is lower than its average total cost, the firm will be minimizing its losses, but earning no economic profit at all. </a:t>
            </a:r>
          </a:p>
          <a:p>
            <a:r>
              <a:rPr lang="en-US" dirty="0" smtClean="0"/>
              <a:t>The loss minimizing firm will either exit the industry in the long-run, or hope other firms exit until the supply decreases, causing the price to rise once again.</a:t>
            </a:r>
          </a:p>
          <a:p>
            <a:endParaRPr lang="en-US" dirty="0"/>
          </a:p>
        </p:txBody>
      </p:sp>
      <p:sp>
        <p:nvSpPr>
          <p:cNvPr id="5" name="TextBox 4"/>
          <p:cNvSpPr txBox="1"/>
          <p:nvPr/>
        </p:nvSpPr>
        <p:spPr>
          <a:xfrm>
            <a:off x="-228600" y="1929348"/>
            <a:ext cx="3429000" cy="3785652"/>
          </a:xfrm>
          <a:prstGeom prst="rect">
            <a:avLst/>
          </a:prstGeom>
          <a:noFill/>
        </p:spPr>
        <p:txBody>
          <a:bodyPr wrap="square" rtlCol="0">
            <a:spAutoFit/>
          </a:bodyPr>
          <a:lstStyle/>
          <a:p>
            <a:r>
              <a:rPr lang="en-US" sz="1600" b="1" dirty="0" smtClean="0">
                <a:solidFill>
                  <a:srgbClr val="2830D8"/>
                </a:solidFill>
              </a:rPr>
              <a:t>      Study </a:t>
            </a:r>
            <a:r>
              <a:rPr lang="en-US" sz="1600" b="1" dirty="0">
                <a:solidFill>
                  <a:srgbClr val="2830D8"/>
                </a:solidFill>
              </a:rPr>
              <a:t>the graph, and note</a:t>
            </a:r>
            <a:r>
              <a:rPr lang="en-US" sz="1600" b="1" dirty="0" smtClean="0">
                <a:solidFill>
                  <a:srgbClr val="2830D8"/>
                </a:solidFill>
              </a:rPr>
              <a:t>:</a:t>
            </a:r>
            <a:endParaRPr lang="en-US" sz="1600" dirty="0" smtClean="0"/>
          </a:p>
          <a:p>
            <a:pPr marL="285750" indent="-285750">
              <a:buFont typeface="Arial" pitchFamily="34" charset="0"/>
              <a:buChar char="•"/>
            </a:pPr>
            <a:r>
              <a:rPr lang="en-US" sz="1600" dirty="0" smtClean="0"/>
              <a:t>Demand is relatively low, so the price the firm can sell output for is below its ATC</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firm’s economic losses are the yellow area (ATC-P)</a:t>
            </a:r>
            <a:r>
              <a:rPr lang="en-US" sz="1600" dirty="0" err="1" smtClean="0"/>
              <a:t>xQ</a:t>
            </a:r>
            <a:r>
              <a:rPr lang="en-US" sz="1600" dirty="0" smtClean="0"/>
              <a:t>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 is minimizing its losses by producing where MR=MC.</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Due to the absence of entry barriers, losses in the long-run will be eliminated as firms exit the industry to avoid further losses.</a:t>
            </a:r>
          </a:p>
        </p:txBody>
      </p:sp>
      <p:pic>
        <p:nvPicPr>
          <p:cNvPr id="10" name="Picture 9"/>
          <p:cNvPicPr/>
          <p:nvPr/>
        </p:nvPicPr>
        <p:blipFill>
          <a:blip r:embed="rId2" cstate="print"/>
          <a:stretch>
            <a:fillRect/>
          </a:stretch>
        </p:blipFill>
        <p:spPr>
          <a:xfrm>
            <a:off x="3048000" y="2400300"/>
            <a:ext cx="6019800" cy="3048000"/>
          </a:xfrm>
          <a:prstGeom prst="rect">
            <a:avLst/>
          </a:prstGeom>
          <a:solidFill>
            <a:srgbClr val="FFFFFF"/>
          </a:solidFill>
          <a:ln>
            <a:noFill/>
            <a:prstDash/>
          </a:ln>
        </p:spPr>
      </p:pic>
    </p:spTree>
    <p:extLst>
      <p:ext uri="{BB962C8B-B14F-4D97-AF65-F5344CB8AC3E}">
        <p14:creationId xmlns="" xmlns:p14="http://schemas.microsoft.com/office/powerpoint/2010/main" val="296495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123658"/>
          </a:xfrm>
          <a:prstGeom prst="rect">
            <a:avLst/>
          </a:prstGeom>
          <a:noFill/>
        </p:spPr>
        <p:txBody>
          <a:bodyPr wrap="square" rtlCol="0">
            <a:spAutoFit/>
          </a:bodyPr>
          <a:lstStyle/>
          <a:p>
            <a:r>
              <a:rPr lang="en-US" sz="2400" dirty="0">
                <a:solidFill>
                  <a:srgbClr val="FF0000"/>
                </a:solidFill>
              </a:rPr>
              <a:t>Profit Maximization in the Short-run: </a:t>
            </a:r>
            <a:r>
              <a:rPr lang="en-US" sz="2400" dirty="0" smtClean="0">
                <a:solidFill>
                  <a:srgbClr val="FF0000"/>
                </a:solidFill>
              </a:rPr>
              <a:t>The Breaking-even Firm</a:t>
            </a:r>
          </a:p>
          <a:p>
            <a:r>
              <a:rPr lang="en-US" dirty="0" smtClean="0"/>
              <a:t>If, when producing at its MC=MR level of output, the price the firm can sell its output for is exactly equal to the firm’s minimum average total cost, then the best the firm can hope to do is to break even. </a:t>
            </a:r>
          </a:p>
          <a:p>
            <a:r>
              <a:rPr lang="en-US" dirty="0" smtClean="0"/>
              <a:t>Breaking even means a firm is covering all of its explicit and implicit costs, but earning no </a:t>
            </a:r>
            <a:r>
              <a:rPr lang="en-US" i="1" dirty="0" smtClean="0"/>
              <a:t>additional</a:t>
            </a:r>
            <a:r>
              <a:rPr lang="en-US" dirty="0"/>
              <a:t> </a:t>
            </a:r>
            <a:r>
              <a:rPr lang="en-US" dirty="0" smtClean="0"/>
              <a:t>profit. The firm is earning only a </a:t>
            </a:r>
            <a:r>
              <a:rPr lang="en-US" b="1" i="1" dirty="0" smtClean="0">
                <a:solidFill>
                  <a:srgbClr val="FF0000"/>
                </a:solidFill>
              </a:rPr>
              <a:t>NORMAL PROFIT</a:t>
            </a:r>
            <a:r>
              <a:rPr lang="en-US" i="1" dirty="0" smtClean="0"/>
              <a:t>.</a:t>
            </a:r>
            <a:endParaRPr lang="en-US" dirty="0" smtClean="0"/>
          </a:p>
          <a:p>
            <a:endParaRPr lang="en-US" dirty="0"/>
          </a:p>
        </p:txBody>
      </p:sp>
      <p:sp>
        <p:nvSpPr>
          <p:cNvPr id="5" name="TextBox 4"/>
          <p:cNvSpPr txBox="1"/>
          <p:nvPr/>
        </p:nvSpPr>
        <p:spPr>
          <a:xfrm>
            <a:off x="0" y="1943100"/>
            <a:ext cx="3352800" cy="3539430"/>
          </a:xfrm>
          <a:prstGeom prst="rect">
            <a:avLst/>
          </a:prstGeom>
          <a:noFill/>
        </p:spPr>
        <p:txBody>
          <a:bodyPr wrap="square" rtlCol="0">
            <a:spAutoFit/>
          </a:bodyPr>
          <a:lstStyle/>
          <a:p>
            <a:r>
              <a:rPr lang="en-US" sz="1600" b="1" dirty="0">
                <a:solidFill>
                  <a:srgbClr val="2830D8"/>
                </a:solidFill>
              </a:rPr>
              <a:t>Study the graph, and note</a:t>
            </a:r>
            <a:r>
              <a:rPr lang="en-US" sz="1600" b="1" dirty="0" smtClean="0">
                <a:solidFill>
                  <a:srgbClr val="2830D8"/>
                </a:solidFill>
              </a:rPr>
              <a:t>:</a:t>
            </a:r>
          </a:p>
          <a:p>
            <a:endParaRPr lang="en-US" sz="1600" dirty="0" smtClean="0"/>
          </a:p>
          <a:p>
            <a:pPr marL="285750" indent="-285750">
              <a:buFont typeface="Arial" pitchFamily="34" charset="0"/>
              <a:buChar char="•"/>
            </a:pPr>
            <a:r>
              <a:rPr lang="en-US" sz="1600" dirty="0" smtClean="0"/>
              <a:t>The market has set a price equal to the firm’s minimum ATC</a:t>
            </a:r>
          </a:p>
          <a:p>
            <a:pPr marL="285750" indent="-285750">
              <a:buFont typeface="Arial" pitchFamily="34" charset="0"/>
              <a:buChar char="•"/>
            </a:pPr>
            <a:r>
              <a:rPr lang="en-US" sz="1600" dirty="0" smtClean="0"/>
              <a:t>The firm is just covering all its costs, meaning it is earning zero economic profits, but no losses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Producing at any quantity other than </a:t>
            </a:r>
            <a:r>
              <a:rPr lang="en-US" sz="1600" dirty="0" err="1" smtClean="0"/>
              <a:t>Qf</a:t>
            </a:r>
            <a:r>
              <a:rPr lang="en-US" sz="1600" dirty="0" smtClean="0"/>
              <a:t>, the firm would earn economic losses.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There is no incentive for firms to enter or exit this market.</a:t>
            </a:r>
          </a:p>
        </p:txBody>
      </p:sp>
      <p:pic>
        <p:nvPicPr>
          <p:cNvPr id="9" name="Picture 8"/>
          <p:cNvPicPr/>
          <p:nvPr/>
        </p:nvPicPr>
        <p:blipFill>
          <a:blip r:embed="rId2" cstate="print"/>
          <a:stretch>
            <a:fillRect/>
          </a:stretch>
        </p:blipFill>
        <p:spPr>
          <a:xfrm>
            <a:off x="3182587" y="2400300"/>
            <a:ext cx="5904865" cy="2894965"/>
          </a:xfrm>
          <a:prstGeom prst="rect">
            <a:avLst/>
          </a:prstGeom>
          <a:solidFill>
            <a:srgbClr val="FFFFFF"/>
          </a:solidFill>
          <a:ln>
            <a:noFill/>
            <a:prstDash/>
          </a:ln>
        </p:spPr>
      </p:pic>
    </p:spTree>
    <p:extLst>
      <p:ext uri="{BB962C8B-B14F-4D97-AF65-F5344CB8AC3E}">
        <p14:creationId xmlns="" xmlns:p14="http://schemas.microsoft.com/office/powerpoint/2010/main" val="1300256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
            <a:ext cx="9144000" cy="5262979"/>
          </a:xfrm>
          <a:prstGeom prst="rect">
            <a:avLst/>
          </a:prstGeom>
          <a:noFill/>
        </p:spPr>
        <p:txBody>
          <a:bodyPr wrap="square" rtlCol="0">
            <a:spAutoFit/>
          </a:bodyPr>
          <a:lstStyle/>
          <a:p>
            <a:r>
              <a:rPr lang="en-US" sz="2400" dirty="0">
                <a:solidFill>
                  <a:srgbClr val="FF0000"/>
                </a:solidFill>
              </a:rPr>
              <a:t>Profit Maximization in the </a:t>
            </a:r>
            <a:r>
              <a:rPr lang="en-US" sz="2400" dirty="0" smtClean="0">
                <a:solidFill>
                  <a:srgbClr val="FF0000"/>
                </a:solidFill>
              </a:rPr>
              <a:t>Long-run</a:t>
            </a:r>
          </a:p>
          <a:p>
            <a:r>
              <a:rPr lang="en-US" dirty="0" smtClean="0"/>
              <a:t>Recall from an earlier unit that the long-run is defined as: </a:t>
            </a:r>
          </a:p>
          <a:p>
            <a:pPr algn="ctr"/>
            <a:r>
              <a:rPr lang="en-US" i="1" dirty="0" smtClean="0">
                <a:solidFill>
                  <a:srgbClr val="2830D8"/>
                </a:solidFill>
              </a:rPr>
              <a:t>The period of time over which firms can adjust their plant size in response to changes in the level of demand for their product. New firms can enter a market and existing firms can exit a market in the long-run.</a:t>
            </a:r>
            <a:r>
              <a:rPr lang="en-US" dirty="0" smtClean="0">
                <a:solidFill>
                  <a:srgbClr val="2830D8"/>
                </a:solidFill>
              </a:rPr>
              <a:t> </a:t>
            </a:r>
            <a:r>
              <a:rPr lang="en-US" i="1" dirty="0" smtClean="0">
                <a:solidFill>
                  <a:srgbClr val="2830D8"/>
                </a:solidFill>
              </a:rPr>
              <a:t>The long-run is the variable-plant period.</a:t>
            </a:r>
          </a:p>
          <a:p>
            <a:pPr algn="ctr"/>
            <a:endParaRPr lang="en-US" dirty="0" smtClean="0"/>
          </a:p>
          <a:p>
            <a:r>
              <a:rPr lang="en-US" b="1" dirty="0" smtClean="0">
                <a:solidFill>
                  <a:srgbClr val="0000CC"/>
                </a:solidFill>
              </a:rPr>
              <a:t>Entry and exit in the long-run: </a:t>
            </a:r>
            <a:r>
              <a:rPr lang="en-US" dirty="0" smtClean="0"/>
              <a:t>In perfectly competitive markets, firms can enter or exit the market in the long-run.</a:t>
            </a:r>
          </a:p>
          <a:p>
            <a:pPr marL="285750" indent="-285750">
              <a:buFont typeface="Arial" pitchFamily="34" charset="0"/>
              <a:buChar char="•"/>
            </a:pPr>
            <a:r>
              <a:rPr lang="en-US" dirty="0" smtClean="0"/>
              <a:t>If economic profits are being earned, firms will be attracted to the profits and will want to enter the market</a:t>
            </a:r>
          </a:p>
          <a:p>
            <a:pPr marL="285750" indent="-285750">
              <a:buFont typeface="Arial" pitchFamily="34" charset="0"/>
              <a:buChar char="•"/>
            </a:pPr>
            <a:r>
              <a:rPr lang="en-US" dirty="0" smtClean="0"/>
              <a:t>If economic losses are being earned, some firms will wish to minimize their losses by shutting down and leaving the market</a:t>
            </a:r>
          </a:p>
          <a:p>
            <a:pPr marL="285750" indent="-285750">
              <a:buFont typeface="Arial" pitchFamily="34" charset="0"/>
              <a:buChar char="•"/>
            </a:pPr>
            <a:r>
              <a:rPr lang="en-US" dirty="0" smtClean="0"/>
              <a:t>Due to the entry and exit of firms in perfectly competitive markets, economic profits and losses will be eliminated in the long-run and firms will only BREAK EVEN. </a:t>
            </a:r>
          </a:p>
          <a:p>
            <a:endParaRPr lang="en-US" dirty="0"/>
          </a:p>
          <a:p>
            <a:pPr algn="ctr"/>
            <a:r>
              <a:rPr lang="en-US" sz="2000" i="1" dirty="0" smtClean="0">
                <a:solidFill>
                  <a:srgbClr val="FF0000"/>
                </a:solidFill>
              </a:rPr>
              <a:t>When all the firms in a perfectly competitive market are breaking even, a market is in its long-run equilibrium state. No firms will with to enter OR exit a market in which firms are breaking even!</a:t>
            </a:r>
            <a:endParaRPr lang="en-US" sz="2000" i="1" dirty="0">
              <a:solidFill>
                <a:srgbClr val="FF0000"/>
              </a:solidFill>
            </a:endParaRPr>
          </a:p>
        </p:txBody>
      </p:sp>
    </p:spTree>
    <p:extLst>
      <p:ext uri="{BB962C8B-B14F-4D97-AF65-F5344CB8AC3E}">
        <p14:creationId xmlns="" xmlns:p14="http://schemas.microsoft.com/office/powerpoint/2010/main" val="672604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3945</Words>
  <Application>Microsoft Office PowerPoint</Application>
  <PresentationFormat>On-screen Show (16:10)</PresentationFormat>
  <Paragraphs>407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Zurich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Welker</dc:creator>
  <cp:lastModifiedBy>khurley</cp:lastModifiedBy>
  <cp:revision>69</cp:revision>
  <dcterms:created xsi:type="dcterms:W3CDTF">2012-04-30T21:38:20Z</dcterms:created>
  <dcterms:modified xsi:type="dcterms:W3CDTF">2013-03-04T01:46:42Z</dcterms:modified>
</cp:coreProperties>
</file>