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94" r:id="rId3"/>
    <p:sldId id="357" r:id="rId4"/>
    <p:sldId id="338" r:id="rId5"/>
    <p:sldId id="295" r:id="rId6"/>
    <p:sldId id="340" r:id="rId7"/>
    <p:sldId id="297" r:id="rId8"/>
    <p:sldId id="339" r:id="rId9"/>
    <p:sldId id="300" r:id="rId10"/>
    <p:sldId id="301" r:id="rId11"/>
    <p:sldId id="358" r:id="rId12"/>
    <p:sldId id="302" r:id="rId13"/>
    <p:sldId id="303" r:id="rId14"/>
    <p:sldId id="304" r:id="rId15"/>
    <p:sldId id="327" r:id="rId16"/>
    <p:sldId id="328" r:id="rId17"/>
    <p:sldId id="305" r:id="rId18"/>
    <p:sldId id="306" r:id="rId19"/>
    <p:sldId id="307" r:id="rId20"/>
    <p:sldId id="342" r:id="rId21"/>
    <p:sldId id="311" r:id="rId22"/>
    <p:sldId id="312" r:id="rId23"/>
    <p:sldId id="356" r:id="rId24"/>
    <p:sldId id="308" r:id="rId25"/>
    <p:sldId id="309" r:id="rId26"/>
    <p:sldId id="310" r:id="rId27"/>
    <p:sldId id="298" r:id="rId28"/>
    <p:sldId id="299" r:id="rId29"/>
    <p:sldId id="326" r:id="rId30"/>
    <p:sldId id="341" r:id="rId31"/>
    <p:sldId id="313" r:id="rId32"/>
    <p:sldId id="361" r:id="rId33"/>
    <p:sldId id="362" r:id="rId34"/>
    <p:sldId id="363" r:id="rId35"/>
    <p:sldId id="364" r:id="rId36"/>
    <p:sldId id="365" r:id="rId37"/>
    <p:sldId id="366" r:id="rId38"/>
    <p:sldId id="378" r:id="rId39"/>
    <p:sldId id="315" r:id="rId40"/>
    <p:sldId id="377" r:id="rId41"/>
    <p:sldId id="367" r:id="rId42"/>
    <p:sldId id="368" r:id="rId43"/>
    <p:sldId id="369" r:id="rId44"/>
    <p:sldId id="370" r:id="rId45"/>
    <p:sldId id="316" r:id="rId46"/>
    <p:sldId id="371" r:id="rId47"/>
    <p:sldId id="322" r:id="rId48"/>
    <p:sldId id="376" r:id="rId49"/>
    <p:sldId id="373" r:id="rId50"/>
    <p:sldId id="374" r:id="rId51"/>
    <p:sldId id="375" r:id="rId52"/>
    <p:sldId id="321" r:id="rId53"/>
    <p:sldId id="323" r:id="rId54"/>
    <p:sldId id="336" r:id="rId55"/>
    <p:sldId id="325" r:id="rId56"/>
    <p:sldId id="331" r:id="rId57"/>
    <p:sldId id="330" r:id="rId58"/>
    <p:sldId id="319" r:id="rId59"/>
    <p:sldId id="317" r:id="rId60"/>
    <p:sldId id="320"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96" y="-108"/>
      </p:cViewPr>
      <p:guideLst>
        <p:guide orient="horz" pos="180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C1AA9-31E6-4B2B-ABBC-A71DFB778812}" type="datetimeFigureOut">
              <a:rPr lang="en-US" smtClean="0"/>
              <a:pPr/>
              <a:t>11/20/2013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784C2-0419-4E4B-BAE4-F40272F012D9}" type="slidenum">
              <a:rPr lang="en-US" smtClean="0"/>
              <a:pPr/>
              <a:t>‹#›</a:t>
            </a:fld>
            <a:endParaRPr lang="en-US"/>
          </a:p>
        </p:txBody>
      </p:sp>
    </p:spTree>
    <p:extLst>
      <p:ext uri="{BB962C8B-B14F-4D97-AF65-F5344CB8AC3E}">
        <p14:creationId xmlns:p14="http://schemas.microsoft.com/office/powerpoint/2010/main" xmlns="" val="9158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27756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14207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238583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263774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60087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70741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1902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56845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34851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11936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34662-5311-4481-9C63-601EA3A6229C}"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234808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3A34662-5311-4481-9C63-601EA3A6229C}" type="datetimeFigureOut">
              <a:rPr lang="en-US" smtClean="0"/>
              <a:pPr/>
              <a:t>11/20/2013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B1DA2AA-8A99-447D-9479-8B4B4F9A91F5}" type="slidenum">
              <a:rPr lang="en-US" smtClean="0"/>
              <a:pPr/>
              <a:t>‹#›</a:t>
            </a:fld>
            <a:endParaRPr lang="en-US"/>
          </a:p>
        </p:txBody>
      </p:sp>
    </p:spTree>
    <p:extLst>
      <p:ext uri="{BB962C8B-B14F-4D97-AF65-F5344CB8AC3E}">
        <p14:creationId xmlns:p14="http://schemas.microsoft.com/office/powerpoint/2010/main" xmlns="" val="182339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elkerswikinomics.com/blog/category/environment/" TargetMode="External"/><Relationship Id="rId13" Type="http://schemas.openxmlformats.org/officeDocument/2006/relationships/image" Target="../media/image1.jpeg"/><Relationship Id="rId3" Type="http://schemas.openxmlformats.org/officeDocument/2006/relationships/hyperlink" Target="http://welkerswikinomics.com/blog/category/taxes/" TargetMode="External"/><Relationship Id="rId7" Type="http://schemas.openxmlformats.org/officeDocument/2006/relationships/hyperlink" Target="http://welkerswikinomics.com/blog/category/coase-theorem/" TargetMode="External"/><Relationship Id="rId12" Type="http://schemas.openxmlformats.org/officeDocument/2006/relationships/hyperlink" Target="http://www.econclassroom.com/?page_id=3196" TargetMode="External"/><Relationship Id="rId2" Type="http://schemas.openxmlformats.org/officeDocument/2006/relationships/hyperlink" Target="http://welkerswikinomics.com/blog/category/price-controls/" TargetMode="External"/><Relationship Id="rId1" Type="http://schemas.openxmlformats.org/officeDocument/2006/relationships/slideLayout" Target="../slideLayouts/slideLayout1.xml"/><Relationship Id="rId6" Type="http://schemas.openxmlformats.org/officeDocument/2006/relationships/hyperlink" Target="http://welkerswikinomics.com/blog/category/externalities/" TargetMode="External"/><Relationship Id="rId11" Type="http://schemas.openxmlformats.org/officeDocument/2006/relationships/hyperlink" Target="http://www.econclassroom.com/?page_id=2889" TargetMode="External"/><Relationship Id="rId5" Type="http://schemas.openxmlformats.org/officeDocument/2006/relationships/hyperlink" Target="http://welkerswikinomics.com/blog/category/market-failure/" TargetMode="External"/><Relationship Id="rId10" Type="http://schemas.openxmlformats.org/officeDocument/2006/relationships/hyperlink" Target="http://www.econclassroom.com/?cat=14" TargetMode="External"/><Relationship Id="rId4" Type="http://schemas.openxmlformats.org/officeDocument/2006/relationships/hyperlink" Target="http://welkerswikinomics.com/blog/category/subsidies/" TargetMode="External"/><Relationship Id="rId9" Type="http://schemas.openxmlformats.org/officeDocument/2006/relationships/hyperlink" Target="http://welkerswikinomics.com/blog/category/public-good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E:\Uplands%20Material\Year%2012\Term%20One\1.4%20Market%20Failure\video%20and%20audio\Milton%20Friedman%20-%20Solutions%20to%20Market%20Failures.mp4"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lean_Water_Act" TargetMode="External"/><Relationship Id="rId2" Type="http://schemas.openxmlformats.org/officeDocument/2006/relationships/hyperlink" Target="http://en.wikipedia.org/wiki/Corporate_Average_Fuel_Economy" TargetMode="External"/><Relationship Id="rId1" Type="http://schemas.openxmlformats.org/officeDocument/2006/relationships/slideLayout" Target="../slideLayouts/slideLayout1.xml"/><Relationship Id="rId4" Type="http://schemas.openxmlformats.org/officeDocument/2006/relationships/hyperlink" Target="http://en.wikipedia.org/wiki/Clean_Air_Ac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iframe%20src=%22/player.vimeo.com/video/1665301%22%20width=%22500%22%20height=%22281%22%20webkitallowfullscreen%20mozallowfullscreen%20allowfullscreen%3e%3c/ifram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ideo" Target="http://www.youtube.com/v/_Tc6ywqoL6o?version=3&amp;hl=en_US&amp;rel=0" TargetMode="External"/><Relationship Id="rId4" Type="http://schemas.openxmlformats.org/officeDocument/2006/relationships/hyperlink" Target="http://youtu.be/_Tc6ywqoL6o"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E:\Uplands%20Material\Year%2010s\audio%20and%20video\Externalities__When_Is_a_Potato_Chip_Not_Just_a_Potato_Chip_.mp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conclassroom.com/?p=3006"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E:\Uplands%20Material\Year%2012\Term%20One\1.4%20Market%20Failure\video%20and%20audio\Hong_Kong_chokes_on_own_success,%20externality.mp4"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71941493"/>
              </p:ext>
            </p:extLst>
          </p:nvPr>
        </p:nvGraphicFramePr>
        <p:xfrm>
          <a:off x="228600" y="902936"/>
          <a:ext cx="6477000" cy="4618860"/>
        </p:xfrm>
        <a:graphic>
          <a:graphicData uri="http://schemas.openxmlformats.org/drawingml/2006/table">
            <a:tbl>
              <a:tblPr firstRow="1" bandRow="1">
                <a:tableStyleId>{5C22544A-7EE6-4342-B048-85BDC9FD1C3A}</a:tableStyleId>
              </a:tblPr>
              <a:tblGrid>
                <a:gridCol w="6477000"/>
              </a:tblGrid>
              <a:tr h="4618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CC"/>
                          </a:solidFill>
                          <a:latin typeface="Calibri" pitchFamily="34" charset="0"/>
                          <a:cs typeface="Calibri" pitchFamily="34" charset="0"/>
                        </a:rPr>
                        <a:t>Market Failure</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Market failure as a failure to allocate resources efficiently</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The meaning of externalities</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Negative externalities of production and consumption</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Positive externalities of production and consumption</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Lack of public goods</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Common access resources and the thread to sustainability</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Asymmetric information</a:t>
                      </a:r>
                    </a:p>
                    <a:p>
                      <a:pPr marL="171450" indent="-171450">
                        <a:buFont typeface="Arial" pitchFamily="34" charset="0"/>
                        <a:buChar char="•"/>
                      </a:pPr>
                      <a:r>
                        <a:rPr lang="en-US" sz="2000" b="0" i="0" u="none" strike="noStrike" kern="1200" baseline="0" dirty="0" smtClean="0">
                          <a:solidFill>
                            <a:schemeClr val="dk1"/>
                          </a:solidFill>
                          <a:latin typeface="Calibri" pitchFamily="34" charset="0"/>
                          <a:ea typeface="+mn-ea"/>
                          <a:cs typeface="Calibri" pitchFamily="34" charset="0"/>
                        </a:rPr>
                        <a:t>Abuse of monopoly power</a:t>
                      </a:r>
                    </a:p>
                  </a:txBody>
                  <a:tcPr marT="26458" marB="26458">
                    <a:solidFill>
                      <a:schemeClr val="bg1">
                        <a:lumMod val="65000"/>
                        <a:alpha val="22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620326589"/>
              </p:ext>
            </p:extLst>
          </p:nvPr>
        </p:nvGraphicFramePr>
        <p:xfrm>
          <a:off x="6781800" y="913284"/>
          <a:ext cx="2057400" cy="4544897"/>
        </p:xfrm>
        <a:graphic>
          <a:graphicData uri="http://schemas.openxmlformats.org/drawingml/2006/table">
            <a:tbl>
              <a:tblPr firstRow="1" bandRow="1">
                <a:tableStyleId>{5C22544A-7EE6-4342-B048-85BDC9FD1C3A}</a:tableStyleId>
              </a:tblPr>
              <a:tblGrid>
                <a:gridCol w="2057400"/>
              </a:tblGrid>
              <a:tr h="4544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FF3300"/>
                          </a:solidFill>
                          <a:latin typeface="Calibri" pitchFamily="34" charset="0"/>
                          <a:cs typeface="Calibri" pitchFamily="34" charset="0"/>
                        </a:rPr>
                        <a:t>Market Failure </a:t>
                      </a:r>
                      <a:r>
                        <a:rPr lang="en-US" sz="1600" b="0" baseline="0" dirty="0" smtClean="0">
                          <a:solidFill>
                            <a:srgbClr val="FF3300"/>
                          </a:solidFill>
                          <a:latin typeface="Calibri" pitchFamily="34" charset="0"/>
                          <a:cs typeface="Calibri" pitchFamily="34" charset="0"/>
                        </a:rPr>
                        <a:t>Online:</a:t>
                      </a:r>
                    </a:p>
                    <a:p>
                      <a:r>
                        <a:rPr lang="en-US" sz="1600" b="0" i="0" u="none" strike="noStrike" kern="1200" dirty="0" smtClean="0">
                          <a:solidFill>
                            <a:schemeClr val="tx1"/>
                          </a:solidFill>
                          <a:effectLst/>
                          <a:latin typeface="+mn-lt"/>
                          <a:ea typeface="+mn-ea"/>
                          <a:cs typeface="+mn-cs"/>
                          <a:hlinkClick r:id="rId2"/>
                        </a:rPr>
                        <a:t>Price controls</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3"/>
                        </a:rPr>
                        <a:t>Taxes</a:t>
                      </a:r>
                      <a:endParaRPr lang="en-US" sz="1600" b="0" i="0" u="none" strike="noStrike"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hlinkClick r:id="rId4"/>
                        </a:rPr>
                        <a:t>Subsidies</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5"/>
                        </a:rPr>
                        <a:t>Market failure</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6"/>
                        </a:rPr>
                        <a:t>Externalities</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3"/>
                        </a:rPr>
                        <a:t>Taxes</a:t>
                      </a:r>
                      <a:endParaRPr lang="en-US" sz="1600" b="0" i="0" kern="1200" dirty="0" smtClean="0">
                        <a:solidFill>
                          <a:schemeClr val="tx1"/>
                        </a:solidFill>
                        <a:effectLst/>
                        <a:latin typeface="+mn-lt"/>
                        <a:ea typeface="+mn-ea"/>
                        <a:cs typeface="+mn-cs"/>
                      </a:endParaRPr>
                    </a:p>
                    <a:p>
                      <a:r>
                        <a:rPr lang="en-US" sz="1600" b="0" i="0" u="none" strike="noStrike" kern="1200" dirty="0" err="1" smtClean="0">
                          <a:solidFill>
                            <a:schemeClr val="tx1"/>
                          </a:solidFill>
                          <a:effectLst/>
                          <a:latin typeface="+mn-lt"/>
                          <a:ea typeface="+mn-ea"/>
                          <a:cs typeface="+mn-cs"/>
                          <a:hlinkClick r:id="rId7"/>
                        </a:rPr>
                        <a:t>Coase</a:t>
                      </a:r>
                      <a:r>
                        <a:rPr lang="en-US" sz="1600" b="0" i="0" u="none" strike="noStrike" kern="1200" dirty="0" smtClean="0">
                          <a:solidFill>
                            <a:schemeClr val="tx1"/>
                          </a:solidFill>
                          <a:effectLst/>
                          <a:latin typeface="+mn-lt"/>
                          <a:ea typeface="+mn-ea"/>
                          <a:cs typeface="+mn-cs"/>
                          <a:hlinkClick r:id="rId7"/>
                        </a:rPr>
                        <a:t> Theorem</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8"/>
                        </a:rPr>
                        <a:t>Environment</a:t>
                      </a:r>
                      <a:endParaRPr lang="en-US" sz="1600" b="0" i="0" kern="1200" dirty="0" smtClean="0">
                        <a:solidFill>
                          <a:schemeClr val="tx1"/>
                        </a:solidFill>
                        <a:effectLst/>
                        <a:latin typeface="+mn-lt"/>
                        <a:ea typeface="+mn-ea"/>
                        <a:cs typeface="+mn-cs"/>
                      </a:endParaRPr>
                    </a:p>
                    <a:p>
                      <a:r>
                        <a:rPr lang="en-US" sz="1600" b="0" i="0" u="none" strike="noStrike" kern="1200" dirty="0" smtClean="0">
                          <a:solidFill>
                            <a:schemeClr val="tx1"/>
                          </a:solidFill>
                          <a:effectLst/>
                          <a:latin typeface="+mn-lt"/>
                          <a:ea typeface="+mn-ea"/>
                          <a:cs typeface="+mn-cs"/>
                          <a:hlinkClick r:id="rId9"/>
                        </a:rPr>
                        <a:t>Public goods</a:t>
                      </a:r>
                      <a:endParaRPr lang="en-US" sz="16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hlinkClick r:id="rId1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hlinkClick r:id="rId10"/>
                        </a:rPr>
                        <a:t>Market Failure Video Lessons</a:t>
                      </a: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hlinkClick r:id="rId11"/>
                        </a:rPr>
                        <a:t>Practice</a:t>
                      </a:r>
                      <a:r>
                        <a:rPr lang="en-US" sz="1600" b="0" baseline="0" dirty="0" smtClean="0">
                          <a:solidFill>
                            <a:schemeClr val="tx1"/>
                          </a:solidFill>
                          <a:hlinkClick r:id="rId11"/>
                        </a:rPr>
                        <a:t> Activities</a:t>
                      </a:r>
                      <a:endParaRPr lang="en-US"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lt1"/>
                          </a:solidFill>
                          <a:effectLst/>
                          <a:latin typeface="+mn-lt"/>
                          <a:ea typeface="+mn-ea"/>
                          <a:cs typeface="+mn-cs"/>
                          <a:hlinkClick r:id="rId12"/>
                        </a:rPr>
                        <a:t>Microeconomics Glossary</a:t>
                      </a:r>
                      <a:endParaRPr lang="en-US" sz="1600" b="0" dirty="0" smtClean="0">
                        <a:solidFill>
                          <a:schemeClr val="tx1"/>
                        </a:solidFill>
                      </a:endParaRPr>
                    </a:p>
                  </a:txBody>
                  <a:tcPr marT="26458" marB="26458">
                    <a:solidFill>
                      <a:schemeClr val="bg1">
                        <a:lumMod val="65000"/>
                        <a:alpha val="22000"/>
                      </a:schemeClr>
                    </a:solidFill>
                  </a:tcPr>
                </a:tc>
              </a:tr>
            </a:tbl>
          </a:graphicData>
        </a:graphic>
      </p:graphicFrame>
      <p:grpSp>
        <p:nvGrpSpPr>
          <p:cNvPr id="6" name="Group 5"/>
          <p:cNvGrpSpPr/>
          <p:nvPr/>
        </p:nvGrpSpPr>
        <p:grpSpPr>
          <a:xfrm>
            <a:off x="0" y="0"/>
            <a:ext cx="9144000" cy="697260"/>
            <a:chOff x="0" y="0"/>
            <a:chExt cx="9144000" cy="836712"/>
          </a:xfrm>
        </p:grpSpPr>
        <p:sp>
          <p:nvSpPr>
            <p:cNvPr id="7" name="Rectangle 6"/>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20"/>
            <p:cNvSpPr txBox="1">
              <a:spLocks/>
            </p:cNvSpPr>
            <p:nvPr/>
          </p:nvSpPr>
          <p:spPr>
            <a:xfrm>
              <a:off x="35496" y="168177"/>
              <a:ext cx="7704856" cy="596527"/>
            </a:xfrm>
            <a:prstGeom prst="rect">
              <a:avLst/>
            </a:prstGeom>
          </p:spPr>
          <p:txBody>
            <a:bodyPr vert="horz"/>
            <a:lstStyle/>
            <a:p>
              <a:pPr lvl="0">
                <a:spcBef>
                  <a:spcPct val="0"/>
                </a:spcBef>
                <a:defRPr/>
              </a:pP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1.4</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Market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Failure</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9" name="Content Placeholder 28" descr="WW badge.jpg"/>
            <p:cNvPicPr>
              <a:picLocks noChangeAspect="1"/>
            </p:cNvPicPr>
            <p:nvPr/>
          </p:nvPicPr>
          <p:blipFill>
            <a:blip r:embed="rId13" cstate="print"/>
            <a:stretch>
              <a:fillRect/>
            </a:stretch>
          </p:blipFill>
          <p:spPr>
            <a:xfrm>
              <a:off x="7740352" y="116632"/>
              <a:ext cx="1192088" cy="524519"/>
            </a:xfrm>
            <a:prstGeom prst="rect">
              <a:avLst/>
            </a:prstGeom>
          </p:spPr>
        </p:pic>
      </p:grpSp>
      <p:sp>
        <p:nvSpPr>
          <p:cNvPr id="10" name="TextBox 9"/>
          <p:cNvSpPr txBox="1"/>
          <p:nvPr/>
        </p:nvSpPr>
        <p:spPr>
          <a:xfrm>
            <a:off x="5334003" y="251521"/>
            <a:ext cx="2450133" cy="307777"/>
          </a:xfrm>
          <a:prstGeom prst="rect">
            <a:avLst/>
          </a:prstGeom>
          <a:noFill/>
        </p:spPr>
        <p:txBody>
          <a:bodyPr vert="horz" wrap="square" rtlCol="0">
            <a:spAutoFit/>
          </a:bodyPr>
          <a:lstStyle/>
          <a:p>
            <a:pPr algn="ctr"/>
            <a:r>
              <a:rPr lang="en-US" sz="1400" i="1" dirty="0" smtClean="0">
                <a:latin typeface="Lucida Sans - 20"/>
              </a:rPr>
              <a:t>U</a:t>
            </a:r>
            <a:r>
              <a:rPr lang="en-US" sz="1400" i="1" dirty="0" smtClean="0">
                <a:latin typeface="Lucida Sans - 16"/>
              </a:rPr>
              <a:t>nit Overview</a:t>
            </a:r>
            <a:endParaRPr lang="en-US" sz="1400" i="1" dirty="0">
              <a:latin typeface="Lucida Sans - 16"/>
            </a:endParaRPr>
          </a:p>
        </p:txBody>
      </p:sp>
    </p:spTree>
    <p:extLst>
      <p:ext uri="{BB962C8B-B14F-4D97-AF65-F5344CB8AC3E}">
        <p14:creationId xmlns:p14="http://schemas.microsoft.com/office/powerpoint/2010/main" xmlns="" val="278888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108520" y="2642141"/>
            <a:ext cx="3986340" cy="3095679"/>
            <a:chOff x="-108908" y="2642141"/>
            <a:chExt cx="4007800" cy="3095679"/>
          </a:xfrm>
        </p:grpSpPr>
        <p:sp>
          <p:nvSpPr>
            <p:cNvPr id="77" name="Rectangle 76"/>
            <p:cNvSpPr/>
            <p:nvPr/>
          </p:nvSpPr>
          <p:spPr>
            <a:xfrm>
              <a:off x="-25036" y="2642141"/>
              <a:ext cx="3923928" cy="3073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08908" y="2713484"/>
              <a:ext cx="3986728" cy="3024336"/>
              <a:chOff x="-36899" y="2713484"/>
              <a:chExt cx="3986728" cy="3024336"/>
            </a:xfrm>
          </p:grpSpPr>
          <p:grpSp>
            <p:nvGrpSpPr>
              <p:cNvPr id="37" name="Group 36"/>
              <p:cNvGrpSpPr>
                <a:grpSpLocks noChangeAspect="1"/>
              </p:cNvGrpSpPr>
              <p:nvPr/>
            </p:nvGrpSpPr>
            <p:grpSpPr>
              <a:xfrm>
                <a:off x="-36899" y="2713484"/>
                <a:ext cx="3986728" cy="3024336"/>
                <a:chOff x="77016" y="1885420"/>
                <a:chExt cx="4850584" cy="4415589"/>
              </a:xfrm>
            </p:grpSpPr>
            <p:cxnSp>
              <p:nvCxnSpPr>
                <p:cNvPr id="40" name="Straight Connector 39"/>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43" name="TextBox 42"/>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44" name="Straight Connector 43"/>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92477" y="5270500"/>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46" name="Straight Connector 45"/>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844757" y="2700572"/>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cxnSp>
              <p:nvCxnSpPr>
                <p:cNvPr id="48" name="Straight Connector 47"/>
                <p:cNvCxnSpPr/>
                <p:nvPr/>
              </p:nvCxnSpPr>
              <p:spPr>
                <a:xfrm flipV="1">
                  <a:off x="736600" y="2209800"/>
                  <a:ext cx="2476500" cy="22352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31479" y="1885420"/>
                  <a:ext cx="1492920" cy="853783"/>
                </a:xfrm>
                <a:prstGeom prst="rect">
                  <a:avLst/>
                </a:prstGeom>
                <a:noFill/>
              </p:spPr>
              <p:txBody>
                <a:bodyPr vert="horz" wrap="square" rtlCol="0">
                  <a:spAutoFit/>
                </a:bodyPr>
                <a:lstStyle/>
                <a:p>
                  <a:r>
                    <a:rPr lang="en-US" sz="1600" dirty="0">
                      <a:solidFill>
                        <a:srgbClr val="000000"/>
                      </a:solidFill>
                    </a:rPr>
                    <a:t>MSC=</a:t>
                  </a:r>
                  <a:r>
                    <a:rPr lang="en-US" sz="1600" dirty="0" err="1">
                      <a:solidFill>
                        <a:srgbClr val="000000"/>
                      </a:solidFill>
                    </a:rPr>
                    <a:t>S</a:t>
                  </a:r>
                  <a:r>
                    <a:rPr lang="en-US" sz="1600" baseline="-25000" dirty="0" err="1">
                      <a:solidFill>
                        <a:srgbClr val="000000"/>
                      </a:solidFill>
                    </a:rPr>
                    <a:t>w</a:t>
                  </a:r>
                  <a:r>
                    <a:rPr lang="en-US" sz="1600" baseline="-25000" dirty="0">
                      <a:solidFill>
                        <a:srgbClr val="000000"/>
                      </a:solidFill>
                    </a:rPr>
                    <a:t>/tax</a:t>
                  </a:r>
                </a:p>
                <a:p>
                  <a:endParaRPr lang="en-US" sz="1600" dirty="0">
                    <a:solidFill>
                      <a:srgbClr val="000000"/>
                    </a:solidFill>
                  </a:endParaRPr>
                </a:p>
              </p:txBody>
            </p:sp>
            <p:cxnSp>
              <p:nvCxnSpPr>
                <p:cNvPr id="50" name="Straight Connector 49"/>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55" name="TextBox 54"/>
                <p:cNvSpPr txBox="1"/>
                <p:nvPr/>
              </p:nvSpPr>
              <p:spPr>
                <a:xfrm>
                  <a:off x="1816100" y="5715380"/>
                  <a:ext cx="660400" cy="446445"/>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so</a:t>
                  </a:r>
                  <a:endParaRPr lang="en-US" sz="1600" baseline="-25000">
                    <a:solidFill>
                      <a:srgbClr val="000000"/>
                    </a:solidFill>
                  </a:endParaRPr>
                </a:p>
              </p:txBody>
            </p:sp>
            <p:sp>
              <p:nvSpPr>
                <p:cNvPr id="56" name="TextBox 55"/>
                <p:cNvSpPr txBox="1"/>
                <p:nvPr/>
              </p:nvSpPr>
              <p:spPr>
                <a:xfrm>
                  <a:off x="77016" y="3213100"/>
                  <a:ext cx="635000" cy="494295"/>
                </a:xfrm>
                <a:prstGeom prst="rect">
                  <a:avLst/>
                </a:prstGeom>
                <a:noFill/>
              </p:spPr>
              <p:txBody>
                <a:bodyPr vert="horz" rtlCol="0">
                  <a:spAutoFit/>
                </a:bodyPr>
                <a:lstStyle/>
                <a:p>
                  <a:r>
                    <a:rPr lang="en-US" sz="1600" dirty="0" smtClean="0">
                      <a:solidFill>
                        <a:srgbClr val="000000"/>
                      </a:solidFill>
                    </a:rPr>
                    <a:t>P</a:t>
                  </a:r>
                  <a:r>
                    <a:rPr lang="en-US" sz="1600" baseline="-25000" dirty="0" smtClean="0">
                      <a:solidFill>
                        <a:srgbClr val="000000"/>
                      </a:solidFill>
                    </a:rPr>
                    <a:t>e1</a:t>
                  </a:r>
                  <a:endParaRPr lang="en-US" sz="1600" baseline="-25000" dirty="0">
                    <a:solidFill>
                      <a:srgbClr val="000000"/>
                    </a:solidFill>
                  </a:endParaRPr>
                </a:p>
              </p:txBody>
            </p:sp>
            <p:sp>
              <p:nvSpPr>
                <p:cNvPr id="57" name="TextBox 56"/>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59" name="TextBox 58"/>
                <p:cNvSpPr txBox="1"/>
                <p:nvPr/>
              </p:nvSpPr>
              <p:spPr>
                <a:xfrm>
                  <a:off x="975946" y="1885420"/>
                  <a:ext cx="2340705" cy="494295"/>
                </a:xfrm>
                <a:prstGeom prst="rect">
                  <a:avLst/>
                </a:prstGeom>
                <a:noFill/>
              </p:spPr>
              <p:txBody>
                <a:bodyPr vert="horz" wrap="square" rtlCol="0">
                  <a:spAutoFit/>
                </a:bodyPr>
                <a:lstStyle/>
                <a:p>
                  <a:pPr algn="ctr"/>
                  <a:r>
                    <a:rPr lang="en-US" sz="1600" b="1" dirty="0" smtClean="0">
                      <a:solidFill>
                        <a:srgbClr val="FF6820"/>
                      </a:solidFill>
                    </a:rPr>
                    <a:t>Polluting industry</a:t>
                  </a:r>
                  <a:endParaRPr lang="en-US" sz="1600" b="1" dirty="0">
                    <a:solidFill>
                      <a:srgbClr val="FF6820"/>
                    </a:solidFill>
                  </a:endParaRPr>
                </a:p>
              </p:txBody>
            </p:sp>
          </p:grpSp>
          <p:cxnSp>
            <p:nvCxnSpPr>
              <p:cNvPr id="64" name="Straight Arrow Connector 63"/>
              <p:cNvCxnSpPr/>
              <p:nvPr/>
            </p:nvCxnSpPr>
            <p:spPr>
              <a:xfrm flipV="1">
                <a:off x="2123728" y="3386695"/>
                <a:ext cx="0" cy="478917"/>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507286" y="5101589"/>
                <a:ext cx="473127" cy="1"/>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0" y="0"/>
            <a:ext cx="9144000" cy="2554545"/>
          </a:xfrm>
          <a:prstGeom prst="rect">
            <a:avLst/>
          </a:prstGeom>
          <a:noFill/>
        </p:spPr>
        <p:txBody>
          <a:bodyPr wrap="square" rtlCol="0">
            <a:spAutoFit/>
          </a:bodyPr>
          <a:lstStyle/>
          <a:p>
            <a:r>
              <a:rPr lang="en-US" sz="2400" dirty="0" smtClean="0">
                <a:solidFill>
                  <a:srgbClr val="FF0000"/>
                </a:solidFill>
              </a:rPr>
              <a:t>Government Responses to Negative Externalities – Corrective Taxes</a:t>
            </a:r>
          </a:p>
          <a:p>
            <a:r>
              <a:rPr lang="en-US" dirty="0" smtClean="0"/>
              <a:t>A tax meant to correct a market failure is sometimes referred to as a </a:t>
            </a:r>
            <a:r>
              <a:rPr lang="en-US" i="1" dirty="0" err="1" smtClean="0"/>
              <a:t>Pigouvian</a:t>
            </a:r>
            <a:r>
              <a:rPr lang="en-US" i="1" dirty="0" smtClean="0"/>
              <a:t> Tax, </a:t>
            </a:r>
            <a:r>
              <a:rPr lang="en-US" dirty="0" smtClean="0"/>
              <a:t>after the economist </a:t>
            </a:r>
            <a:r>
              <a:rPr lang="en-US" i="1" dirty="0" smtClean="0"/>
              <a:t>Arthur </a:t>
            </a:r>
            <a:r>
              <a:rPr lang="en-US" i="1" dirty="0" err="1" smtClean="0"/>
              <a:t>Pigou</a:t>
            </a:r>
            <a:r>
              <a:rPr lang="en-US" i="1" dirty="0" smtClean="0"/>
              <a:t>, </a:t>
            </a:r>
            <a:r>
              <a:rPr lang="en-US" dirty="0" smtClean="0"/>
              <a:t>who first proposed using taxes to reduce the output of harmful goods.</a:t>
            </a:r>
          </a:p>
          <a:p>
            <a:r>
              <a:rPr lang="en-US" dirty="0" smtClean="0"/>
              <a:t> </a:t>
            </a:r>
          </a:p>
          <a:p>
            <a:pPr marL="285750" indent="-285750">
              <a:buFont typeface="Arial" pitchFamily="34" charset="0"/>
              <a:buChar char="•"/>
            </a:pPr>
            <a:r>
              <a:rPr lang="en-US" sz="1600" dirty="0" smtClean="0"/>
              <a:t>Recall </a:t>
            </a:r>
            <a:r>
              <a:rPr lang="en-US" sz="1600" dirty="0"/>
              <a:t>that a tax is a determinant of supply, </a:t>
            </a:r>
            <a:r>
              <a:rPr lang="en-US" sz="1600" dirty="0" smtClean="0"/>
              <a:t>s</a:t>
            </a:r>
          </a:p>
          <a:p>
            <a:pPr marL="285750" indent="-285750">
              <a:buFont typeface="Arial" pitchFamily="34" charset="0"/>
              <a:buChar char="•"/>
            </a:pPr>
            <a:r>
              <a:rPr lang="en-US" sz="1600" dirty="0"/>
              <a:t>A</a:t>
            </a:r>
            <a:r>
              <a:rPr lang="en-US" sz="1600" dirty="0" smtClean="0"/>
              <a:t> </a:t>
            </a:r>
            <a:r>
              <a:rPr lang="en-US" sz="1600" dirty="0"/>
              <a:t>tax on a good which </a:t>
            </a:r>
            <a:r>
              <a:rPr lang="en-US" sz="1600" dirty="0" smtClean="0"/>
              <a:t>created externalities of production or consumption will </a:t>
            </a:r>
            <a:r>
              <a:rPr lang="en-US" sz="1600" i="1" dirty="0" smtClean="0"/>
              <a:t>increase the marginal private costs of production and reduce the supply to a level closer to the marginal social costs (which include all external costs).</a:t>
            </a:r>
            <a:endParaRPr lang="en-US" sz="1600" dirty="0"/>
          </a:p>
          <a:p>
            <a:r>
              <a:rPr lang="en-US" dirty="0" smtClean="0"/>
              <a:t> </a:t>
            </a:r>
            <a:endParaRPr lang="en-US" b="1" dirty="0" smtClean="0"/>
          </a:p>
        </p:txBody>
      </p:sp>
      <p:grpSp>
        <p:nvGrpSpPr>
          <p:cNvPr id="78" name="Group 77"/>
          <p:cNvGrpSpPr/>
          <p:nvPr/>
        </p:nvGrpSpPr>
        <p:grpSpPr>
          <a:xfrm>
            <a:off x="5328592" y="2641476"/>
            <a:ext cx="3851920" cy="3096344"/>
            <a:chOff x="5220072" y="2641476"/>
            <a:chExt cx="3960440" cy="3096344"/>
          </a:xfrm>
        </p:grpSpPr>
        <p:sp>
          <p:nvSpPr>
            <p:cNvPr id="76" name="Rectangle 75"/>
            <p:cNvSpPr/>
            <p:nvPr/>
          </p:nvSpPr>
          <p:spPr>
            <a:xfrm>
              <a:off x="5220072" y="2641476"/>
              <a:ext cx="3923928" cy="3073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5292080" y="2696795"/>
              <a:ext cx="3888432" cy="3041025"/>
              <a:chOff x="4904765" y="2696795"/>
              <a:chExt cx="3888432" cy="3041025"/>
            </a:xfrm>
          </p:grpSpPr>
          <p:grpSp>
            <p:nvGrpSpPr>
              <p:cNvPr id="12" name="Group 11"/>
              <p:cNvGrpSpPr>
                <a:grpSpLocks noChangeAspect="1"/>
              </p:cNvGrpSpPr>
              <p:nvPr/>
            </p:nvGrpSpPr>
            <p:grpSpPr>
              <a:xfrm>
                <a:off x="4904765" y="2696795"/>
                <a:ext cx="3888432" cy="3041025"/>
                <a:chOff x="105879" y="1775903"/>
                <a:chExt cx="4821721" cy="4525106"/>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417679"/>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14891" y="5270499"/>
                  <a:ext cx="1301746" cy="503775"/>
                </a:xfrm>
                <a:prstGeom prst="rect">
                  <a:avLst/>
                </a:prstGeom>
                <a:noFill/>
              </p:spPr>
              <p:txBody>
                <a:bodyPr vert="horz" wrap="square" rtlCol="0">
                  <a:spAutoFit/>
                </a:bodyPr>
                <a:lstStyle/>
                <a:p>
                  <a:r>
                    <a:rPr lang="en-US" sz="1600" dirty="0" smtClean="0">
                      <a:solidFill>
                        <a:srgbClr val="000000"/>
                      </a:solidFill>
                    </a:rPr>
                    <a:t>D=MPB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9927" y="2529695"/>
                  <a:ext cx="964219" cy="503775"/>
                </a:xfrm>
                <a:prstGeom prst="rect">
                  <a:avLst/>
                </a:prstGeom>
                <a:noFill/>
              </p:spPr>
              <p:txBody>
                <a:bodyPr vert="horz" wrap="square" rtlCol="0">
                  <a:spAutoFit/>
                </a:bodyPr>
                <a:lstStyle/>
                <a:p>
                  <a:r>
                    <a:rPr lang="en-US" sz="1600" dirty="0" smtClean="0">
                      <a:solidFill>
                        <a:srgbClr val="000000"/>
                      </a:solidFill>
                    </a:rPr>
                    <a:t>S=MSC</a:t>
                  </a:r>
                </a:p>
              </p:txBody>
            </p:sp>
            <p:cxnSp>
              <p:nvCxnSpPr>
                <p:cNvPr id="23" name="Straight Connector 22"/>
                <p:cNvCxnSpPr/>
                <p:nvPr/>
              </p:nvCxnSpPr>
              <p:spPr>
                <a:xfrm>
                  <a:off x="1039167" y="3692979"/>
                  <a:ext cx="1769021" cy="155575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82180" y="5126268"/>
                  <a:ext cx="990600" cy="446445"/>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25" name="Straight Connector 24"/>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30" name="TextBox 29"/>
                <p:cNvSpPr txBox="1"/>
                <p:nvPr/>
              </p:nvSpPr>
              <p:spPr>
                <a:xfrm>
                  <a:off x="1816100" y="5715380"/>
                  <a:ext cx="660400" cy="446445"/>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so</a:t>
                  </a:r>
                  <a:endParaRPr lang="en-US" sz="1600" baseline="-25000">
                    <a:solidFill>
                      <a:srgbClr val="000000"/>
                    </a:solidFill>
                  </a:endParaRPr>
                </a:p>
              </p:txBody>
            </p:sp>
            <p:sp>
              <p:nvSpPr>
                <p:cNvPr id="31" name="TextBox 30"/>
                <p:cNvSpPr txBox="1"/>
                <p:nvPr/>
              </p:nvSpPr>
              <p:spPr>
                <a:xfrm>
                  <a:off x="139700" y="4262712"/>
                  <a:ext cx="6350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2" name="TextBox 31"/>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34" name="TextBox 33"/>
                <p:cNvSpPr txBox="1"/>
                <p:nvPr/>
              </p:nvSpPr>
              <p:spPr>
                <a:xfrm>
                  <a:off x="853732" y="1775903"/>
                  <a:ext cx="2637180" cy="503775"/>
                </a:xfrm>
                <a:prstGeom prst="rect">
                  <a:avLst/>
                </a:prstGeom>
                <a:noFill/>
              </p:spPr>
              <p:txBody>
                <a:bodyPr vert="horz" wrap="square" rtlCol="0">
                  <a:spAutoFit/>
                </a:bodyPr>
                <a:lstStyle/>
                <a:p>
                  <a:pPr algn="ctr"/>
                  <a:r>
                    <a:rPr lang="en-US" sz="1600" b="1" dirty="0" smtClean="0">
                      <a:solidFill>
                        <a:srgbClr val="FF6820"/>
                      </a:solidFill>
                    </a:rPr>
                    <a:t>Cigarette Market</a:t>
                  </a:r>
                  <a:endParaRPr lang="en-US" sz="1600" b="1" dirty="0">
                    <a:solidFill>
                      <a:srgbClr val="FF6820"/>
                    </a:solidFill>
                  </a:endParaRPr>
                </a:p>
              </p:txBody>
            </p:sp>
            <p:cxnSp>
              <p:nvCxnSpPr>
                <p:cNvPr id="61" name="Straight Connector 60"/>
                <p:cNvCxnSpPr/>
                <p:nvPr/>
              </p:nvCxnSpPr>
              <p:spPr>
                <a:xfrm flipV="1">
                  <a:off x="692150" y="2615526"/>
                  <a:ext cx="2116038" cy="1912024"/>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808561" y="2212557"/>
                  <a:ext cx="964218" cy="503775"/>
                </a:xfrm>
                <a:prstGeom prst="rect">
                  <a:avLst/>
                </a:prstGeom>
                <a:noFill/>
              </p:spPr>
              <p:txBody>
                <a:bodyPr vert="horz" wrap="square" rtlCol="0">
                  <a:spAutoFit/>
                </a:bodyPr>
                <a:lstStyle/>
                <a:p>
                  <a:r>
                    <a:rPr lang="en-US" sz="1600" dirty="0" err="1" smtClean="0">
                      <a:solidFill>
                        <a:srgbClr val="000000"/>
                      </a:solidFill>
                    </a:rPr>
                    <a:t>S</a:t>
                  </a:r>
                  <a:r>
                    <a:rPr lang="en-US" sz="1600" baseline="-25000" dirty="0" err="1" smtClean="0">
                      <a:solidFill>
                        <a:srgbClr val="000000"/>
                      </a:solidFill>
                    </a:rPr>
                    <a:t>w</a:t>
                  </a:r>
                  <a:r>
                    <a:rPr lang="en-US" sz="1600" baseline="-25000" dirty="0" smtClean="0">
                      <a:solidFill>
                        <a:srgbClr val="000000"/>
                      </a:solidFill>
                    </a:rPr>
                    <a:t>/tax</a:t>
                  </a:r>
                  <a:endParaRPr lang="en-US" sz="1600" baseline="-25000" dirty="0">
                    <a:solidFill>
                      <a:srgbClr val="000000"/>
                    </a:solidFill>
                  </a:endParaRPr>
                </a:p>
              </p:txBody>
            </p:sp>
            <p:cxnSp>
              <p:nvCxnSpPr>
                <p:cNvPr id="80" name="Straight Connector 79"/>
                <p:cNvCxnSpPr/>
                <p:nvPr/>
              </p:nvCxnSpPr>
              <p:spPr>
                <a:xfrm>
                  <a:off x="584200" y="3364915"/>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5879" y="3141693"/>
                  <a:ext cx="558800" cy="503775"/>
                </a:xfrm>
                <a:prstGeom prst="rect">
                  <a:avLst/>
                </a:prstGeom>
                <a:noFill/>
              </p:spPr>
              <p:txBody>
                <a:bodyPr vert="horz" rtlCol="0">
                  <a:spAutoFit/>
                </a:bodyPr>
                <a:lstStyle/>
                <a:p>
                  <a:r>
                    <a:rPr lang="en-US" sz="1600" dirty="0" smtClean="0">
                      <a:solidFill>
                        <a:srgbClr val="000000"/>
                      </a:solidFill>
                    </a:rPr>
                    <a:t>P</a:t>
                  </a:r>
                  <a:r>
                    <a:rPr lang="en-US" sz="1600" baseline="-25000" dirty="0" smtClean="0">
                      <a:solidFill>
                        <a:srgbClr val="000000"/>
                      </a:solidFill>
                    </a:rPr>
                    <a:t>e1</a:t>
                  </a:r>
                  <a:endParaRPr lang="en-US" sz="1600" baseline="-25000" dirty="0">
                    <a:solidFill>
                      <a:srgbClr val="000000"/>
                    </a:solidFill>
                  </a:endParaRPr>
                </a:p>
              </p:txBody>
            </p:sp>
          </p:grpSp>
          <p:cxnSp>
            <p:nvCxnSpPr>
              <p:cNvPr id="63" name="Straight Arrow Connector 62"/>
              <p:cNvCxnSpPr/>
              <p:nvPr/>
            </p:nvCxnSpPr>
            <p:spPr>
              <a:xfrm flipH="1" flipV="1">
                <a:off x="6934312" y="3470502"/>
                <a:ext cx="10330" cy="508980"/>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6409307" y="5065719"/>
                <a:ext cx="473127" cy="1"/>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75" name="TextBox 74"/>
          <p:cNvSpPr txBox="1"/>
          <p:nvPr/>
        </p:nvSpPr>
        <p:spPr>
          <a:xfrm>
            <a:off x="3707904" y="2629277"/>
            <a:ext cx="1711280" cy="3108543"/>
          </a:xfrm>
          <a:prstGeom prst="rect">
            <a:avLst/>
          </a:prstGeom>
          <a:solidFill>
            <a:schemeClr val="accent2">
              <a:lumMod val="20000"/>
              <a:lumOff val="80000"/>
            </a:schemeClr>
          </a:solidFill>
          <a:ln>
            <a:noFill/>
          </a:ln>
        </p:spPr>
        <p:txBody>
          <a:bodyPr wrap="square" rtlCol="0">
            <a:spAutoFit/>
          </a:bodyPr>
          <a:lstStyle/>
          <a:p>
            <a:r>
              <a:rPr lang="en-US" sz="1400" dirty="0" smtClean="0"/>
              <a:t>The tax reduces the supply of both goods, causing the equilibrium price to rise and the quantity demanded to fall. If the size of the tax reflects the size of the external costs, then the new equilibrium output (</a:t>
            </a:r>
            <a:r>
              <a:rPr lang="en-US" sz="1400" dirty="0" err="1" smtClean="0"/>
              <a:t>Qe</a:t>
            </a:r>
            <a:r>
              <a:rPr lang="en-US" sz="1400" dirty="0" smtClean="0"/>
              <a:t>) will equal the socially optimal level of output (</a:t>
            </a:r>
            <a:r>
              <a:rPr lang="en-US" sz="1400" dirty="0" err="1" smtClean="0"/>
              <a:t>Qso</a:t>
            </a:r>
            <a:r>
              <a:rPr lang="en-US" sz="1400" dirty="0"/>
              <a:t>)</a:t>
            </a:r>
            <a:r>
              <a:rPr lang="en-US" sz="1400" dirty="0" smtClean="0"/>
              <a:t> </a:t>
            </a:r>
            <a:endParaRPr lang="en-US" sz="1400" dirty="0"/>
          </a:p>
        </p:txBody>
      </p:sp>
    </p:spTree>
    <p:extLst>
      <p:ext uri="{BB962C8B-B14F-4D97-AF65-F5344CB8AC3E}">
        <p14:creationId xmlns:p14="http://schemas.microsoft.com/office/powerpoint/2010/main" xmlns="" val="298602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536" y="0"/>
            <a:ext cx="7416824" cy="1273324"/>
          </a:xfrm>
        </p:spPr>
        <p:txBody>
          <a:bodyPr>
            <a:noAutofit/>
          </a:bodyPr>
          <a:lstStyle/>
          <a:p>
            <a:r>
              <a:rPr lang="en-GB" sz="3600" dirty="0" smtClean="0"/>
              <a:t>Friedman on Negative externalities of production. </a:t>
            </a:r>
            <a:endParaRPr lang="en-GB" sz="3600" dirty="0"/>
          </a:p>
        </p:txBody>
      </p:sp>
      <p:pic>
        <p:nvPicPr>
          <p:cNvPr id="1026" name="Picture 2" descr="http://chronicle.uchicago.edu/061207/miltonprint.jpg"/>
          <p:cNvPicPr>
            <a:picLocks noChangeAspect="1" noChangeArrowheads="1"/>
          </p:cNvPicPr>
          <p:nvPr/>
        </p:nvPicPr>
        <p:blipFill>
          <a:blip r:embed="rId3" cstate="print"/>
          <a:srcRect/>
          <a:stretch>
            <a:fillRect/>
          </a:stretch>
        </p:blipFill>
        <p:spPr bwMode="auto">
          <a:xfrm>
            <a:off x="7055769" y="0"/>
            <a:ext cx="2088231" cy="1392154"/>
          </a:xfrm>
          <a:prstGeom prst="rect">
            <a:avLst/>
          </a:prstGeom>
          <a:noFill/>
        </p:spPr>
      </p:pic>
      <p:pic>
        <p:nvPicPr>
          <p:cNvPr id="5" name="Milton Friedman - Solutions to Market Failures.mp4">
            <a:hlinkClick r:id="" action="ppaction://media"/>
          </p:cNvPr>
          <p:cNvPicPr>
            <a:picLocks noRot="1" noChangeAspect="1"/>
          </p:cNvPicPr>
          <p:nvPr>
            <a:videoFile r:link="rId1"/>
          </p:nvPr>
        </p:nvPicPr>
        <p:blipFill>
          <a:blip r:embed="rId4" cstate="print"/>
          <a:stretch>
            <a:fillRect/>
          </a:stretch>
        </p:blipFill>
        <p:spPr>
          <a:xfrm>
            <a:off x="1043608" y="1345332"/>
            <a:ext cx="6554502" cy="43696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355"/>
            <a:ext cx="9144000" cy="5447645"/>
          </a:xfrm>
          <a:prstGeom prst="rect">
            <a:avLst/>
          </a:prstGeom>
          <a:noFill/>
        </p:spPr>
        <p:txBody>
          <a:bodyPr wrap="square" rtlCol="0">
            <a:spAutoFit/>
          </a:bodyPr>
          <a:lstStyle/>
          <a:p>
            <a:r>
              <a:rPr lang="en-US" sz="2400" dirty="0" smtClean="0">
                <a:solidFill>
                  <a:srgbClr val="FF0000"/>
                </a:solidFill>
              </a:rPr>
              <a:t>Evaluation of Corrective Taxes</a:t>
            </a:r>
          </a:p>
          <a:p>
            <a:r>
              <a:rPr lang="en-US" dirty="0" smtClean="0"/>
              <a:t>Corrective taxes are a popular response to negative </a:t>
            </a:r>
          </a:p>
          <a:p>
            <a:r>
              <a:rPr lang="en-US" dirty="0" smtClean="0"/>
              <a:t>externalities among economist, but among policy-makers,</a:t>
            </a:r>
          </a:p>
          <a:p>
            <a:r>
              <a:rPr lang="en-US" dirty="0" smtClean="0"/>
              <a:t> they are rarely popular. Some arguments against </a:t>
            </a:r>
          </a:p>
          <a:p>
            <a:r>
              <a:rPr lang="en-US" dirty="0" smtClean="0"/>
              <a:t>corrective taxes include:</a:t>
            </a:r>
          </a:p>
          <a:p>
            <a:endParaRPr lang="en-US" dirty="0" smtClean="0"/>
          </a:p>
          <a:p>
            <a:pPr marL="285750" indent="-285750">
              <a:buFont typeface="Arial" pitchFamily="34" charset="0"/>
              <a:buChar char="•"/>
            </a:pPr>
            <a:r>
              <a:rPr lang="en-US" b="1" dirty="0" smtClean="0">
                <a:solidFill>
                  <a:srgbClr val="0000FF"/>
                </a:solidFill>
              </a:rPr>
              <a:t>Higher costs for producers: </a:t>
            </a:r>
            <a:r>
              <a:rPr lang="en-US" dirty="0" smtClean="0"/>
              <a:t>Producers will reduce </a:t>
            </a:r>
          </a:p>
          <a:p>
            <a:pPr marL="285750" indent="-285750"/>
            <a:r>
              <a:rPr lang="en-US" dirty="0" smtClean="0"/>
              <a:t>	their output of the goods being taxed. This is bad for </a:t>
            </a:r>
          </a:p>
          <a:p>
            <a:pPr marL="285750" indent="-285750"/>
            <a:r>
              <a:rPr lang="en-US" dirty="0" smtClean="0"/>
              <a:t>	business.</a:t>
            </a:r>
            <a:endParaRPr lang="en-US" b="1" dirty="0" smtClean="0"/>
          </a:p>
          <a:p>
            <a:pPr marL="285750" indent="-285750">
              <a:buFont typeface="Arial" pitchFamily="34" charset="0"/>
              <a:buChar char="•"/>
            </a:pPr>
            <a:r>
              <a:rPr lang="en-US" b="1" dirty="0" smtClean="0">
                <a:solidFill>
                  <a:srgbClr val="0000FF"/>
                </a:solidFill>
              </a:rPr>
              <a:t>Higher prices for consumers: </a:t>
            </a:r>
            <a:r>
              <a:rPr lang="en-US" dirty="0" smtClean="0"/>
              <a:t>Consumers of the goods being taxed face higher prices, reducing  consumer surplus and the real incomes of households. </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solidFill>
                  <a:srgbClr val="0000FF"/>
                </a:solidFill>
              </a:rPr>
              <a:t>Less employment: </a:t>
            </a:r>
            <a:r>
              <a:rPr lang="en-US" dirty="0" smtClean="0"/>
              <a:t>As the taxed industries reduce their output, they may be forced to lay off workers, increasing unemployment in the economy.</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solidFill>
                  <a:srgbClr val="0000FF"/>
                </a:solidFill>
              </a:rPr>
              <a:t>Loss of competitiveness in global market: </a:t>
            </a:r>
            <a:r>
              <a:rPr lang="en-US" dirty="0" smtClean="0"/>
              <a:t>This is a major one. Policy-makers fear that if </a:t>
            </a:r>
            <a:r>
              <a:rPr lang="en-US" i="1" dirty="0" smtClean="0"/>
              <a:t>they </a:t>
            </a:r>
            <a:r>
              <a:rPr lang="en-US" dirty="0" smtClean="0"/>
              <a:t>impose taxes on their nation’s producers, but other nations’ governments do not impose taxes on their producers, then the domestic industries will suffer while foreign producers thrive. </a:t>
            </a:r>
            <a:endParaRPr lang="en-US" b="1" dirty="0"/>
          </a:p>
        </p:txBody>
      </p:sp>
      <p:grpSp>
        <p:nvGrpSpPr>
          <p:cNvPr id="3" name="Group 2"/>
          <p:cNvGrpSpPr/>
          <p:nvPr/>
        </p:nvGrpSpPr>
        <p:grpSpPr>
          <a:xfrm>
            <a:off x="5436096" y="0"/>
            <a:ext cx="3707904" cy="2857500"/>
            <a:chOff x="-108908" y="2642141"/>
            <a:chExt cx="4007800" cy="3095679"/>
          </a:xfrm>
        </p:grpSpPr>
        <p:sp>
          <p:nvSpPr>
            <p:cNvPr id="4" name="Rectangle 3"/>
            <p:cNvSpPr/>
            <p:nvPr/>
          </p:nvSpPr>
          <p:spPr>
            <a:xfrm>
              <a:off x="-25036" y="2642141"/>
              <a:ext cx="3923928" cy="3073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3"/>
            <p:cNvGrpSpPr/>
            <p:nvPr/>
          </p:nvGrpSpPr>
          <p:grpSpPr>
            <a:xfrm>
              <a:off x="-108908" y="2713484"/>
              <a:ext cx="3986728" cy="3024336"/>
              <a:chOff x="-36899" y="2713484"/>
              <a:chExt cx="3986728" cy="3024336"/>
            </a:xfrm>
          </p:grpSpPr>
          <p:grpSp>
            <p:nvGrpSpPr>
              <p:cNvPr id="6" name="Group 36"/>
              <p:cNvGrpSpPr>
                <a:grpSpLocks noChangeAspect="1"/>
              </p:cNvGrpSpPr>
              <p:nvPr/>
            </p:nvGrpSpPr>
            <p:grpSpPr>
              <a:xfrm>
                <a:off x="-36899" y="2713484"/>
                <a:ext cx="3986728" cy="3024336"/>
                <a:chOff x="77016" y="1885420"/>
                <a:chExt cx="4850584" cy="4415589"/>
              </a:xfrm>
            </p:grpSpPr>
            <p:cxnSp>
              <p:nvCxnSpPr>
                <p:cNvPr id="9" name="Straight Connector 8"/>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2" name="TextBox 11"/>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3" name="Straight Connector 12"/>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92477" y="5270500"/>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15" name="Straight Connector 14"/>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44757" y="2700572"/>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cxnSp>
              <p:nvCxnSpPr>
                <p:cNvPr id="17" name="Straight Connector 16"/>
                <p:cNvCxnSpPr/>
                <p:nvPr/>
              </p:nvCxnSpPr>
              <p:spPr>
                <a:xfrm flipV="1">
                  <a:off x="736600" y="2209800"/>
                  <a:ext cx="2476500" cy="22352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1479" y="1885420"/>
                  <a:ext cx="1492920" cy="853783"/>
                </a:xfrm>
                <a:prstGeom prst="rect">
                  <a:avLst/>
                </a:prstGeom>
                <a:noFill/>
              </p:spPr>
              <p:txBody>
                <a:bodyPr vert="horz" wrap="square" rtlCol="0">
                  <a:spAutoFit/>
                </a:bodyPr>
                <a:lstStyle/>
                <a:p>
                  <a:r>
                    <a:rPr lang="en-US" sz="1600" dirty="0">
                      <a:solidFill>
                        <a:srgbClr val="000000"/>
                      </a:solidFill>
                    </a:rPr>
                    <a:t>MSC=</a:t>
                  </a:r>
                  <a:r>
                    <a:rPr lang="en-US" sz="1600" dirty="0" err="1">
                      <a:solidFill>
                        <a:srgbClr val="000000"/>
                      </a:solidFill>
                    </a:rPr>
                    <a:t>S</a:t>
                  </a:r>
                  <a:r>
                    <a:rPr lang="en-US" sz="1600" baseline="-25000" dirty="0" err="1">
                      <a:solidFill>
                        <a:srgbClr val="000000"/>
                      </a:solidFill>
                    </a:rPr>
                    <a:t>w</a:t>
                  </a:r>
                  <a:r>
                    <a:rPr lang="en-US" sz="1600" baseline="-25000" dirty="0">
                      <a:solidFill>
                        <a:srgbClr val="000000"/>
                      </a:solidFill>
                    </a:rPr>
                    <a:t>/tax</a:t>
                  </a:r>
                </a:p>
                <a:p>
                  <a:endParaRPr lang="en-US" sz="1600" dirty="0">
                    <a:solidFill>
                      <a:srgbClr val="000000"/>
                    </a:solidFill>
                  </a:endParaRPr>
                </a:p>
              </p:txBody>
            </p:sp>
            <p:cxnSp>
              <p:nvCxnSpPr>
                <p:cNvPr id="19" name="Straight Connector 18"/>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24" name="TextBox 23"/>
                <p:cNvSpPr txBox="1"/>
                <p:nvPr/>
              </p:nvSpPr>
              <p:spPr>
                <a:xfrm>
                  <a:off x="1816100" y="5715380"/>
                  <a:ext cx="660400" cy="446445"/>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so</a:t>
                  </a:r>
                  <a:endParaRPr lang="en-US" sz="1600" baseline="-25000">
                    <a:solidFill>
                      <a:srgbClr val="000000"/>
                    </a:solidFill>
                  </a:endParaRPr>
                </a:p>
              </p:txBody>
            </p:sp>
            <p:sp>
              <p:nvSpPr>
                <p:cNvPr id="25" name="TextBox 24"/>
                <p:cNvSpPr txBox="1"/>
                <p:nvPr/>
              </p:nvSpPr>
              <p:spPr>
                <a:xfrm>
                  <a:off x="77016" y="3213100"/>
                  <a:ext cx="635000" cy="494295"/>
                </a:xfrm>
                <a:prstGeom prst="rect">
                  <a:avLst/>
                </a:prstGeom>
                <a:noFill/>
              </p:spPr>
              <p:txBody>
                <a:bodyPr vert="horz" rtlCol="0">
                  <a:spAutoFit/>
                </a:bodyPr>
                <a:lstStyle/>
                <a:p>
                  <a:r>
                    <a:rPr lang="en-US" sz="1600" dirty="0" smtClean="0">
                      <a:solidFill>
                        <a:srgbClr val="000000"/>
                      </a:solidFill>
                    </a:rPr>
                    <a:t>P</a:t>
                  </a:r>
                  <a:r>
                    <a:rPr lang="en-US" sz="1600" baseline="-25000" dirty="0" smtClean="0">
                      <a:solidFill>
                        <a:srgbClr val="000000"/>
                      </a:solidFill>
                    </a:rPr>
                    <a:t>e1</a:t>
                  </a:r>
                  <a:endParaRPr lang="en-US" sz="1600" baseline="-25000" dirty="0">
                    <a:solidFill>
                      <a:srgbClr val="000000"/>
                    </a:solidFill>
                  </a:endParaRPr>
                </a:p>
              </p:txBody>
            </p:sp>
            <p:sp>
              <p:nvSpPr>
                <p:cNvPr id="26" name="TextBox 25"/>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27" name="TextBox 26"/>
                <p:cNvSpPr txBox="1"/>
                <p:nvPr/>
              </p:nvSpPr>
              <p:spPr>
                <a:xfrm>
                  <a:off x="975946" y="1885420"/>
                  <a:ext cx="2340705" cy="494295"/>
                </a:xfrm>
                <a:prstGeom prst="rect">
                  <a:avLst/>
                </a:prstGeom>
                <a:noFill/>
              </p:spPr>
              <p:txBody>
                <a:bodyPr vert="horz" wrap="square" rtlCol="0">
                  <a:spAutoFit/>
                </a:bodyPr>
                <a:lstStyle/>
                <a:p>
                  <a:pPr algn="ctr"/>
                  <a:r>
                    <a:rPr lang="en-US" sz="1600" b="1" dirty="0" smtClean="0">
                      <a:solidFill>
                        <a:srgbClr val="FF6820"/>
                      </a:solidFill>
                    </a:rPr>
                    <a:t>Polluting industry</a:t>
                  </a:r>
                  <a:endParaRPr lang="en-US" sz="1600" b="1" dirty="0">
                    <a:solidFill>
                      <a:srgbClr val="FF6820"/>
                    </a:solidFill>
                  </a:endParaRPr>
                </a:p>
              </p:txBody>
            </p:sp>
          </p:grpSp>
          <p:cxnSp>
            <p:nvCxnSpPr>
              <p:cNvPr id="7" name="Straight Arrow Connector 6"/>
              <p:cNvCxnSpPr/>
              <p:nvPr/>
            </p:nvCxnSpPr>
            <p:spPr>
              <a:xfrm flipV="1">
                <a:off x="2123728" y="3386695"/>
                <a:ext cx="0" cy="478917"/>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507286" y="5101589"/>
                <a:ext cx="473127" cy="1"/>
              </a:xfrm>
              <a:prstGeom prst="straightConnector1">
                <a:avLst/>
              </a:prstGeom>
              <a:ln w="28575">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296505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p:cNvGraphicFramePr>
            <a:graphicFrameLocks noGrp="1"/>
          </p:cNvGraphicFramePr>
          <p:nvPr>
            <p:extLst>
              <p:ext uri="{D42A27DB-BD31-4B8C-83A1-F6EECF244321}">
                <p14:modId xmlns:p14="http://schemas.microsoft.com/office/powerpoint/2010/main" xmlns="" val="1349863270"/>
              </p:ext>
            </p:extLst>
          </p:nvPr>
        </p:nvGraphicFramePr>
        <p:xfrm>
          <a:off x="0" y="1849388"/>
          <a:ext cx="4932040" cy="3837600"/>
        </p:xfrm>
        <a:graphic>
          <a:graphicData uri="http://schemas.openxmlformats.org/drawingml/2006/table">
            <a:tbl>
              <a:tblPr firstRow="1" bandRow="1">
                <a:tableStyleId>{5DA37D80-6434-44D0-A028-1B22A696006F}</a:tableStyleId>
              </a:tblPr>
              <a:tblGrid>
                <a:gridCol w="4932040"/>
              </a:tblGrid>
              <a:tr h="766665">
                <a:tc>
                  <a:txBody>
                    <a:bodyPr/>
                    <a:lstStyle/>
                    <a:p>
                      <a:pPr marL="342900" indent="-342900">
                        <a:buFont typeface="+mj-lt"/>
                        <a:buAutoNum type="arabicPeriod"/>
                      </a:pPr>
                      <a:r>
                        <a:rPr lang="en-US" sz="1400" b="0" dirty="0" smtClean="0"/>
                        <a:t>A government or multi-national governing body issues or auctions off permits to polluting industries which allow them to emit a certain amount of carbon.</a:t>
                      </a:r>
                      <a:endParaRPr lang="en-US" sz="1400" b="0" dirty="0">
                        <a:solidFill>
                          <a:schemeClr val="tx1"/>
                        </a:solidFill>
                        <a:latin typeface="+mn-lt"/>
                        <a:cs typeface="Arial" pitchFamily="34" charset="0"/>
                      </a:endParaRPr>
                    </a:p>
                  </a:txBody>
                  <a:tcPr marT="38100" marB="38100">
                    <a:lnL w="12700" cmpd="sng">
                      <a:noFill/>
                    </a:lnL>
                    <a:lnR w="12700" cmpd="sng">
                      <a:noFill/>
                    </a:lnR>
                    <a:lnT w="12700" cmpd="sng">
                      <a:noFill/>
                    </a:lnT>
                    <a:lnB w="25400" cmpd="sng">
                      <a:noFill/>
                    </a:lnB>
                    <a:lnTlToBr w="12700" cmpd="sng">
                      <a:noFill/>
                      <a:prstDash val="solid"/>
                    </a:lnTlToBr>
                    <a:lnBlToTr w="12700" cmpd="sng">
                      <a:noFill/>
                      <a:prstDash val="solid"/>
                    </a:lnBlToTr>
                  </a:tcPr>
                </a:tc>
              </a:tr>
              <a:tr h="551089">
                <a:tc>
                  <a:txBody>
                    <a:bodyPr/>
                    <a:lstStyle/>
                    <a:p>
                      <a:pPr marL="342900" indent="-342900">
                        <a:buFont typeface="+mj-lt"/>
                        <a:buAutoNum type="arabicPeriod" startAt="2"/>
                      </a:pPr>
                      <a:r>
                        <a:rPr lang="en-US" sz="1400" dirty="0" smtClean="0"/>
                        <a:t>Some firms pollute beyond their permitted amount, so will either have to acquire more permits or reduce their emissions.</a:t>
                      </a:r>
                      <a:endParaRPr lang="en-US" sz="1400" dirty="0">
                        <a:solidFill>
                          <a:schemeClr val="tx1"/>
                        </a:solidFill>
                        <a:latin typeface="+mn-lt"/>
                        <a:cs typeface="Arial" pitchFamily="34" charset="0"/>
                      </a:endParaRPr>
                    </a:p>
                  </a:txBody>
                  <a:tcPr marT="38100" marB="38100">
                    <a:lnL w="12700" cmpd="sng">
                      <a:noFill/>
                    </a:lnL>
                    <a:lnR w="12700" cmpd="sng">
                      <a:noFill/>
                    </a:lnR>
                    <a:lnT w="25400" cmpd="sng">
                      <a:noFill/>
                    </a:lnT>
                    <a:lnB w="12700" cmpd="sng">
                      <a:noFill/>
                    </a:lnB>
                    <a:lnTlToBr w="12700" cmpd="sng">
                      <a:noFill/>
                      <a:prstDash val="solid"/>
                    </a:lnTlToBr>
                    <a:lnBlToTr w="12700" cmpd="sng">
                      <a:noFill/>
                      <a:prstDash val="solid"/>
                    </a:lnBlToTr>
                  </a:tcPr>
                </a:tc>
              </a:tr>
              <a:tr h="551089">
                <a:tc>
                  <a:txBody>
                    <a:bodyPr/>
                    <a:lstStyle/>
                    <a:p>
                      <a:pPr marL="342900" indent="-342900">
                        <a:buFont typeface="+mj-lt"/>
                        <a:buAutoNum type="arabicPeriod" startAt="3"/>
                      </a:pPr>
                      <a:r>
                        <a:rPr lang="en-US" sz="1400" dirty="0" smtClean="0"/>
                        <a:t>To acquire more permits, they must buy them  in the market from firms that do not need all of their permits</a:t>
                      </a:r>
                      <a:endParaRPr lang="en-US" sz="1400" dirty="0">
                        <a:solidFill>
                          <a:schemeClr val="tx1"/>
                        </a:solidFill>
                        <a:latin typeface="+mn-lt"/>
                        <a:cs typeface="Arial" pitchFamily="34" charset="0"/>
                      </a:endParaRPr>
                    </a:p>
                  </a:txBody>
                  <a:tcPr marT="38100" marB="38100">
                    <a:lnL w="12700" cmpd="sng">
                      <a:noFill/>
                    </a:lnL>
                    <a:lnR w="12700" cmpd="sng">
                      <a:noFill/>
                    </a:lnR>
                    <a:lnT w="12700" cmpd="sng">
                      <a:noFill/>
                    </a:lnT>
                    <a:lnB w="12700" cmpd="sng">
                      <a:noFill/>
                    </a:lnB>
                    <a:lnTlToBr w="12700" cmpd="sng">
                      <a:noFill/>
                      <a:prstDash val="solid"/>
                    </a:lnTlToBr>
                    <a:lnBlToTr w="12700" cmpd="sng">
                      <a:noFill/>
                      <a:prstDash val="solid"/>
                    </a:lnBlToTr>
                  </a:tcPr>
                </a:tc>
              </a:tr>
              <a:tr h="1018681">
                <a:tc>
                  <a:txBody>
                    <a:bodyPr/>
                    <a:lstStyle/>
                    <a:p>
                      <a:pPr marL="342900" indent="-342900">
                        <a:buFont typeface="+mj-lt"/>
                        <a:buAutoNum type="arabicPeriod" startAt="4"/>
                      </a:pPr>
                      <a:r>
                        <a:rPr lang="en-US" sz="1400" dirty="0" smtClean="0"/>
                        <a:t>The supply of permits is fixed and determined by the government, the demand for permits therefore determines the price of pollution. The more firms want to pollute, the more expensive it becomes to pollute.</a:t>
                      </a:r>
                      <a:endParaRPr lang="en-US" sz="1400" dirty="0">
                        <a:solidFill>
                          <a:schemeClr val="tx1"/>
                        </a:solidFill>
                        <a:latin typeface="+mn-lt"/>
                        <a:cs typeface="Arial" pitchFamily="34" charset="0"/>
                      </a:endParaRPr>
                    </a:p>
                  </a:txBody>
                  <a:tcPr marT="38100" marB="38100">
                    <a:lnL w="12700" cmpd="sng">
                      <a:noFill/>
                    </a:lnL>
                    <a:lnR w="12700" cmpd="sng">
                      <a:noFill/>
                    </a:lnR>
                    <a:lnT w="12700" cmpd="sng">
                      <a:noFill/>
                    </a:lnT>
                    <a:lnB w="12700" cmpd="sng">
                      <a:noFill/>
                    </a:lnB>
                    <a:lnTlToBr w="12700" cmpd="sng">
                      <a:noFill/>
                      <a:prstDash val="solid"/>
                    </a:lnTlToBr>
                    <a:lnBlToTr w="12700" cmpd="sng">
                      <a:noFill/>
                      <a:prstDash val="solid"/>
                    </a:lnBlToTr>
                  </a:tcPr>
                </a:tc>
              </a:tr>
              <a:tr h="784885">
                <a:tc>
                  <a:txBody>
                    <a:bodyPr/>
                    <a:lstStyle/>
                    <a:p>
                      <a:pPr marL="342900" indent="-342900">
                        <a:buFont typeface="+mj-lt"/>
                        <a:buAutoNum type="arabicPeriod" startAt="5"/>
                      </a:pPr>
                      <a:r>
                        <a:rPr lang="en-US" sz="1400" dirty="0" smtClean="0"/>
                        <a:t>There is a strong incentive for firms to reduce their emissions, because they can then sell the permits they do not need, adding to firm profit.</a:t>
                      </a:r>
                      <a:endParaRPr lang="en-US" sz="1400" dirty="0">
                        <a:solidFill>
                          <a:schemeClr val="tx1"/>
                        </a:solidFill>
                        <a:latin typeface="+mn-lt"/>
                        <a:cs typeface="Arial" pitchFamily="34" charset="0"/>
                      </a:endParaRPr>
                    </a:p>
                  </a:txBody>
                  <a:tcPr marT="38100" marB="3810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TextBox 1"/>
          <p:cNvSpPr txBox="1"/>
          <p:nvPr/>
        </p:nvSpPr>
        <p:spPr>
          <a:xfrm>
            <a:off x="0" y="0"/>
            <a:ext cx="9144000" cy="1785104"/>
          </a:xfrm>
          <a:prstGeom prst="rect">
            <a:avLst/>
          </a:prstGeom>
          <a:noFill/>
        </p:spPr>
        <p:txBody>
          <a:bodyPr wrap="square" rtlCol="0">
            <a:spAutoFit/>
          </a:bodyPr>
          <a:lstStyle/>
          <a:p>
            <a:r>
              <a:rPr lang="en-US" sz="2400" dirty="0">
                <a:solidFill>
                  <a:srgbClr val="FF0000"/>
                </a:solidFill>
              </a:rPr>
              <a:t>Government Responses to Negative </a:t>
            </a:r>
            <a:r>
              <a:rPr lang="en-US" sz="2400" dirty="0" smtClean="0">
                <a:solidFill>
                  <a:srgbClr val="FF0000"/>
                </a:solidFill>
              </a:rPr>
              <a:t>Externalities – Tradeable Permits</a:t>
            </a:r>
            <a:endParaRPr lang="en-US" sz="2400" dirty="0">
              <a:solidFill>
                <a:srgbClr val="FF0000"/>
              </a:solidFill>
            </a:endParaRPr>
          </a:p>
          <a:p>
            <a:r>
              <a:rPr lang="en-US" dirty="0" smtClean="0"/>
              <a:t>A second method for reducing the negative externalities arising from production or consumption of certain goods is the use of tradeable permits. </a:t>
            </a:r>
          </a:p>
          <a:p>
            <a:endParaRPr lang="en-US" dirty="0" smtClean="0"/>
          </a:p>
          <a:p>
            <a:pPr marL="285750" indent="-285750">
              <a:buFont typeface="Arial" pitchFamily="34" charset="0"/>
              <a:buChar char="•"/>
            </a:pPr>
            <a:r>
              <a:rPr lang="en-US" sz="1600" dirty="0" smtClean="0"/>
              <a:t>For example, in Europe there is a market for permits to emit carbon dioxide, a greenhouse gas widely believed to contribute to global warming. </a:t>
            </a:r>
            <a:r>
              <a:rPr lang="en-US" sz="1600" b="1" dirty="0" smtClean="0"/>
              <a:t>Here’s how it works…</a:t>
            </a:r>
            <a:endParaRPr lang="en-US" dirty="0" smtClean="0"/>
          </a:p>
        </p:txBody>
      </p:sp>
      <p:grpSp>
        <p:nvGrpSpPr>
          <p:cNvPr id="12" name="Group 22"/>
          <p:cNvGrpSpPr/>
          <p:nvPr/>
        </p:nvGrpSpPr>
        <p:grpSpPr>
          <a:xfrm>
            <a:off x="4575367" y="1946096"/>
            <a:ext cx="4821169" cy="3791724"/>
            <a:chOff x="-238754" y="1612900"/>
            <a:chExt cx="5356854" cy="5055631"/>
          </a:xfrm>
        </p:grpSpPr>
        <p:cxnSp>
          <p:nvCxnSpPr>
            <p:cNvPr id="15" name="Straight Connector 14"/>
            <p:cNvCxnSpPr/>
            <p:nvPr/>
          </p:nvCxnSpPr>
          <p:spPr>
            <a:xfrm>
              <a:off x="836549" y="2337180"/>
              <a:ext cx="0" cy="358025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a:off x="823467" y="5943727"/>
              <a:ext cx="39841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3"/>
            <p:cNvSpPr txBox="1"/>
            <p:nvPr/>
          </p:nvSpPr>
          <p:spPr>
            <a:xfrm>
              <a:off x="-238754" y="2199389"/>
              <a:ext cx="1129554" cy="861774"/>
            </a:xfrm>
            <a:prstGeom prst="rect">
              <a:avLst/>
            </a:prstGeom>
            <a:noFill/>
          </p:spPr>
          <p:txBody>
            <a:bodyPr vert="horz" wrap="square" rtlCol="0">
              <a:spAutoFit/>
            </a:bodyPr>
            <a:lstStyle/>
            <a:p>
              <a:pPr algn="r"/>
              <a:r>
                <a:rPr lang="en-US" sz="1200" dirty="0" smtClean="0">
                  <a:solidFill>
                    <a:srgbClr val="000000"/>
                  </a:solidFill>
                </a:rPr>
                <a:t>Price per pollution permit</a:t>
              </a:r>
              <a:endParaRPr lang="en-US" sz="1200" dirty="0">
                <a:solidFill>
                  <a:srgbClr val="000000"/>
                </a:solidFill>
              </a:endParaRPr>
            </a:p>
          </p:txBody>
        </p:sp>
        <p:sp>
          <p:nvSpPr>
            <p:cNvPr id="18" name="TextBox 4"/>
            <p:cNvSpPr txBox="1"/>
            <p:nvPr/>
          </p:nvSpPr>
          <p:spPr>
            <a:xfrm>
              <a:off x="1371600" y="6299199"/>
              <a:ext cx="3175000" cy="369332"/>
            </a:xfrm>
            <a:prstGeom prst="rect">
              <a:avLst/>
            </a:prstGeom>
            <a:noFill/>
          </p:spPr>
          <p:txBody>
            <a:bodyPr vert="horz" rtlCol="0">
              <a:spAutoFit/>
            </a:bodyPr>
            <a:lstStyle/>
            <a:p>
              <a:r>
                <a:rPr lang="en-US" sz="1200" dirty="0" smtClean="0">
                  <a:solidFill>
                    <a:srgbClr val="000000"/>
                  </a:solidFill>
                </a:rPr>
                <a:t>Quantity of pollution permits</a:t>
              </a:r>
              <a:endParaRPr lang="en-US" sz="1200" dirty="0">
                <a:solidFill>
                  <a:srgbClr val="000000"/>
                </a:solidFill>
              </a:endParaRPr>
            </a:p>
          </p:txBody>
        </p:sp>
        <p:cxnSp>
          <p:nvCxnSpPr>
            <p:cNvPr id="19" name="Straight Connector 5"/>
            <p:cNvCxnSpPr/>
            <p:nvPr/>
          </p:nvCxnSpPr>
          <p:spPr>
            <a:xfrm>
              <a:off x="2867660" y="2350389"/>
              <a:ext cx="0" cy="358013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2692401" y="5981700"/>
              <a:ext cx="838200" cy="410369"/>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2012</a:t>
              </a:r>
              <a:endParaRPr lang="en-US" sz="1400" baseline="-25000" dirty="0">
                <a:solidFill>
                  <a:srgbClr val="000000"/>
                </a:solidFill>
              </a:endParaRPr>
            </a:p>
          </p:txBody>
        </p:sp>
        <p:sp>
          <p:nvSpPr>
            <p:cNvPr id="21" name="TextBox 7"/>
            <p:cNvSpPr txBox="1"/>
            <p:nvPr/>
          </p:nvSpPr>
          <p:spPr>
            <a:xfrm>
              <a:off x="2882901" y="2005047"/>
              <a:ext cx="2235199" cy="1354217"/>
            </a:xfrm>
            <a:prstGeom prst="rect">
              <a:avLst/>
            </a:prstGeom>
            <a:noFill/>
          </p:spPr>
          <p:txBody>
            <a:bodyPr vert="horz" rtlCol="0">
              <a:spAutoFit/>
            </a:bodyPr>
            <a:lstStyle/>
            <a:p>
              <a:r>
                <a:rPr lang="en-US" sz="1200" dirty="0" smtClean="0">
                  <a:solidFill>
                    <a:srgbClr val="000000"/>
                  </a:solidFill>
                </a:rPr>
                <a:t>S</a:t>
              </a:r>
              <a:r>
                <a:rPr lang="en-US" sz="1200" baseline="-25000" dirty="0" smtClean="0">
                  <a:solidFill>
                    <a:srgbClr val="000000"/>
                  </a:solidFill>
                </a:rPr>
                <a:t>2012</a:t>
              </a:r>
              <a:r>
                <a:rPr lang="en-US" sz="1200" dirty="0" smtClean="0">
                  <a:solidFill>
                    <a:srgbClr val="000000"/>
                  </a:solidFill>
                </a:rPr>
                <a:t>=</a:t>
              </a:r>
              <a:r>
                <a:rPr lang="en-US" sz="1200" i="1" dirty="0" smtClean="0">
                  <a:solidFill>
                    <a:srgbClr val="666666"/>
                  </a:solidFill>
                </a:rPr>
                <a:t>supply of carbon emissions permits(determined by officials based on environmental studies)</a:t>
              </a:r>
              <a:endParaRPr lang="en-US" sz="1200" i="1" dirty="0">
                <a:solidFill>
                  <a:srgbClr val="666666"/>
                </a:solidFill>
              </a:endParaRPr>
            </a:p>
          </p:txBody>
        </p:sp>
        <p:cxnSp>
          <p:nvCxnSpPr>
            <p:cNvPr id="22" name="Straight Connector 8"/>
            <p:cNvCxnSpPr/>
            <p:nvPr/>
          </p:nvCxnSpPr>
          <p:spPr>
            <a:xfrm>
              <a:off x="1044194" y="3612260"/>
              <a:ext cx="3053588" cy="1954023"/>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9"/>
            <p:cNvSpPr txBox="1"/>
            <p:nvPr/>
          </p:nvSpPr>
          <p:spPr>
            <a:xfrm>
              <a:off x="4127500" y="5435600"/>
              <a:ext cx="863600" cy="410369"/>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2008</a:t>
              </a:r>
              <a:endParaRPr lang="en-US" sz="1400" baseline="-25000">
                <a:solidFill>
                  <a:srgbClr val="000000"/>
                </a:solidFill>
              </a:endParaRPr>
            </a:p>
          </p:txBody>
        </p:sp>
        <p:cxnSp>
          <p:nvCxnSpPr>
            <p:cNvPr id="24" name="Straight Connector 10"/>
            <p:cNvCxnSpPr/>
            <p:nvPr/>
          </p:nvCxnSpPr>
          <p:spPr>
            <a:xfrm flipH="1">
              <a:off x="850900" y="4780153"/>
              <a:ext cx="200367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5" name="TextBox 11"/>
            <p:cNvSpPr txBox="1"/>
            <p:nvPr/>
          </p:nvSpPr>
          <p:spPr>
            <a:xfrm>
              <a:off x="237558" y="4660902"/>
              <a:ext cx="812800" cy="410369"/>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2008</a:t>
              </a:r>
              <a:endParaRPr lang="en-US" sz="1400" baseline="-25000" dirty="0">
                <a:solidFill>
                  <a:srgbClr val="000000"/>
                </a:solidFill>
              </a:endParaRPr>
            </a:p>
          </p:txBody>
        </p:sp>
        <p:cxnSp>
          <p:nvCxnSpPr>
            <p:cNvPr id="26" name="Straight Connector 12"/>
            <p:cNvCxnSpPr/>
            <p:nvPr/>
          </p:nvCxnSpPr>
          <p:spPr>
            <a:xfrm>
              <a:off x="2235200" y="2311400"/>
              <a:ext cx="0" cy="3619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15"/>
            <p:cNvCxnSpPr/>
            <p:nvPr/>
          </p:nvCxnSpPr>
          <p:spPr>
            <a:xfrm>
              <a:off x="1244600" y="3111500"/>
              <a:ext cx="2832100" cy="1841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16"/>
            <p:cNvSpPr txBox="1"/>
            <p:nvPr/>
          </p:nvSpPr>
          <p:spPr>
            <a:xfrm>
              <a:off x="1968500" y="1955800"/>
              <a:ext cx="812800" cy="410369"/>
            </a:xfrm>
            <a:prstGeom prst="rect">
              <a:avLst/>
            </a:prstGeom>
            <a:noFill/>
          </p:spPr>
          <p:txBody>
            <a:bodyPr vert="horz" rtlCol="0">
              <a:spAutoFit/>
            </a:bodyPr>
            <a:lstStyle/>
            <a:p>
              <a:r>
                <a:rPr lang="en-US" sz="1400" dirty="0" smtClean="0">
                  <a:solidFill>
                    <a:srgbClr val="000000"/>
                  </a:solidFill>
                </a:rPr>
                <a:t>S</a:t>
              </a:r>
              <a:r>
                <a:rPr lang="en-US" sz="1400" baseline="-25000" dirty="0" smtClean="0">
                  <a:solidFill>
                    <a:srgbClr val="000000"/>
                  </a:solidFill>
                </a:rPr>
                <a:t>2020</a:t>
              </a:r>
              <a:endParaRPr lang="en-US" sz="1400" baseline="-25000" dirty="0">
                <a:solidFill>
                  <a:srgbClr val="000000"/>
                </a:solidFill>
              </a:endParaRPr>
            </a:p>
          </p:txBody>
        </p:sp>
        <p:sp>
          <p:nvSpPr>
            <p:cNvPr id="31" name="TextBox 17"/>
            <p:cNvSpPr txBox="1"/>
            <p:nvPr/>
          </p:nvSpPr>
          <p:spPr>
            <a:xfrm>
              <a:off x="4114800" y="4838700"/>
              <a:ext cx="863600" cy="410369"/>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2012</a:t>
              </a:r>
              <a:endParaRPr lang="en-US" sz="1400" baseline="-25000">
                <a:solidFill>
                  <a:srgbClr val="000000"/>
                </a:solidFill>
              </a:endParaRPr>
            </a:p>
          </p:txBody>
        </p:sp>
        <p:sp>
          <p:nvSpPr>
            <p:cNvPr id="33" name="TextBox 19"/>
            <p:cNvSpPr txBox="1"/>
            <p:nvPr/>
          </p:nvSpPr>
          <p:spPr>
            <a:xfrm>
              <a:off x="241300" y="3500180"/>
              <a:ext cx="812800" cy="410369"/>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2012</a:t>
              </a:r>
              <a:endParaRPr lang="en-US" sz="1400" baseline="-25000">
                <a:solidFill>
                  <a:srgbClr val="000000"/>
                </a:solidFill>
              </a:endParaRPr>
            </a:p>
          </p:txBody>
        </p:sp>
        <p:sp>
          <p:nvSpPr>
            <p:cNvPr id="34" name="TextBox 20"/>
            <p:cNvSpPr txBox="1"/>
            <p:nvPr/>
          </p:nvSpPr>
          <p:spPr>
            <a:xfrm>
              <a:off x="1090938" y="1612900"/>
              <a:ext cx="3467100" cy="410369"/>
            </a:xfrm>
            <a:prstGeom prst="rect">
              <a:avLst/>
            </a:prstGeom>
            <a:noFill/>
          </p:spPr>
          <p:txBody>
            <a:bodyPr vert="horz" wrap="square" rtlCol="0">
              <a:spAutoFit/>
            </a:bodyPr>
            <a:lstStyle/>
            <a:p>
              <a:r>
                <a:rPr lang="en-US" sz="1400" b="1" dirty="0" smtClean="0">
                  <a:solidFill>
                    <a:srgbClr val="FF6820"/>
                  </a:solidFill>
                </a:rPr>
                <a:t>Market for CO2 emissions permits </a:t>
              </a:r>
              <a:endParaRPr lang="en-US" sz="1400" b="1" dirty="0">
                <a:solidFill>
                  <a:srgbClr val="FF6820"/>
                </a:solidFill>
              </a:endParaRPr>
            </a:p>
          </p:txBody>
        </p:sp>
        <p:sp>
          <p:nvSpPr>
            <p:cNvPr id="35" name="TextBox 21"/>
            <p:cNvSpPr txBox="1"/>
            <p:nvPr/>
          </p:nvSpPr>
          <p:spPr>
            <a:xfrm>
              <a:off x="2057400" y="6019800"/>
              <a:ext cx="812800" cy="410369"/>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2020</a:t>
              </a:r>
              <a:endParaRPr lang="en-US" sz="1400" baseline="-25000" dirty="0">
                <a:solidFill>
                  <a:srgbClr val="000000"/>
                </a:solidFill>
              </a:endParaRPr>
            </a:p>
          </p:txBody>
        </p:sp>
        <p:cxnSp>
          <p:nvCxnSpPr>
            <p:cNvPr id="38" name="Straight Connector 10"/>
            <p:cNvCxnSpPr/>
            <p:nvPr/>
          </p:nvCxnSpPr>
          <p:spPr>
            <a:xfrm flipH="1">
              <a:off x="850901" y="3692201"/>
              <a:ext cx="138429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H="1">
            <a:off x="6801926" y="3183861"/>
            <a:ext cx="525780" cy="0"/>
          </a:xfrm>
          <a:prstGeom prst="straightConnector1">
            <a:avLst/>
          </a:prstGeom>
          <a:ln w="28575">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7710939" y="4168880"/>
            <a:ext cx="173429" cy="272796"/>
          </a:xfrm>
          <a:prstGeom prst="straightConnector1">
            <a:avLst/>
          </a:prstGeom>
          <a:ln w="28575">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6251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9144000" cy="1015663"/>
          </a:xfrm>
          <a:prstGeom prst="rect">
            <a:avLst/>
          </a:prstGeom>
          <a:noFill/>
        </p:spPr>
        <p:txBody>
          <a:bodyPr wrap="square" rtlCol="0">
            <a:spAutoFit/>
          </a:bodyPr>
          <a:lstStyle/>
          <a:p>
            <a:r>
              <a:rPr lang="en-US" sz="2400" dirty="0">
                <a:solidFill>
                  <a:srgbClr val="FF0000"/>
                </a:solidFill>
              </a:rPr>
              <a:t>Government Responses to Negative </a:t>
            </a:r>
            <a:r>
              <a:rPr lang="en-US" sz="2400" dirty="0" smtClean="0">
                <a:solidFill>
                  <a:srgbClr val="FF0000"/>
                </a:solidFill>
              </a:rPr>
              <a:t>Externalities – Tradeable Permits</a:t>
            </a:r>
            <a:endParaRPr lang="en-US" sz="2400" dirty="0">
              <a:solidFill>
                <a:srgbClr val="FF0000"/>
              </a:solidFill>
            </a:endParaRPr>
          </a:p>
          <a:p>
            <a:r>
              <a:rPr lang="en-US" dirty="0" smtClean="0"/>
              <a:t>A tradeable permit scheme has several advantages over corrective taxes, and some disadvantages…</a:t>
            </a:r>
          </a:p>
        </p:txBody>
      </p:sp>
      <p:grpSp>
        <p:nvGrpSpPr>
          <p:cNvPr id="3" name="Group 2"/>
          <p:cNvGrpSpPr/>
          <p:nvPr/>
        </p:nvGrpSpPr>
        <p:grpSpPr>
          <a:xfrm>
            <a:off x="-324544" y="1657479"/>
            <a:ext cx="4913471" cy="3864317"/>
            <a:chOff x="3131840" y="1946096"/>
            <a:chExt cx="4821169" cy="3791724"/>
          </a:xfrm>
        </p:grpSpPr>
        <p:grpSp>
          <p:nvGrpSpPr>
            <p:cNvPr id="12" name="Group 22"/>
            <p:cNvGrpSpPr/>
            <p:nvPr/>
          </p:nvGrpSpPr>
          <p:grpSpPr>
            <a:xfrm>
              <a:off x="3131840" y="1946096"/>
              <a:ext cx="4821169" cy="3791724"/>
              <a:chOff x="-238754" y="1612900"/>
              <a:chExt cx="5356854" cy="5055631"/>
            </a:xfrm>
          </p:grpSpPr>
          <p:cxnSp>
            <p:nvCxnSpPr>
              <p:cNvPr id="15" name="Straight Connector 14"/>
              <p:cNvCxnSpPr/>
              <p:nvPr/>
            </p:nvCxnSpPr>
            <p:spPr>
              <a:xfrm>
                <a:off x="836549" y="2337180"/>
                <a:ext cx="0" cy="358025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a:off x="823467" y="5943727"/>
                <a:ext cx="39841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3"/>
              <p:cNvSpPr txBox="1"/>
              <p:nvPr/>
            </p:nvSpPr>
            <p:spPr>
              <a:xfrm>
                <a:off x="-238754" y="2199389"/>
                <a:ext cx="1129554" cy="861774"/>
              </a:xfrm>
              <a:prstGeom prst="rect">
                <a:avLst/>
              </a:prstGeom>
              <a:noFill/>
            </p:spPr>
            <p:txBody>
              <a:bodyPr vert="horz" wrap="square" rtlCol="0">
                <a:spAutoFit/>
              </a:bodyPr>
              <a:lstStyle/>
              <a:p>
                <a:pPr algn="r"/>
                <a:r>
                  <a:rPr lang="en-US" sz="1200" dirty="0" smtClean="0">
                    <a:solidFill>
                      <a:srgbClr val="000000"/>
                    </a:solidFill>
                  </a:rPr>
                  <a:t>Price per pollution permit</a:t>
                </a:r>
                <a:endParaRPr lang="en-US" sz="1200" dirty="0">
                  <a:solidFill>
                    <a:srgbClr val="000000"/>
                  </a:solidFill>
                </a:endParaRPr>
              </a:p>
            </p:txBody>
          </p:sp>
          <p:sp>
            <p:nvSpPr>
              <p:cNvPr id="18" name="TextBox 4"/>
              <p:cNvSpPr txBox="1"/>
              <p:nvPr/>
            </p:nvSpPr>
            <p:spPr>
              <a:xfrm>
                <a:off x="1371600" y="6299199"/>
                <a:ext cx="3175000" cy="369332"/>
              </a:xfrm>
              <a:prstGeom prst="rect">
                <a:avLst/>
              </a:prstGeom>
              <a:noFill/>
            </p:spPr>
            <p:txBody>
              <a:bodyPr vert="horz" rtlCol="0">
                <a:spAutoFit/>
              </a:bodyPr>
              <a:lstStyle/>
              <a:p>
                <a:r>
                  <a:rPr lang="en-US" sz="1200" dirty="0" smtClean="0">
                    <a:solidFill>
                      <a:srgbClr val="000000"/>
                    </a:solidFill>
                  </a:rPr>
                  <a:t>Quantity of pollution permits</a:t>
                </a:r>
                <a:endParaRPr lang="en-US" sz="1200" dirty="0">
                  <a:solidFill>
                    <a:srgbClr val="000000"/>
                  </a:solidFill>
                </a:endParaRPr>
              </a:p>
            </p:txBody>
          </p:sp>
          <p:cxnSp>
            <p:nvCxnSpPr>
              <p:cNvPr id="19" name="Straight Connector 5"/>
              <p:cNvCxnSpPr/>
              <p:nvPr/>
            </p:nvCxnSpPr>
            <p:spPr>
              <a:xfrm>
                <a:off x="2867660" y="2350389"/>
                <a:ext cx="0" cy="358013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2692401" y="5981700"/>
                <a:ext cx="838200" cy="410369"/>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2012</a:t>
                </a:r>
                <a:endParaRPr lang="en-US" sz="1400" baseline="-25000" dirty="0">
                  <a:solidFill>
                    <a:srgbClr val="000000"/>
                  </a:solidFill>
                </a:endParaRPr>
              </a:p>
            </p:txBody>
          </p:sp>
          <p:sp>
            <p:nvSpPr>
              <p:cNvPr id="21" name="TextBox 7"/>
              <p:cNvSpPr txBox="1"/>
              <p:nvPr/>
            </p:nvSpPr>
            <p:spPr>
              <a:xfrm>
                <a:off x="2882901" y="2005047"/>
                <a:ext cx="2235199" cy="369332"/>
              </a:xfrm>
              <a:prstGeom prst="rect">
                <a:avLst/>
              </a:prstGeom>
              <a:noFill/>
            </p:spPr>
            <p:txBody>
              <a:bodyPr vert="horz" rtlCol="0">
                <a:spAutoFit/>
              </a:bodyPr>
              <a:lstStyle/>
              <a:p>
                <a:r>
                  <a:rPr lang="en-US" sz="1200" dirty="0" smtClean="0">
                    <a:solidFill>
                      <a:srgbClr val="000000"/>
                    </a:solidFill>
                  </a:rPr>
                  <a:t>S</a:t>
                </a:r>
                <a:r>
                  <a:rPr lang="en-US" sz="1200" baseline="-25000" dirty="0" smtClean="0">
                    <a:solidFill>
                      <a:srgbClr val="000000"/>
                    </a:solidFill>
                  </a:rPr>
                  <a:t>2012</a:t>
                </a:r>
                <a:endParaRPr lang="en-US" sz="1200" i="1" dirty="0">
                  <a:solidFill>
                    <a:srgbClr val="666666"/>
                  </a:solidFill>
                </a:endParaRPr>
              </a:p>
            </p:txBody>
          </p:sp>
          <p:cxnSp>
            <p:nvCxnSpPr>
              <p:cNvPr id="22" name="Straight Connector 8"/>
              <p:cNvCxnSpPr/>
              <p:nvPr/>
            </p:nvCxnSpPr>
            <p:spPr>
              <a:xfrm>
                <a:off x="1044194" y="3612260"/>
                <a:ext cx="3053588" cy="1954023"/>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9"/>
              <p:cNvSpPr txBox="1"/>
              <p:nvPr/>
            </p:nvSpPr>
            <p:spPr>
              <a:xfrm>
                <a:off x="4127500" y="5435600"/>
                <a:ext cx="863600" cy="410369"/>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2008</a:t>
                </a:r>
                <a:endParaRPr lang="en-US" sz="1400" baseline="-25000">
                  <a:solidFill>
                    <a:srgbClr val="000000"/>
                  </a:solidFill>
                </a:endParaRPr>
              </a:p>
            </p:txBody>
          </p:sp>
          <p:cxnSp>
            <p:nvCxnSpPr>
              <p:cNvPr id="24" name="Straight Connector 10"/>
              <p:cNvCxnSpPr/>
              <p:nvPr/>
            </p:nvCxnSpPr>
            <p:spPr>
              <a:xfrm flipH="1">
                <a:off x="850900" y="4780153"/>
                <a:ext cx="200367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5" name="TextBox 11"/>
              <p:cNvSpPr txBox="1"/>
              <p:nvPr/>
            </p:nvSpPr>
            <p:spPr>
              <a:xfrm>
                <a:off x="237558" y="4660902"/>
                <a:ext cx="812800" cy="410369"/>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2008</a:t>
                </a:r>
                <a:endParaRPr lang="en-US" sz="1400" baseline="-25000" dirty="0">
                  <a:solidFill>
                    <a:srgbClr val="000000"/>
                  </a:solidFill>
                </a:endParaRPr>
              </a:p>
            </p:txBody>
          </p:sp>
          <p:cxnSp>
            <p:nvCxnSpPr>
              <p:cNvPr id="26" name="Straight Connector 12"/>
              <p:cNvCxnSpPr/>
              <p:nvPr/>
            </p:nvCxnSpPr>
            <p:spPr>
              <a:xfrm>
                <a:off x="2235200" y="2311400"/>
                <a:ext cx="0" cy="3619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15"/>
              <p:cNvCxnSpPr/>
              <p:nvPr/>
            </p:nvCxnSpPr>
            <p:spPr>
              <a:xfrm>
                <a:off x="1244600" y="3111500"/>
                <a:ext cx="2832100" cy="1841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16"/>
              <p:cNvSpPr txBox="1"/>
              <p:nvPr/>
            </p:nvSpPr>
            <p:spPr>
              <a:xfrm>
                <a:off x="1968500" y="1955800"/>
                <a:ext cx="812800" cy="410369"/>
              </a:xfrm>
              <a:prstGeom prst="rect">
                <a:avLst/>
              </a:prstGeom>
              <a:noFill/>
            </p:spPr>
            <p:txBody>
              <a:bodyPr vert="horz" rtlCol="0">
                <a:spAutoFit/>
              </a:bodyPr>
              <a:lstStyle/>
              <a:p>
                <a:r>
                  <a:rPr lang="en-US" sz="1400" dirty="0" smtClean="0">
                    <a:solidFill>
                      <a:srgbClr val="000000"/>
                    </a:solidFill>
                  </a:rPr>
                  <a:t>S</a:t>
                </a:r>
                <a:r>
                  <a:rPr lang="en-US" sz="1400" baseline="-25000" dirty="0" smtClean="0">
                    <a:solidFill>
                      <a:srgbClr val="000000"/>
                    </a:solidFill>
                  </a:rPr>
                  <a:t>2020</a:t>
                </a:r>
                <a:endParaRPr lang="en-US" sz="1400" baseline="-25000" dirty="0">
                  <a:solidFill>
                    <a:srgbClr val="000000"/>
                  </a:solidFill>
                </a:endParaRPr>
              </a:p>
            </p:txBody>
          </p:sp>
          <p:sp>
            <p:nvSpPr>
              <p:cNvPr id="31" name="TextBox 17"/>
              <p:cNvSpPr txBox="1"/>
              <p:nvPr/>
            </p:nvSpPr>
            <p:spPr>
              <a:xfrm>
                <a:off x="4114800" y="4838700"/>
                <a:ext cx="863600" cy="410369"/>
              </a:xfrm>
              <a:prstGeom prst="rect">
                <a:avLst/>
              </a:prstGeom>
              <a:noFill/>
            </p:spPr>
            <p:txBody>
              <a:bodyPr vert="horz" rtlCol="0">
                <a:spAutoFit/>
              </a:bodyPr>
              <a:lstStyle/>
              <a:p>
                <a:r>
                  <a:rPr lang="en-US" sz="1400" smtClean="0">
                    <a:solidFill>
                      <a:srgbClr val="000000"/>
                    </a:solidFill>
                  </a:rPr>
                  <a:t>D</a:t>
                </a:r>
                <a:r>
                  <a:rPr lang="en-US" sz="1400" baseline="-25000" smtClean="0">
                    <a:solidFill>
                      <a:srgbClr val="000000"/>
                    </a:solidFill>
                  </a:rPr>
                  <a:t>2012</a:t>
                </a:r>
                <a:endParaRPr lang="en-US" sz="1400" baseline="-25000">
                  <a:solidFill>
                    <a:srgbClr val="000000"/>
                  </a:solidFill>
                </a:endParaRPr>
              </a:p>
            </p:txBody>
          </p:sp>
          <p:sp>
            <p:nvSpPr>
              <p:cNvPr id="33" name="TextBox 19"/>
              <p:cNvSpPr txBox="1"/>
              <p:nvPr/>
            </p:nvSpPr>
            <p:spPr>
              <a:xfrm>
                <a:off x="241300" y="3500180"/>
                <a:ext cx="812800" cy="410369"/>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2012</a:t>
                </a:r>
                <a:endParaRPr lang="en-US" sz="1400" baseline="-25000">
                  <a:solidFill>
                    <a:srgbClr val="000000"/>
                  </a:solidFill>
                </a:endParaRPr>
              </a:p>
            </p:txBody>
          </p:sp>
          <p:sp>
            <p:nvSpPr>
              <p:cNvPr id="34" name="TextBox 20"/>
              <p:cNvSpPr txBox="1"/>
              <p:nvPr/>
            </p:nvSpPr>
            <p:spPr>
              <a:xfrm>
                <a:off x="1090938" y="1612900"/>
                <a:ext cx="3467100" cy="410369"/>
              </a:xfrm>
              <a:prstGeom prst="rect">
                <a:avLst/>
              </a:prstGeom>
              <a:noFill/>
            </p:spPr>
            <p:txBody>
              <a:bodyPr vert="horz" wrap="square" rtlCol="0">
                <a:spAutoFit/>
              </a:bodyPr>
              <a:lstStyle/>
              <a:p>
                <a:r>
                  <a:rPr lang="en-US" sz="1400" b="1" dirty="0" smtClean="0">
                    <a:solidFill>
                      <a:srgbClr val="FF6820"/>
                    </a:solidFill>
                  </a:rPr>
                  <a:t>Market for CO2 emissions permits </a:t>
                </a:r>
                <a:endParaRPr lang="en-US" sz="1400" b="1" dirty="0">
                  <a:solidFill>
                    <a:srgbClr val="FF6820"/>
                  </a:solidFill>
                </a:endParaRPr>
              </a:p>
            </p:txBody>
          </p:sp>
          <p:sp>
            <p:nvSpPr>
              <p:cNvPr id="35" name="TextBox 21"/>
              <p:cNvSpPr txBox="1"/>
              <p:nvPr/>
            </p:nvSpPr>
            <p:spPr>
              <a:xfrm>
                <a:off x="2057400" y="6019800"/>
                <a:ext cx="812800" cy="410369"/>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2020</a:t>
                </a:r>
                <a:endParaRPr lang="en-US" sz="1400" baseline="-25000" dirty="0">
                  <a:solidFill>
                    <a:srgbClr val="000000"/>
                  </a:solidFill>
                </a:endParaRPr>
              </a:p>
            </p:txBody>
          </p:sp>
          <p:cxnSp>
            <p:nvCxnSpPr>
              <p:cNvPr id="38" name="Straight Connector 10"/>
              <p:cNvCxnSpPr/>
              <p:nvPr/>
            </p:nvCxnSpPr>
            <p:spPr>
              <a:xfrm flipH="1">
                <a:off x="850901" y="3692201"/>
                <a:ext cx="1384299"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H="1">
              <a:off x="5390060" y="3094018"/>
              <a:ext cx="525780" cy="0"/>
            </a:xfrm>
            <a:prstGeom prst="straightConnector1">
              <a:avLst/>
            </a:prstGeom>
            <a:ln w="28575">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6228184" y="4152093"/>
              <a:ext cx="173429" cy="272796"/>
            </a:xfrm>
            <a:prstGeom prst="straightConnector1">
              <a:avLst/>
            </a:prstGeom>
            <a:ln w="28575">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5" name="TextBox 4"/>
          <p:cNvSpPr txBox="1"/>
          <p:nvPr/>
        </p:nvSpPr>
        <p:spPr>
          <a:xfrm>
            <a:off x="4211960" y="1057300"/>
            <a:ext cx="4731533" cy="4247317"/>
          </a:xfrm>
          <a:prstGeom prst="rect">
            <a:avLst/>
          </a:prstGeom>
          <a:noFill/>
        </p:spPr>
        <p:txBody>
          <a:bodyPr wrap="square" rtlCol="0">
            <a:spAutoFit/>
          </a:bodyPr>
          <a:lstStyle/>
          <a:p>
            <a:r>
              <a:rPr lang="en-US" sz="1600" b="1" dirty="0" smtClean="0">
                <a:solidFill>
                  <a:srgbClr val="0000FF"/>
                </a:solidFill>
              </a:rPr>
              <a:t>Advantages of tradeable permits:</a:t>
            </a:r>
          </a:p>
          <a:p>
            <a:pPr marL="285750" indent="-285750">
              <a:buFont typeface="Arial" pitchFamily="34" charset="0"/>
              <a:buChar char="•"/>
            </a:pPr>
            <a:r>
              <a:rPr lang="en-US" sz="1400" dirty="0" smtClean="0"/>
              <a:t>Creates a strong incentive to </a:t>
            </a:r>
            <a:r>
              <a:rPr lang="en-US" sz="1400" i="1" dirty="0" smtClean="0"/>
              <a:t>reduce</a:t>
            </a:r>
            <a:r>
              <a:rPr lang="en-US" sz="1400" dirty="0" smtClean="0"/>
              <a:t> pollution, since permits can be sold off for profit</a:t>
            </a:r>
          </a:p>
          <a:p>
            <a:pPr marL="285750" indent="-285750">
              <a:buFont typeface="Arial" pitchFamily="34" charset="0"/>
              <a:buChar char="•"/>
            </a:pPr>
            <a:r>
              <a:rPr lang="en-US" sz="1400" dirty="0" smtClean="0"/>
              <a:t>Creates a clear </a:t>
            </a:r>
            <a:r>
              <a:rPr lang="en-US" sz="1400" i="1" dirty="0" smtClean="0"/>
              <a:t>price</a:t>
            </a:r>
            <a:r>
              <a:rPr lang="en-US" sz="1400" dirty="0" smtClean="0"/>
              <a:t> for pollution, internalizing the costs which firms would have externalized without the scheme.</a:t>
            </a:r>
          </a:p>
          <a:p>
            <a:pPr marL="285750" indent="-285750">
              <a:buFont typeface="Arial" pitchFamily="34" charset="0"/>
              <a:buChar char="•"/>
            </a:pPr>
            <a:r>
              <a:rPr lang="en-US" sz="1400" dirty="0" smtClean="0"/>
              <a:t>Places a clear limit on the </a:t>
            </a:r>
            <a:r>
              <a:rPr lang="en-US" sz="1400" i="1" dirty="0" smtClean="0"/>
              <a:t>quantity</a:t>
            </a:r>
            <a:r>
              <a:rPr lang="en-US" sz="1400" dirty="0" smtClean="0"/>
              <a:t> of pollution that will be created each year</a:t>
            </a:r>
          </a:p>
          <a:p>
            <a:pPr marL="285750" indent="-285750">
              <a:buFont typeface="Arial" pitchFamily="34" charset="0"/>
              <a:buChar char="•"/>
            </a:pPr>
            <a:r>
              <a:rPr lang="en-US" sz="1400" dirty="0" smtClean="0"/>
              <a:t>Price of permits can be increased over time by reducing the number of permits available.</a:t>
            </a:r>
          </a:p>
          <a:p>
            <a:pPr marL="285750" indent="-285750">
              <a:buFont typeface="Arial" pitchFamily="34" charset="0"/>
              <a:buChar char="•"/>
            </a:pPr>
            <a:endParaRPr lang="en-US" sz="1400" dirty="0" smtClean="0"/>
          </a:p>
          <a:p>
            <a:r>
              <a:rPr lang="en-US" sz="1600" b="1" dirty="0" smtClean="0">
                <a:solidFill>
                  <a:srgbClr val="FF0000"/>
                </a:solidFill>
              </a:rPr>
              <a:t>Disadvantages of tradeable permits:</a:t>
            </a:r>
          </a:p>
          <a:p>
            <a:pPr marL="285750" indent="-285750">
              <a:buFont typeface="Arial" pitchFamily="34" charset="0"/>
              <a:buChar char="•"/>
            </a:pPr>
            <a:r>
              <a:rPr lang="en-US" sz="1400" dirty="0" smtClean="0"/>
              <a:t>The price of permits is determined by the free market, and may be too low to create strong incentives to reduce pollution</a:t>
            </a:r>
          </a:p>
          <a:p>
            <a:pPr marL="285750" indent="-285750">
              <a:buFont typeface="Arial" pitchFamily="34" charset="0"/>
              <a:buChar char="•"/>
            </a:pPr>
            <a:r>
              <a:rPr lang="en-US" sz="1400" dirty="0" smtClean="0"/>
              <a:t>The amount of permits is decided by government, and may be too high if polluting industries are allowed to influence policy</a:t>
            </a:r>
          </a:p>
          <a:p>
            <a:pPr marL="285750" indent="-285750">
              <a:buFont typeface="Arial" pitchFamily="34" charset="0"/>
              <a:buChar char="•"/>
            </a:pPr>
            <a:r>
              <a:rPr lang="en-US" sz="1400" dirty="0" smtClean="0"/>
              <a:t>It is costly and difficult to monitor industries to make sure everyone who pollutes has the permits to do so.</a:t>
            </a:r>
            <a:endParaRPr lang="en-US" sz="1400" dirty="0"/>
          </a:p>
        </p:txBody>
      </p:sp>
    </p:spTree>
    <p:extLst>
      <p:ext uri="{BB962C8B-B14F-4D97-AF65-F5344CB8AC3E}">
        <p14:creationId xmlns:p14="http://schemas.microsoft.com/office/powerpoint/2010/main" xmlns="" val="2360347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5724644"/>
          </a:xfrm>
          <a:prstGeom prst="rect">
            <a:avLst/>
          </a:prstGeom>
          <a:noFill/>
        </p:spPr>
        <p:txBody>
          <a:bodyPr wrap="square" rtlCol="0">
            <a:spAutoFit/>
          </a:bodyPr>
          <a:lstStyle/>
          <a:p>
            <a:r>
              <a:rPr lang="en-US" sz="2400" dirty="0">
                <a:solidFill>
                  <a:srgbClr val="FF0000"/>
                </a:solidFill>
              </a:rPr>
              <a:t>Government Responses to Negative </a:t>
            </a:r>
            <a:r>
              <a:rPr lang="en-US" sz="2400" dirty="0" smtClean="0">
                <a:solidFill>
                  <a:srgbClr val="FF0000"/>
                </a:solidFill>
              </a:rPr>
              <a:t>Externalities – Regulation</a:t>
            </a:r>
            <a:endParaRPr lang="en-US" sz="2400" dirty="0">
              <a:solidFill>
                <a:srgbClr val="FF0000"/>
              </a:solidFill>
            </a:endParaRPr>
          </a:p>
          <a:p>
            <a:r>
              <a:rPr lang="en-US" dirty="0" smtClean="0"/>
              <a:t>Regulation of polluting or harmful industries is another option for governments to attempt and promote a more socially optimal level of output of a demerit good. </a:t>
            </a:r>
          </a:p>
          <a:p>
            <a:endParaRPr lang="en-US" dirty="0" smtClean="0"/>
          </a:p>
          <a:p>
            <a:pPr marL="285750" indent="-285750">
              <a:buFont typeface="Arial" pitchFamily="34" charset="0"/>
              <a:buChar char="•"/>
            </a:pPr>
            <a:r>
              <a:rPr lang="en-US" b="1" dirty="0" smtClean="0">
                <a:solidFill>
                  <a:srgbClr val="0000FF"/>
                </a:solidFill>
                <a:cs typeface="Arial" pitchFamily="34" charset="0"/>
              </a:rPr>
              <a:t>Monitoring</a:t>
            </a:r>
            <a:r>
              <a:rPr lang="en-US" b="1" dirty="0">
                <a:solidFill>
                  <a:srgbClr val="0000FF"/>
                </a:solidFill>
                <a:cs typeface="Arial" pitchFamily="34" charset="0"/>
              </a:rPr>
              <a:t>:</a:t>
            </a:r>
            <a:r>
              <a:rPr lang="en-US" dirty="0">
                <a:solidFill>
                  <a:srgbClr val="666666"/>
                </a:solidFill>
                <a:cs typeface="Arial" pitchFamily="34" charset="0"/>
              </a:rPr>
              <a:t> The government must monitor emissions of polluters, which can be costly and </a:t>
            </a:r>
            <a:r>
              <a:rPr lang="en-US" dirty="0" smtClean="0">
                <a:solidFill>
                  <a:srgbClr val="666666"/>
                </a:solidFill>
                <a:cs typeface="Arial" pitchFamily="34" charset="0"/>
              </a:rPr>
              <a:t>difficult.</a:t>
            </a:r>
          </a:p>
          <a:p>
            <a:pPr marL="285750" indent="-285750">
              <a:buFont typeface="Arial" pitchFamily="34" charset="0"/>
              <a:buChar char="•"/>
            </a:pPr>
            <a:endParaRPr lang="en-US" dirty="0" smtClean="0">
              <a:solidFill>
                <a:srgbClr val="666666"/>
              </a:solidFill>
              <a:cs typeface="Arial" pitchFamily="34" charset="0"/>
            </a:endParaRPr>
          </a:p>
          <a:p>
            <a:pPr marL="285750" indent="-285750">
              <a:buFont typeface="Arial" pitchFamily="34" charset="0"/>
              <a:buChar char="•"/>
            </a:pPr>
            <a:r>
              <a:rPr lang="en-US" b="1" dirty="0" smtClean="0">
                <a:solidFill>
                  <a:srgbClr val="0000FF"/>
                </a:solidFill>
                <a:cs typeface="Arial" pitchFamily="34" charset="0"/>
              </a:rPr>
              <a:t>Enforcement</a:t>
            </a:r>
            <a:r>
              <a:rPr lang="en-US" b="1" dirty="0">
                <a:solidFill>
                  <a:srgbClr val="0000FF"/>
                </a:solidFill>
                <a:cs typeface="Arial" pitchFamily="34" charset="0"/>
              </a:rPr>
              <a:t>: </a:t>
            </a:r>
            <a:r>
              <a:rPr lang="en-US" dirty="0">
                <a:solidFill>
                  <a:srgbClr val="666666"/>
                </a:solidFill>
                <a:cs typeface="Arial" pitchFamily="34" charset="0"/>
              </a:rPr>
              <a:t>The government must have a way to enforce legislation on polluters. </a:t>
            </a:r>
            <a:endParaRPr lang="en-US" dirty="0" smtClean="0">
              <a:solidFill>
                <a:srgbClr val="666666"/>
              </a:solidFill>
              <a:cs typeface="Arial" pitchFamily="34" charset="0"/>
            </a:endParaRPr>
          </a:p>
          <a:p>
            <a:pPr marL="285750" indent="-285750">
              <a:buFont typeface="Arial" pitchFamily="34" charset="0"/>
              <a:buChar char="•"/>
            </a:pPr>
            <a:endParaRPr lang="en-US" dirty="0" smtClean="0">
              <a:solidFill>
                <a:srgbClr val="666666"/>
              </a:solidFill>
              <a:cs typeface="Arial" pitchFamily="34" charset="0"/>
            </a:endParaRPr>
          </a:p>
          <a:p>
            <a:pPr marL="285750" indent="-285750">
              <a:buFont typeface="Arial" pitchFamily="34" charset="0"/>
              <a:buChar char="•"/>
            </a:pPr>
            <a:r>
              <a:rPr lang="en-US" b="1" dirty="0" smtClean="0">
                <a:solidFill>
                  <a:srgbClr val="0000FF"/>
                </a:solidFill>
                <a:cs typeface="Arial" pitchFamily="34" charset="0"/>
              </a:rPr>
              <a:t>Penalties</a:t>
            </a:r>
            <a:r>
              <a:rPr lang="en-US" b="1" dirty="0">
                <a:solidFill>
                  <a:srgbClr val="0000FF"/>
                </a:solidFill>
                <a:cs typeface="Arial" pitchFamily="34" charset="0"/>
              </a:rPr>
              <a:t>: </a:t>
            </a:r>
            <a:r>
              <a:rPr lang="en-US" dirty="0">
                <a:solidFill>
                  <a:srgbClr val="666666"/>
                </a:solidFill>
                <a:cs typeface="Arial" pitchFamily="34" charset="0"/>
              </a:rPr>
              <a:t>The penalties for violations must be significant enough to dissuade firms from ignoring </a:t>
            </a:r>
            <a:r>
              <a:rPr lang="en-US" dirty="0" smtClean="0">
                <a:solidFill>
                  <a:srgbClr val="666666"/>
                </a:solidFill>
                <a:cs typeface="Arial" pitchFamily="34" charset="0"/>
              </a:rPr>
              <a:t>legislation</a:t>
            </a:r>
          </a:p>
          <a:p>
            <a:pPr marL="285750" indent="-285750">
              <a:buFont typeface="Arial" pitchFamily="34" charset="0"/>
              <a:buChar char="•"/>
            </a:pPr>
            <a:endParaRPr lang="en-US" dirty="0" smtClean="0">
              <a:solidFill>
                <a:srgbClr val="666666"/>
              </a:solidFill>
              <a:cs typeface="Arial" pitchFamily="34" charset="0"/>
            </a:endParaRPr>
          </a:p>
          <a:p>
            <a:pPr marL="285750" indent="-285750">
              <a:buFont typeface="Arial" pitchFamily="34" charset="0"/>
              <a:buChar char="•"/>
            </a:pPr>
            <a:r>
              <a:rPr lang="en-US" b="1" dirty="0" smtClean="0">
                <a:solidFill>
                  <a:srgbClr val="0000FF"/>
                </a:solidFill>
                <a:cs typeface="Arial" pitchFamily="34" charset="0"/>
              </a:rPr>
              <a:t>Incentives</a:t>
            </a:r>
            <a:r>
              <a:rPr lang="en-US" b="1" dirty="0">
                <a:solidFill>
                  <a:srgbClr val="0000FF"/>
                </a:solidFill>
                <a:cs typeface="Arial" pitchFamily="34" charset="0"/>
              </a:rPr>
              <a:t>: </a:t>
            </a:r>
            <a:r>
              <a:rPr lang="en-US" dirty="0">
                <a:solidFill>
                  <a:srgbClr val="666666"/>
                </a:solidFill>
                <a:cs typeface="Arial" pitchFamily="34" charset="0"/>
              </a:rPr>
              <a:t>If the penalty is not harsh enough, the firm will simply ignore regulations and pollute anyway. The fine must be greater than the cost of pollution abatement, otherwise firms will keep polluting.</a:t>
            </a:r>
          </a:p>
          <a:p>
            <a:endParaRPr lang="en-US" dirty="0" smtClean="0"/>
          </a:p>
          <a:p>
            <a:r>
              <a:rPr lang="en-US" b="1" dirty="0" smtClean="0">
                <a:solidFill>
                  <a:srgbClr val="FF0000"/>
                </a:solidFill>
              </a:rPr>
              <a:t>Effect of regulation: </a:t>
            </a:r>
            <a:r>
              <a:rPr lang="en-US" dirty="0" smtClean="0"/>
              <a:t>Similar to a tax or the requirement that firms must buy permits for pollution, regulation will add to the cost of producing harmful goods. Firms face higher costs in adhering to regulations, reducing the supply of demerit goods and creating incentives for firms to produce goods in more environmentally and socially responsible ways.</a:t>
            </a:r>
            <a:endParaRPr lang="en-US" b="1" dirty="0" smtClean="0"/>
          </a:p>
        </p:txBody>
      </p:sp>
    </p:spTree>
    <p:extLst>
      <p:ext uri="{BB962C8B-B14F-4D97-AF65-F5344CB8AC3E}">
        <p14:creationId xmlns:p14="http://schemas.microsoft.com/office/powerpoint/2010/main" xmlns="" val="256595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75776" cy="2215991"/>
          </a:xfrm>
          <a:prstGeom prst="rect">
            <a:avLst/>
          </a:prstGeom>
        </p:spPr>
        <p:txBody>
          <a:bodyPr wrap="square">
            <a:spAutoFit/>
          </a:bodyPr>
          <a:lstStyle/>
          <a:p>
            <a:r>
              <a:rPr lang="en-US" sz="2400" dirty="0">
                <a:solidFill>
                  <a:srgbClr val="FF0000"/>
                </a:solidFill>
              </a:rPr>
              <a:t>Government Responses to Negative Externalities – </a:t>
            </a:r>
            <a:r>
              <a:rPr lang="en-US" sz="2400" dirty="0" smtClean="0">
                <a:solidFill>
                  <a:srgbClr val="FF0000"/>
                </a:solidFill>
              </a:rPr>
              <a:t>Regulation</a:t>
            </a:r>
          </a:p>
          <a:p>
            <a:endParaRPr lang="en-US" sz="2400" dirty="0">
              <a:solidFill>
                <a:srgbClr val="FF0000"/>
              </a:solidFill>
            </a:endParaRPr>
          </a:p>
          <a:p>
            <a:r>
              <a:rPr lang="en-US" dirty="0">
                <a:cs typeface="Arial" pitchFamily="34" charset="0"/>
              </a:rPr>
              <a:t>The intended effect of </a:t>
            </a:r>
            <a:r>
              <a:rPr lang="en-US" dirty="0" smtClean="0">
                <a:cs typeface="Arial" pitchFamily="34" charset="0"/>
              </a:rPr>
              <a:t>government regulations of externalizing industries is </a:t>
            </a:r>
            <a:r>
              <a:rPr lang="en-US" dirty="0">
                <a:cs typeface="Arial" pitchFamily="34" charset="0"/>
              </a:rPr>
              <a:t>to force the polluters to incur costs associated with pollution control. </a:t>
            </a:r>
            <a:r>
              <a:rPr lang="en-US" dirty="0" smtClean="0">
                <a:cs typeface="Arial" pitchFamily="34" charset="0"/>
              </a:rPr>
              <a:t>Firms </a:t>
            </a:r>
            <a:r>
              <a:rPr lang="en-US" dirty="0">
                <a:cs typeface="Arial" pitchFamily="34" charset="0"/>
              </a:rPr>
              <a:t>forced to reduce their pollution will face higher costs, shifting the market supply curve for a polluting product to the left. Equilibrium quantity should fall closer to the socially optimal level. </a:t>
            </a:r>
            <a:endParaRPr lang="en-US" dirty="0" smtClean="0">
              <a:cs typeface="Arial" pitchFamily="34" charset="0"/>
            </a:endParaRPr>
          </a:p>
          <a:p>
            <a:endParaRPr lang="en-US" dirty="0" smtClean="0">
              <a:cs typeface="Arial" pitchFamily="34" charset="0"/>
            </a:endParaRPr>
          </a:p>
        </p:txBody>
      </p:sp>
      <p:grpSp>
        <p:nvGrpSpPr>
          <p:cNvPr id="6" name="Group 5"/>
          <p:cNvGrpSpPr/>
          <p:nvPr/>
        </p:nvGrpSpPr>
        <p:grpSpPr>
          <a:xfrm>
            <a:off x="4218913" y="2149884"/>
            <a:ext cx="4889205" cy="3533296"/>
            <a:chOff x="4644008" y="2460188"/>
            <a:chExt cx="4457700" cy="3221459"/>
          </a:xfrm>
        </p:grpSpPr>
        <p:grpSp>
          <p:nvGrpSpPr>
            <p:cNvPr id="2" name="Group 1"/>
            <p:cNvGrpSpPr/>
            <p:nvPr/>
          </p:nvGrpSpPr>
          <p:grpSpPr>
            <a:xfrm>
              <a:off x="4644008" y="2460188"/>
              <a:ext cx="4457700" cy="3221459"/>
              <a:chOff x="152400" y="1132417"/>
              <a:chExt cx="5181600" cy="3744601"/>
            </a:xfrm>
          </p:grpSpPr>
          <p:cxnSp>
            <p:nvCxnSpPr>
              <p:cNvPr id="7" name="Straight Connector 6"/>
              <p:cNvCxnSpPr/>
              <p:nvPr/>
            </p:nvCxnSpPr>
            <p:spPr>
              <a:xfrm>
                <a:off x="546100" y="1576917"/>
                <a:ext cx="0" cy="2857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4455583"/>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1460501"/>
                <a:ext cx="508000" cy="326183"/>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3" name="TextBox 12"/>
              <p:cNvSpPr txBox="1"/>
              <p:nvPr/>
            </p:nvSpPr>
            <p:spPr>
              <a:xfrm>
                <a:off x="4267200" y="4497917"/>
                <a:ext cx="609600" cy="326183"/>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4" name="Straight Connector 13"/>
              <p:cNvCxnSpPr/>
              <p:nvPr/>
            </p:nvCxnSpPr>
            <p:spPr>
              <a:xfrm>
                <a:off x="774700" y="1693333"/>
                <a:ext cx="3517900" cy="248708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8000" y="4095750"/>
                <a:ext cx="1016000" cy="326183"/>
              </a:xfrm>
              <a:prstGeom prst="rect">
                <a:avLst/>
              </a:prstGeom>
              <a:noFill/>
            </p:spPr>
            <p:txBody>
              <a:bodyPr vert="horz" rtlCol="0">
                <a:spAutoFit/>
              </a:bodyPr>
              <a:lstStyle/>
              <a:p>
                <a:r>
                  <a:rPr lang="en-US" sz="1400" smtClean="0">
                    <a:solidFill>
                      <a:srgbClr val="000000"/>
                    </a:solidFill>
                  </a:rPr>
                  <a:t>D=MSB</a:t>
                </a:r>
                <a:endParaRPr lang="en-US" sz="1400">
                  <a:solidFill>
                    <a:srgbClr val="000000"/>
                  </a:solidFill>
                </a:endParaRPr>
              </a:p>
            </p:txBody>
          </p:sp>
          <p:cxnSp>
            <p:nvCxnSpPr>
              <p:cNvPr id="16" name="Straight Connector 15"/>
              <p:cNvCxnSpPr/>
              <p:nvPr/>
            </p:nvCxnSpPr>
            <p:spPr>
              <a:xfrm flipV="1">
                <a:off x="711200" y="1714501"/>
                <a:ext cx="3492500" cy="259291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29100" y="1725084"/>
                <a:ext cx="990600" cy="326183"/>
              </a:xfrm>
              <a:prstGeom prst="rect">
                <a:avLst/>
              </a:prstGeom>
              <a:noFill/>
            </p:spPr>
            <p:txBody>
              <a:bodyPr vert="horz" rtlCol="0">
                <a:spAutoFit/>
              </a:bodyPr>
              <a:lstStyle/>
              <a:p>
                <a:r>
                  <a:rPr lang="en-US" sz="1400" smtClean="0">
                    <a:solidFill>
                      <a:srgbClr val="000000"/>
                    </a:solidFill>
                  </a:rPr>
                  <a:t>S=MPC</a:t>
                </a:r>
                <a:endParaRPr lang="en-US" sz="1400">
                  <a:solidFill>
                    <a:srgbClr val="000000"/>
                  </a:solidFill>
                </a:endParaRPr>
              </a:p>
            </p:txBody>
          </p:sp>
          <p:cxnSp>
            <p:nvCxnSpPr>
              <p:cNvPr id="18" name="Straight Connector 17"/>
              <p:cNvCxnSpPr/>
              <p:nvPr/>
            </p:nvCxnSpPr>
            <p:spPr>
              <a:xfrm flipV="1">
                <a:off x="685800" y="1545167"/>
                <a:ext cx="2476500" cy="186266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00400" y="1354667"/>
                <a:ext cx="1955800" cy="326183"/>
              </a:xfrm>
              <a:prstGeom prst="rect">
                <a:avLst/>
              </a:prstGeom>
              <a:noFill/>
            </p:spPr>
            <p:txBody>
              <a:bodyPr vert="horz" rtlCol="0">
                <a:spAutoFit/>
              </a:bodyPr>
              <a:lstStyle/>
              <a:p>
                <a:r>
                  <a:rPr lang="en-US" sz="1400" smtClean="0">
                    <a:solidFill>
                      <a:srgbClr val="000000"/>
                    </a:solidFill>
                  </a:rPr>
                  <a:t>S</a:t>
                </a:r>
                <a:r>
                  <a:rPr lang="en-US" sz="1400" baseline="-25000" smtClean="0">
                    <a:solidFill>
                      <a:srgbClr val="000000"/>
                    </a:solidFill>
                  </a:rPr>
                  <a:t>with abatement costs</a:t>
                </a:r>
                <a:endParaRPr lang="en-US" sz="1400" baseline="-25000">
                  <a:solidFill>
                    <a:srgbClr val="000000"/>
                  </a:solidFill>
                </a:endParaRPr>
              </a:p>
            </p:txBody>
          </p:sp>
          <p:cxnSp>
            <p:nvCxnSpPr>
              <p:cNvPr id="20" name="Straight Connector 19"/>
              <p:cNvCxnSpPr/>
              <p:nvPr/>
            </p:nvCxnSpPr>
            <p:spPr>
              <a:xfrm>
                <a:off x="533400" y="250825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2508250"/>
                <a:ext cx="0" cy="193675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6100" y="295275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40000" y="2942167"/>
                <a:ext cx="0" cy="1513417"/>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87600" y="4550835"/>
                <a:ext cx="558800" cy="326183"/>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sp>
            <p:nvSpPr>
              <p:cNvPr id="25" name="TextBox 24"/>
              <p:cNvSpPr txBox="1"/>
              <p:nvPr/>
            </p:nvSpPr>
            <p:spPr>
              <a:xfrm>
                <a:off x="1765300" y="4550834"/>
                <a:ext cx="660400" cy="326183"/>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so</a:t>
                </a:r>
                <a:endParaRPr lang="en-US" sz="1400" baseline="-25000">
                  <a:solidFill>
                    <a:srgbClr val="000000"/>
                  </a:solidFill>
                </a:endParaRPr>
              </a:p>
            </p:txBody>
          </p:sp>
          <p:sp>
            <p:nvSpPr>
              <p:cNvPr id="26" name="TextBox 25"/>
              <p:cNvSpPr txBox="1"/>
              <p:nvPr/>
            </p:nvSpPr>
            <p:spPr>
              <a:xfrm>
                <a:off x="152400" y="2347564"/>
                <a:ext cx="533401" cy="326183"/>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b</a:t>
                </a:r>
                <a:endParaRPr lang="en-US" sz="1400" baseline="-25000" dirty="0">
                  <a:solidFill>
                    <a:srgbClr val="000000"/>
                  </a:solidFill>
                </a:endParaRPr>
              </a:p>
            </p:txBody>
          </p:sp>
          <p:sp>
            <p:nvSpPr>
              <p:cNvPr id="27" name="TextBox 26"/>
              <p:cNvSpPr txBox="1"/>
              <p:nvPr/>
            </p:nvSpPr>
            <p:spPr>
              <a:xfrm>
                <a:off x="152400" y="2766072"/>
                <a:ext cx="533401" cy="326183"/>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28" name="TextBox 27"/>
              <p:cNvSpPr txBox="1"/>
              <p:nvPr/>
            </p:nvSpPr>
            <p:spPr>
              <a:xfrm>
                <a:off x="2914553" y="2180167"/>
                <a:ext cx="2022593" cy="554511"/>
              </a:xfrm>
              <a:prstGeom prst="rect">
                <a:avLst/>
              </a:prstGeom>
              <a:solidFill>
                <a:schemeClr val="accent2">
                  <a:lumMod val="20000"/>
                  <a:lumOff val="80000"/>
                </a:schemeClr>
              </a:solidFill>
            </p:spPr>
            <p:txBody>
              <a:bodyPr vert="horz" wrap="square" rtlCol="0">
                <a:spAutoFit/>
              </a:bodyPr>
              <a:lstStyle/>
              <a:p>
                <a:r>
                  <a:rPr lang="en-US" sz="1400" dirty="0" err="1" smtClean="0">
                    <a:solidFill>
                      <a:srgbClr val="000000"/>
                    </a:solidFill>
                  </a:rPr>
                  <a:t>P</a:t>
                </a:r>
                <a:r>
                  <a:rPr lang="en-US" sz="1400" baseline="-25000" dirty="0" err="1" smtClean="0">
                    <a:solidFill>
                      <a:srgbClr val="000000"/>
                    </a:solidFill>
                  </a:rPr>
                  <a:t>b</a:t>
                </a:r>
                <a:r>
                  <a:rPr lang="en-US" sz="1400" dirty="0" smtClean="0">
                    <a:solidFill>
                      <a:srgbClr val="000000"/>
                    </a:solidFill>
                  </a:rPr>
                  <a:t>-P</a:t>
                </a:r>
                <a:r>
                  <a:rPr lang="en-US" sz="1400" baseline="-25000" dirty="0" smtClean="0">
                    <a:solidFill>
                      <a:srgbClr val="000000"/>
                    </a:solidFill>
                  </a:rPr>
                  <a:t>s</a:t>
                </a:r>
                <a:r>
                  <a:rPr lang="en-US" sz="1400" dirty="0" smtClean="0">
                    <a:solidFill>
                      <a:srgbClr val="000000"/>
                    </a:solidFill>
                  </a:rPr>
                  <a:t>=cost of pollution abatement</a:t>
                </a:r>
                <a:endParaRPr lang="en-US" sz="1400" dirty="0">
                  <a:solidFill>
                    <a:srgbClr val="000000"/>
                  </a:solidFill>
                </a:endParaRPr>
              </a:p>
            </p:txBody>
          </p:sp>
          <p:sp>
            <p:nvSpPr>
              <p:cNvPr id="29" name="TextBox 28"/>
              <p:cNvSpPr txBox="1"/>
              <p:nvPr/>
            </p:nvSpPr>
            <p:spPr>
              <a:xfrm>
                <a:off x="1714501" y="1132417"/>
                <a:ext cx="2133600" cy="326183"/>
              </a:xfrm>
              <a:prstGeom prst="rect">
                <a:avLst/>
              </a:prstGeom>
              <a:noFill/>
            </p:spPr>
            <p:txBody>
              <a:bodyPr vert="horz" rtlCol="0">
                <a:spAutoFit/>
              </a:bodyPr>
              <a:lstStyle/>
              <a:p>
                <a:r>
                  <a:rPr lang="en-US" sz="1400" b="1" dirty="0" smtClean="0">
                    <a:solidFill>
                      <a:srgbClr val="FF6820"/>
                    </a:solidFill>
                  </a:rPr>
                  <a:t>Polluting Industry</a:t>
                </a:r>
                <a:endParaRPr lang="en-US" sz="1400" b="1" dirty="0">
                  <a:solidFill>
                    <a:srgbClr val="FF6820"/>
                  </a:solidFill>
                </a:endParaRPr>
              </a:p>
            </p:txBody>
          </p:sp>
        </p:grpSp>
        <p:sp>
          <p:nvSpPr>
            <p:cNvPr id="4" name="Right Brace 3"/>
            <p:cNvSpPr/>
            <p:nvPr/>
          </p:nvSpPr>
          <p:spPr>
            <a:xfrm>
              <a:off x="6669657" y="3234835"/>
              <a:ext cx="278607" cy="777717"/>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5" name="Rectangle 4"/>
          <p:cNvSpPr/>
          <p:nvPr/>
        </p:nvSpPr>
        <p:spPr>
          <a:xfrm>
            <a:off x="10886" y="2186661"/>
            <a:ext cx="4572000" cy="1877437"/>
          </a:xfrm>
          <a:prstGeom prst="rect">
            <a:avLst/>
          </a:prstGeom>
        </p:spPr>
        <p:txBody>
          <a:bodyPr>
            <a:spAutoFit/>
          </a:bodyPr>
          <a:lstStyle/>
          <a:p>
            <a:r>
              <a:rPr lang="en-US" b="1" dirty="0">
                <a:solidFill>
                  <a:srgbClr val="0000FF"/>
                </a:solidFill>
                <a:cs typeface="Arial" pitchFamily="34" charset="0"/>
              </a:rPr>
              <a:t>Clean air and water legislation and "CAFE" standards are examples. </a:t>
            </a:r>
          </a:p>
          <a:p>
            <a:pPr marL="285750" indent="-285750">
              <a:buFont typeface="Arial" pitchFamily="34" charset="0"/>
              <a:buChar char="•"/>
            </a:pPr>
            <a:r>
              <a:rPr lang="en-US" sz="2000" dirty="0">
                <a:solidFill>
                  <a:srgbClr val="000000"/>
                </a:solidFill>
                <a:cs typeface="Arial" pitchFamily="34" charset="0"/>
                <a:hlinkClick r:id="rId2"/>
              </a:rPr>
              <a:t>Corporate Average Fuel Economy – Wikipedia</a:t>
            </a:r>
            <a:endParaRPr lang="en-US" sz="2000" dirty="0">
              <a:solidFill>
                <a:srgbClr val="000000"/>
              </a:solidFill>
              <a:cs typeface="Arial" pitchFamily="34" charset="0"/>
            </a:endParaRPr>
          </a:p>
          <a:p>
            <a:pPr marL="285750" indent="-285750">
              <a:buFont typeface="Arial" pitchFamily="34" charset="0"/>
              <a:buChar char="•"/>
            </a:pPr>
            <a:r>
              <a:rPr lang="en-US" sz="2000" dirty="0">
                <a:solidFill>
                  <a:srgbClr val="000000"/>
                </a:solidFill>
                <a:cs typeface="Arial" pitchFamily="34" charset="0"/>
                <a:hlinkClick r:id="rId3"/>
              </a:rPr>
              <a:t>Clean Water Act – Wikipedia</a:t>
            </a:r>
            <a:endParaRPr lang="en-US" sz="2000" dirty="0">
              <a:solidFill>
                <a:srgbClr val="000000"/>
              </a:solidFill>
              <a:cs typeface="Arial" pitchFamily="34" charset="0"/>
            </a:endParaRPr>
          </a:p>
          <a:p>
            <a:pPr marL="285750" indent="-285750">
              <a:buFont typeface="Arial" pitchFamily="34" charset="0"/>
              <a:buChar char="•"/>
            </a:pPr>
            <a:r>
              <a:rPr lang="en-US" sz="2000" dirty="0">
                <a:solidFill>
                  <a:srgbClr val="000000"/>
                </a:solidFill>
                <a:cs typeface="Arial" pitchFamily="34" charset="0"/>
                <a:hlinkClick r:id="rId4"/>
              </a:rPr>
              <a:t>Clean Air Act - Wikipedia</a:t>
            </a:r>
            <a:endParaRPr lang="en-US" sz="2000" dirty="0">
              <a:solidFill>
                <a:srgbClr val="000000"/>
              </a:solidFill>
              <a:cs typeface="Arial" pitchFamily="34" charset="0"/>
            </a:endParaRPr>
          </a:p>
        </p:txBody>
      </p:sp>
    </p:spTree>
    <p:extLst>
      <p:ext uri="{BB962C8B-B14F-4D97-AF65-F5344CB8AC3E}">
        <p14:creationId xmlns:p14="http://schemas.microsoft.com/office/powerpoint/2010/main" xmlns="" val="807838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24644"/>
          </a:xfrm>
          <a:prstGeom prst="rect">
            <a:avLst/>
          </a:prstGeom>
          <a:noFill/>
        </p:spPr>
        <p:txBody>
          <a:bodyPr wrap="square" rtlCol="0">
            <a:spAutoFit/>
          </a:bodyPr>
          <a:lstStyle/>
          <a:p>
            <a:r>
              <a:rPr lang="en-US" sz="2400" dirty="0" smtClean="0">
                <a:solidFill>
                  <a:srgbClr val="FF0000"/>
                </a:solidFill>
              </a:rPr>
              <a:t>Positive Externalities of Production</a:t>
            </a:r>
            <a:endParaRPr lang="en-US" sz="2400" dirty="0">
              <a:solidFill>
                <a:srgbClr val="FF0000"/>
              </a:solidFill>
            </a:endParaRPr>
          </a:p>
          <a:p>
            <a:r>
              <a:rPr lang="en-US" dirty="0" smtClean="0"/>
              <a:t>A positive externality of production exists if the production of a good or service provides spillover benefits to a third part not involved in the market. For example, consider the market for </a:t>
            </a:r>
            <a:r>
              <a:rPr lang="en-US" b="1" i="1" dirty="0" smtClean="0">
                <a:solidFill>
                  <a:srgbClr val="0000FF"/>
                </a:solidFill>
              </a:rPr>
              <a:t>ECO-TOURISM</a:t>
            </a:r>
            <a:r>
              <a:rPr lang="en-US" b="1" dirty="0" smtClean="0"/>
              <a:t>. </a:t>
            </a:r>
          </a:p>
          <a:p>
            <a:endParaRPr lang="en-US" b="1" dirty="0" smtClean="0"/>
          </a:p>
          <a:p>
            <a:endParaRPr lang="en-US" b="1" dirty="0" smtClean="0"/>
          </a:p>
          <a:p>
            <a:endParaRPr lang="en-US" dirty="0" smtClean="0"/>
          </a:p>
          <a:p>
            <a:endParaRPr lang="en-US" dirty="0" smtClean="0"/>
          </a:p>
          <a:p>
            <a:endParaRPr lang="en-US" dirty="0" smtClean="0"/>
          </a:p>
          <a:p>
            <a:pPr marL="285750" indent="-285750">
              <a:buFont typeface="Arial" pitchFamily="34" charset="0"/>
              <a:buChar char="•"/>
            </a:pPr>
            <a:r>
              <a:rPr lang="en-US" dirty="0" smtClean="0"/>
              <a:t>In many parts of the world, including in the Amazon rainforest, in Costa Rica, in Malaysian Borneo, Western Canada and elsewhere, a large eco-tourism industry has developed.</a:t>
            </a:r>
          </a:p>
          <a:p>
            <a:pPr marL="285750" indent="-285750">
              <a:buFont typeface="Arial" pitchFamily="34" charset="0"/>
              <a:buChar char="•"/>
            </a:pPr>
            <a:endParaRPr lang="en-US" b="1" dirty="0" smtClean="0">
              <a:solidFill>
                <a:srgbClr val="0000FF"/>
              </a:solidFill>
            </a:endParaRPr>
          </a:p>
          <a:p>
            <a:pPr marL="285750" indent="-285750"/>
            <a:r>
              <a:rPr lang="en-US" b="1" dirty="0" smtClean="0">
                <a:solidFill>
                  <a:srgbClr val="0000FF"/>
                </a:solidFill>
              </a:rPr>
              <a:t>	Positive externalities of eco-tourism include: </a:t>
            </a:r>
          </a:p>
          <a:p>
            <a:pPr marL="742950" lvl="1" indent="-285750">
              <a:buFont typeface="Wingdings" pitchFamily="2" charset="2"/>
              <a:buChar char="Ø"/>
            </a:pPr>
            <a:r>
              <a:rPr lang="en-US" dirty="0" smtClean="0"/>
              <a:t>Protection of eco-systems that might otherwise be exploited or developed</a:t>
            </a:r>
          </a:p>
          <a:p>
            <a:pPr marL="742950" lvl="1" indent="-285750">
              <a:buFont typeface="Wingdings" pitchFamily="2" charset="2"/>
              <a:buChar char="Ø"/>
            </a:pPr>
            <a:r>
              <a:rPr lang="en-US" dirty="0" smtClean="0"/>
              <a:t>Forests left standing act as a “carbon sink”, absorbing CO2 emitted from the production of other consumer goods.</a:t>
            </a:r>
          </a:p>
          <a:p>
            <a:pPr marL="742950" lvl="1" indent="-285750">
              <a:buFont typeface="Wingdings" pitchFamily="2" charset="2"/>
              <a:buChar char="Ø"/>
            </a:pPr>
            <a:r>
              <a:rPr lang="en-US" dirty="0" smtClean="0"/>
              <a:t>Wildlife populations may remain protected and intact whereas they otherwise may dwindle due to habitat destruction and over-hunting</a:t>
            </a:r>
          </a:p>
          <a:p>
            <a:pPr marL="742950" lvl="1" indent="-285750">
              <a:buFont typeface="Wingdings" pitchFamily="2" charset="2"/>
              <a:buChar char="Ø"/>
            </a:pPr>
            <a:r>
              <a:rPr lang="en-US" dirty="0" smtClean="0"/>
              <a:t>Water resources (rivers, lakes) are protected, allowing downstream users to benefit from clean water for cooking, cleaning, drinking, etc…</a:t>
            </a:r>
          </a:p>
        </p:txBody>
      </p:sp>
      <p:pic>
        <p:nvPicPr>
          <p:cNvPr id="1026" name="Picture 2" descr="C:\Users\Admin\Downloads\orangutan6.jpg"/>
          <p:cNvPicPr>
            <a:picLocks noChangeAspect="1" noChangeArrowheads="1"/>
          </p:cNvPicPr>
          <p:nvPr/>
        </p:nvPicPr>
        <p:blipFill>
          <a:blip r:embed="rId2" cstate="print"/>
          <a:srcRect/>
          <a:stretch>
            <a:fillRect/>
          </a:stretch>
        </p:blipFill>
        <p:spPr bwMode="auto">
          <a:xfrm>
            <a:off x="2627785" y="985292"/>
            <a:ext cx="2160240" cy="1620179"/>
          </a:xfrm>
          <a:prstGeom prst="rect">
            <a:avLst/>
          </a:prstGeom>
          <a:noFill/>
        </p:spPr>
      </p:pic>
    </p:spTree>
    <p:extLst>
      <p:ext uri="{BB962C8B-B14F-4D97-AF65-F5344CB8AC3E}">
        <p14:creationId xmlns:p14="http://schemas.microsoft.com/office/powerpoint/2010/main" xmlns="" val="427888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2400" dirty="0" smtClean="0">
                <a:solidFill>
                  <a:srgbClr val="FF0000"/>
                </a:solidFill>
              </a:rPr>
              <a:t>Positive Externalities of Production</a:t>
            </a:r>
            <a:endParaRPr lang="en-US" sz="2400" dirty="0">
              <a:solidFill>
                <a:srgbClr val="FF0000"/>
              </a:solidFill>
            </a:endParaRPr>
          </a:p>
          <a:p>
            <a:r>
              <a:rPr lang="en-US" dirty="0" smtClean="0"/>
              <a:t>The existence of a positive production externality can be illustrated graphically as a market in which the Marginal Private Cost  of production </a:t>
            </a:r>
            <a:r>
              <a:rPr lang="en-US" dirty="0"/>
              <a:t>(MPC) </a:t>
            </a:r>
            <a:r>
              <a:rPr lang="en-US" dirty="0" smtClean="0"/>
              <a:t>is greater than the Marginal Social Cost of production (MSC). As a result, the free market will provide a quantity of the good which is less than the socially optimal quantity.</a:t>
            </a:r>
          </a:p>
        </p:txBody>
      </p:sp>
      <p:grpSp>
        <p:nvGrpSpPr>
          <p:cNvPr id="11" name="Group 10"/>
          <p:cNvGrpSpPr/>
          <p:nvPr/>
        </p:nvGrpSpPr>
        <p:grpSpPr>
          <a:xfrm>
            <a:off x="4484116" y="1993404"/>
            <a:ext cx="4749928" cy="3747594"/>
            <a:chOff x="4484116" y="1993404"/>
            <a:chExt cx="4749928" cy="3747594"/>
          </a:xfrm>
        </p:grpSpPr>
        <p:grpSp>
          <p:nvGrpSpPr>
            <p:cNvPr id="12" name="Group 11"/>
            <p:cNvGrpSpPr>
              <a:grpSpLocks noChangeAspect="1"/>
            </p:cNvGrpSpPr>
            <p:nvPr/>
          </p:nvGrpSpPr>
          <p:grpSpPr>
            <a:xfrm>
              <a:off x="4484116" y="1993404"/>
              <a:ext cx="4749928" cy="3747594"/>
              <a:chOff x="165099" y="1983779"/>
              <a:chExt cx="5219701" cy="4941881"/>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9100" y="2286000"/>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23" name="Straight Connector 22"/>
              <p:cNvCxnSpPr/>
              <p:nvPr/>
            </p:nvCxnSpPr>
            <p:spPr>
              <a:xfrm flipV="1">
                <a:off x="736600" y="2209800"/>
                <a:ext cx="2476500" cy="22352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63900" y="2057400"/>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cxnSp>
            <p:nvCxnSpPr>
              <p:cNvPr id="25" name="Straight Connector 24"/>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30" name="TextBox 29"/>
              <p:cNvSpPr txBox="1"/>
              <p:nvPr/>
            </p:nvSpPr>
            <p:spPr>
              <a:xfrm>
                <a:off x="1816100" y="5715380"/>
                <a:ext cx="6604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31" name="TextBox 30"/>
              <p:cNvSpPr txBox="1"/>
              <p:nvPr/>
            </p:nvSpPr>
            <p:spPr>
              <a:xfrm>
                <a:off x="165100" y="3213100"/>
                <a:ext cx="6350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32" name="TextBox 31"/>
              <p:cNvSpPr txBox="1"/>
              <p:nvPr/>
            </p:nvSpPr>
            <p:spPr>
              <a:xfrm>
                <a:off x="177800" y="3733801"/>
                <a:ext cx="5588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3" name="TextBox 32"/>
              <p:cNvSpPr txBox="1"/>
              <p:nvPr/>
            </p:nvSpPr>
            <p:spPr>
              <a:xfrm>
                <a:off x="2926479" y="3003019"/>
                <a:ext cx="2359371" cy="689960"/>
              </a:xfrm>
              <a:prstGeom prst="rect">
                <a:avLst/>
              </a:prstGeom>
              <a:solidFill>
                <a:schemeClr val="accent2">
                  <a:lumMod val="20000"/>
                  <a:lumOff val="80000"/>
                </a:schemeClr>
              </a:solidFill>
              <a:ln>
                <a:noFill/>
              </a:ln>
            </p:spPr>
            <p:txBody>
              <a:bodyPr vert="horz" wrap="square" rtlCol="0">
                <a:spAutoFit/>
              </a:bodyPr>
              <a:lstStyle/>
              <a:p>
                <a:r>
                  <a:rPr lang="en-US" sz="1400" dirty="0" smtClean="0">
                    <a:solidFill>
                      <a:srgbClr val="000000"/>
                    </a:solidFill>
                  </a:rPr>
                  <a:t>distance b/w MPC </a:t>
                </a:r>
              </a:p>
              <a:p>
                <a:r>
                  <a:rPr lang="en-US" sz="1400" dirty="0" smtClean="0">
                    <a:solidFill>
                      <a:srgbClr val="000000"/>
                    </a:solidFill>
                  </a:rPr>
                  <a:t>&amp; MSC = external benefits</a:t>
                </a:r>
                <a:endParaRPr lang="en-US" sz="1400" dirty="0">
                  <a:solidFill>
                    <a:srgbClr val="000000"/>
                  </a:solidFill>
                </a:endParaRPr>
              </a:p>
            </p:txBody>
          </p:sp>
          <p:sp>
            <p:nvSpPr>
              <p:cNvPr id="34" name="TextBox 33"/>
              <p:cNvSpPr txBox="1"/>
              <p:nvPr/>
            </p:nvSpPr>
            <p:spPr>
              <a:xfrm>
                <a:off x="1418495" y="1983779"/>
                <a:ext cx="1375330" cy="771132"/>
              </a:xfrm>
              <a:prstGeom prst="rect">
                <a:avLst/>
              </a:prstGeom>
              <a:noFill/>
            </p:spPr>
            <p:txBody>
              <a:bodyPr vert="horz" wrap="square" rtlCol="0">
                <a:spAutoFit/>
              </a:bodyPr>
              <a:lstStyle/>
              <a:p>
                <a:pPr algn="ctr"/>
                <a:r>
                  <a:rPr lang="en-US" sz="1600" b="1" dirty="0" smtClean="0">
                    <a:solidFill>
                      <a:srgbClr val="FF6820"/>
                    </a:solidFill>
                  </a:rPr>
                  <a:t>Eco-tourism industry</a:t>
                </a:r>
                <a:endParaRPr lang="en-US" sz="1600" b="1" dirty="0">
                  <a:solidFill>
                    <a:srgbClr val="FF6820"/>
                  </a:solidFill>
                </a:endParaRPr>
              </a:p>
            </p:txBody>
          </p:sp>
          <p:sp>
            <p:nvSpPr>
              <p:cNvPr id="35" name="TextBox 34"/>
              <p:cNvSpPr txBox="1"/>
              <p:nvPr/>
            </p:nvSpPr>
            <p:spPr>
              <a:xfrm>
                <a:off x="762000" y="6235700"/>
                <a:ext cx="3962400" cy="689960"/>
              </a:xfrm>
              <a:prstGeom prst="rect">
                <a:avLst/>
              </a:prstGeom>
              <a:noFill/>
            </p:spPr>
            <p:txBody>
              <a:bodyPr vert="horz" wrap="square" rtlCol="0">
                <a:spAutoFit/>
              </a:bodyPr>
              <a:lstStyle/>
              <a:p>
                <a:pPr algn="ctr"/>
                <a:r>
                  <a:rPr lang="en-US" sz="1400" dirty="0" err="1" smtClean="0">
                    <a:solidFill>
                      <a:srgbClr val="000000"/>
                    </a:solidFill>
                  </a:rPr>
                  <a:t>Q</a:t>
                </a:r>
                <a:r>
                  <a:rPr lang="en-US" sz="1400" baseline="-25000" dirty="0" err="1" smtClean="0">
                    <a:solidFill>
                      <a:srgbClr val="000000"/>
                    </a:solidFill>
                  </a:rPr>
                  <a:t>so</a:t>
                </a:r>
                <a:r>
                  <a:rPr lang="en-US" sz="1400" dirty="0" smtClean="0">
                    <a:solidFill>
                      <a:srgbClr val="000000"/>
                    </a:solidFill>
                  </a:rPr>
                  <a:t> &gt; </a:t>
                </a:r>
                <a:r>
                  <a:rPr lang="en-US" sz="1400" dirty="0" err="1" smtClean="0">
                    <a:solidFill>
                      <a:srgbClr val="000000"/>
                    </a:solidFill>
                  </a:rPr>
                  <a:t>Q</a:t>
                </a:r>
                <a:r>
                  <a:rPr lang="en-US" sz="1400" baseline="-25000" dirty="0" err="1">
                    <a:solidFill>
                      <a:srgbClr val="000000"/>
                    </a:solidFill>
                  </a:rPr>
                  <a:t>e</a:t>
                </a:r>
                <a:r>
                  <a:rPr lang="en-US" sz="1400" dirty="0" smtClean="0">
                    <a:solidFill>
                      <a:srgbClr val="000000"/>
                    </a:solidFill>
                  </a:rPr>
                  <a:t>: resources are under-allocated towards the eco-tourism industry</a:t>
                </a:r>
                <a:endParaRPr lang="en-US" sz="1400" dirty="0">
                  <a:solidFill>
                    <a:srgbClr val="000000"/>
                  </a:solidFill>
                </a:endParaRPr>
              </a:p>
            </p:txBody>
          </p:sp>
        </p:grpSp>
        <p:sp>
          <p:nvSpPr>
            <p:cNvPr id="13" name="Right Brace 12"/>
            <p:cNvSpPr/>
            <p:nvPr/>
          </p:nvSpPr>
          <p:spPr>
            <a:xfrm>
              <a:off x="6703061" y="2641476"/>
              <a:ext cx="245203" cy="789782"/>
            </a:xfrm>
            <a:prstGeom prst="righ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Left Brace 13"/>
            <p:cNvSpPr/>
            <p:nvPr/>
          </p:nvSpPr>
          <p:spPr>
            <a:xfrm rot="16200000">
              <a:off x="6391137" y="4874191"/>
              <a:ext cx="160971" cy="717130"/>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3" name="TextBox 2"/>
          <p:cNvSpPr txBox="1"/>
          <p:nvPr/>
        </p:nvSpPr>
        <p:spPr>
          <a:xfrm>
            <a:off x="0" y="1849388"/>
            <a:ext cx="4572000" cy="3539430"/>
          </a:xfrm>
          <a:prstGeom prst="rect">
            <a:avLst/>
          </a:prstGeom>
          <a:noFill/>
        </p:spPr>
        <p:txBody>
          <a:bodyPr wrap="square" rtlCol="0">
            <a:spAutoFit/>
          </a:bodyPr>
          <a:lstStyle/>
          <a:p>
            <a:r>
              <a:rPr lang="en-US" sz="1600" b="1" dirty="0" smtClean="0">
                <a:solidFill>
                  <a:srgbClr val="0000FF"/>
                </a:solidFill>
              </a:rPr>
              <a:t>In the market on the right:</a:t>
            </a:r>
          </a:p>
          <a:p>
            <a:pPr marL="285750" indent="-285750">
              <a:buFont typeface="Arial" pitchFamily="34" charset="0"/>
              <a:buChar char="•"/>
            </a:pPr>
            <a:r>
              <a:rPr lang="en-US" sz="1600" dirty="0" smtClean="0"/>
              <a:t>Operating a business in the industry is expensive, so the MPC is relatively high.</a:t>
            </a:r>
          </a:p>
          <a:p>
            <a:pPr marL="285750" indent="-285750">
              <a:buFont typeface="Arial" pitchFamily="34" charset="0"/>
              <a:buChar char="•"/>
            </a:pPr>
            <a:r>
              <a:rPr lang="en-US" sz="1600" dirty="0" smtClean="0"/>
              <a:t>There are external benefits of operating an eco-tourism business, which are reflected in the lower MSC.</a:t>
            </a:r>
          </a:p>
          <a:p>
            <a:pPr marL="285750" indent="-285750">
              <a:buFont typeface="Arial" pitchFamily="34" charset="0"/>
              <a:buChar char="•"/>
            </a:pPr>
            <a:r>
              <a:rPr lang="en-US" sz="1600" dirty="0" smtClean="0"/>
              <a:t>The equilibrium price (</a:t>
            </a:r>
            <a:r>
              <a:rPr lang="en-US" sz="1600" dirty="0" err="1" smtClean="0"/>
              <a:t>Pe</a:t>
            </a:r>
            <a:r>
              <a:rPr lang="en-US" sz="1600" dirty="0" smtClean="0"/>
              <a:t>) is higher than what is socially optimal (</a:t>
            </a:r>
            <a:r>
              <a:rPr lang="en-US" sz="1600" dirty="0" err="1" smtClean="0"/>
              <a:t>Pso</a:t>
            </a:r>
            <a:r>
              <a:rPr lang="en-US" sz="1600" dirty="0" smtClean="0"/>
              <a:t>). The quantity demanded would be greater for eco-tourism if the price was lower.</a:t>
            </a:r>
          </a:p>
          <a:p>
            <a:pPr marL="285750" indent="-285750">
              <a:buFont typeface="Arial" pitchFamily="34" charset="0"/>
              <a:buChar char="•"/>
            </a:pPr>
            <a:r>
              <a:rPr lang="en-US" sz="1600" dirty="0" smtClean="0"/>
              <a:t>The equilibrium quantity (</a:t>
            </a:r>
            <a:r>
              <a:rPr lang="en-US" sz="1600" dirty="0" err="1" smtClean="0"/>
              <a:t>Qe</a:t>
            </a:r>
            <a:r>
              <a:rPr lang="en-US" sz="1600" dirty="0" smtClean="0"/>
              <a:t>) is less than what is socially optimal (</a:t>
            </a:r>
            <a:r>
              <a:rPr lang="en-US" sz="1600" dirty="0" err="1" smtClean="0"/>
              <a:t>Qso</a:t>
            </a:r>
            <a:r>
              <a:rPr lang="en-US" sz="1600" dirty="0" smtClean="0"/>
              <a:t>). Society would be better off with more businesses offering eco-tourism services.</a:t>
            </a:r>
          </a:p>
        </p:txBody>
      </p:sp>
    </p:spTree>
    <p:extLst>
      <p:ext uri="{BB962C8B-B14F-4D97-AF65-F5344CB8AC3E}">
        <p14:creationId xmlns:p14="http://schemas.microsoft.com/office/powerpoint/2010/main" xmlns="" val="258657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Positive Externalities of Production</a:t>
            </a:r>
            <a:endParaRPr lang="en-US" sz="2400" dirty="0">
              <a:solidFill>
                <a:srgbClr val="FF0000"/>
              </a:solidFill>
            </a:endParaRPr>
          </a:p>
          <a:p>
            <a:r>
              <a:rPr lang="en-US" dirty="0" smtClean="0"/>
              <a:t>Because not enough eco-tourism services will be provided by the free market, there is an area of </a:t>
            </a:r>
            <a:r>
              <a:rPr lang="en-US" i="1" dirty="0" smtClean="0"/>
              <a:t>potential welfare gain</a:t>
            </a:r>
            <a:r>
              <a:rPr lang="en-US" dirty="0" smtClean="0"/>
              <a:t> in the market diagram. If a greater quantity of the </a:t>
            </a:r>
            <a:r>
              <a:rPr lang="en-US" i="1" dirty="0" smtClean="0"/>
              <a:t>merit good</a:t>
            </a:r>
            <a:r>
              <a:rPr lang="en-US" dirty="0" smtClean="0"/>
              <a:t> were produced and consumed, society as a whole would be better off.</a:t>
            </a:r>
          </a:p>
        </p:txBody>
      </p:sp>
      <p:grpSp>
        <p:nvGrpSpPr>
          <p:cNvPr id="5" name="Group 4"/>
          <p:cNvGrpSpPr/>
          <p:nvPr/>
        </p:nvGrpSpPr>
        <p:grpSpPr>
          <a:xfrm>
            <a:off x="4484116" y="2175888"/>
            <a:ext cx="4749928" cy="3273900"/>
            <a:chOff x="4484116" y="1993404"/>
            <a:chExt cx="4749928" cy="3273900"/>
          </a:xfrm>
        </p:grpSpPr>
        <p:sp>
          <p:nvSpPr>
            <p:cNvPr id="39" name="Isosceles Triangle 38"/>
            <p:cNvSpPr/>
            <p:nvPr/>
          </p:nvSpPr>
          <p:spPr>
            <a:xfrm rot="5400000">
              <a:off x="5988229" y="3156803"/>
              <a:ext cx="853079" cy="6034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ChangeAspect="1"/>
            </p:cNvGrpSpPr>
            <p:nvPr/>
          </p:nvGrpSpPr>
          <p:grpSpPr>
            <a:xfrm>
              <a:off x="4484116" y="1993404"/>
              <a:ext cx="4749928" cy="3273900"/>
              <a:chOff x="165099" y="1983779"/>
              <a:chExt cx="5219701" cy="4317230"/>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9100" y="2286000"/>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23" name="Straight Connector 22"/>
              <p:cNvCxnSpPr/>
              <p:nvPr/>
            </p:nvCxnSpPr>
            <p:spPr>
              <a:xfrm flipV="1">
                <a:off x="736600" y="2209800"/>
                <a:ext cx="2476500" cy="22352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63900" y="2057400"/>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cxnSp>
            <p:nvCxnSpPr>
              <p:cNvPr id="25" name="Straight Connector 24"/>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30" name="TextBox 29"/>
              <p:cNvSpPr txBox="1"/>
              <p:nvPr/>
            </p:nvSpPr>
            <p:spPr>
              <a:xfrm>
                <a:off x="1816100" y="5715380"/>
                <a:ext cx="6604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31" name="TextBox 30"/>
              <p:cNvSpPr txBox="1"/>
              <p:nvPr/>
            </p:nvSpPr>
            <p:spPr>
              <a:xfrm>
                <a:off x="165100" y="3213100"/>
                <a:ext cx="6350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32" name="TextBox 31"/>
              <p:cNvSpPr txBox="1"/>
              <p:nvPr/>
            </p:nvSpPr>
            <p:spPr>
              <a:xfrm>
                <a:off x="177800" y="3733801"/>
                <a:ext cx="5588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3" name="TextBox 32"/>
              <p:cNvSpPr txBox="1"/>
              <p:nvPr/>
            </p:nvSpPr>
            <p:spPr>
              <a:xfrm>
                <a:off x="652917" y="3856853"/>
                <a:ext cx="1033092" cy="405860"/>
              </a:xfrm>
              <a:prstGeom prst="rect">
                <a:avLst/>
              </a:prstGeom>
              <a:solidFill>
                <a:schemeClr val="accent2">
                  <a:lumMod val="20000"/>
                  <a:lumOff val="80000"/>
                </a:schemeClr>
              </a:solidFill>
              <a:ln>
                <a:noFill/>
              </a:ln>
            </p:spPr>
            <p:txBody>
              <a:bodyPr vert="horz" wrap="square" rtlCol="0">
                <a:spAutoFit/>
              </a:bodyPr>
              <a:lstStyle/>
              <a:p>
                <a:r>
                  <a:rPr lang="en-US" sz="1400" dirty="0" smtClean="0">
                    <a:solidFill>
                      <a:srgbClr val="000000"/>
                    </a:solidFill>
                  </a:rPr>
                  <a:t>MSB&gt;MSC</a:t>
                </a:r>
                <a:endParaRPr lang="en-US" sz="1400" dirty="0">
                  <a:solidFill>
                    <a:srgbClr val="000000"/>
                  </a:solidFill>
                </a:endParaRPr>
              </a:p>
            </p:txBody>
          </p:sp>
          <p:sp>
            <p:nvSpPr>
              <p:cNvPr id="34" name="TextBox 33"/>
              <p:cNvSpPr txBox="1"/>
              <p:nvPr/>
            </p:nvSpPr>
            <p:spPr>
              <a:xfrm>
                <a:off x="1418495" y="1983779"/>
                <a:ext cx="1375330" cy="771132"/>
              </a:xfrm>
              <a:prstGeom prst="rect">
                <a:avLst/>
              </a:prstGeom>
              <a:noFill/>
            </p:spPr>
            <p:txBody>
              <a:bodyPr vert="horz" wrap="square" rtlCol="0">
                <a:spAutoFit/>
              </a:bodyPr>
              <a:lstStyle/>
              <a:p>
                <a:pPr algn="ctr"/>
                <a:r>
                  <a:rPr lang="en-US" sz="1600" b="1" dirty="0" smtClean="0">
                    <a:solidFill>
                      <a:srgbClr val="FF6820"/>
                    </a:solidFill>
                  </a:rPr>
                  <a:t>Eco-tourism industry</a:t>
                </a:r>
                <a:endParaRPr lang="en-US" sz="1600" b="1" dirty="0">
                  <a:solidFill>
                    <a:srgbClr val="FF6820"/>
                  </a:solidFill>
                </a:endParaRPr>
              </a:p>
            </p:txBody>
          </p:sp>
        </p:grpSp>
        <p:sp>
          <p:nvSpPr>
            <p:cNvPr id="4" name="Left Brace 3"/>
            <p:cNvSpPr/>
            <p:nvPr/>
          </p:nvSpPr>
          <p:spPr>
            <a:xfrm>
              <a:off x="5790058" y="3027938"/>
              <a:ext cx="322999" cy="831892"/>
            </a:xfrm>
            <a:prstGeom prst="leftBrace">
              <a:avLst>
                <a:gd name="adj1" fmla="val 8333"/>
                <a:gd name="adj2" fmla="val 64394"/>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0" name="TextBox 39"/>
            <p:cNvSpPr txBox="1"/>
            <p:nvPr/>
          </p:nvSpPr>
          <p:spPr>
            <a:xfrm>
              <a:off x="6948264" y="3577580"/>
              <a:ext cx="1368151" cy="584775"/>
            </a:xfrm>
            <a:prstGeom prst="rect">
              <a:avLst/>
            </a:prstGeom>
            <a:solidFill>
              <a:schemeClr val="tx1">
                <a:lumMod val="50000"/>
                <a:lumOff val="50000"/>
              </a:schemeClr>
            </a:solidFill>
          </p:spPr>
          <p:txBody>
            <a:bodyPr vert="horz" wrap="square" rtlCol="0">
              <a:spAutoFit/>
            </a:bodyPr>
            <a:lstStyle/>
            <a:p>
              <a:pPr algn="ctr"/>
              <a:r>
                <a:rPr lang="en-US" sz="1600" b="1" dirty="0" smtClean="0">
                  <a:solidFill>
                    <a:schemeClr val="bg1"/>
                  </a:solidFill>
                </a:rPr>
                <a:t>Potential Welfare Gain</a:t>
              </a:r>
              <a:endParaRPr lang="en-US" sz="1600" b="1" dirty="0">
                <a:solidFill>
                  <a:schemeClr val="bg1"/>
                </a:solidFill>
              </a:endParaRPr>
            </a:p>
          </p:txBody>
        </p:sp>
        <p:cxnSp>
          <p:nvCxnSpPr>
            <p:cNvPr id="41" name="Straight Arrow Connector 40"/>
            <p:cNvCxnSpPr/>
            <p:nvPr/>
          </p:nvCxnSpPr>
          <p:spPr>
            <a:xfrm flipH="1" flipV="1">
              <a:off x="6414768" y="3458516"/>
              <a:ext cx="749520" cy="26308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
        <p:nvSpPr>
          <p:cNvPr id="42" name="TextBox 41"/>
          <p:cNvSpPr txBox="1"/>
          <p:nvPr/>
        </p:nvSpPr>
        <p:spPr>
          <a:xfrm>
            <a:off x="0" y="1633364"/>
            <a:ext cx="4536504" cy="3693319"/>
          </a:xfrm>
          <a:prstGeom prst="rect">
            <a:avLst/>
          </a:prstGeom>
          <a:noFill/>
        </p:spPr>
        <p:txBody>
          <a:bodyPr wrap="square" rtlCol="0">
            <a:spAutoFit/>
          </a:bodyPr>
          <a:lstStyle/>
          <a:p>
            <a:r>
              <a:rPr lang="en-US" b="1" dirty="0" smtClean="0">
                <a:solidFill>
                  <a:srgbClr val="0000FF"/>
                </a:solidFill>
              </a:rPr>
              <a:t>At the equilibrium quantity and price:</a:t>
            </a:r>
          </a:p>
          <a:p>
            <a:pPr marL="285750" indent="-285750">
              <a:buFont typeface="Arial" pitchFamily="34" charset="0"/>
              <a:buChar char="•"/>
            </a:pPr>
            <a:r>
              <a:rPr lang="en-US" dirty="0" smtClean="0"/>
              <a:t>The MSB is greater than the MSC. Society benefits more than it costs to provide </a:t>
            </a:r>
            <a:r>
              <a:rPr lang="en-US" dirty="0" err="1" smtClean="0"/>
              <a:t>Qe</a:t>
            </a:r>
            <a:r>
              <a:rPr lang="en-US" dirty="0" smtClean="0"/>
              <a:t>, resources are under-allocated towards eco-tourism</a:t>
            </a:r>
          </a:p>
          <a:p>
            <a:pPr marL="285750" indent="-285750">
              <a:buFont typeface="Arial" pitchFamily="34" charset="0"/>
              <a:buChar char="•"/>
            </a:pPr>
            <a:r>
              <a:rPr lang="en-US" dirty="0" smtClean="0"/>
              <a:t>Society stands to gain an amount of welfare equal to the gray triangle if more eco-tourism can be provided.</a:t>
            </a:r>
          </a:p>
          <a:p>
            <a:pPr marL="285750" indent="-285750">
              <a:buFont typeface="Arial" pitchFamily="34" charset="0"/>
              <a:buChar char="•"/>
            </a:pPr>
            <a:r>
              <a:rPr lang="en-US" dirty="0" smtClean="0"/>
              <a:t>The price (</a:t>
            </a:r>
            <a:r>
              <a:rPr lang="en-US" dirty="0" err="1" smtClean="0"/>
              <a:t>Pe</a:t>
            </a:r>
            <a:r>
              <a:rPr lang="en-US" dirty="0" smtClean="0"/>
              <a:t>) is too high, and therefore the equilibrium quantity demanded (</a:t>
            </a:r>
            <a:r>
              <a:rPr lang="en-US" dirty="0" err="1" smtClean="0"/>
              <a:t>Qe</a:t>
            </a:r>
            <a:r>
              <a:rPr lang="en-US" dirty="0" smtClean="0"/>
              <a:t>) too low. </a:t>
            </a:r>
          </a:p>
          <a:p>
            <a:pPr algn="ctr"/>
            <a:r>
              <a:rPr lang="en-US" i="1" dirty="0" smtClean="0">
                <a:solidFill>
                  <a:srgbClr val="FF0000"/>
                </a:solidFill>
              </a:rPr>
              <a:t>Increased provision of merit goods like eco-tourism would benefit society as a whole</a:t>
            </a:r>
            <a:endParaRPr lang="en-US" i="1" dirty="0">
              <a:solidFill>
                <a:srgbClr val="FF0000"/>
              </a:solidFill>
            </a:endParaRPr>
          </a:p>
        </p:txBody>
      </p:sp>
    </p:spTree>
    <p:extLst>
      <p:ext uri="{BB962C8B-B14F-4D97-AF65-F5344CB8AC3E}">
        <p14:creationId xmlns:p14="http://schemas.microsoft.com/office/powerpoint/2010/main" xmlns="" val="89249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pPr algn="ctr"/>
            <a:r>
              <a:rPr lang="en-US" sz="2400" dirty="0" smtClean="0">
                <a:solidFill>
                  <a:srgbClr val="FF0000"/>
                </a:solidFill>
              </a:rPr>
              <a:t>Market Failure</a:t>
            </a:r>
          </a:p>
          <a:p>
            <a:pPr algn="ctr"/>
            <a:endParaRPr lang="en-US" sz="2400" dirty="0" smtClean="0">
              <a:solidFill>
                <a:srgbClr val="FF0000"/>
              </a:solidFill>
            </a:endParaRPr>
          </a:p>
          <a:p>
            <a:r>
              <a:rPr lang="en-US" dirty="0" smtClean="0"/>
              <a:t>Up to this point we have focused on the </a:t>
            </a:r>
            <a:r>
              <a:rPr lang="en-US" i="1" dirty="0" smtClean="0"/>
              <a:t>efficiency</a:t>
            </a:r>
            <a:r>
              <a:rPr lang="en-US" dirty="0" smtClean="0"/>
              <a:t> of the free market. </a:t>
            </a:r>
          </a:p>
          <a:p>
            <a:pPr marL="285750" indent="-285750">
              <a:buFont typeface="Arial" pitchFamily="34" charset="0"/>
              <a:buChar char="•"/>
            </a:pPr>
            <a:r>
              <a:rPr lang="en-US" sz="1600" dirty="0" smtClean="0"/>
              <a:t>Markets are efficient because, when in equilibrium, they are </a:t>
            </a:r>
            <a:r>
              <a:rPr lang="en-US" sz="1600" i="1" dirty="0" smtClean="0"/>
              <a:t>allocatively efficient</a:t>
            </a:r>
            <a:endParaRPr lang="en-US" sz="1600" dirty="0" smtClean="0"/>
          </a:p>
          <a:p>
            <a:pPr marL="285750" indent="-285750">
              <a:buFont typeface="Arial" pitchFamily="34" charset="0"/>
              <a:buChar char="•"/>
            </a:pPr>
            <a:r>
              <a:rPr lang="en-US" sz="1600" dirty="0" smtClean="0"/>
              <a:t>The socially optimal amount of output will be produced: Marginal Social Benefit will equal Marginal Social Cost</a:t>
            </a:r>
          </a:p>
          <a:p>
            <a:endParaRPr lang="en-US" dirty="0">
              <a:solidFill>
                <a:srgbClr val="0000FF"/>
              </a:solidFill>
            </a:endParaRPr>
          </a:p>
        </p:txBody>
      </p:sp>
      <p:grpSp>
        <p:nvGrpSpPr>
          <p:cNvPr id="89" name="Group 15"/>
          <p:cNvGrpSpPr>
            <a:grpSpLocks noChangeAspect="1"/>
          </p:cNvGrpSpPr>
          <p:nvPr/>
        </p:nvGrpSpPr>
        <p:grpSpPr>
          <a:xfrm>
            <a:off x="1403648" y="1539772"/>
            <a:ext cx="6985870" cy="4321584"/>
            <a:chOff x="165099" y="2108201"/>
            <a:chExt cx="5648086" cy="4192808"/>
          </a:xfrm>
        </p:grpSpPr>
        <p:cxnSp>
          <p:nvCxnSpPr>
            <p:cNvPr id="90" name="Straight Connector 89"/>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93" name="TextBox 92"/>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94" name="Straight Connector 93"/>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96" name="Straight Connector 95"/>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229100" y="2286000"/>
              <a:ext cx="990600" cy="328466"/>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sp>
          <p:nvSpPr>
            <p:cNvPr id="98" name="TextBox 97"/>
            <p:cNvSpPr txBox="1"/>
            <p:nvPr/>
          </p:nvSpPr>
          <p:spPr>
            <a:xfrm>
              <a:off x="4822585" y="2268866"/>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99" name="Straight Connector 98"/>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102" name="TextBox 101"/>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grpSp>
    </p:spTree>
    <p:extLst>
      <p:ext uri="{BB962C8B-B14F-4D97-AF65-F5344CB8AC3E}">
        <p14:creationId xmlns:p14="http://schemas.microsoft.com/office/powerpoint/2010/main" xmlns="" val="1259856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a:xfrm>
            <a:off x="572050" y="553244"/>
            <a:ext cx="7312318" cy="4896544"/>
            <a:chOff x="165099" y="2106691"/>
            <a:chExt cx="5219701" cy="4194318"/>
          </a:xfrm>
        </p:grpSpPr>
        <p:cxnSp>
          <p:nvCxnSpPr>
            <p:cNvPr id="8" name="Straight Connector 7"/>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1" name="TextBox 10"/>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2" name="Straight Connector 11"/>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14" name="Straight Connector 13"/>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68954" y="2106691"/>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sp>
          <p:nvSpPr>
            <p:cNvPr id="17" name="TextBox 16"/>
            <p:cNvSpPr txBox="1"/>
            <p:nvPr/>
          </p:nvSpPr>
          <p:spPr>
            <a:xfrm>
              <a:off x="4202578" y="2230053"/>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20" name="Straight Connector 19"/>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25" name="TextBox 24"/>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121196"/>
            <a:ext cx="9144000" cy="5247590"/>
          </a:xfrm>
          <a:prstGeom prst="rect">
            <a:avLst/>
          </a:prstGeom>
          <a:noFill/>
        </p:spPr>
        <p:txBody>
          <a:bodyPr wrap="square" rtlCol="0">
            <a:spAutoFit/>
          </a:bodyPr>
          <a:lstStyle/>
          <a:p>
            <a:r>
              <a:rPr lang="en-US" sz="2400" dirty="0" smtClean="0">
                <a:solidFill>
                  <a:srgbClr val="FF0000"/>
                </a:solidFill>
              </a:rPr>
              <a:t>Government Responses to Positive Externalities</a:t>
            </a:r>
          </a:p>
          <a:p>
            <a:r>
              <a:rPr lang="en-US" dirty="0" smtClean="0"/>
              <a:t>When a market fails by </a:t>
            </a:r>
            <a:r>
              <a:rPr lang="en-US" i="1" dirty="0" smtClean="0"/>
              <a:t>under-allocating resources </a:t>
            </a:r>
            <a:r>
              <a:rPr lang="en-US" dirty="0" smtClean="0"/>
              <a:t>towards the production of a good, society stands to benefit from increasing the production and consumption of the good in the market. Therefore, government policies aimed at increasing either the supply or the demand for the good can improve efficiency in the market for merit goods. Such policies include:</a:t>
            </a:r>
          </a:p>
          <a:p>
            <a:endParaRPr lang="en-US" dirty="0" smtClean="0"/>
          </a:p>
          <a:p>
            <a:pPr marL="285750" indent="-285750">
              <a:buFont typeface="Arial" pitchFamily="34" charset="0"/>
              <a:buChar char="•"/>
            </a:pPr>
            <a:r>
              <a:rPr lang="en-US" sz="1700" b="1" dirty="0" smtClean="0">
                <a:solidFill>
                  <a:srgbClr val="0000FF"/>
                </a:solidFill>
              </a:rPr>
              <a:t>Corrective subsidies (to producers): </a:t>
            </a:r>
            <a:r>
              <a:rPr lang="en-US" sz="1700" dirty="0" smtClean="0"/>
              <a:t>A subsidy is a payment from the government to producers. Subsidies lower the marginal private costs of production, increasing the supply, reducing the price and increasing the quantity demanded for the good being subsidized.</a:t>
            </a:r>
            <a:endParaRPr lang="en-US" sz="1700" b="1" dirty="0" smtClean="0"/>
          </a:p>
          <a:p>
            <a:pPr marL="285750" indent="-285750">
              <a:buFont typeface="Arial" pitchFamily="34" charset="0"/>
              <a:buChar char="•"/>
            </a:pPr>
            <a:r>
              <a:rPr lang="en-US" sz="1700" b="1" dirty="0" smtClean="0">
                <a:solidFill>
                  <a:srgbClr val="0000FF"/>
                </a:solidFill>
              </a:rPr>
              <a:t>Corrective subsidies (to consumers): </a:t>
            </a:r>
            <a:r>
              <a:rPr lang="en-US" sz="1700" dirty="0" smtClean="0"/>
              <a:t>A subsidy to consumers of a good will increase the marginal private benefit of consumption (since individuals now get paid to buy a good) and increase the demand for the good. The higher price incentivizes firms to provide a greater quantity, resulting in a more efficient allocation of resources towards the good</a:t>
            </a:r>
            <a:r>
              <a:rPr lang="en-US" sz="1700" b="1" dirty="0" smtClean="0"/>
              <a:t> </a:t>
            </a:r>
          </a:p>
          <a:p>
            <a:pPr marL="285750" indent="-285750">
              <a:buFont typeface="Arial" pitchFamily="34" charset="0"/>
              <a:buChar char="•"/>
            </a:pPr>
            <a:r>
              <a:rPr lang="en-US" sz="1700" b="1" dirty="0" smtClean="0">
                <a:solidFill>
                  <a:srgbClr val="0000FF"/>
                </a:solidFill>
              </a:rPr>
              <a:t>Government provision: </a:t>
            </a:r>
            <a:r>
              <a:rPr lang="en-US" sz="1700" dirty="0" smtClean="0"/>
              <a:t>Many merit goods are provided by the government, such as education, health care, infrastructure like bridges and airports, police security, and so on.</a:t>
            </a:r>
          </a:p>
          <a:p>
            <a:pPr marL="285750" indent="-285750">
              <a:buFont typeface="Arial" pitchFamily="34" charset="0"/>
              <a:buChar char="•"/>
            </a:pPr>
            <a:r>
              <a:rPr lang="en-US" sz="1700" b="1" dirty="0" smtClean="0">
                <a:solidFill>
                  <a:srgbClr val="0000FF"/>
                </a:solidFill>
              </a:rPr>
              <a:t>Positive advertising: </a:t>
            </a:r>
            <a:r>
              <a:rPr lang="en-US" sz="1700" dirty="0" smtClean="0"/>
              <a:t>Government programs that educate consumers about the positive private and social benefits of a good may increase demand for the good, incentivizing firms to produce more of it. Examples include healthy eating campaigns, safe sex campaigns (to encourage condom use) promoting flue shots (and other vaccines), and so on…</a:t>
            </a:r>
            <a:endParaRPr lang="en-US" sz="1700" b="1" dirty="0" smtClean="0"/>
          </a:p>
        </p:txBody>
      </p:sp>
    </p:spTree>
    <p:extLst>
      <p:ext uri="{BB962C8B-B14F-4D97-AF65-F5344CB8AC3E}">
        <p14:creationId xmlns:p14="http://schemas.microsoft.com/office/powerpoint/2010/main" xmlns="" val="3839245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2123658"/>
          </a:xfrm>
          <a:prstGeom prst="rect">
            <a:avLst/>
          </a:prstGeom>
          <a:noFill/>
        </p:spPr>
        <p:txBody>
          <a:bodyPr wrap="square" rtlCol="0">
            <a:spAutoFit/>
          </a:bodyPr>
          <a:lstStyle/>
          <a:p>
            <a:r>
              <a:rPr lang="en-US" sz="2400" dirty="0" smtClean="0">
                <a:solidFill>
                  <a:srgbClr val="FF0000"/>
                </a:solidFill>
              </a:rPr>
              <a:t>Government Responses to Positive Externalities – Corrective Subsidies</a:t>
            </a:r>
          </a:p>
          <a:p>
            <a:r>
              <a:rPr lang="en-US" dirty="0" smtClean="0"/>
              <a:t>A subsidy to producers reduces the marginal private costs of production and increases the supply of the good being subsidized.</a:t>
            </a:r>
          </a:p>
          <a:p>
            <a:endParaRPr lang="en-US" dirty="0" smtClean="0"/>
          </a:p>
          <a:p>
            <a:r>
              <a:rPr lang="en-US" dirty="0" smtClean="0"/>
              <a:t>In the markets below, the government is subsidizing eco-tourism providers and private schools. Both subsidies lead to a greater equilibrium quantity, a lower equilibrium price, and an increase in total welfare in society.</a:t>
            </a:r>
            <a:endParaRPr lang="en-US" sz="1700" b="1" dirty="0" smtClean="0"/>
          </a:p>
        </p:txBody>
      </p:sp>
      <p:grpSp>
        <p:nvGrpSpPr>
          <p:cNvPr id="76" name="Group 75"/>
          <p:cNvGrpSpPr/>
          <p:nvPr/>
        </p:nvGrpSpPr>
        <p:grpSpPr>
          <a:xfrm>
            <a:off x="1" y="2266920"/>
            <a:ext cx="9143999" cy="3448080"/>
            <a:chOff x="1" y="2266920"/>
            <a:chExt cx="9143999" cy="3448080"/>
          </a:xfrm>
        </p:grpSpPr>
        <p:sp>
          <p:nvSpPr>
            <p:cNvPr id="75" name="Rectangle 74"/>
            <p:cNvSpPr/>
            <p:nvPr/>
          </p:nvSpPr>
          <p:spPr>
            <a:xfrm>
              <a:off x="1" y="2266920"/>
              <a:ext cx="4571998" cy="3448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3113" y="2266920"/>
              <a:ext cx="4550945" cy="3437879"/>
              <a:chOff x="23114" y="2152022"/>
              <a:chExt cx="4150442" cy="3135331"/>
            </a:xfrm>
          </p:grpSpPr>
          <p:grpSp>
            <p:nvGrpSpPr>
              <p:cNvPr id="12" name="Group 11"/>
              <p:cNvGrpSpPr>
                <a:grpSpLocks noChangeAspect="1"/>
              </p:cNvGrpSpPr>
              <p:nvPr/>
            </p:nvGrpSpPr>
            <p:grpSpPr>
              <a:xfrm>
                <a:off x="23114" y="2152022"/>
                <a:ext cx="4150442" cy="3135331"/>
                <a:chOff x="165099" y="1983779"/>
                <a:chExt cx="4762501" cy="4317230"/>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699"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09446" y="5353473"/>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96537" y="2520501"/>
                  <a:ext cx="828908" cy="837418"/>
                </a:xfrm>
                <a:prstGeom prst="rect">
                  <a:avLst/>
                </a:prstGeom>
                <a:noFill/>
              </p:spPr>
              <p:txBody>
                <a:bodyPr vert="horz" wrap="square" rtlCol="0">
                  <a:spAutoFit/>
                </a:bodyPr>
                <a:lstStyle/>
                <a:p>
                  <a:r>
                    <a:rPr lang="en-US" sz="1400" dirty="0" err="1">
                      <a:solidFill>
                        <a:srgbClr val="000000"/>
                      </a:solidFill>
                    </a:rPr>
                    <a:t>S</a:t>
                  </a:r>
                  <a:r>
                    <a:rPr lang="en-US" sz="1400" baseline="-25000" dirty="0" err="1">
                      <a:solidFill>
                        <a:srgbClr val="000000"/>
                      </a:solidFill>
                    </a:rPr>
                    <a:t>with</a:t>
                  </a:r>
                  <a:r>
                    <a:rPr lang="en-US" sz="1400" baseline="-25000" dirty="0">
                      <a:solidFill>
                        <a:srgbClr val="000000"/>
                      </a:solidFill>
                    </a:rPr>
                    <a:t> subsidy</a:t>
                  </a:r>
                </a:p>
                <a:p>
                  <a:r>
                    <a:rPr lang="en-US" sz="1400" dirty="0" smtClean="0">
                      <a:solidFill>
                        <a:srgbClr val="000000"/>
                      </a:solidFill>
                    </a:rPr>
                    <a:t>=MSC</a:t>
                  </a:r>
                  <a:endParaRPr lang="en-US" sz="1400" dirty="0">
                    <a:solidFill>
                      <a:srgbClr val="000000"/>
                    </a:solidFill>
                  </a:endParaRPr>
                </a:p>
              </p:txBody>
            </p:sp>
            <p:cxnSp>
              <p:nvCxnSpPr>
                <p:cNvPr id="23" name="Straight Connector 22"/>
                <p:cNvCxnSpPr/>
                <p:nvPr/>
              </p:nvCxnSpPr>
              <p:spPr>
                <a:xfrm flipV="1">
                  <a:off x="736600" y="2209800"/>
                  <a:ext cx="2476500" cy="22352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63900" y="2057400"/>
                  <a:ext cx="990600" cy="446445"/>
                </a:xfrm>
                <a:prstGeom prst="rect">
                  <a:avLst/>
                </a:prstGeom>
                <a:noFill/>
              </p:spPr>
              <p:txBody>
                <a:bodyPr vert="horz" rtlCol="0">
                  <a:spAutoFit/>
                </a:bodyPr>
                <a:lstStyle/>
                <a:p>
                  <a:r>
                    <a:rPr lang="en-US" sz="1600" dirty="0" smtClean="0">
                      <a:solidFill>
                        <a:srgbClr val="000000"/>
                      </a:solidFill>
                    </a:rPr>
                    <a:t>S=MPC</a:t>
                  </a:r>
                  <a:endParaRPr lang="en-US" sz="1600" dirty="0">
                    <a:solidFill>
                      <a:srgbClr val="000000"/>
                    </a:solidFill>
                  </a:endParaRPr>
                </a:p>
              </p:txBody>
            </p:sp>
            <p:cxnSp>
              <p:nvCxnSpPr>
                <p:cNvPr id="25" name="Straight Connector 24"/>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399"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30" name="TextBox 29"/>
                <p:cNvSpPr txBox="1"/>
                <p:nvPr/>
              </p:nvSpPr>
              <p:spPr>
                <a:xfrm>
                  <a:off x="1816100" y="5715380"/>
                  <a:ext cx="6604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31" name="TextBox 30"/>
                <p:cNvSpPr txBox="1"/>
                <p:nvPr/>
              </p:nvSpPr>
              <p:spPr>
                <a:xfrm>
                  <a:off x="165100" y="3213099"/>
                  <a:ext cx="6350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32" name="TextBox 31"/>
                <p:cNvSpPr txBox="1"/>
                <p:nvPr/>
              </p:nvSpPr>
              <p:spPr>
                <a:xfrm>
                  <a:off x="177801" y="3733801"/>
                  <a:ext cx="558800" cy="446445"/>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4" name="TextBox 33"/>
                <p:cNvSpPr txBox="1"/>
                <p:nvPr/>
              </p:nvSpPr>
              <p:spPr>
                <a:xfrm>
                  <a:off x="1418495" y="1983779"/>
                  <a:ext cx="1375330" cy="771132"/>
                </a:xfrm>
                <a:prstGeom prst="rect">
                  <a:avLst/>
                </a:prstGeom>
                <a:noFill/>
              </p:spPr>
              <p:txBody>
                <a:bodyPr vert="horz" wrap="square" rtlCol="0">
                  <a:spAutoFit/>
                </a:bodyPr>
                <a:lstStyle/>
                <a:p>
                  <a:pPr algn="ctr"/>
                  <a:r>
                    <a:rPr lang="en-US" sz="1600" b="1" dirty="0" smtClean="0">
                      <a:solidFill>
                        <a:srgbClr val="FF6820"/>
                      </a:solidFill>
                    </a:rPr>
                    <a:t>Eco-tourism industry</a:t>
                  </a:r>
                  <a:endParaRPr lang="en-US" sz="1600" b="1" dirty="0">
                    <a:solidFill>
                      <a:srgbClr val="FF6820"/>
                    </a:solidFill>
                  </a:endParaRPr>
                </a:p>
              </p:txBody>
            </p:sp>
          </p:grpSp>
          <p:cxnSp>
            <p:nvCxnSpPr>
              <p:cNvPr id="68" name="Straight Arrow Connector 67"/>
              <p:cNvCxnSpPr/>
              <p:nvPr/>
            </p:nvCxnSpPr>
            <p:spPr>
              <a:xfrm>
                <a:off x="2247751" y="2756213"/>
                <a:ext cx="0" cy="580116"/>
              </a:xfrm>
              <a:prstGeom prst="straightConnector1">
                <a:avLst/>
              </a:prstGeom>
              <a:ln w="1905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1670368" y="4513684"/>
                <a:ext cx="453360" cy="0"/>
              </a:xfrm>
              <a:prstGeom prst="straightConnector1">
                <a:avLst/>
              </a:prstGeom>
              <a:ln w="1905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77" name="Rectangle 76"/>
            <p:cNvSpPr/>
            <p:nvPr/>
          </p:nvSpPr>
          <p:spPr>
            <a:xfrm>
              <a:off x="4572000" y="2266920"/>
              <a:ext cx="4572000" cy="3448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686887" y="2425452"/>
            <a:ext cx="4709649" cy="3260576"/>
            <a:chOff x="4499992" y="2281436"/>
            <a:chExt cx="4345802" cy="3008678"/>
          </a:xfrm>
        </p:grpSpPr>
        <p:grpSp>
          <p:nvGrpSpPr>
            <p:cNvPr id="38" name="Group 37"/>
            <p:cNvGrpSpPr>
              <a:grpSpLocks noChangeAspect="1"/>
            </p:cNvGrpSpPr>
            <p:nvPr/>
          </p:nvGrpSpPr>
          <p:grpSpPr>
            <a:xfrm>
              <a:off x="4499992" y="2281436"/>
              <a:ext cx="4345802" cy="3008678"/>
              <a:chOff x="139700" y="2081452"/>
              <a:chExt cx="5079019" cy="4219557"/>
            </a:xfrm>
          </p:grpSpPr>
          <p:cxnSp>
            <p:nvCxnSpPr>
              <p:cNvPr id="41" name="Straight Connector 40"/>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44" name="TextBox 43"/>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45" name="Straight Connector 44"/>
              <p:cNvCxnSpPr/>
              <p:nvPr/>
            </p:nvCxnSpPr>
            <p:spPr>
              <a:xfrm>
                <a:off x="850900" y="2417679"/>
                <a:ext cx="3517900" cy="2984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22444" y="5332403"/>
                <a:ext cx="1016000" cy="463664"/>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47" name="Straight Connector 46"/>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22445" y="2436569"/>
                <a:ext cx="964218" cy="733796"/>
              </a:xfrm>
              <a:prstGeom prst="rect">
                <a:avLst/>
              </a:prstGeom>
              <a:noFill/>
            </p:spPr>
            <p:txBody>
              <a:bodyPr vert="horz" wrap="square" rtlCol="0">
                <a:spAutoFit/>
              </a:bodyPr>
              <a:lstStyle/>
              <a:p>
                <a:r>
                  <a:rPr lang="en-US" sz="1400" dirty="0" smtClean="0">
                    <a:solidFill>
                      <a:srgbClr val="000000"/>
                    </a:solidFill>
                  </a:rPr>
                  <a:t>S=MSC</a:t>
                </a:r>
              </a:p>
              <a:p>
                <a:r>
                  <a:rPr lang="en-US" sz="1400" dirty="0" smtClean="0">
                    <a:solidFill>
                      <a:srgbClr val="000000"/>
                    </a:solidFill>
                  </a:rPr>
                  <a:t>=MPC</a:t>
                </a:r>
                <a:endParaRPr lang="en-US" sz="1400" dirty="0">
                  <a:solidFill>
                    <a:srgbClr val="000000"/>
                  </a:solidFill>
                </a:endParaRPr>
              </a:p>
            </p:txBody>
          </p:sp>
          <p:cxnSp>
            <p:nvCxnSpPr>
              <p:cNvPr id="49" name="Straight Connector 48"/>
              <p:cNvCxnSpPr/>
              <p:nvPr/>
            </p:nvCxnSpPr>
            <p:spPr>
              <a:xfrm>
                <a:off x="1039167" y="3692979"/>
                <a:ext cx="1769021" cy="1555750"/>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82180" y="5126268"/>
                <a:ext cx="990600" cy="463664"/>
              </a:xfrm>
              <a:prstGeom prst="rect">
                <a:avLst/>
              </a:prstGeom>
              <a:noFill/>
            </p:spPr>
            <p:txBody>
              <a:bodyPr vert="horz" rtlCol="0">
                <a:spAutoFit/>
              </a:bodyPr>
              <a:lstStyle/>
              <a:p>
                <a:r>
                  <a:rPr lang="en-US" sz="1600" dirty="0" smtClean="0">
                    <a:solidFill>
                      <a:srgbClr val="000000"/>
                    </a:solidFill>
                  </a:rPr>
                  <a:t>D=MPB</a:t>
                </a:r>
                <a:endParaRPr lang="en-US" sz="1600" dirty="0">
                  <a:solidFill>
                    <a:srgbClr val="000000"/>
                  </a:solidFill>
                </a:endParaRPr>
              </a:p>
            </p:txBody>
          </p:sp>
          <p:cxnSp>
            <p:nvCxnSpPr>
              <p:cNvPr id="51" name="Straight Connector 50"/>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438400" y="5715380"/>
                <a:ext cx="5588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56" name="TextBox 55"/>
              <p:cNvSpPr txBox="1"/>
              <p:nvPr/>
            </p:nvSpPr>
            <p:spPr>
              <a:xfrm>
                <a:off x="1816100" y="5715380"/>
                <a:ext cx="6604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57" name="TextBox 56"/>
              <p:cNvSpPr txBox="1"/>
              <p:nvPr/>
            </p:nvSpPr>
            <p:spPr>
              <a:xfrm>
                <a:off x="139700" y="4262712"/>
                <a:ext cx="6350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58" name="TextBox 57"/>
              <p:cNvSpPr txBox="1"/>
              <p:nvPr/>
            </p:nvSpPr>
            <p:spPr>
              <a:xfrm>
                <a:off x="177799" y="3733801"/>
                <a:ext cx="5588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60" name="TextBox 59"/>
              <p:cNvSpPr txBox="1"/>
              <p:nvPr/>
            </p:nvSpPr>
            <p:spPr>
              <a:xfrm>
                <a:off x="1849338" y="2081452"/>
                <a:ext cx="1375330" cy="800873"/>
              </a:xfrm>
              <a:prstGeom prst="rect">
                <a:avLst/>
              </a:prstGeom>
              <a:noFill/>
            </p:spPr>
            <p:txBody>
              <a:bodyPr vert="horz" wrap="square" rtlCol="0">
                <a:spAutoFit/>
              </a:bodyPr>
              <a:lstStyle/>
              <a:p>
                <a:pPr algn="ctr"/>
                <a:r>
                  <a:rPr lang="en-US" sz="1600" b="1" dirty="0" smtClean="0">
                    <a:solidFill>
                      <a:srgbClr val="FF6820"/>
                    </a:solidFill>
                  </a:rPr>
                  <a:t>Market for Education</a:t>
                </a:r>
                <a:endParaRPr lang="en-US" sz="1600" b="1" dirty="0">
                  <a:solidFill>
                    <a:srgbClr val="FF6820"/>
                  </a:solidFill>
                </a:endParaRPr>
              </a:p>
            </p:txBody>
          </p:sp>
          <p:cxnSp>
            <p:nvCxnSpPr>
              <p:cNvPr id="62" name="Straight Connector 61"/>
              <p:cNvCxnSpPr/>
              <p:nvPr/>
            </p:nvCxnSpPr>
            <p:spPr>
              <a:xfrm flipV="1">
                <a:off x="2070690" y="3495291"/>
                <a:ext cx="2247310" cy="2007038"/>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254500" y="3127767"/>
                <a:ext cx="964219" cy="705020"/>
              </a:xfrm>
              <a:prstGeom prst="rect">
                <a:avLst/>
              </a:prstGeom>
              <a:noFill/>
            </p:spPr>
            <p:txBody>
              <a:bodyPr vert="horz" wrap="square" rtlCol="0">
                <a:spAutoFit/>
              </a:bodyPr>
              <a:lstStyle/>
              <a:p>
                <a:r>
                  <a:rPr lang="en-US" sz="1600" dirty="0" err="1" smtClean="0">
                    <a:solidFill>
                      <a:srgbClr val="000000"/>
                    </a:solidFill>
                  </a:rPr>
                  <a:t>S</a:t>
                </a:r>
                <a:r>
                  <a:rPr lang="en-US" sz="1600" baseline="-25000" dirty="0" err="1" smtClean="0">
                    <a:solidFill>
                      <a:srgbClr val="000000"/>
                    </a:solidFill>
                  </a:rPr>
                  <a:t>with</a:t>
                </a:r>
                <a:r>
                  <a:rPr lang="en-US" sz="1600" baseline="-25000" dirty="0" smtClean="0">
                    <a:solidFill>
                      <a:srgbClr val="000000"/>
                    </a:solidFill>
                  </a:rPr>
                  <a:t> subsidy</a:t>
                </a:r>
                <a:endParaRPr lang="en-US" sz="1600" baseline="-25000" dirty="0">
                  <a:solidFill>
                    <a:srgbClr val="000000"/>
                  </a:solidFill>
                </a:endParaRPr>
              </a:p>
            </p:txBody>
          </p:sp>
          <p:cxnSp>
            <p:nvCxnSpPr>
              <p:cNvPr id="65" name="Straight Connector 64"/>
              <p:cNvCxnSpPr/>
              <p:nvPr/>
            </p:nvCxnSpPr>
            <p:spPr>
              <a:xfrm flipV="1">
                <a:off x="596900" y="5108575"/>
                <a:ext cx="1993900" cy="17693"/>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a:off x="7452320" y="3044800"/>
              <a:ext cx="0" cy="580116"/>
            </a:xfrm>
            <a:prstGeom prst="straightConnector1">
              <a:avLst/>
            </a:prstGeom>
            <a:ln w="1905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6154754" y="4701071"/>
              <a:ext cx="453360" cy="0"/>
            </a:xfrm>
            <a:prstGeom prst="straightConnector1">
              <a:avLst/>
            </a:prstGeom>
            <a:ln w="19050">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1662382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86199"/>
          </a:xfrm>
          <a:prstGeom prst="rect">
            <a:avLst/>
          </a:prstGeom>
          <a:noFill/>
        </p:spPr>
        <p:txBody>
          <a:bodyPr wrap="square" rtlCol="0">
            <a:spAutoFit/>
          </a:bodyPr>
          <a:lstStyle/>
          <a:p>
            <a:r>
              <a:rPr lang="en-US" sz="2400" dirty="0" smtClean="0">
                <a:solidFill>
                  <a:srgbClr val="FF0000"/>
                </a:solidFill>
              </a:rPr>
              <a:t>Positive Externalities of Consumption</a:t>
            </a:r>
            <a:endParaRPr lang="en-US" sz="2400" dirty="0">
              <a:solidFill>
                <a:srgbClr val="FF0000"/>
              </a:solidFill>
            </a:endParaRPr>
          </a:p>
          <a:p>
            <a:r>
              <a:rPr lang="en-US" dirty="0" smtClean="0"/>
              <a:t>A positive externality of consumption exists if the consumption of a good or service provides spillover benefits to a third part not involved in the market. For example, consider the market for </a:t>
            </a:r>
            <a:r>
              <a:rPr lang="en-US" b="1" i="1" dirty="0" smtClean="0">
                <a:solidFill>
                  <a:srgbClr val="0000FF"/>
                </a:solidFill>
              </a:rPr>
              <a:t>EDUCATION</a:t>
            </a:r>
            <a:r>
              <a:rPr lang="en-US" b="1" dirty="0" smtClean="0"/>
              <a:t>. </a:t>
            </a:r>
          </a:p>
          <a:p>
            <a:endParaRPr lang="en-US" b="1" dirty="0" smtClean="0"/>
          </a:p>
          <a:p>
            <a:endParaRPr lang="en-US" b="1" dirty="0" smtClean="0"/>
          </a:p>
          <a:p>
            <a:endParaRPr lang="en-US" b="1" dirty="0" smtClean="0"/>
          </a:p>
          <a:p>
            <a:endParaRPr lang="en-US" dirty="0" smtClean="0"/>
          </a:p>
          <a:p>
            <a:pPr marL="285750" indent="-285750">
              <a:buFont typeface="Arial" pitchFamily="34" charset="0"/>
              <a:buChar char="•"/>
            </a:pPr>
            <a:r>
              <a:rPr lang="en-US" dirty="0" smtClean="0"/>
              <a:t>Getting an education provides many benefits for the student, such as better job opportunities, higher pay, an earlier retirement and better travel opportunities. However, receiving an education also benefits society as a whole. </a:t>
            </a:r>
          </a:p>
          <a:p>
            <a:pPr marL="285750" indent="-285750">
              <a:buFont typeface="Arial" pitchFamily="34" charset="0"/>
              <a:buChar char="•"/>
            </a:pPr>
            <a:r>
              <a:rPr lang="en-US" b="1" dirty="0" smtClean="0">
                <a:solidFill>
                  <a:srgbClr val="0000FF"/>
                </a:solidFill>
              </a:rPr>
              <a:t>Positive externalities of education include: </a:t>
            </a:r>
          </a:p>
          <a:p>
            <a:pPr marL="742950" lvl="1" indent="-285750">
              <a:buFont typeface="Wingdings" pitchFamily="2" charset="2"/>
              <a:buChar char="Ø"/>
            </a:pPr>
            <a:r>
              <a:rPr lang="en-US" dirty="0" smtClean="0"/>
              <a:t>An educated citizen will be more productive in his or her life, contributing more to national output, </a:t>
            </a:r>
          </a:p>
          <a:p>
            <a:pPr marL="742950" lvl="1" indent="-285750">
              <a:buFont typeface="Wingdings" pitchFamily="2" charset="2"/>
              <a:buChar char="Ø"/>
            </a:pPr>
            <a:r>
              <a:rPr lang="en-US" dirty="0" smtClean="0"/>
              <a:t>He or she will pay more in taxes, which go towards providing benefits for everyone in society, even those without an education.</a:t>
            </a:r>
          </a:p>
          <a:p>
            <a:pPr marL="742950" lvl="1" indent="-285750">
              <a:buFont typeface="Wingdings" pitchFamily="2" charset="2"/>
              <a:buChar char="Ø"/>
            </a:pPr>
            <a:r>
              <a:rPr lang="en-US" dirty="0" smtClean="0"/>
              <a:t>He or she is more likely to become a business owner, offering employment opportunities to others in society which may not otherwise have been provided.</a:t>
            </a:r>
          </a:p>
          <a:p>
            <a:pPr marL="742950" lvl="1" indent="-285750">
              <a:buFont typeface="Wingdings" pitchFamily="2" charset="2"/>
              <a:buChar char="Ø"/>
            </a:pPr>
            <a:endParaRPr lang="en-US" sz="2000" i="1" dirty="0" smtClean="0">
              <a:solidFill>
                <a:srgbClr val="FF0000"/>
              </a:solidFill>
            </a:endParaRPr>
          </a:p>
          <a:p>
            <a:pPr algn="ctr"/>
            <a:r>
              <a:rPr lang="en-US" sz="2000" i="1" dirty="0" smtClean="0">
                <a:solidFill>
                  <a:srgbClr val="FF0000"/>
                </a:solidFill>
              </a:rPr>
              <a:t>Education is a merit good, which provides spillover benefits to society as a whole.</a:t>
            </a:r>
          </a:p>
        </p:txBody>
      </p:sp>
    </p:spTree>
    <p:extLst>
      <p:ext uri="{BB962C8B-B14F-4D97-AF65-F5344CB8AC3E}">
        <p14:creationId xmlns:p14="http://schemas.microsoft.com/office/powerpoint/2010/main" xmlns="" val="1200834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3204"/>
            <a:ext cx="9144000" cy="1569660"/>
          </a:xfrm>
          <a:prstGeom prst="rect">
            <a:avLst/>
          </a:prstGeom>
          <a:noFill/>
        </p:spPr>
        <p:txBody>
          <a:bodyPr wrap="square" rtlCol="0">
            <a:spAutoFit/>
          </a:bodyPr>
          <a:lstStyle/>
          <a:p>
            <a:r>
              <a:rPr lang="en-US" sz="2400" dirty="0" smtClean="0">
                <a:solidFill>
                  <a:srgbClr val="FF0000"/>
                </a:solidFill>
              </a:rPr>
              <a:t>Positive Externalities of Consumption</a:t>
            </a:r>
            <a:endParaRPr lang="en-US" sz="2400" dirty="0">
              <a:solidFill>
                <a:srgbClr val="FF0000"/>
              </a:solidFill>
            </a:endParaRPr>
          </a:p>
          <a:p>
            <a:r>
              <a:rPr lang="en-US" dirty="0" smtClean="0"/>
              <a:t>Because there are external benefits of consuming education:</a:t>
            </a:r>
          </a:p>
          <a:p>
            <a:pPr marL="285750" indent="-285750">
              <a:buFont typeface="Arial" pitchFamily="34" charset="0"/>
              <a:buChar char="•"/>
            </a:pPr>
            <a:r>
              <a:rPr lang="en-US" dirty="0"/>
              <a:t>The Marginal Social Benefits of receiving an education (MSB) are greater than the Marginal Private Benefits of receiving an education (MPB).</a:t>
            </a:r>
          </a:p>
          <a:p>
            <a:pPr marL="285750" indent="-285750">
              <a:buFont typeface="Arial" pitchFamily="34" charset="0"/>
              <a:buChar char="•"/>
            </a:pPr>
            <a:r>
              <a:rPr lang="en-US" dirty="0"/>
              <a:t>If left to the free market, too few people will receive the highest levels of </a:t>
            </a:r>
            <a:r>
              <a:rPr lang="en-US" dirty="0" smtClean="0"/>
              <a:t>education</a:t>
            </a:r>
            <a:endParaRPr lang="en-US" dirty="0"/>
          </a:p>
        </p:txBody>
      </p:sp>
      <p:grpSp>
        <p:nvGrpSpPr>
          <p:cNvPr id="11" name="Group 10"/>
          <p:cNvGrpSpPr/>
          <p:nvPr/>
        </p:nvGrpSpPr>
        <p:grpSpPr>
          <a:xfrm>
            <a:off x="4533229" y="2209428"/>
            <a:ext cx="4719291" cy="3556534"/>
            <a:chOff x="4461003" y="2067473"/>
            <a:chExt cx="4901307" cy="3693705"/>
          </a:xfrm>
        </p:grpSpPr>
        <p:grpSp>
          <p:nvGrpSpPr>
            <p:cNvPr id="12" name="Group 11"/>
            <p:cNvGrpSpPr>
              <a:grpSpLocks noChangeAspect="1"/>
            </p:cNvGrpSpPr>
            <p:nvPr/>
          </p:nvGrpSpPr>
          <p:grpSpPr>
            <a:xfrm>
              <a:off x="4461003" y="2067473"/>
              <a:ext cx="4901307" cy="3693705"/>
              <a:chOff x="139700" y="2081452"/>
              <a:chExt cx="5386052" cy="4870819"/>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417679"/>
                <a:ext cx="3517900" cy="2984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8800" y="5270498"/>
                <a:ext cx="1016000" cy="463664"/>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9100" y="2286000"/>
                <a:ext cx="964219" cy="771132"/>
              </a:xfrm>
              <a:prstGeom prst="rect">
                <a:avLst/>
              </a:prstGeom>
              <a:noFill/>
            </p:spPr>
            <p:txBody>
              <a:bodyPr vert="horz" wrap="square" rtlCol="0">
                <a:spAutoFit/>
              </a:bodyPr>
              <a:lstStyle/>
              <a:p>
                <a:r>
                  <a:rPr lang="en-US" sz="1600" dirty="0" smtClean="0">
                    <a:solidFill>
                      <a:srgbClr val="000000"/>
                    </a:solidFill>
                  </a:rPr>
                  <a:t>S=MSC</a:t>
                </a:r>
              </a:p>
              <a:p>
                <a:r>
                  <a:rPr lang="en-US" sz="1600" dirty="0" smtClean="0">
                    <a:solidFill>
                      <a:srgbClr val="000000"/>
                    </a:solidFill>
                  </a:rPr>
                  <a:t>=MPC</a:t>
                </a:r>
                <a:endParaRPr lang="en-US" sz="1600" dirty="0">
                  <a:solidFill>
                    <a:srgbClr val="000000"/>
                  </a:solidFill>
                </a:endParaRPr>
              </a:p>
            </p:txBody>
          </p:sp>
          <p:cxnSp>
            <p:nvCxnSpPr>
              <p:cNvPr id="23" name="Straight Connector 22"/>
              <p:cNvCxnSpPr/>
              <p:nvPr/>
            </p:nvCxnSpPr>
            <p:spPr>
              <a:xfrm>
                <a:off x="1039167" y="3692979"/>
                <a:ext cx="1769021" cy="1555750"/>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82180" y="5126268"/>
                <a:ext cx="990600" cy="463664"/>
              </a:xfrm>
              <a:prstGeom prst="rect">
                <a:avLst/>
              </a:prstGeom>
              <a:noFill/>
            </p:spPr>
            <p:txBody>
              <a:bodyPr vert="horz" rtlCol="0">
                <a:spAutoFit/>
              </a:bodyPr>
              <a:lstStyle/>
              <a:p>
                <a:r>
                  <a:rPr lang="en-US" sz="1600" dirty="0" smtClean="0">
                    <a:solidFill>
                      <a:srgbClr val="000000"/>
                    </a:solidFill>
                  </a:rPr>
                  <a:t>D=MPB</a:t>
                </a:r>
                <a:endParaRPr lang="en-US" sz="1600" dirty="0">
                  <a:solidFill>
                    <a:srgbClr val="000000"/>
                  </a:solidFill>
                </a:endParaRPr>
              </a:p>
            </p:txBody>
          </p:sp>
          <p:cxnSp>
            <p:nvCxnSpPr>
              <p:cNvPr id="25" name="Straight Connector 24"/>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715380"/>
                <a:ext cx="5588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30" name="TextBox 29"/>
              <p:cNvSpPr txBox="1"/>
              <p:nvPr/>
            </p:nvSpPr>
            <p:spPr>
              <a:xfrm>
                <a:off x="1816100" y="5715380"/>
                <a:ext cx="6604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31" name="TextBox 30"/>
              <p:cNvSpPr txBox="1"/>
              <p:nvPr/>
            </p:nvSpPr>
            <p:spPr>
              <a:xfrm>
                <a:off x="139700" y="4262712"/>
                <a:ext cx="6350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32" name="TextBox 31"/>
              <p:cNvSpPr txBox="1"/>
              <p:nvPr/>
            </p:nvSpPr>
            <p:spPr>
              <a:xfrm>
                <a:off x="177799" y="3733801"/>
                <a:ext cx="5588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3" name="TextBox 32"/>
              <p:cNvSpPr txBox="1"/>
              <p:nvPr/>
            </p:nvSpPr>
            <p:spPr>
              <a:xfrm>
                <a:off x="3031213" y="4167757"/>
                <a:ext cx="2494539" cy="716571"/>
              </a:xfrm>
              <a:prstGeom prst="rect">
                <a:avLst/>
              </a:prstGeom>
              <a:solidFill>
                <a:schemeClr val="accent2">
                  <a:lumMod val="20000"/>
                  <a:lumOff val="80000"/>
                </a:schemeClr>
              </a:solidFill>
              <a:ln>
                <a:noFill/>
              </a:ln>
            </p:spPr>
            <p:txBody>
              <a:bodyPr vert="horz" wrap="square" rtlCol="0">
                <a:spAutoFit/>
              </a:bodyPr>
              <a:lstStyle/>
              <a:p>
                <a:r>
                  <a:rPr lang="en-US" sz="1400" dirty="0" smtClean="0">
                    <a:solidFill>
                      <a:srgbClr val="000000"/>
                    </a:solidFill>
                  </a:rPr>
                  <a:t>distance b/w MSB </a:t>
                </a:r>
              </a:p>
              <a:p>
                <a:r>
                  <a:rPr lang="en-US" sz="1400" dirty="0" smtClean="0">
                    <a:solidFill>
                      <a:srgbClr val="000000"/>
                    </a:solidFill>
                  </a:rPr>
                  <a:t>&amp; MPB = external benefits</a:t>
                </a:r>
                <a:endParaRPr lang="en-US" sz="1400" dirty="0">
                  <a:solidFill>
                    <a:srgbClr val="000000"/>
                  </a:solidFill>
                </a:endParaRPr>
              </a:p>
            </p:txBody>
          </p:sp>
          <p:sp>
            <p:nvSpPr>
              <p:cNvPr id="34" name="TextBox 33"/>
              <p:cNvSpPr txBox="1"/>
              <p:nvPr/>
            </p:nvSpPr>
            <p:spPr>
              <a:xfrm>
                <a:off x="1849338" y="2081452"/>
                <a:ext cx="1375330" cy="800873"/>
              </a:xfrm>
              <a:prstGeom prst="rect">
                <a:avLst/>
              </a:prstGeom>
              <a:noFill/>
            </p:spPr>
            <p:txBody>
              <a:bodyPr vert="horz" wrap="square" rtlCol="0">
                <a:spAutoFit/>
              </a:bodyPr>
              <a:lstStyle/>
              <a:p>
                <a:pPr algn="ctr"/>
                <a:r>
                  <a:rPr lang="en-US" sz="1600" b="1" dirty="0" smtClean="0">
                    <a:solidFill>
                      <a:srgbClr val="FF6820"/>
                    </a:solidFill>
                  </a:rPr>
                  <a:t>Market for Education</a:t>
                </a:r>
                <a:endParaRPr lang="en-US" sz="1600" b="1" dirty="0">
                  <a:solidFill>
                    <a:srgbClr val="FF6820"/>
                  </a:solidFill>
                </a:endParaRPr>
              </a:p>
            </p:txBody>
          </p:sp>
          <p:sp>
            <p:nvSpPr>
              <p:cNvPr id="35" name="TextBox 34"/>
              <p:cNvSpPr txBox="1"/>
              <p:nvPr/>
            </p:nvSpPr>
            <p:spPr>
              <a:xfrm>
                <a:off x="762000" y="6235700"/>
                <a:ext cx="3962400" cy="716571"/>
              </a:xfrm>
              <a:prstGeom prst="rect">
                <a:avLst/>
              </a:prstGeom>
              <a:noFill/>
            </p:spPr>
            <p:txBody>
              <a:bodyPr vert="horz" wrap="square" rtlCol="0">
                <a:spAutoFit/>
              </a:bodyPr>
              <a:lstStyle/>
              <a:p>
                <a:pPr algn="ctr"/>
                <a:r>
                  <a:rPr lang="en-US" sz="1400" dirty="0" err="1" smtClean="0">
                    <a:solidFill>
                      <a:srgbClr val="000000"/>
                    </a:solidFill>
                  </a:rPr>
                  <a:t>Q</a:t>
                </a:r>
                <a:r>
                  <a:rPr lang="en-US" sz="1400" baseline="-25000" dirty="0" err="1" smtClean="0">
                    <a:solidFill>
                      <a:srgbClr val="000000"/>
                    </a:solidFill>
                  </a:rPr>
                  <a:t>so</a:t>
                </a:r>
                <a:r>
                  <a:rPr lang="en-US" sz="1400" dirty="0" smtClean="0">
                    <a:solidFill>
                      <a:srgbClr val="000000"/>
                    </a:solidFill>
                  </a:rPr>
                  <a:t> &gt; </a:t>
                </a:r>
                <a:r>
                  <a:rPr lang="en-US" sz="1400" dirty="0" err="1" smtClean="0">
                    <a:solidFill>
                      <a:srgbClr val="000000"/>
                    </a:solidFill>
                  </a:rPr>
                  <a:t>Q</a:t>
                </a:r>
                <a:r>
                  <a:rPr lang="en-US" sz="1400" baseline="-25000" dirty="0" err="1">
                    <a:solidFill>
                      <a:srgbClr val="000000"/>
                    </a:solidFill>
                  </a:rPr>
                  <a:t>e</a:t>
                </a:r>
                <a:r>
                  <a:rPr lang="en-US" sz="1400" dirty="0" smtClean="0">
                    <a:solidFill>
                      <a:srgbClr val="000000"/>
                    </a:solidFill>
                  </a:rPr>
                  <a:t>: resources are under-allocated towards the education industry</a:t>
                </a:r>
                <a:endParaRPr lang="en-US" sz="1400" dirty="0">
                  <a:solidFill>
                    <a:srgbClr val="000000"/>
                  </a:solidFill>
                </a:endParaRPr>
              </a:p>
            </p:txBody>
          </p:sp>
        </p:grpSp>
        <p:sp>
          <p:nvSpPr>
            <p:cNvPr id="13" name="Right Brace 12"/>
            <p:cNvSpPr/>
            <p:nvPr/>
          </p:nvSpPr>
          <p:spPr>
            <a:xfrm>
              <a:off x="6753654" y="3527540"/>
              <a:ext cx="245203" cy="789782"/>
            </a:xfrm>
            <a:prstGeom prst="righ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Left Brace 13"/>
            <p:cNvSpPr/>
            <p:nvPr/>
          </p:nvSpPr>
          <p:spPr>
            <a:xfrm rot="16200000">
              <a:off x="6391137" y="4874191"/>
              <a:ext cx="160971" cy="717130"/>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3" name="Rectangle 2"/>
          <p:cNvSpPr/>
          <p:nvPr/>
        </p:nvSpPr>
        <p:spPr>
          <a:xfrm>
            <a:off x="-5388" y="2299434"/>
            <a:ext cx="4572000" cy="2862322"/>
          </a:xfrm>
          <a:prstGeom prst="rect">
            <a:avLst/>
          </a:prstGeom>
        </p:spPr>
        <p:txBody>
          <a:bodyPr>
            <a:spAutoFit/>
          </a:bodyPr>
          <a:lstStyle/>
          <a:p>
            <a:r>
              <a:rPr lang="en-US" b="1" dirty="0" smtClean="0">
                <a:solidFill>
                  <a:srgbClr val="0000FF"/>
                </a:solidFill>
              </a:rPr>
              <a:t>In the market on the right:</a:t>
            </a:r>
            <a:endParaRPr lang="en-US" b="1" dirty="0">
              <a:solidFill>
                <a:srgbClr val="0000FF"/>
              </a:solidFill>
            </a:endParaRPr>
          </a:p>
          <a:p>
            <a:pPr marL="285750" indent="-285750">
              <a:buFont typeface="Arial" pitchFamily="34" charset="0"/>
              <a:buChar char="•"/>
            </a:pPr>
            <a:r>
              <a:rPr lang="en-US" dirty="0"/>
              <a:t>Private demand for education is equal to the marginal </a:t>
            </a:r>
            <a:r>
              <a:rPr lang="en-US" dirty="0" smtClean="0"/>
              <a:t>private benefit.</a:t>
            </a:r>
          </a:p>
          <a:p>
            <a:pPr marL="285750" indent="-285750">
              <a:buFont typeface="Arial" pitchFamily="34" charset="0"/>
              <a:buChar char="•"/>
            </a:pPr>
            <a:r>
              <a:rPr lang="en-US" dirty="0" smtClean="0"/>
              <a:t>The quantity of education society will consume if it is left entirely to the free market is </a:t>
            </a:r>
            <a:r>
              <a:rPr lang="en-US" dirty="0" err="1" smtClean="0"/>
              <a:t>Qe</a:t>
            </a:r>
            <a:r>
              <a:rPr lang="en-US" dirty="0" smtClean="0"/>
              <a:t>, but this is less than what is socially optimal (</a:t>
            </a:r>
            <a:r>
              <a:rPr lang="en-US" dirty="0" err="1" smtClean="0"/>
              <a:t>Qso</a:t>
            </a:r>
            <a:r>
              <a:rPr lang="en-US" dirty="0" smtClean="0"/>
              <a:t>)</a:t>
            </a:r>
          </a:p>
          <a:p>
            <a:pPr marL="285750" indent="-285750">
              <a:buFont typeface="Arial" pitchFamily="34" charset="0"/>
              <a:buChar char="•"/>
            </a:pPr>
            <a:r>
              <a:rPr lang="en-US" dirty="0" smtClean="0"/>
              <a:t>There are external benefits of receiving an education, represented by the vertical distance between MPB and MSB</a:t>
            </a:r>
          </a:p>
        </p:txBody>
      </p:sp>
    </p:spTree>
    <p:extLst>
      <p:ext uri="{BB962C8B-B14F-4D97-AF65-F5344CB8AC3E}">
        <p14:creationId xmlns:p14="http://schemas.microsoft.com/office/powerpoint/2010/main" xmlns="" val="2590929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Positive Externalities of Consumption</a:t>
            </a:r>
            <a:endParaRPr lang="en-US" sz="2400" dirty="0">
              <a:solidFill>
                <a:srgbClr val="FF0000"/>
              </a:solidFill>
            </a:endParaRPr>
          </a:p>
          <a:p>
            <a:r>
              <a:rPr lang="en-US" dirty="0" smtClean="0"/>
              <a:t>Anytime the free market provides too little of a good or service, there is a potential gain in total welfare of the good being produced at a greater quantity. </a:t>
            </a:r>
            <a:endParaRPr lang="en-US" dirty="0"/>
          </a:p>
        </p:txBody>
      </p:sp>
      <p:sp>
        <p:nvSpPr>
          <p:cNvPr id="3" name="Rectangle 2"/>
          <p:cNvSpPr/>
          <p:nvPr/>
        </p:nvSpPr>
        <p:spPr>
          <a:xfrm>
            <a:off x="0" y="1190685"/>
            <a:ext cx="4572000" cy="4801314"/>
          </a:xfrm>
          <a:prstGeom prst="rect">
            <a:avLst/>
          </a:prstGeom>
        </p:spPr>
        <p:txBody>
          <a:bodyPr>
            <a:spAutoFit/>
          </a:bodyPr>
          <a:lstStyle/>
          <a:p>
            <a:r>
              <a:rPr lang="en-US" b="1" dirty="0" smtClean="0">
                <a:solidFill>
                  <a:srgbClr val="0000FF"/>
                </a:solidFill>
              </a:rPr>
              <a:t>At the equilibrium price and quantity:</a:t>
            </a:r>
          </a:p>
          <a:p>
            <a:pPr marL="285750" indent="-285750">
              <a:buFont typeface="Arial" pitchFamily="34" charset="0"/>
              <a:buChar char="•"/>
            </a:pPr>
            <a:r>
              <a:rPr lang="en-US" dirty="0" smtClean="0">
                <a:solidFill>
                  <a:srgbClr val="0000FF"/>
                </a:solidFill>
              </a:rPr>
              <a:t>The marginal social benefit of education is </a:t>
            </a:r>
            <a:r>
              <a:rPr lang="en-US" dirty="0" smtClean="0"/>
              <a:t>greater than the marginal social cost, indicating that not enough education is being provided.</a:t>
            </a:r>
          </a:p>
          <a:p>
            <a:pPr marL="285750" indent="-285750">
              <a:buFont typeface="Arial" pitchFamily="34" charset="0"/>
              <a:buChar char="•"/>
            </a:pPr>
            <a:r>
              <a:rPr lang="en-US" dirty="0" smtClean="0"/>
              <a:t>At the socially optimal quantity (</a:t>
            </a:r>
            <a:r>
              <a:rPr lang="en-US" dirty="0" err="1" smtClean="0"/>
              <a:t>Qso</a:t>
            </a:r>
            <a:r>
              <a:rPr lang="en-US" dirty="0" smtClean="0"/>
              <a:t>), the MSB=MSC, indicating that this is the allocatively efficient level of education to provide.</a:t>
            </a:r>
          </a:p>
          <a:p>
            <a:pPr marL="285750" indent="-285750">
              <a:buFont typeface="Arial" pitchFamily="34" charset="0"/>
              <a:buChar char="•"/>
            </a:pPr>
            <a:r>
              <a:rPr lang="en-US" dirty="0" smtClean="0"/>
              <a:t>If demand were greater, the price would be higher and more institutions would provide education, increasing the quantity supplied.</a:t>
            </a:r>
          </a:p>
          <a:p>
            <a:pPr marL="285750" indent="-285750">
              <a:buFont typeface="Arial" pitchFamily="34" charset="0"/>
              <a:buChar char="•"/>
            </a:pPr>
            <a:endParaRPr lang="en-US" dirty="0" smtClean="0"/>
          </a:p>
          <a:p>
            <a:pPr algn="ctr"/>
            <a:r>
              <a:rPr lang="en-US" i="1" dirty="0">
                <a:solidFill>
                  <a:srgbClr val="FF0000"/>
                </a:solidFill>
              </a:rPr>
              <a:t>Increased provision of merit goods like </a:t>
            </a:r>
            <a:r>
              <a:rPr lang="en-US" i="1" dirty="0" smtClean="0">
                <a:solidFill>
                  <a:srgbClr val="FF0000"/>
                </a:solidFill>
              </a:rPr>
              <a:t>education would </a:t>
            </a:r>
            <a:r>
              <a:rPr lang="en-US" i="1" dirty="0">
                <a:solidFill>
                  <a:srgbClr val="FF0000"/>
                </a:solidFill>
              </a:rPr>
              <a:t>benefit society as a whole</a:t>
            </a:r>
          </a:p>
          <a:p>
            <a:endParaRPr lang="en-US" b="1" dirty="0" smtClean="0">
              <a:solidFill>
                <a:srgbClr val="0000FF"/>
              </a:solidFill>
            </a:endParaRPr>
          </a:p>
          <a:p>
            <a:pPr marL="285750" indent="-285750">
              <a:buFont typeface="Arial" pitchFamily="34" charset="0"/>
              <a:buChar char="•"/>
            </a:pPr>
            <a:endParaRPr lang="en-US" dirty="0">
              <a:solidFill>
                <a:srgbClr val="0000FF"/>
              </a:solidFill>
            </a:endParaRPr>
          </a:p>
        </p:txBody>
      </p:sp>
      <p:grpSp>
        <p:nvGrpSpPr>
          <p:cNvPr id="40" name="Group 39"/>
          <p:cNvGrpSpPr/>
          <p:nvPr/>
        </p:nvGrpSpPr>
        <p:grpSpPr>
          <a:xfrm>
            <a:off x="4499992" y="2137420"/>
            <a:ext cx="4595788" cy="3081001"/>
            <a:chOff x="4533229" y="2209428"/>
            <a:chExt cx="4595788" cy="3081001"/>
          </a:xfrm>
        </p:grpSpPr>
        <p:sp>
          <p:nvSpPr>
            <p:cNvPr id="37" name="Isosceles Triangle 36"/>
            <p:cNvSpPr/>
            <p:nvPr/>
          </p:nvSpPr>
          <p:spPr>
            <a:xfrm rot="5400000">
              <a:off x="5988229" y="3270360"/>
              <a:ext cx="853079" cy="6034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ChangeAspect="1"/>
            </p:cNvGrpSpPr>
            <p:nvPr/>
          </p:nvGrpSpPr>
          <p:grpSpPr>
            <a:xfrm>
              <a:off x="4533229" y="2209428"/>
              <a:ext cx="4595788" cy="3081001"/>
              <a:chOff x="139700" y="2081452"/>
              <a:chExt cx="5245100" cy="4219557"/>
            </a:xfrm>
          </p:grpSpPr>
          <p:cxnSp>
            <p:nvCxnSpPr>
              <p:cNvPr id="15" name="Straight Connector 1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8" name="TextBox 1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9" name="Straight Connector 18"/>
              <p:cNvCxnSpPr/>
              <p:nvPr/>
            </p:nvCxnSpPr>
            <p:spPr>
              <a:xfrm>
                <a:off x="850900" y="2417679"/>
                <a:ext cx="3517900" cy="2984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8800" y="5270498"/>
                <a:ext cx="1016000" cy="463664"/>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21" name="Straight Connector 20"/>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9100" y="2286000"/>
                <a:ext cx="964219" cy="771132"/>
              </a:xfrm>
              <a:prstGeom prst="rect">
                <a:avLst/>
              </a:prstGeom>
              <a:noFill/>
            </p:spPr>
            <p:txBody>
              <a:bodyPr vert="horz" wrap="square" rtlCol="0">
                <a:spAutoFit/>
              </a:bodyPr>
              <a:lstStyle/>
              <a:p>
                <a:r>
                  <a:rPr lang="en-US" sz="1600" dirty="0" smtClean="0">
                    <a:solidFill>
                      <a:srgbClr val="000000"/>
                    </a:solidFill>
                  </a:rPr>
                  <a:t>S=MSC</a:t>
                </a:r>
              </a:p>
              <a:p>
                <a:r>
                  <a:rPr lang="en-US" sz="1600" dirty="0" smtClean="0">
                    <a:solidFill>
                      <a:srgbClr val="000000"/>
                    </a:solidFill>
                  </a:rPr>
                  <a:t>=MPC</a:t>
                </a:r>
                <a:endParaRPr lang="en-US" sz="1600" dirty="0">
                  <a:solidFill>
                    <a:srgbClr val="000000"/>
                  </a:solidFill>
                </a:endParaRPr>
              </a:p>
            </p:txBody>
          </p:sp>
          <p:cxnSp>
            <p:nvCxnSpPr>
              <p:cNvPr id="23" name="Straight Connector 22"/>
              <p:cNvCxnSpPr/>
              <p:nvPr/>
            </p:nvCxnSpPr>
            <p:spPr>
              <a:xfrm>
                <a:off x="1039167" y="3692979"/>
                <a:ext cx="1769021" cy="1555750"/>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82180" y="5126268"/>
                <a:ext cx="990600" cy="463664"/>
              </a:xfrm>
              <a:prstGeom prst="rect">
                <a:avLst/>
              </a:prstGeom>
              <a:noFill/>
            </p:spPr>
            <p:txBody>
              <a:bodyPr vert="horz" rtlCol="0">
                <a:spAutoFit/>
              </a:bodyPr>
              <a:lstStyle/>
              <a:p>
                <a:r>
                  <a:rPr lang="en-US" sz="1600" dirty="0" smtClean="0">
                    <a:solidFill>
                      <a:srgbClr val="000000"/>
                    </a:solidFill>
                  </a:rPr>
                  <a:t>D=MPB</a:t>
                </a:r>
                <a:endParaRPr lang="en-US" sz="1600" dirty="0">
                  <a:solidFill>
                    <a:srgbClr val="000000"/>
                  </a:solidFill>
                </a:endParaRPr>
              </a:p>
            </p:txBody>
          </p:sp>
          <p:cxnSp>
            <p:nvCxnSpPr>
              <p:cNvPr id="25" name="Straight Connector 24"/>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38400" y="5715380"/>
                <a:ext cx="5588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30" name="TextBox 29"/>
              <p:cNvSpPr txBox="1"/>
              <p:nvPr/>
            </p:nvSpPr>
            <p:spPr>
              <a:xfrm>
                <a:off x="1816100" y="5715380"/>
                <a:ext cx="660400" cy="463664"/>
              </a:xfrm>
              <a:prstGeom prst="rect">
                <a:avLst/>
              </a:prstGeom>
              <a:noFill/>
            </p:spPr>
            <p:txBody>
              <a:bodyPr vert="horz" rtlCol="0">
                <a:spAutoFit/>
              </a:bodyPr>
              <a:lstStyle/>
              <a:p>
                <a:r>
                  <a:rPr lang="en-US" sz="1600" dirty="0" err="1" smtClean="0">
                    <a:solidFill>
                      <a:srgbClr val="000000"/>
                    </a:solidFill>
                  </a:rPr>
                  <a:t>Q</a:t>
                </a:r>
                <a:r>
                  <a:rPr lang="en-US" sz="1600" baseline="-25000" dirty="0" err="1">
                    <a:solidFill>
                      <a:srgbClr val="000000"/>
                    </a:solidFill>
                  </a:rPr>
                  <a:t>e</a:t>
                </a:r>
                <a:endParaRPr lang="en-US" sz="1600" baseline="-25000" dirty="0">
                  <a:solidFill>
                    <a:srgbClr val="000000"/>
                  </a:solidFill>
                </a:endParaRPr>
              </a:p>
            </p:txBody>
          </p:sp>
          <p:sp>
            <p:nvSpPr>
              <p:cNvPr id="31" name="TextBox 30"/>
              <p:cNvSpPr txBox="1"/>
              <p:nvPr/>
            </p:nvSpPr>
            <p:spPr>
              <a:xfrm>
                <a:off x="139700" y="4262712"/>
                <a:ext cx="6350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a:solidFill>
                      <a:srgbClr val="000000"/>
                    </a:solidFill>
                  </a:rPr>
                  <a:t>e</a:t>
                </a:r>
                <a:endParaRPr lang="en-US" sz="1600" baseline="-25000" dirty="0">
                  <a:solidFill>
                    <a:srgbClr val="000000"/>
                  </a:solidFill>
                </a:endParaRPr>
              </a:p>
            </p:txBody>
          </p:sp>
          <p:sp>
            <p:nvSpPr>
              <p:cNvPr id="32" name="TextBox 31"/>
              <p:cNvSpPr txBox="1"/>
              <p:nvPr/>
            </p:nvSpPr>
            <p:spPr>
              <a:xfrm>
                <a:off x="177799" y="3733801"/>
                <a:ext cx="558800" cy="463664"/>
              </a:xfrm>
              <a:prstGeom prst="rect">
                <a:avLst/>
              </a:prstGeom>
              <a:noFill/>
            </p:spPr>
            <p:txBody>
              <a:bodyPr vert="horz" rtlCol="0">
                <a:spAutoFit/>
              </a:bodyPr>
              <a:lstStyle/>
              <a:p>
                <a:r>
                  <a:rPr lang="en-US" sz="1600" dirty="0" err="1" smtClean="0">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4" name="TextBox 33"/>
              <p:cNvSpPr txBox="1"/>
              <p:nvPr/>
            </p:nvSpPr>
            <p:spPr>
              <a:xfrm>
                <a:off x="1849338" y="2081452"/>
                <a:ext cx="1375330" cy="800873"/>
              </a:xfrm>
              <a:prstGeom prst="rect">
                <a:avLst/>
              </a:prstGeom>
              <a:noFill/>
            </p:spPr>
            <p:txBody>
              <a:bodyPr vert="horz" wrap="square" rtlCol="0">
                <a:spAutoFit/>
              </a:bodyPr>
              <a:lstStyle/>
              <a:p>
                <a:pPr algn="ctr"/>
                <a:r>
                  <a:rPr lang="en-US" sz="1600" b="1" dirty="0" smtClean="0">
                    <a:solidFill>
                      <a:srgbClr val="FF6820"/>
                    </a:solidFill>
                  </a:rPr>
                  <a:t>Market for Education</a:t>
                </a:r>
                <a:endParaRPr lang="en-US" sz="1600" b="1" dirty="0">
                  <a:solidFill>
                    <a:srgbClr val="FF6820"/>
                  </a:solidFill>
                </a:endParaRPr>
              </a:p>
            </p:txBody>
          </p:sp>
          <p:sp>
            <p:nvSpPr>
              <p:cNvPr id="36" name="TextBox 35"/>
              <p:cNvSpPr txBox="1"/>
              <p:nvPr/>
            </p:nvSpPr>
            <p:spPr>
              <a:xfrm>
                <a:off x="596900" y="3533679"/>
                <a:ext cx="1165038" cy="421513"/>
              </a:xfrm>
              <a:prstGeom prst="rect">
                <a:avLst/>
              </a:prstGeom>
              <a:solidFill>
                <a:schemeClr val="accent2">
                  <a:lumMod val="20000"/>
                  <a:lumOff val="80000"/>
                </a:schemeClr>
              </a:solidFill>
            </p:spPr>
            <p:txBody>
              <a:bodyPr vert="horz" wrap="square" rtlCol="0">
                <a:spAutoFit/>
              </a:bodyPr>
              <a:lstStyle/>
              <a:p>
                <a:r>
                  <a:rPr lang="en-US" sz="1400" dirty="0" smtClean="0">
                    <a:solidFill>
                      <a:srgbClr val="000000"/>
                    </a:solidFill>
                  </a:rPr>
                  <a:t>MSB&gt;MSC</a:t>
                </a:r>
                <a:endParaRPr lang="en-US" sz="1400" dirty="0">
                  <a:solidFill>
                    <a:srgbClr val="000000"/>
                  </a:solidFill>
                </a:endParaRPr>
              </a:p>
            </p:txBody>
          </p:sp>
        </p:grpSp>
        <p:sp>
          <p:nvSpPr>
            <p:cNvPr id="4" name="Left Brace 3"/>
            <p:cNvSpPr/>
            <p:nvPr/>
          </p:nvSpPr>
          <p:spPr>
            <a:xfrm>
              <a:off x="5812927" y="3145532"/>
              <a:ext cx="283433" cy="808569"/>
            </a:xfrm>
            <a:prstGeom prst="leftBrace">
              <a:avLst>
                <a:gd name="adj1" fmla="val 8333"/>
                <a:gd name="adj2" fmla="val 37883"/>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8" name="TextBox 37"/>
            <p:cNvSpPr txBox="1"/>
            <p:nvPr/>
          </p:nvSpPr>
          <p:spPr>
            <a:xfrm>
              <a:off x="6948264" y="3721596"/>
              <a:ext cx="1368151" cy="584775"/>
            </a:xfrm>
            <a:prstGeom prst="rect">
              <a:avLst/>
            </a:prstGeom>
            <a:solidFill>
              <a:schemeClr val="tx1">
                <a:lumMod val="50000"/>
                <a:lumOff val="50000"/>
              </a:schemeClr>
            </a:solidFill>
          </p:spPr>
          <p:txBody>
            <a:bodyPr vert="horz" wrap="square" rtlCol="0">
              <a:spAutoFit/>
            </a:bodyPr>
            <a:lstStyle/>
            <a:p>
              <a:pPr algn="ctr"/>
              <a:r>
                <a:rPr lang="en-US" sz="1600" b="1" dirty="0" smtClean="0">
                  <a:solidFill>
                    <a:schemeClr val="bg1"/>
                  </a:solidFill>
                </a:rPr>
                <a:t>Potential Welfare Gain</a:t>
              </a:r>
              <a:endParaRPr lang="en-US" sz="1600" b="1" dirty="0">
                <a:solidFill>
                  <a:schemeClr val="bg1"/>
                </a:solidFill>
              </a:endParaRPr>
            </a:p>
          </p:txBody>
        </p:sp>
        <p:cxnSp>
          <p:nvCxnSpPr>
            <p:cNvPr id="39" name="Straight Arrow Connector 38"/>
            <p:cNvCxnSpPr/>
            <p:nvPr/>
          </p:nvCxnSpPr>
          <p:spPr>
            <a:xfrm flipH="1" flipV="1">
              <a:off x="6414768" y="3536477"/>
              <a:ext cx="749520" cy="36760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1514004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Negative Externalities of Consumption</a:t>
            </a:r>
          </a:p>
          <a:p>
            <a:r>
              <a:rPr lang="en-US" dirty="0" smtClean="0"/>
              <a:t>Some goods are over-</a:t>
            </a:r>
            <a:r>
              <a:rPr lang="en-US" i="1" dirty="0" smtClean="0"/>
              <a:t>consumed</a:t>
            </a:r>
            <a:r>
              <a:rPr lang="en-US" dirty="0"/>
              <a:t> </a:t>
            </a:r>
            <a:r>
              <a:rPr lang="en-US" dirty="0" smtClean="0"/>
              <a:t>by the free market. This would  be the case if the process of consuming a good created spillover costs on a third party. The classic example of a </a:t>
            </a:r>
            <a:r>
              <a:rPr lang="en-US" i="1" dirty="0" smtClean="0"/>
              <a:t>negative consumption externality </a:t>
            </a:r>
            <a:r>
              <a:rPr lang="en-US" dirty="0" smtClean="0"/>
              <a:t>is cigarettes.</a:t>
            </a:r>
          </a:p>
        </p:txBody>
      </p:sp>
      <p:sp>
        <p:nvSpPr>
          <p:cNvPr id="4" name="TextBox 3"/>
          <p:cNvSpPr txBox="1"/>
          <p:nvPr/>
        </p:nvSpPr>
        <p:spPr>
          <a:xfrm>
            <a:off x="0" y="1417340"/>
            <a:ext cx="4572000" cy="3816429"/>
          </a:xfrm>
          <a:prstGeom prst="rect">
            <a:avLst/>
          </a:prstGeom>
          <a:noFill/>
        </p:spPr>
        <p:txBody>
          <a:bodyPr wrap="square" rtlCol="0">
            <a:spAutoFit/>
          </a:bodyPr>
          <a:lstStyle/>
          <a:p>
            <a:r>
              <a:rPr lang="en-US" b="1" dirty="0" smtClean="0">
                <a:solidFill>
                  <a:srgbClr val="0000FF"/>
                </a:solidFill>
              </a:rPr>
              <a:t>Consider the market seen here:</a:t>
            </a:r>
          </a:p>
          <a:p>
            <a:pPr marL="285750" indent="-285750">
              <a:buFont typeface="Arial" pitchFamily="34" charset="0"/>
              <a:buChar char="•"/>
            </a:pPr>
            <a:r>
              <a:rPr lang="en-US" sz="1600" dirty="0" smtClean="0"/>
              <a:t>The Marginal Private Benefit (MPB) of smoking cigarettes is greater than the Marginal Social Benefit (MSB)</a:t>
            </a:r>
            <a:endParaRPr lang="en-US" b="1" dirty="0" smtClean="0"/>
          </a:p>
          <a:p>
            <a:pPr marL="285750" indent="-285750">
              <a:buFont typeface="Arial" pitchFamily="34" charset="0"/>
              <a:buChar char="•"/>
            </a:pPr>
            <a:r>
              <a:rPr lang="en-US" sz="1600" dirty="0" smtClean="0"/>
              <a:t>Smoking creates costs (negative benefits) on non-smokers, so society benefits as a whole less than the smokers themselves</a:t>
            </a:r>
          </a:p>
          <a:p>
            <a:pPr marL="285750" indent="-285750">
              <a:buFont typeface="Arial" pitchFamily="34" charset="0"/>
              <a:buChar char="•"/>
            </a:pPr>
            <a:r>
              <a:rPr lang="en-US" sz="1600" dirty="0" smtClean="0"/>
              <a:t>There are no externalities in the production of cigarettes, so the supply curve represents the private costs and the social costs.</a:t>
            </a:r>
          </a:p>
          <a:p>
            <a:pPr marL="285750" indent="-285750">
              <a:buFont typeface="Arial" pitchFamily="34" charset="0"/>
              <a:buChar char="•"/>
            </a:pPr>
            <a:r>
              <a:rPr lang="en-US" sz="1600" dirty="0" smtClean="0"/>
              <a:t>The equilibrium price (</a:t>
            </a:r>
            <a:r>
              <a:rPr lang="en-US" sz="1600" dirty="0" err="1" smtClean="0"/>
              <a:t>Pe</a:t>
            </a:r>
            <a:r>
              <a:rPr lang="en-US" sz="1600" dirty="0" smtClean="0"/>
              <a:t>) is greater than the price would if demand represented the social benefits of smoking (</a:t>
            </a:r>
            <a:r>
              <a:rPr lang="en-US" sz="1600" dirty="0" err="1" smtClean="0"/>
              <a:t>Pso</a:t>
            </a:r>
            <a:r>
              <a:rPr lang="en-US" sz="1600" dirty="0" smtClean="0"/>
              <a:t>)</a:t>
            </a:r>
          </a:p>
          <a:p>
            <a:pPr marL="285750" indent="-285750">
              <a:buFont typeface="Arial" pitchFamily="34" charset="0"/>
              <a:buChar char="•"/>
            </a:pPr>
            <a:r>
              <a:rPr lang="en-US" sz="1600" dirty="0" smtClean="0"/>
              <a:t>The equilibrium quantity (</a:t>
            </a:r>
            <a:r>
              <a:rPr lang="en-US" sz="1600" dirty="0" err="1" smtClean="0"/>
              <a:t>Qe</a:t>
            </a:r>
            <a:r>
              <a:rPr lang="en-US" sz="1600" dirty="0" smtClean="0"/>
              <a:t>) is greater than the socially optimal quantity (</a:t>
            </a:r>
            <a:r>
              <a:rPr lang="en-US" sz="1600" dirty="0" err="1" smtClean="0"/>
              <a:t>Qso</a:t>
            </a:r>
            <a:r>
              <a:rPr lang="en-US" sz="1600" dirty="0" smtClean="0"/>
              <a:t>)</a:t>
            </a:r>
          </a:p>
        </p:txBody>
      </p:sp>
      <p:grpSp>
        <p:nvGrpSpPr>
          <p:cNvPr id="41" name="Group 40"/>
          <p:cNvGrpSpPr/>
          <p:nvPr/>
        </p:nvGrpSpPr>
        <p:grpSpPr>
          <a:xfrm>
            <a:off x="4461003" y="1696661"/>
            <a:ext cx="4773041" cy="3828313"/>
            <a:chOff x="4461003" y="1912685"/>
            <a:chExt cx="4773041" cy="3828313"/>
          </a:xfrm>
        </p:grpSpPr>
        <p:grpSp>
          <p:nvGrpSpPr>
            <p:cNvPr id="42" name="Group 41"/>
            <p:cNvGrpSpPr>
              <a:grpSpLocks noChangeAspect="1"/>
            </p:cNvGrpSpPr>
            <p:nvPr/>
          </p:nvGrpSpPr>
          <p:grpSpPr>
            <a:xfrm>
              <a:off x="4461003" y="1912685"/>
              <a:ext cx="4773041" cy="3828313"/>
              <a:chOff x="139700" y="1877336"/>
              <a:chExt cx="5245100" cy="5048324"/>
            </a:xfrm>
          </p:grpSpPr>
          <p:cxnSp>
            <p:nvCxnSpPr>
              <p:cNvPr id="45" name="Straight Connector 4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48" name="TextBox 4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49" name="Straight Connector 48"/>
              <p:cNvCxnSpPr/>
              <p:nvPr/>
            </p:nvCxnSpPr>
            <p:spPr>
              <a:xfrm>
                <a:off x="850900" y="2417679"/>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D=MPB</a:t>
                </a:r>
                <a:endParaRPr lang="en-US" sz="1600" dirty="0">
                  <a:solidFill>
                    <a:srgbClr val="000000"/>
                  </a:solidFill>
                </a:endParaRPr>
              </a:p>
            </p:txBody>
          </p:sp>
          <p:cxnSp>
            <p:nvCxnSpPr>
              <p:cNvPr id="51" name="Straight Connector 50"/>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229100" y="2286000"/>
                <a:ext cx="964219" cy="771132"/>
              </a:xfrm>
              <a:prstGeom prst="rect">
                <a:avLst/>
              </a:prstGeom>
              <a:noFill/>
            </p:spPr>
            <p:txBody>
              <a:bodyPr vert="horz" wrap="square" rtlCol="0">
                <a:spAutoFit/>
              </a:bodyPr>
              <a:lstStyle/>
              <a:p>
                <a:r>
                  <a:rPr lang="en-US" sz="1600" dirty="0" smtClean="0">
                    <a:solidFill>
                      <a:srgbClr val="000000"/>
                    </a:solidFill>
                  </a:rPr>
                  <a:t>S=MSC</a:t>
                </a:r>
              </a:p>
              <a:p>
                <a:r>
                  <a:rPr lang="en-US" sz="1600" dirty="0" smtClean="0">
                    <a:solidFill>
                      <a:srgbClr val="000000"/>
                    </a:solidFill>
                  </a:rPr>
                  <a:t>=MPC</a:t>
                </a:r>
                <a:endParaRPr lang="en-US" sz="1600" dirty="0">
                  <a:solidFill>
                    <a:srgbClr val="000000"/>
                  </a:solidFill>
                </a:endParaRPr>
              </a:p>
            </p:txBody>
          </p:sp>
          <p:cxnSp>
            <p:nvCxnSpPr>
              <p:cNvPr id="53" name="Straight Connector 52"/>
              <p:cNvCxnSpPr/>
              <p:nvPr/>
            </p:nvCxnSpPr>
            <p:spPr>
              <a:xfrm>
                <a:off x="1039167" y="3692979"/>
                <a:ext cx="1769021" cy="155575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82180" y="5126268"/>
                <a:ext cx="990600" cy="446445"/>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55" name="Straight Connector 54"/>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60" name="TextBox 59"/>
              <p:cNvSpPr txBox="1"/>
              <p:nvPr/>
            </p:nvSpPr>
            <p:spPr>
              <a:xfrm>
                <a:off x="1816100" y="5715380"/>
                <a:ext cx="660400" cy="446445"/>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so</a:t>
                </a:r>
                <a:endParaRPr lang="en-US" sz="1600" baseline="-25000">
                  <a:solidFill>
                    <a:srgbClr val="000000"/>
                  </a:solidFill>
                </a:endParaRPr>
              </a:p>
            </p:txBody>
          </p:sp>
          <p:sp>
            <p:nvSpPr>
              <p:cNvPr id="61" name="TextBox 60"/>
              <p:cNvSpPr txBox="1"/>
              <p:nvPr/>
            </p:nvSpPr>
            <p:spPr>
              <a:xfrm>
                <a:off x="139700" y="4262712"/>
                <a:ext cx="6350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62" name="TextBox 61"/>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63" name="TextBox 62"/>
              <p:cNvSpPr txBox="1"/>
              <p:nvPr/>
            </p:nvSpPr>
            <p:spPr>
              <a:xfrm>
                <a:off x="3031213" y="4167757"/>
                <a:ext cx="2162105" cy="689960"/>
              </a:xfrm>
              <a:prstGeom prst="rect">
                <a:avLst/>
              </a:prstGeom>
              <a:solidFill>
                <a:schemeClr val="accent2">
                  <a:lumMod val="20000"/>
                  <a:lumOff val="80000"/>
                </a:schemeClr>
              </a:solidFill>
              <a:ln>
                <a:noFill/>
              </a:ln>
            </p:spPr>
            <p:txBody>
              <a:bodyPr vert="horz" wrap="square" rtlCol="0">
                <a:spAutoFit/>
              </a:bodyPr>
              <a:lstStyle/>
              <a:p>
                <a:r>
                  <a:rPr lang="en-US" sz="1400" dirty="0" smtClean="0">
                    <a:solidFill>
                      <a:srgbClr val="000000"/>
                    </a:solidFill>
                  </a:rPr>
                  <a:t>distance b/w MSB </a:t>
                </a:r>
              </a:p>
              <a:p>
                <a:r>
                  <a:rPr lang="en-US" sz="1400" dirty="0" smtClean="0">
                    <a:solidFill>
                      <a:srgbClr val="000000"/>
                    </a:solidFill>
                  </a:rPr>
                  <a:t>&amp; MPB = external costs</a:t>
                </a:r>
                <a:endParaRPr lang="en-US" sz="1400" dirty="0">
                  <a:solidFill>
                    <a:srgbClr val="000000"/>
                  </a:solidFill>
                </a:endParaRPr>
              </a:p>
            </p:txBody>
          </p:sp>
          <p:sp>
            <p:nvSpPr>
              <p:cNvPr id="64" name="TextBox 63"/>
              <p:cNvSpPr txBox="1"/>
              <p:nvPr/>
            </p:nvSpPr>
            <p:spPr>
              <a:xfrm>
                <a:off x="1735013" y="1877336"/>
                <a:ext cx="1375330" cy="771132"/>
              </a:xfrm>
              <a:prstGeom prst="rect">
                <a:avLst/>
              </a:prstGeom>
              <a:noFill/>
            </p:spPr>
            <p:txBody>
              <a:bodyPr vert="horz" wrap="square" rtlCol="0">
                <a:spAutoFit/>
              </a:bodyPr>
              <a:lstStyle/>
              <a:p>
                <a:pPr algn="ctr"/>
                <a:r>
                  <a:rPr lang="en-US" sz="1600" b="1" dirty="0" smtClean="0">
                    <a:solidFill>
                      <a:srgbClr val="FF6820"/>
                    </a:solidFill>
                  </a:rPr>
                  <a:t>Cigarette Market</a:t>
                </a:r>
                <a:endParaRPr lang="en-US" sz="1600" b="1" dirty="0">
                  <a:solidFill>
                    <a:srgbClr val="FF6820"/>
                  </a:solidFill>
                </a:endParaRPr>
              </a:p>
            </p:txBody>
          </p:sp>
          <p:sp>
            <p:nvSpPr>
              <p:cNvPr id="67" name="TextBox 66"/>
              <p:cNvSpPr txBox="1"/>
              <p:nvPr/>
            </p:nvSpPr>
            <p:spPr>
              <a:xfrm>
                <a:off x="762000" y="6235700"/>
                <a:ext cx="3962400" cy="689960"/>
              </a:xfrm>
              <a:prstGeom prst="rect">
                <a:avLst/>
              </a:prstGeom>
              <a:noFill/>
            </p:spPr>
            <p:txBody>
              <a:bodyPr vert="horz" wrap="square" rtlCol="0">
                <a:spAutoFit/>
              </a:bodyPr>
              <a:lstStyle/>
              <a:p>
                <a:pPr algn="ctr"/>
                <a:r>
                  <a:rPr lang="en-US" sz="1400" dirty="0" err="1" smtClean="0">
                    <a:solidFill>
                      <a:srgbClr val="000000"/>
                    </a:solidFill>
                  </a:rPr>
                  <a:t>Q</a:t>
                </a:r>
                <a:r>
                  <a:rPr lang="en-US" sz="1400" baseline="-25000" dirty="0" err="1" smtClean="0">
                    <a:solidFill>
                      <a:srgbClr val="000000"/>
                    </a:solidFill>
                  </a:rPr>
                  <a:t>e</a:t>
                </a:r>
                <a:r>
                  <a:rPr lang="en-US" sz="1400" dirty="0" smtClean="0">
                    <a:solidFill>
                      <a:srgbClr val="000000"/>
                    </a:solidFill>
                  </a:rPr>
                  <a:t> &gt; </a:t>
                </a:r>
                <a:r>
                  <a:rPr lang="en-US" sz="1400" dirty="0" err="1" smtClean="0">
                    <a:solidFill>
                      <a:srgbClr val="000000"/>
                    </a:solidFill>
                  </a:rPr>
                  <a:t>Q</a:t>
                </a:r>
                <a:r>
                  <a:rPr lang="en-US" sz="1400" baseline="-25000" dirty="0" err="1" smtClean="0">
                    <a:solidFill>
                      <a:srgbClr val="000000"/>
                    </a:solidFill>
                  </a:rPr>
                  <a:t>so</a:t>
                </a:r>
                <a:r>
                  <a:rPr lang="en-US" sz="1400" dirty="0" smtClean="0">
                    <a:solidFill>
                      <a:srgbClr val="000000"/>
                    </a:solidFill>
                  </a:rPr>
                  <a:t>: resources are over-allocated towards the cigarette industry</a:t>
                </a:r>
                <a:endParaRPr lang="en-US" sz="1400" dirty="0">
                  <a:solidFill>
                    <a:srgbClr val="000000"/>
                  </a:solidFill>
                </a:endParaRPr>
              </a:p>
            </p:txBody>
          </p:sp>
        </p:grpSp>
        <p:sp>
          <p:nvSpPr>
            <p:cNvPr id="43" name="Right Brace 42"/>
            <p:cNvSpPr/>
            <p:nvPr/>
          </p:nvSpPr>
          <p:spPr>
            <a:xfrm>
              <a:off x="6753654" y="3527540"/>
              <a:ext cx="245203" cy="789782"/>
            </a:xfrm>
            <a:prstGeom prst="righ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4" name="Left Brace 43"/>
            <p:cNvSpPr/>
            <p:nvPr/>
          </p:nvSpPr>
          <p:spPr>
            <a:xfrm rot="16200000">
              <a:off x="6391137" y="4874191"/>
              <a:ext cx="160971" cy="717130"/>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xmlns="" val="88167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46659"/>
          </a:xfrm>
          <a:prstGeom prst="rect">
            <a:avLst/>
          </a:prstGeom>
          <a:noFill/>
        </p:spPr>
        <p:txBody>
          <a:bodyPr wrap="square" rtlCol="0">
            <a:spAutoFit/>
          </a:bodyPr>
          <a:lstStyle/>
          <a:p>
            <a:r>
              <a:rPr lang="en-US" sz="2400" dirty="0" smtClean="0">
                <a:solidFill>
                  <a:srgbClr val="FF0000"/>
                </a:solidFill>
              </a:rPr>
              <a:t>Negative Externalities of Consumption</a:t>
            </a:r>
          </a:p>
          <a:p>
            <a:r>
              <a:rPr lang="en-US" dirty="0" smtClean="0"/>
              <a:t>Some goods are over-</a:t>
            </a:r>
            <a:r>
              <a:rPr lang="en-US" i="1" dirty="0" smtClean="0"/>
              <a:t>consumed</a:t>
            </a:r>
            <a:r>
              <a:rPr lang="en-US" dirty="0" smtClean="0"/>
              <a:t> by the free market. This would  be the case if the process of consuming a good created spillover costs on a third party. The classic example of a </a:t>
            </a:r>
            <a:r>
              <a:rPr lang="en-US" i="1" dirty="0" smtClean="0"/>
              <a:t>negative consumption externality </a:t>
            </a:r>
            <a:r>
              <a:rPr lang="en-US" dirty="0" smtClean="0"/>
              <a:t>is cigarettes.</a:t>
            </a:r>
          </a:p>
          <a:p>
            <a:r>
              <a:rPr lang="en-US" dirty="0" smtClean="0"/>
              <a:t>Smoking harms third parties who do not buy or sell cigarettes, therefore this is a negative consumption externality. </a:t>
            </a:r>
          </a:p>
        </p:txBody>
      </p:sp>
      <p:sp>
        <p:nvSpPr>
          <p:cNvPr id="4" name="TextBox 3"/>
          <p:cNvSpPr txBox="1"/>
          <p:nvPr/>
        </p:nvSpPr>
        <p:spPr>
          <a:xfrm>
            <a:off x="0" y="1837015"/>
            <a:ext cx="4572000" cy="3877985"/>
          </a:xfrm>
          <a:prstGeom prst="rect">
            <a:avLst/>
          </a:prstGeom>
          <a:noFill/>
        </p:spPr>
        <p:txBody>
          <a:bodyPr wrap="square" rtlCol="0">
            <a:spAutoFit/>
          </a:bodyPr>
          <a:lstStyle/>
          <a:p>
            <a:r>
              <a:rPr lang="en-US" b="1" dirty="0" smtClean="0">
                <a:solidFill>
                  <a:srgbClr val="0000FF"/>
                </a:solidFill>
              </a:rPr>
              <a:t>Notice on the graph:</a:t>
            </a:r>
          </a:p>
          <a:p>
            <a:pPr marL="285750" indent="-285750">
              <a:buFont typeface="Arial" pitchFamily="34" charset="0"/>
              <a:buChar char="•"/>
            </a:pPr>
            <a:r>
              <a:rPr lang="en-US" dirty="0" smtClean="0"/>
              <a:t>At </a:t>
            </a:r>
            <a:r>
              <a:rPr lang="en-US" dirty="0" err="1" smtClean="0"/>
              <a:t>Qe</a:t>
            </a:r>
            <a:r>
              <a:rPr lang="en-US" dirty="0" smtClean="0"/>
              <a:t> (the actual quantity of cigarettes consumed in a free market), the MSC of smoking exceeds the MSB.</a:t>
            </a:r>
          </a:p>
          <a:p>
            <a:pPr marL="285750" indent="-285750">
              <a:buFont typeface="Arial" pitchFamily="34" charset="0"/>
              <a:buChar char="•"/>
            </a:pPr>
            <a:r>
              <a:rPr lang="en-US" dirty="0" smtClean="0"/>
              <a:t>Too many cigarettes are being produced and consumed at </a:t>
            </a:r>
            <a:r>
              <a:rPr lang="en-US" dirty="0" err="1" smtClean="0"/>
              <a:t>Qe</a:t>
            </a:r>
            <a:r>
              <a:rPr lang="en-US" dirty="0" smtClean="0"/>
              <a:t>, resulting in a loss of total welfare equal to the gray triangle.</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algn="ctr"/>
            <a:r>
              <a:rPr lang="en-US" sz="2000" i="1" dirty="0" smtClean="0">
                <a:solidFill>
                  <a:srgbClr val="FF0000"/>
                </a:solidFill>
              </a:rPr>
              <a:t>Resources will be over-allocated towards the production and consumption of cigarettes by the free market. This is a market failure!</a:t>
            </a:r>
          </a:p>
        </p:txBody>
      </p:sp>
      <p:grpSp>
        <p:nvGrpSpPr>
          <p:cNvPr id="5" name="Group 4"/>
          <p:cNvGrpSpPr/>
          <p:nvPr/>
        </p:nvGrpSpPr>
        <p:grpSpPr>
          <a:xfrm>
            <a:off x="4514127" y="1705372"/>
            <a:ext cx="4773041" cy="3489924"/>
            <a:chOff x="4461003" y="1561356"/>
            <a:chExt cx="4773041" cy="3489924"/>
          </a:xfrm>
        </p:grpSpPr>
        <p:sp>
          <p:nvSpPr>
            <p:cNvPr id="34" name="Isosceles Triangle 33"/>
            <p:cNvSpPr/>
            <p:nvPr/>
          </p:nvSpPr>
          <p:spPr>
            <a:xfrm rot="16200000">
              <a:off x="5963253" y="3375367"/>
              <a:ext cx="853079" cy="6034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4461003" y="1561356"/>
              <a:ext cx="4773041" cy="3489924"/>
              <a:chOff x="4461003" y="1777380"/>
              <a:chExt cx="4773041" cy="3489924"/>
            </a:xfrm>
          </p:grpSpPr>
          <p:grpSp>
            <p:nvGrpSpPr>
              <p:cNvPr id="42" name="Group 41"/>
              <p:cNvGrpSpPr>
                <a:grpSpLocks noChangeAspect="1"/>
              </p:cNvGrpSpPr>
              <p:nvPr/>
            </p:nvGrpSpPr>
            <p:grpSpPr>
              <a:xfrm>
                <a:off x="4461003" y="1777380"/>
                <a:ext cx="4773041" cy="3489924"/>
                <a:chOff x="139700" y="1698911"/>
                <a:chExt cx="5245100" cy="4602098"/>
              </a:xfrm>
            </p:grpSpPr>
            <p:cxnSp>
              <p:nvCxnSpPr>
                <p:cNvPr id="45" name="Straight Connector 44"/>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48" name="TextBox 47"/>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49" name="Straight Connector 48"/>
                <p:cNvCxnSpPr/>
                <p:nvPr/>
              </p:nvCxnSpPr>
              <p:spPr>
                <a:xfrm>
                  <a:off x="850900" y="2417679"/>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D=MPB</a:t>
                  </a:r>
                  <a:endParaRPr lang="en-US" sz="1600" dirty="0">
                    <a:solidFill>
                      <a:srgbClr val="000000"/>
                    </a:solidFill>
                  </a:endParaRPr>
                </a:p>
              </p:txBody>
            </p:sp>
            <p:cxnSp>
              <p:nvCxnSpPr>
                <p:cNvPr id="51" name="Straight Connector 50"/>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229100" y="2286000"/>
                  <a:ext cx="964219" cy="771132"/>
                </a:xfrm>
                <a:prstGeom prst="rect">
                  <a:avLst/>
                </a:prstGeom>
                <a:noFill/>
              </p:spPr>
              <p:txBody>
                <a:bodyPr vert="horz" wrap="square" rtlCol="0">
                  <a:spAutoFit/>
                </a:bodyPr>
                <a:lstStyle/>
                <a:p>
                  <a:r>
                    <a:rPr lang="en-US" sz="1600" dirty="0" smtClean="0">
                      <a:solidFill>
                        <a:srgbClr val="000000"/>
                      </a:solidFill>
                    </a:rPr>
                    <a:t>S=MSC</a:t>
                  </a:r>
                </a:p>
                <a:p>
                  <a:r>
                    <a:rPr lang="en-US" sz="1600" dirty="0" smtClean="0">
                      <a:solidFill>
                        <a:srgbClr val="000000"/>
                      </a:solidFill>
                    </a:rPr>
                    <a:t>=MPC</a:t>
                  </a:r>
                  <a:endParaRPr lang="en-US" sz="1600" dirty="0">
                    <a:solidFill>
                      <a:srgbClr val="000000"/>
                    </a:solidFill>
                  </a:endParaRPr>
                </a:p>
              </p:txBody>
            </p:sp>
            <p:cxnSp>
              <p:nvCxnSpPr>
                <p:cNvPr id="53" name="Straight Connector 52"/>
                <p:cNvCxnSpPr/>
                <p:nvPr/>
              </p:nvCxnSpPr>
              <p:spPr>
                <a:xfrm>
                  <a:off x="1039167" y="3692979"/>
                  <a:ext cx="1769021" cy="155575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82180" y="5126268"/>
                  <a:ext cx="990600" cy="446445"/>
                </a:xfrm>
                <a:prstGeom prst="rect">
                  <a:avLst/>
                </a:prstGeom>
                <a:noFill/>
              </p:spPr>
              <p:txBody>
                <a:bodyPr vert="horz" rtlCol="0">
                  <a:spAutoFit/>
                </a:bodyPr>
                <a:lstStyle/>
                <a:p>
                  <a:r>
                    <a:rPr lang="en-US" sz="1600" dirty="0" smtClean="0">
                      <a:solidFill>
                        <a:srgbClr val="000000"/>
                      </a:solidFill>
                    </a:rPr>
                    <a:t>MSB</a:t>
                  </a:r>
                  <a:endParaRPr lang="en-US" sz="1600" dirty="0">
                    <a:solidFill>
                      <a:srgbClr val="000000"/>
                    </a:solidFill>
                  </a:endParaRPr>
                </a:p>
              </p:txBody>
            </p:sp>
            <p:cxnSp>
              <p:nvCxnSpPr>
                <p:cNvPr id="55" name="Straight Connector 54"/>
                <p:cNvCxnSpPr/>
                <p:nvPr/>
              </p:nvCxnSpPr>
              <p:spPr>
                <a:xfrm>
                  <a:off x="583544" y="4470853"/>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55144" y="4527550"/>
                  <a:ext cx="656" cy="11620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60" name="TextBox 59"/>
                <p:cNvSpPr txBox="1"/>
                <p:nvPr/>
              </p:nvSpPr>
              <p:spPr>
                <a:xfrm>
                  <a:off x="1816100" y="5715380"/>
                  <a:ext cx="6604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so</a:t>
                  </a:r>
                  <a:endParaRPr lang="en-US" sz="1600" baseline="-25000" dirty="0">
                    <a:solidFill>
                      <a:srgbClr val="000000"/>
                    </a:solidFill>
                  </a:endParaRPr>
                </a:p>
              </p:txBody>
            </p:sp>
            <p:sp>
              <p:nvSpPr>
                <p:cNvPr id="61" name="TextBox 60"/>
                <p:cNvSpPr txBox="1"/>
                <p:nvPr/>
              </p:nvSpPr>
              <p:spPr>
                <a:xfrm>
                  <a:off x="139700" y="4262712"/>
                  <a:ext cx="6350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62" name="TextBox 61"/>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63" name="TextBox 62"/>
                <p:cNvSpPr txBox="1"/>
                <p:nvPr/>
              </p:nvSpPr>
              <p:spPr>
                <a:xfrm>
                  <a:off x="3031213" y="4357668"/>
                  <a:ext cx="1081053" cy="405860"/>
                </a:xfrm>
                <a:prstGeom prst="rect">
                  <a:avLst/>
                </a:prstGeom>
                <a:solidFill>
                  <a:schemeClr val="accent2">
                    <a:lumMod val="20000"/>
                    <a:lumOff val="80000"/>
                  </a:schemeClr>
                </a:solidFill>
                <a:ln>
                  <a:noFill/>
                </a:ln>
              </p:spPr>
              <p:txBody>
                <a:bodyPr vert="horz" wrap="square" rtlCol="0">
                  <a:spAutoFit/>
                </a:bodyPr>
                <a:lstStyle/>
                <a:p>
                  <a:r>
                    <a:rPr lang="en-US" sz="1400" dirty="0" smtClean="0">
                      <a:solidFill>
                        <a:srgbClr val="000000"/>
                      </a:solidFill>
                    </a:rPr>
                    <a:t>MSC&gt;MSB</a:t>
                  </a:r>
                  <a:endParaRPr lang="en-US" sz="1400" dirty="0">
                    <a:solidFill>
                      <a:srgbClr val="000000"/>
                    </a:solidFill>
                  </a:endParaRPr>
                </a:p>
              </p:txBody>
            </p:sp>
            <p:sp>
              <p:nvSpPr>
                <p:cNvPr id="64" name="TextBox 63"/>
                <p:cNvSpPr txBox="1"/>
                <p:nvPr/>
              </p:nvSpPr>
              <p:spPr>
                <a:xfrm>
                  <a:off x="1676635" y="1698911"/>
                  <a:ext cx="1375330" cy="771132"/>
                </a:xfrm>
                <a:prstGeom prst="rect">
                  <a:avLst/>
                </a:prstGeom>
                <a:noFill/>
              </p:spPr>
              <p:txBody>
                <a:bodyPr vert="horz" wrap="square" rtlCol="0">
                  <a:spAutoFit/>
                </a:bodyPr>
                <a:lstStyle/>
                <a:p>
                  <a:pPr algn="ctr"/>
                  <a:r>
                    <a:rPr lang="en-US" sz="1600" b="1" dirty="0" smtClean="0">
                      <a:solidFill>
                        <a:srgbClr val="FF6820"/>
                      </a:solidFill>
                    </a:rPr>
                    <a:t>Cigarette Market</a:t>
                  </a:r>
                  <a:endParaRPr lang="en-US" sz="1600" b="1" dirty="0">
                    <a:solidFill>
                      <a:srgbClr val="FF6820"/>
                    </a:solidFill>
                  </a:endParaRPr>
                </a:p>
              </p:txBody>
            </p:sp>
          </p:grpSp>
          <p:sp>
            <p:nvSpPr>
              <p:cNvPr id="43" name="Right Brace 42"/>
              <p:cNvSpPr/>
              <p:nvPr/>
            </p:nvSpPr>
            <p:spPr>
              <a:xfrm>
                <a:off x="6753654" y="3527540"/>
                <a:ext cx="245203" cy="789782"/>
              </a:xfrm>
              <a:prstGeom prst="righ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35" name="TextBox 34"/>
            <p:cNvSpPr txBox="1"/>
            <p:nvPr/>
          </p:nvSpPr>
          <p:spPr>
            <a:xfrm>
              <a:off x="7092280" y="3023002"/>
              <a:ext cx="1368151" cy="338554"/>
            </a:xfrm>
            <a:prstGeom prst="rect">
              <a:avLst/>
            </a:prstGeom>
            <a:solidFill>
              <a:schemeClr val="tx1">
                <a:lumMod val="50000"/>
                <a:lumOff val="50000"/>
              </a:schemeClr>
            </a:solidFill>
          </p:spPr>
          <p:txBody>
            <a:bodyPr vert="horz" wrap="square" rtlCol="0">
              <a:spAutoFit/>
            </a:bodyPr>
            <a:lstStyle/>
            <a:p>
              <a:r>
                <a:rPr lang="en-US" sz="1600" b="1" dirty="0" smtClean="0">
                  <a:solidFill>
                    <a:schemeClr val="bg1"/>
                  </a:solidFill>
                </a:rPr>
                <a:t>Welfare Loss</a:t>
              </a:r>
              <a:endParaRPr lang="en-US" sz="1600" b="1" dirty="0">
                <a:solidFill>
                  <a:schemeClr val="bg1"/>
                </a:solidFill>
              </a:endParaRPr>
            </a:p>
          </p:txBody>
        </p:sp>
        <p:cxnSp>
          <p:nvCxnSpPr>
            <p:cNvPr id="36" name="Straight Arrow Connector 35"/>
            <p:cNvCxnSpPr/>
            <p:nvPr/>
          </p:nvCxnSpPr>
          <p:spPr>
            <a:xfrm flipH="1">
              <a:off x="6471622" y="3201975"/>
              <a:ext cx="692666" cy="4614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1822545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xmlns="" val="2909661922"/>
              </p:ext>
            </p:extLst>
          </p:nvPr>
        </p:nvGraphicFramePr>
        <p:xfrm>
          <a:off x="35496" y="1417340"/>
          <a:ext cx="9108504" cy="4024897"/>
        </p:xfrm>
        <a:graphic>
          <a:graphicData uri="http://schemas.openxmlformats.org/drawingml/2006/table">
            <a:tbl>
              <a:tblPr firstRow="1" bandRow="1">
                <a:tableStyleId>{5C22544A-7EE6-4342-B048-85BDC9FD1C3A}</a:tableStyleId>
              </a:tblPr>
              <a:tblGrid>
                <a:gridCol w="4554252"/>
                <a:gridCol w="4554252"/>
              </a:tblGrid>
              <a:tr h="370840">
                <a:tc>
                  <a:txBody>
                    <a:bodyPr/>
                    <a:lstStyle/>
                    <a:p>
                      <a:pPr algn="ctr"/>
                      <a:r>
                        <a:rPr lang="en-US" dirty="0" smtClean="0"/>
                        <a:t>Negative Externality of Production</a:t>
                      </a:r>
                      <a:endParaRPr lang="en-US" dirty="0"/>
                    </a:p>
                  </a:txBody>
                  <a:tcPr/>
                </a:tc>
                <a:tc>
                  <a:txBody>
                    <a:bodyPr/>
                    <a:lstStyle/>
                    <a:p>
                      <a:pPr algn="ctr"/>
                      <a:r>
                        <a:rPr lang="en-US" dirty="0" smtClean="0"/>
                        <a:t>Negative</a:t>
                      </a:r>
                      <a:r>
                        <a:rPr lang="en-US" baseline="0" dirty="0" smtClean="0"/>
                        <a:t> Externality of Consumption</a:t>
                      </a:r>
                      <a:endParaRPr lang="en-US" dirty="0"/>
                    </a:p>
                  </a:txBody>
                  <a:tcPr/>
                </a:tc>
              </a:tr>
              <a:tr h="3654057">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Negative Externalities of Consumption and Production</a:t>
            </a:r>
            <a:endParaRPr lang="en-US" sz="2400" dirty="0">
              <a:solidFill>
                <a:srgbClr val="FF0000"/>
              </a:solidFill>
            </a:endParaRPr>
          </a:p>
          <a:p>
            <a:r>
              <a:rPr lang="en-US" dirty="0" smtClean="0"/>
              <a:t>Try and determine whether each of the things described below are examples of negative externalities of production or of consumption. Organize them into one of the two categories.</a:t>
            </a:r>
          </a:p>
        </p:txBody>
      </p:sp>
      <p:sp>
        <p:nvSpPr>
          <p:cNvPr id="32" name="TextBox 31"/>
          <p:cNvSpPr txBox="1"/>
          <p:nvPr/>
        </p:nvSpPr>
        <p:spPr>
          <a:xfrm>
            <a:off x="2699792" y="2569468"/>
            <a:ext cx="2362200" cy="384721"/>
          </a:xfrm>
          <a:prstGeom prst="rect">
            <a:avLst/>
          </a:prstGeom>
          <a:noFill/>
        </p:spPr>
        <p:txBody>
          <a:bodyPr vert="horz" rtlCol="0">
            <a:spAutoFit/>
          </a:bodyPr>
          <a:lstStyle/>
          <a:p>
            <a:r>
              <a:rPr lang="en-US" sz="1900" dirty="0" smtClean="0">
                <a:solidFill>
                  <a:schemeClr val="tx2">
                    <a:lumMod val="60000"/>
                    <a:lumOff val="40000"/>
                  </a:schemeClr>
                </a:solidFill>
                <a:latin typeface="Lucida Sans - 20"/>
              </a:rPr>
              <a:t>cigarette smoke</a:t>
            </a:r>
            <a:endParaRPr lang="en-US" sz="1900" dirty="0">
              <a:solidFill>
                <a:schemeClr val="tx2">
                  <a:lumMod val="60000"/>
                  <a:lumOff val="40000"/>
                </a:schemeClr>
              </a:solidFill>
              <a:latin typeface="Lucida Sans - 20"/>
            </a:endParaRPr>
          </a:p>
        </p:txBody>
      </p:sp>
      <p:sp>
        <p:nvSpPr>
          <p:cNvPr id="36" name="TextBox 35"/>
          <p:cNvSpPr txBox="1"/>
          <p:nvPr/>
        </p:nvSpPr>
        <p:spPr>
          <a:xfrm>
            <a:off x="3563888" y="1849388"/>
            <a:ext cx="1955800" cy="384721"/>
          </a:xfrm>
          <a:prstGeom prst="rect">
            <a:avLst/>
          </a:prstGeom>
          <a:noFill/>
        </p:spPr>
        <p:txBody>
          <a:bodyPr vert="horz" rtlCol="0">
            <a:spAutoFit/>
          </a:bodyPr>
          <a:lstStyle/>
          <a:p>
            <a:r>
              <a:rPr lang="en-US" sz="1900" dirty="0" smtClean="0">
                <a:solidFill>
                  <a:schemeClr val="accent5">
                    <a:lumMod val="75000"/>
                  </a:schemeClr>
                </a:solidFill>
                <a:latin typeface="Lucida Sans - 20"/>
              </a:rPr>
              <a:t>airport noise</a:t>
            </a:r>
            <a:endParaRPr lang="en-US" sz="1900" dirty="0">
              <a:solidFill>
                <a:schemeClr val="accent5">
                  <a:lumMod val="75000"/>
                </a:schemeClr>
              </a:solidFill>
              <a:latin typeface="Lucida Sans - 20"/>
            </a:endParaRPr>
          </a:p>
        </p:txBody>
      </p:sp>
      <p:sp>
        <p:nvSpPr>
          <p:cNvPr id="39" name="TextBox 38"/>
          <p:cNvSpPr txBox="1"/>
          <p:nvPr/>
        </p:nvSpPr>
        <p:spPr>
          <a:xfrm>
            <a:off x="4283968" y="3361556"/>
            <a:ext cx="2286000" cy="400110"/>
          </a:xfrm>
          <a:prstGeom prst="rect">
            <a:avLst/>
          </a:prstGeom>
          <a:noFill/>
        </p:spPr>
        <p:txBody>
          <a:bodyPr vert="horz" rtlCol="0">
            <a:spAutoFit/>
          </a:bodyPr>
          <a:lstStyle/>
          <a:p>
            <a:r>
              <a:rPr lang="en-US" sz="2000" dirty="0" smtClean="0">
                <a:solidFill>
                  <a:srgbClr val="7B7BC0"/>
                </a:solidFill>
                <a:latin typeface="Lucida Sans - 20"/>
              </a:rPr>
              <a:t>water pollution</a:t>
            </a:r>
            <a:endParaRPr lang="en-US" sz="2000" dirty="0">
              <a:solidFill>
                <a:srgbClr val="7B7BC0"/>
              </a:solidFill>
              <a:latin typeface="Lucida Sans - 20"/>
            </a:endParaRPr>
          </a:p>
        </p:txBody>
      </p:sp>
      <p:sp>
        <p:nvSpPr>
          <p:cNvPr id="40" name="TextBox 39"/>
          <p:cNvSpPr txBox="1"/>
          <p:nvPr/>
        </p:nvSpPr>
        <p:spPr>
          <a:xfrm>
            <a:off x="3779912" y="2209428"/>
            <a:ext cx="1143000" cy="400110"/>
          </a:xfrm>
          <a:prstGeom prst="rect">
            <a:avLst/>
          </a:prstGeom>
          <a:noFill/>
        </p:spPr>
        <p:txBody>
          <a:bodyPr vert="horz" rtlCol="0">
            <a:spAutoFit/>
          </a:bodyPr>
          <a:lstStyle/>
          <a:p>
            <a:r>
              <a:rPr lang="en-US" sz="2000" dirty="0" smtClean="0">
                <a:solidFill>
                  <a:srgbClr val="00B0F0"/>
                </a:solidFill>
                <a:latin typeface="Lucida Sans - 20"/>
              </a:rPr>
              <a:t>traffic</a:t>
            </a:r>
            <a:endParaRPr lang="en-US" sz="2000" dirty="0">
              <a:solidFill>
                <a:srgbClr val="00B0F0"/>
              </a:solidFill>
              <a:latin typeface="Lucida Sans - 20"/>
            </a:endParaRPr>
          </a:p>
        </p:txBody>
      </p:sp>
      <p:sp>
        <p:nvSpPr>
          <p:cNvPr id="41" name="TextBox 40"/>
          <p:cNvSpPr txBox="1"/>
          <p:nvPr/>
        </p:nvSpPr>
        <p:spPr>
          <a:xfrm>
            <a:off x="2267744" y="3721596"/>
            <a:ext cx="1905000" cy="400110"/>
          </a:xfrm>
          <a:prstGeom prst="rect">
            <a:avLst/>
          </a:prstGeom>
          <a:noFill/>
        </p:spPr>
        <p:txBody>
          <a:bodyPr vert="horz" rtlCol="0">
            <a:spAutoFit/>
          </a:bodyPr>
          <a:lstStyle/>
          <a:p>
            <a:r>
              <a:rPr lang="en-US" sz="2000" dirty="0" smtClean="0">
                <a:solidFill>
                  <a:schemeClr val="accent4">
                    <a:lumMod val="75000"/>
                  </a:schemeClr>
                </a:solidFill>
                <a:latin typeface="Lucida Sans - 20"/>
              </a:rPr>
              <a:t>air pollution</a:t>
            </a:r>
            <a:endParaRPr lang="en-US" sz="2000" dirty="0">
              <a:solidFill>
                <a:schemeClr val="accent4">
                  <a:lumMod val="75000"/>
                </a:schemeClr>
              </a:solidFill>
              <a:latin typeface="Lucida Sans - 20"/>
            </a:endParaRPr>
          </a:p>
        </p:txBody>
      </p:sp>
      <p:sp>
        <p:nvSpPr>
          <p:cNvPr id="42" name="TextBox 41"/>
          <p:cNvSpPr txBox="1"/>
          <p:nvPr/>
        </p:nvSpPr>
        <p:spPr>
          <a:xfrm>
            <a:off x="4283968" y="3721596"/>
            <a:ext cx="2108200" cy="400110"/>
          </a:xfrm>
          <a:prstGeom prst="rect">
            <a:avLst/>
          </a:prstGeom>
          <a:noFill/>
        </p:spPr>
        <p:txBody>
          <a:bodyPr vert="horz" rtlCol="0">
            <a:spAutoFit/>
          </a:bodyPr>
          <a:lstStyle/>
          <a:p>
            <a:r>
              <a:rPr lang="en-US" sz="2000" dirty="0" smtClean="0">
                <a:solidFill>
                  <a:schemeClr val="tx2">
                    <a:lumMod val="40000"/>
                    <a:lumOff val="60000"/>
                  </a:schemeClr>
                </a:solidFill>
                <a:latin typeface="Lucida Sans - 20"/>
              </a:rPr>
              <a:t>drunk driving</a:t>
            </a:r>
            <a:endParaRPr lang="en-US" sz="2000" dirty="0">
              <a:solidFill>
                <a:schemeClr val="tx2">
                  <a:lumMod val="40000"/>
                  <a:lumOff val="60000"/>
                </a:schemeClr>
              </a:solidFill>
              <a:latin typeface="Lucida Sans - 20"/>
            </a:endParaRPr>
          </a:p>
        </p:txBody>
      </p:sp>
      <p:sp>
        <p:nvSpPr>
          <p:cNvPr id="43" name="TextBox 42"/>
          <p:cNvSpPr txBox="1"/>
          <p:nvPr/>
        </p:nvSpPr>
        <p:spPr>
          <a:xfrm>
            <a:off x="2843808" y="3289548"/>
            <a:ext cx="1498600" cy="400110"/>
          </a:xfrm>
          <a:prstGeom prst="rect">
            <a:avLst/>
          </a:prstGeom>
          <a:noFill/>
        </p:spPr>
        <p:txBody>
          <a:bodyPr vert="horz" rtlCol="0">
            <a:spAutoFit/>
          </a:bodyPr>
          <a:lstStyle/>
          <a:p>
            <a:r>
              <a:rPr lang="en-US" sz="2000" dirty="0" smtClean="0">
                <a:solidFill>
                  <a:schemeClr val="tx2">
                    <a:lumMod val="60000"/>
                    <a:lumOff val="40000"/>
                  </a:schemeClr>
                </a:solidFill>
                <a:latin typeface="Lucida Sans - 20"/>
              </a:rPr>
              <a:t>fast food</a:t>
            </a:r>
            <a:endParaRPr lang="en-US" sz="2000" dirty="0">
              <a:solidFill>
                <a:schemeClr val="tx2">
                  <a:lumMod val="60000"/>
                  <a:lumOff val="40000"/>
                </a:schemeClr>
              </a:solidFill>
              <a:latin typeface="Lucida Sans - 20"/>
            </a:endParaRPr>
          </a:p>
        </p:txBody>
      </p:sp>
      <p:sp>
        <p:nvSpPr>
          <p:cNvPr id="44" name="TextBox 43"/>
          <p:cNvSpPr txBox="1"/>
          <p:nvPr/>
        </p:nvSpPr>
        <p:spPr>
          <a:xfrm>
            <a:off x="4499992" y="2641476"/>
            <a:ext cx="1447800" cy="400110"/>
          </a:xfrm>
          <a:prstGeom prst="rect">
            <a:avLst/>
          </a:prstGeom>
          <a:noFill/>
        </p:spPr>
        <p:txBody>
          <a:bodyPr vert="horz" rtlCol="0">
            <a:spAutoFit/>
          </a:bodyPr>
          <a:lstStyle/>
          <a:p>
            <a:r>
              <a:rPr lang="en-US" sz="2000" dirty="0" smtClean="0">
                <a:solidFill>
                  <a:srgbClr val="388E8E"/>
                </a:solidFill>
                <a:latin typeface="Lucida Sans - 20"/>
              </a:rPr>
              <a:t>acid rain</a:t>
            </a:r>
            <a:endParaRPr lang="en-US" sz="2000" dirty="0">
              <a:solidFill>
                <a:srgbClr val="388E8E"/>
              </a:solidFill>
              <a:latin typeface="Lucida Sans - 20"/>
            </a:endParaRPr>
          </a:p>
        </p:txBody>
      </p:sp>
      <p:sp>
        <p:nvSpPr>
          <p:cNvPr id="45" name="TextBox 44"/>
          <p:cNvSpPr txBox="1"/>
          <p:nvPr/>
        </p:nvSpPr>
        <p:spPr>
          <a:xfrm>
            <a:off x="4067944" y="4153644"/>
            <a:ext cx="2286000" cy="384721"/>
          </a:xfrm>
          <a:prstGeom prst="rect">
            <a:avLst/>
          </a:prstGeom>
          <a:noFill/>
        </p:spPr>
        <p:txBody>
          <a:bodyPr vert="horz" rtlCol="0">
            <a:spAutoFit/>
          </a:bodyPr>
          <a:lstStyle/>
          <a:p>
            <a:r>
              <a:rPr lang="en-US" sz="1900" dirty="0" smtClean="0">
                <a:solidFill>
                  <a:schemeClr val="accent5">
                    <a:lumMod val="75000"/>
                  </a:schemeClr>
                </a:solidFill>
                <a:latin typeface="Lucida Sans - 20"/>
              </a:rPr>
              <a:t>global warming</a:t>
            </a:r>
            <a:endParaRPr lang="en-US" sz="1900" dirty="0">
              <a:solidFill>
                <a:schemeClr val="accent5">
                  <a:lumMod val="75000"/>
                </a:schemeClr>
              </a:solidFill>
              <a:latin typeface="Lucida Sans - 20"/>
            </a:endParaRPr>
          </a:p>
        </p:txBody>
      </p:sp>
      <p:sp>
        <p:nvSpPr>
          <p:cNvPr id="46" name="TextBox 45"/>
          <p:cNvSpPr txBox="1"/>
          <p:nvPr/>
        </p:nvSpPr>
        <p:spPr>
          <a:xfrm>
            <a:off x="2987824" y="2929508"/>
            <a:ext cx="1651000" cy="400110"/>
          </a:xfrm>
          <a:prstGeom prst="rect">
            <a:avLst/>
          </a:prstGeom>
          <a:noFill/>
        </p:spPr>
        <p:txBody>
          <a:bodyPr vert="horz" rtlCol="0">
            <a:spAutoFit/>
          </a:bodyPr>
          <a:lstStyle/>
          <a:p>
            <a:r>
              <a:rPr lang="en-US" sz="2000" dirty="0" smtClean="0">
                <a:solidFill>
                  <a:srgbClr val="388E8E"/>
                </a:solidFill>
                <a:latin typeface="Lucida Sans - 20"/>
              </a:rPr>
              <a:t>body odor</a:t>
            </a:r>
            <a:endParaRPr lang="en-US" sz="2000" dirty="0">
              <a:solidFill>
                <a:srgbClr val="388E8E"/>
              </a:solidFill>
              <a:latin typeface="Lucida Sans - 20"/>
            </a:endParaRPr>
          </a:p>
        </p:txBody>
      </p:sp>
      <p:sp>
        <p:nvSpPr>
          <p:cNvPr id="47" name="TextBox 46"/>
          <p:cNvSpPr txBox="1"/>
          <p:nvPr/>
        </p:nvSpPr>
        <p:spPr>
          <a:xfrm>
            <a:off x="5635600" y="5129219"/>
            <a:ext cx="1879600" cy="400110"/>
          </a:xfrm>
          <a:prstGeom prst="rect">
            <a:avLst/>
          </a:prstGeom>
          <a:noFill/>
        </p:spPr>
        <p:txBody>
          <a:bodyPr vert="horz" rtlCol="0">
            <a:spAutoFit/>
          </a:bodyPr>
          <a:lstStyle/>
          <a:p>
            <a:r>
              <a:rPr lang="en-US" sz="2000" dirty="0" smtClean="0">
                <a:solidFill>
                  <a:schemeClr val="accent4">
                    <a:lumMod val="75000"/>
                  </a:schemeClr>
                </a:solidFill>
                <a:latin typeface="Lucida Sans - 20"/>
              </a:rPr>
              <a:t>over-fishing</a:t>
            </a:r>
            <a:endParaRPr lang="en-US" sz="2000" dirty="0">
              <a:solidFill>
                <a:schemeClr val="accent4">
                  <a:lumMod val="75000"/>
                </a:schemeClr>
              </a:solidFill>
              <a:latin typeface="Lucida Sans - 20"/>
            </a:endParaRPr>
          </a:p>
        </p:txBody>
      </p:sp>
      <p:sp>
        <p:nvSpPr>
          <p:cNvPr id="48" name="TextBox 47"/>
          <p:cNvSpPr txBox="1"/>
          <p:nvPr/>
        </p:nvSpPr>
        <p:spPr>
          <a:xfrm>
            <a:off x="4283968" y="3001516"/>
            <a:ext cx="2082800" cy="384721"/>
          </a:xfrm>
          <a:prstGeom prst="rect">
            <a:avLst/>
          </a:prstGeom>
          <a:noFill/>
        </p:spPr>
        <p:txBody>
          <a:bodyPr vert="horz" rtlCol="0">
            <a:spAutoFit/>
          </a:bodyPr>
          <a:lstStyle/>
          <a:p>
            <a:r>
              <a:rPr lang="en-US" sz="1900" dirty="0" smtClean="0">
                <a:solidFill>
                  <a:srgbClr val="7B7BC0"/>
                </a:solidFill>
                <a:latin typeface="Lucida Sans - 20"/>
              </a:rPr>
              <a:t>nuclear waste</a:t>
            </a:r>
            <a:endParaRPr lang="en-US" sz="1900" dirty="0">
              <a:solidFill>
                <a:srgbClr val="7B7BC0"/>
              </a:solidFill>
              <a:latin typeface="Lucida Sans - 20"/>
            </a:endParaRPr>
          </a:p>
        </p:txBody>
      </p:sp>
      <p:sp>
        <p:nvSpPr>
          <p:cNvPr id="49" name="TextBox 48"/>
          <p:cNvSpPr txBox="1"/>
          <p:nvPr/>
        </p:nvSpPr>
        <p:spPr>
          <a:xfrm>
            <a:off x="1979712" y="4225652"/>
            <a:ext cx="2108200" cy="400110"/>
          </a:xfrm>
          <a:prstGeom prst="rect">
            <a:avLst/>
          </a:prstGeom>
          <a:noFill/>
        </p:spPr>
        <p:txBody>
          <a:bodyPr vert="horz" rtlCol="0">
            <a:spAutoFit/>
          </a:bodyPr>
          <a:lstStyle/>
          <a:p>
            <a:r>
              <a:rPr lang="en-US" sz="2000" dirty="0" smtClean="0">
                <a:solidFill>
                  <a:srgbClr val="388E8E"/>
                </a:solidFill>
                <a:latin typeface="Lucida Sans - 20"/>
              </a:rPr>
              <a:t>drunk driving</a:t>
            </a:r>
            <a:endParaRPr lang="en-US" sz="2000" dirty="0">
              <a:solidFill>
                <a:srgbClr val="388E8E"/>
              </a:solidFill>
              <a:latin typeface="Lucida Sans - 20"/>
            </a:endParaRPr>
          </a:p>
        </p:txBody>
      </p:sp>
    </p:spTree>
    <p:extLst>
      <p:ext uri="{BB962C8B-B14F-4D97-AF65-F5344CB8AC3E}">
        <p14:creationId xmlns:p14="http://schemas.microsoft.com/office/powerpoint/2010/main" xmlns="" val="2212549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3204"/>
            <a:ext cx="5004048" cy="1846659"/>
          </a:xfrm>
          <a:prstGeom prst="rect">
            <a:avLst/>
          </a:prstGeom>
          <a:noFill/>
        </p:spPr>
        <p:txBody>
          <a:bodyPr wrap="square" rtlCol="0">
            <a:spAutoFit/>
          </a:bodyPr>
          <a:lstStyle/>
          <a:p>
            <a:pPr algn="ctr"/>
            <a:r>
              <a:rPr lang="en-US" sz="2400" dirty="0" smtClean="0">
                <a:solidFill>
                  <a:srgbClr val="FF0000"/>
                </a:solidFill>
              </a:rPr>
              <a:t>Market Failure</a:t>
            </a:r>
          </a:p>
          <a:p>
            <a:pPr algn="ctr"/>
            <a:endParaRPr lang="en-US" sz="2400" dirty="0" smtClean="0">
              <a:solidFill>
                <a:srgbClr val="FF0000"/>
              </a:solidFill>
            </a:endParaRPr>
          </a:p>
          <a:p>
            <a:pPr marL="285750" indent="-285750">
              <a:buFont typeface="Arial" pitchFamily="34" charset="0"/>
              <a:buChar char="•"/>
            </a:pPr>
            <a:r>
              <a:rPr lang="en-US" sz="1600" dirty="0" smtClean="0"/>
              <a:t>When governments intervene in free markets (indirect taxes, subsidies, price controls), resources become misallocated and there is a loss of total welfare.</a:t>
            </a:r>
          </a:p>
          <a:p>
            <a:endParaRPr lang="en-US" dirty="0">
              <a:solidFill>
                <a:srgbClr val="0000FF"/>
              </a:solidFill>
            </a:endParaRPr>
          </a:p>
        </p:txBody>
      </p:sp>
      <p:grpSp>
        <p:nvGrpSpPr>
          <p:cNvPr id="3" name="Group 86"/>
          <p:cNvGrpSpPr/>
          <p:nvPr/>
        </p:nvGrpSpPr>
        <p:grpSpPr>
          <a:xfrm>
            <a:off x="0" y="2785492"/>
            <a:ext cx="3563888" cy="2929508"/>
            <a:chOff x="4537267" y="1986851"/>
            <a:chExt cx="4590361" cy="3301271"/>
          </a:xfrm>
        </p:grpSpPr>
        <p:grpSp>
          <p:nvGrpSpPr>
            <p:cNvPr id="4" name="Group 84"/>
            <p:cNvGrpSpPr/>
            <p:nvPr/>
          </p:nvGrpSpPr>
          <p:grpSpPr>
            <a:xfrm>
              <a:off x="4537267" y="1986851"/>
              <a:ext cx="4590361" cy="3301271"/>
              <a:chOff x="4154763" y="1714500"/>
              <a:chExt cx="4964918" cy="3570644"/>
            </a:xfrm>
          </p:grpSpPr>
          <p:sp>
            <p:nvSpPr>
              <p:cNvPr id="6" name="Isosceles Triangle 5"/>
              <p:cNvSpPr/>
              <p:nvPr/>
            </p:nvSpPr>
            <p:spPr>
              <a:xfrm rot="5400000">
                <a:off x="6337274" y="3026373"/>
                <a:ext cx="841997" cy="504254"/>
              </a:xfrm>
              <a:prstGeom prst="triangle">
                <a:avLst>
                  <a:gd name="adj" fmla="val 543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05939" y="3349976"/>
                <a:ext cx="1473765" cy="3712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17410" y="2886036"/>
                <a:ext cx="1473765" cy="480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9"/>
              <p:cNvGrpSpPr>
                <a:grpSpLocks noChangeAspect="1"/>
              </p:cNvGrpSpPr>
              <p:nvPr/>
            </p:nvGrpSpPr>
            <p:grpSpPr>
              <a:xfrm>
                <a:off x="4154763" y="1714500"/>
                <a:ext cx="4964918" cy="3570644"/>
                <a:chOff x="4264136" y="1814243"/>
                <a:chExt cx="5387865" cy="4649780"/>
              </a:xfrm>
            </p:grpSpPr>
            <p:sp>
              <p:nvSpPr>
                <p:cNvPr id="10" name="TextBox 9"/>
                <p:cNvSpPr txBox="1"/>
                <p:nvPr/>
              </p:nvSpPr>
              <p:spPr>
                <a:xfrm>
                  <a:off x="5735920" y="1814243"/>
                  <a:ext cx="2199752" cy="550902"/>
                </a:xfrm>
                <a:prstGeom prst="rect">
                  <a:avLst/>
                </a:prstGeom>
                <a:noFill/>
              </p:spPr>
              <p:txBody>
                <a:bodyPr vert="horz" wrap="square" rtlCol="0">
                  <a:spAutoFit/>
                </a:bodyPr>
                <a:lstStyle/>
                <a:p>
                  <a:pPr algn="ctr"/>
                  <a:r>
                    <a:rPr lang="en-US" sz="1600" b="1" dirty="0" smtClean="0">
                      <a:solidFill>
                        <a:srgbClr val="FF6820"/>
                      </a:solidFill>
                    </a:rPr>
                    <a:t>Indirect Tax</a:t>
                  </a:r>
                </a:p>
              </p:txBody>
            </p:sp>
            <p:cxnSp>
              <p:nvCxnSpPr>
                <p:cNvPr id="11" name="Straight Connector 10"/>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63058" y="5935598"/>
                  <a:ext cx="42349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0" y="2184400"/>
                  <a:ext cx="508001" cy="397373"/>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16" name="TextBox 15"/>
                <p:cNvSpPr txBox="1"/>
                <p:nvPr/>
              </p:nvSpPr>
              <p:spPr>
                <a:xfrm>
                  <a:off x="8877299" y="5511799"/>
                  <a:ext cx="558800" cy="451560"/>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17" name="TextBox 16"/>
                <p:cNvSpPr txBox="1"/>
                <p:nvPr/>
              </p:nvSpPr>
              <p:spPr>
                <a:xfrm>
                  <a:off x="9045149" y="5994400"/>
                  <a:ext cx="584199" cy="469623"/>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18" name="TextBox 17"/>
                <p:cNvSpPr txBox="1"/>
                <p:nvPr/>
              </p:nvSpPr>
              <p:spPr>
                <a:xfrm>
                  <a:off x="4813300" y="2032000"/>
                  <a:ext cx="533400" cy="469623"/>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19" name="Straight Connector 18"/>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37400" y="5981700"/>
                  <a:ext cx="660401" cy="397373"/>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e</a:t>
                  </a:r>
                  <a:endParaRPr lang="en-US" sz="1600" baseline="-25000">
                    <a:solidFill>
                      <a:srgbClr val="000000"/>
                    </a:solidFill>
                  </a:endParaRPr>
                </a:p>
              </p:txBody>
            </p:sp>
            <p:cxnSp>
              <p:nvCxnSpPr>
                <p:cNvPr id="21" name="Straight Connector 20"/>
                <p:cNvCxnSpPr/>
                <p:nvPr/>
              </p:nvCxnSpPr>
              <p:spPr>
                <a:xfrm flipV="1">
                  <a:off x="5497829" y="2206117"/>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15298" y="2044700"/>
                  <a:ext cx="838200" cy="397373"/>
                </a:xfrm>
                <a:prstGeom prst="rect">
                  <a:avLst/>
                </a:prstGeom>
                <a:noFill/>
              </p:spPr>
              <p:txBody>
                <a:bodyPr vert="horz" rtlCol="0">
                  <a:spAutoFit/>
                </a:bodyPr>
                <a:lstStyle/>
                <a:p>
                  <a:r>
                    <a:rPr lang="en-US" sz="1600" smtClean="0">
                      <a:solidFill>
                        <a:srgbClr val="FF0000"/>
                      </a:solidFill>
                    </a:rPr>
                    <a:t>S</a:t>
                  </a:r>
                  <a:r>
                    <a:rPr lang="en-US" sz="1600" baseline="-25000" smtClean="0">
                      <a:solidFill>
                        <a:srgbClr val="FF0000"/>
                      </a:solidFill>
                    </a:rPr>
                    <a:t>+tax</a:t>
                  </a:r>
                  <a:endParaRPr lang="en-US" sz="1600" baseline="-25000">
                    <a:solidFill>
                      <a:srgbClr val="FF0000"/>
                    </a:solidFill>
                  </a:endParaRPr>
                </a:p>
              </p:txBody>
            </p:sp>
            <p:cxnSp>
              <p:nvCxnSpPr>
                <p:cNvPr id="23" name="Straight Connector 22"/>
                <p:cNvCxnSpPr/>
                <p:nvPr/>
              </p:nvCxnSpPr>
              <p:spPr>
                <a:xfrm flipH="1">
                  <a:off x="5200269" y="3321177"/>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99580" y="3308858"/>
                  <a:ext cx="0" cy="262674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187822" y="4399153"/>
                  <a:ext cx="1599311"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4136" y="4233155"/>
                  <a:ext cx="1023998" cy="525860"/>
                </a:xfrm>
                <a:prstGeom prst="rect">
                  <a:avLst/>
                </a:prstGeom>
                <a:noFill/>
              </p:spPr>
              <p:txBody>
                <a:bodyPr vert="horz" wrap="square" rtlCol="0">
                  <a:spAutoFit/>
                </a:bodyPr>
                <a:lstStyle/>
                <a:p>
                  <a:r>
                    <a:rPr lang="en-US" sz="1500" dirty="0" smtClean="0">
                      <a:solidFill>
                        <a:srgbClr val="000000"/>
                      </a:solidFill>
                    </a:rPr>
                    <a:t>1.05</a:t>
                  </a:r>
                  <a:endParaRPr lang="en-US" sz="1500" dirty="0">
                    <a:solidFill>
                      <a:srgbClr val="000000"/>
                    </a:solidFill>
                  </a:endParaRPr>
                </a:p>
              </p:txBody>
            </p:sp>
            <p:sp>
              <p:nvSpPr>
                <p:cNvPr id="27" name="TextBox 26"/>
                <p:cNvSpPr txBox="1"/>
                <p:nvPr/>
              </p:nvSpPr>
              <p:spPr>
                <a:xfrm>
                  <a:off x="4264136" y="3097675"/>
                  <a:ext cx="1074798" cy="550902"/>
                </a:xfrm>
                <a:prstGeom prst="rect">
                  <a:avLst/>
                </a:prstGeom>
                <a:noFill/>
              </p:spPr>
              <p:txBody>
                <a:bodyPr vert="horz" wrap="square" rtlCol="0">
                  <a:spAutoFit/>
                </a:bodyPr>
                <a:lstStyle/>
                <a:p>
                  <a:r>
                    <a:rPr lang="en-US" sz="1600" dirty="0" smtClean="0">
                      <a:solidFill>
                        <a:srgbClr val="000000"/>
                      </a:solidFill>
                    </a:rPr>
                    <a:t>1.55</a:t>
                  </a:r>
                  <a:endParaRPr lang="en-US" sz="1600" dirty="0">
                    <a:solidFill>
                      <a:srgbClr val="000000"/>
                    </a:solidFill>
                  </a:endParaRPr>
                </a:p>
              </p:txBody>
            </p:sp>
            <p:sp>
              <p:nvSpPr>
                <p:cNvPr id="28" name="TextBox 27"/>
                <p:cNvSpPr txBox="1"/>
                <p:nvPr/>
              </p:nvSpPr>
              <p:spPr>
                <a:xfrm>
                  <a:off x="6629400" y="6007102"/>
                  <a:ext cx="787400" cy="397373"/>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tax</a:t>
                  </a:r>
                  <a:endParaRPr lang="en-US" sz="1600" baseline="-25000" dirty="0">
                    <a:solidFill>
                      <a:srgbClr val="000000"/>
                    </a:solidFill>
                  </a:endParaRPr>
                </a:p>
              </p:txBody>
            </p:sp>
            <p:sp>
              <p:nvSpPr>
                <p:cNvPr id="29" name="TextBox 28"/>
                <p:cNvSpPr txBox="1"/>
                <p:nvPr/>
              </p:nvSpPr>
              <p:spPr>
                <a:xfrm>
                  <a:off x="7530437" y="3571834"/>
                  <a:ext cx="1409586" cy="1025871"/>
                </a:xfrm>
                <a:prstGeom prst="rect">
                  <a:avLst/>
                </a:prstGeom>
                <a:solidFill>
                  <a:schemeClr val="accent1">
                    <a:lumMod val="20000"/>
                    <a:lumOff val="80000"/>
                  </a:schemeClr>
                </a:solidFill>
              </p:spPr>
              <p:txBody>
                <a:bodyPr vert="horz" wrap="square" rtlCol="0">
                  <a:spAutoFit/>
                </a:bodyPr>
                <a:lstStyle/>
                <a:p>
                  <a:r>
                    <a:rPr lang="en-US" dirty="0" smtClean="0">
                      <a:solidFill>
                        <a:srgbClr val="800080"/>
                      </a:solidFill>
                    </a:rPr>
                    <a:t>MYR0.50</a:t>
                  </a:r>
                  <a:endParaRPr lang="en-US" dirty="0">
                    <a:solidFill>
                      <a:srgbClr val="800080"/>
                    </a:solidFill>
                  </a:endParaRPr>
                </a:p>
              </p:txBody>
            </p:sp>
            <p:cxnSp>
              <p:nvCxnSpPr>
                <p:cNvPr id="30" name="Straight Connector 29"/>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64136" y="3723566"/>
                  <a:ext cx="1074798" cy="550902"/>
                </a:xfrm>
                <a:prstGeom prst="rect">
                  <a:avLst/>
                </a:prstGeom>
                <a:noFill/>
              </p:spPr>
              <p:txBody>
                <a:bodyPr vert="horz" wrap="square" rtlCol="0">
                  <a:spAutoFit/>
                </a:bodyPr>
                <a:lstStyle/>
                <a:p>
                  <a:r>
                    <a:rPr lang="en-US" sz="1600" dirty="0" smtClean="0">
                      <a:solidFill>
                        <a:srgbClr val="000000"/>
                      </a:solidFill>
                    </a:rPr>
                    <a:t>1.25</a:t>
                  </a:r>
                  <a:endParaRPr lang="en-US" sz="1600" dirty="0">
                    <a:solidFill>
                      <a:srgbClr val="000000"/>
                    </a:solidFill>
                  </a:endParaRPr>
                </a:p>
              </p:txBody>
            </p:sp>
          </p:grpSp>
        </p:grpSp>
        <p:sp>
          <p:nvSpPr>
            <p:cNvPr id="5" name="Right Brace 4"/>
            <p:cNvSpPr/>
            <p:nvPr/>
          </p:nvSpPr>
          <p:spPr>
            <a:xfrm>
              <a:off x="6929426" y="3068332"/>
              <a:ext cx="212163" cy="706542"/>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32" name="Group 100"/>
          <p:cNvGrpSpPr/>
          <p:nvPr/>
        </p:nvGrpSpPr>
        <p:grpSpPr>
          <a:xfrm>
            <a:off x="3347864" y="2713484"/>
            <a:ext cx="3312367" cy="3134903"/>
            <a:chOff x="4363522" y="1921002"/>
            <a:chExt cx="5114964" cy="3322822"/>
          </a:xfrm>
        </p:grpSpPr>
        <p:sp>
          <p:nvSpPr>
            <p:cNvPr id="33" name="Rectangle 32"/>
            <p:cNvSpPr/>
            <p:nvPr/>
          </p:nvSpPr>
          <p:spPr>
            <a:xfrm>
              <a:off x="5181600" y="3374111"/>
              <a:ext cx="2338340" cy="4108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60670" y="3026899"/>
              <a:ext cx="2338340" cy="3215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6200000">
              <a:off x="6940296" y="3195640"/>
              <a:ext cx="741348" cy="369870"/>
            </a:xfrm>
            <a:prstGeom prst="triangle">
              <a:avLst>
                <a:gd name="adj" fmla="val 5610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71"/>
            <p:cNvGrpSpPr/>
            <p:nvPr/>
          </p:nvGrpSpPr>
          <p:grpSpPr>
            <a:xfrm>
              <a:off x="4363522" y="1921002"/>
              <a:ext cx="5114964" cy="3322822"/>
              <a:chOff x="4116531" y="2186519"/>
              <a:chExt cx="5218034" cy="3389778"/>
            </a:xfrm>
          </p:grpSpPr>
          <p:grpSp>
            <p:nvGrpSpPr>
              <p:cNvPr id="37" name="Group 72"/>
              <p:cNvGrpSpPr>
                <a:grpSpLocks noChangeAspect="1"/>
              </p:cNvGrpSpPr>
              <p:nvPr/>
            </p:nvGrpSpPr>
            <p:grpSpPr>
              <a:xfrm>
                <a:off x="4116531" y="2186519"/>
                <a:ext cx="5218034" cy="3389778"/>
                <a:chOff x="4305337" y="2032000"/>
                <a:chExt cx="5662544" cy="4414250"/>
              </a:xfrm>
            </p:grpSpPr>
            <p:sp>
              <p:nvSpPr>
                <p:cNvPr id="39" name="TextBox 38"/>
                <p:cNvSpPr txBox="1"/>
                <p:nvPr/>
              </p:nvSpPr>
              <p:spPr>
                <a:xfrm>
                  <a:off x="6521114" y="2219820"/>
                  <a:ext cx="1825146" cy="562843"/>
                </a:xfrm>
                <a:prstGeom prst="rect">
                  <a:avLst/>
                </a:prstGeom>
                <a:noFill/>
              </p:spPr>
              <p:txBody>
                <a:bodyPr vert="horz" wrap="square" rtlCol="0">
                  <a:spAutoFit/>
                </a:bodyPr>
                <a:lstStyle/>
                <a:p>
                  <a:pPr algn="ctr"/>
                  <a:r>
                    <a:rPr lang="en-US" sz="1700" b="1" dirty="0" smtClean="0">
                      <a:solidFill>
                        <a:srgbClr val="FF6820"/>
                      </a:solidFill>
                    </a:rPr>
                    <a:t>Subsidy</a:t>
                  </a:r>
                </a:p>
              </p:txBody>
            </p:sp>
            <p:cxnSp>
              <p:nvCxnSpPr>
                <p:cNvPr id="40" name="Straight Connector 39"/>
                <p:cNvCxnSpPr/>
                <p:nvPr/>
              </p:nvCxnSpPr>
              <p:spPr>
                <a:xfrm>
                  <a:off x="5187822" y="2069845"/>
                  <a:ext cx="0" cy="38657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63058" y="5935598"/>
                  <a:ext cx="392988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894578" y="2168905"/>
                  <a:ext cx="2962910" cy="3593211"/>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348985" y="2317623"/>
                  <a:ext cx="3743960" cy="339496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144002" y="2184400"/>
                  <a:ext cx="508000" cy="382334"/>
                </a:xfrm>
                <a:prstGeom prst="rect">
                  <a:avLst/>
                </a:prstGeom>
                <a:noFill/>
              </p:spPr>
              <p:txBody>
                <a:bodyPr vert="horz" rtlCol="0">
                  <a:spAutoFit/>
                </a:bodyPr>
                <a:lstStyle/>
                <a:p>
                  <a:r>
                    <a:rPr lang="en-US" sz="1600" smtClean="0">
                      <a:solidFill>
                        <a:srgbClr val="32CD32"/>
                      </a:solidFill>
                    </a:rPr>
                    <a:t>S</a:t>
                  </a:r>
                  <a:endParaRPr lang="en-US" sz="1600">
                    <a:solidFill>
                      <a:srgbClr val="32CD32"/>
                    </a:solidFill>
                  </a:endParaRPr>
                </a:p>
              </p:txBody>
            </p:sp>
            <p:sp>
              <p:nvSpPr>
                <p:cNvPr id="45" name="TextBox 44"/>
                <p:cNvSpPr txBox="1"/>
                <p:nvPr/>
              </p:nvSpPr>
              <p:spPr>
                <a:xfrm>
                  <a:off x="8877299" y="5511799"/>
                  <a:ext cx="558800" cy="434472"/>
                </a:xfrm>
                <a:prstGeom prst="rect">
                  <a:avLst/>
                </a:prstGeom>
                <a:noFill/>
              </p:spPr>
              <p:txBody>
                <a:bodyPr vert="horz" rtlCol="0">
                  <a:spAutoFit/>
                </a:bodyPr>
                <a:lstStyle/>
                <a:p>
                  <a:r>
                    <a:rPr lang="en-US" sz="1900" smtClean="0">
                      <a:solidFill>
                        <a:srgbClr val="0000FF"/>
                      </a:solidFill>
                    </a:rPr>
                    <a:t>D</a:t>
                  </a:r>
                  <a:endParaRPr lang="en-US" sz="1900">
                    <a:solidFill>
                      <a:srgbClr val="0000FF"/>
                    </a:solidFill>
                  </a:endParaRPr>
                </a:p>
              </p:txBody>
            </p:sp>
            <p:sp>
              <p:nvSpPr>
                <p:cNvPr id="46" name="TextBox 45"/>
                <p:cNvSpPr txBox="1"/>
                <p:nvPr/>
              </p:nvSpPr>
              <p:spPr>
                <a:xfrm>
                  <a:off x="8754010" y="5994399"/>
                  <a:ext cx="584200" cy="451851"/>
                </a:xfrm>
                <a:prstGeom prst="rect">
                  <a:avLst/>
                </a:prstGeom>
                <a:noFill/>
              </p:spPr>
              <p:txBody>
                <a:bodyPr vert="horz" rtlCol="0">
                  <a:spAutoFit/>
                </a:bodyPr>
                <a:lstStyle/>
                <a:p>
                  <a:r>
                    <a:rPr lang="en-US" sz="2000" dirty="0" smtClean="0">
                      <a:solidFill>
                        <a:srgbClr val="000000"/>
                      </a:solidFill>
                    </a:rPr>
                    <a:t>Q</a:t>
                  </a:r>
                  <a:endParaRPr lang="en-US" sz="2000" dirty="0">
                    <a:solidFill>
                      <a:srgbClr val="000000"/>
                    </a:solidFill>
                  </a:endParaRPr>
                </a:p>
              </p:txBody>
            </p:sp>
            <p:sp>
              <p:nvSpPr>
                <p:cNvPr id="47" name="TextBox 46"/>
                <p:cNvSpPr txBox="1"/>
                <p:nvPr/>
              </p:nvSpPr>
              <p:spPr>
                <a:xfrm>
                  <a:off x="4813300" y="2032000"/>
                  <a:ext cx="533400" cy="451851"/>
                </a:xfrm>
                <a:prstGeom prst="rect">
                  <a:avLst/>
                </a:prstGeom>
                <a:noFill/>
              </p:spPr>
              <p:txBody>
                <a:bodyPr vert="horz" rtlCol="0">
                  <a:spAutoFit/>
                </a:bodyPr>
                <a:lstStyle/>
                <a:p>
                  <a:r>
                    <a:rPr lang="en-US" sz="2000" smtClean="0">
                      <a:solidFill>
                        <a:srgbClr val="000000"/>
                      </a:solidFill>
                    </a:rPr>
                    <a:t>P</a:t>
                  </a:r>
                  <a:endParaRPr lang="en-US" sz="2000">
                    <a:solidFill>
                      <a:srgbClr val="000000"/>
                    </a:solidFill>
                  </a:endParaRPr>
                </a:p>
              </p:txBody>
            </p:sp>
            <p:cxnSp>
              <p:nvCxnSpPr>
                <p:cNvPr id="48" name="Straight Connector 47"/>
                <p:cNvCxnSpPr/>
                <p:nvPr/>
              </p:nvCxnSpPr>
              <p:spPr>
                <a:xfrm>
                  <a:off x="7295388" y="3928364"/>
                  <a:ext cx="0" cy="199491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136610" y="5876094"/>
                  <a:ext cx="660400" cy="382334"/>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cxnSp>
              <p:nvCxnSpPr>
                <p:cNvPr id="50" name="Straight Connector 49"/>
                <p:cNvCxnSpPr/>
                <p:nvPr/>
              </p:nvCxnSpPr>
              <p:spPr>
                <a:xfrm flipV="1">
                  <a:off x="6306072" y="3615195"/>
                  <a:ext cx="2578609" cy="226745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617249" y="3104227"/>
                  <a:ext cx="1350632" cy="498543"/>
                </a:xfrm>
                <a:prstGeom prst="rect">
                  <a:avLst/>
                </a:prstGeom>
                <a:noFill/>
              </p:spPr>
              <p:txBody>
                <a:bodyPr vert="horz" wrap="square" rtlCol="0">
                  <a:spAutoFit/>
                </a:bodyPr>
                <a:lstStyle/>
                <a:p>
                  <a:r>
                    <a:rPr lang="en-US" sz="1600" dirty="0" smtClean="0">
                      <a:solidFill>
                        <a:srgbClr val="FF0000"/>
                      </a:solidFill>
                    </a:rPr>
                    <a:t>S</a:t>
                  </a:r>
                  <a:r>
                    <a:rPr lang="en-US" sz="1600" baseline="-25000" dirty="0" smtClean="0">
                      <a:solidFill>
                        <a:srgbClr val="FF0000"/>
                      </a:solidFill>
                    </a:rPr>
                    <a:t>+subsidy</a:t>
                  </a:r>
                  <a:endParaRPr lang="en-US" sz="1600" baseline="-25000" dirty="0">
                    <a:solidFill>
                      <a:srgbClr val="FF0000"/>
                    </a:solidFill>
                  </a:endParaRPr>
                </a:p>
              </p:txBody>
            </p:sp>
            <p:cxnSp>
              <p:nvCxnSpPr>
                <p:cNvPr id="52" name="Straight Connector 51"/>
                <p:cNvCxnSpPr/>
                <p:nvPr/>
              </p:nvCxnSpPr>
              <p:spPr>
                <a:xfrm flipH="1">
                  <a:off x="5200269" y="3501144"/>
                  <a:ext cx="2597533"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76492" y="3501144"/>
                  <a:ext cx="0" cy="2434454"/>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187823" y="4493439"/>
                  <a:ext cx="2672719" cy="29559"/>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05337" y="4233157"/>
                  <a:ext cx="990420" cy="455048"/>
                </a:xfrm>
                <a:prstGeom prst="rect">
                  <a:avLst/>
                </a:prstGeom>
                <a:noFill/>
              </p:spPr>
              <p:txBody>
                <a:bodyPr vert="horz" wrap="square" rtlCol="0">
                  <a:spAutoFit/>
                </a:bodyPr>
                <a:lstStyle/>
                <a:p>
                  <a:r>
                    <a:rPr lang="en-US" sz="1500" dirty="0" smtClean="0">
                      <a:solidFill>
                        <a:srgbClr val="000000"/>
                      </a:solidFill>
                    </a:rPr>
                    <a:t>1.70</a:t>
                  </a:r>
                  <a:endParaRPr lang="en-US" sz="1500" dirty="0">
                    <a:solidFill>
                      <a:srgbClr val="000000"/>
                    </a:solidFill>
                  </a:endParaRPr>
                </a:p>
              </p:txBody>
            </p:sp>
            <p:sp>
              <p:nvSpPr>
                <p:cNvPr id="56" name="TextBox 55"/>
                <p:cNvSpPr txBox="1"/>
                <p:nvPr/>
              </p:nvSpPr>
              <p:spPr>
                <a:xfrm>
                  <a:off x="4305337" y="3258731"/>
                  <a:ext cx="1033597" cy="476717"/>
                </a:xfrm>
                <a:prstGeom prst="rect">
                  <a:avLst/>
                </a:prstGeom>
                <a:noFill/>
              </p:spPr>
              <p:txBody>
                <a:bodyPr vert="horz" wrap="square" rtlCol="0">
                  <a:spAutoFit/>
                </a:bodyPr>
                <a:lstStyle/>
                <a:p>
                  <a:r>
                    <a:rPr lang="en-US" sz="1600" dirty="0" smtClean="0">
                      <a:solidFill>
                        <a:srgbClr val="000000"/>
                      </a:solidFill>
                    </a:rPr>
                    <a:t>2.20</a:t>
                  </a:r>
                  <a:endParaRPr lang="en-US" sz="1600" dirty="0">
                    <a:solidFill>
                      <a:srgbClr val="000000"/>
                    </a:solidFill>
                  </a:endParaRPr>
                </a:p>
              </p:txBody>
            </p:sp>
            <p:sp>
              <p:nvSpPr>
                <p:cNvPr id="57" name="TextBox 56"/>
                <p:cNvSpPr txBox="1"/>
                <p:nvPr/>
              </p:nvSpPr>
              <p:spPr>
                <a:xfrm>
                  <a:off x="7629005" y="5876094"/>
                  <a:ext cx="1477186" cy="476717"/>
                </a:xfrm>
                <a:prstGeom prst="rect">
                  <a:avLst/>
                </a:prstGeom>
                <a:noFill/>
              </p:spPr>
              <p:txBody>
                <a:bodyPr vert="horz" wrap="square" rtlCol="0">
                  <a:spAutoFit/>
                </a:bodyPr>
                <a:lstStyle/>
                <a:p>
                  <a:r>
                    <a:rPr lang="en-US" sz="1600" dirty="0" smtClean="0">
                      <a:solidFill>
                        <a:srgbClr val="000000"/>
                      </a:solidFill>
                    </a:rPr>
                    <a:t>Q</a:t>
                  </a:r>
                  <a:r>
                    <a:rPr lang="en-US" sz="1600" baseline="-25000" dirty="0" smtClean="0">
                      <a:solidFill>
                        <a:srgbClr val="000000"/>
                      </a:solidFill>
                    </a:rPr>
                    <a:t>subsidy</a:t>
                  </a:r>
                  <a:endParaRPr lang="en-US" sz="1600" baseline="-25000" dirty="0">
                    <a:solidFill>
                      <a:srgbClr val="000000"/>
                    </a:solidFill>
                  </a:endParaRPr>
                </a:p>
              </p:txBody>
            </p:sp>
            <p:sp>
              <p:nvSpPr>
                <p:cNvPr id="58" name="TextBox 57"/>
                <p:cNvSpPr txBox="1"/>
                <p:nvPr/>
              </p:nvSpPr>
              <p:spPr>
                <a:xfrm>
                  <a:off x="8176262" y="3732163"/>
                  <a:ext cx="1299225" cy="953434"/>
                </a:xfrm>
                <a:prstGeom prst="rect">
                  <a:avLst/>
                </a:prstGeom>
                <a:solidFill>
                  <a:schemeClr val="accent1">
                    <a:lumMod val="20000"/>
                    <a:lumOff val="80000"/>
                  </a:schemeClr>
                </a:solidFill>
              </p:spPr>
              <p:txBody>
                <a:bodyPr vert="horz" wrap="square" rtlCol="0">
                  <a:spAutoFit/>
                </a:bodyPr>
                <a:lstStyle/>
                <a:p>
                  <a:r>
                    <a:rPr lang="en-US" sz="1900" dirty="0" smtClean="0">
                      <a:solidFill>
                        <a:srgbClr val="800080"/>
                      </a:solidFill>
                    </a:rPr>
                    <a:t>MYR0.50</a:t>
                  </a:r>
                  <a:endParaRPr lang="en-US" sz="1900" dirty="0">
                    <a:solidFill>
                      <a:srgbClr val="800080"/>
                    </a:solidFill>
                  </a:endParaRPr>
                </a:p>
              </p:txBody>
            </p:sp>
            <p:cxnSp>
              <p:nvCxnSpPr>
                <p:cNvPr id="59" name="Straight Connector 58"/>
                <p:cNvCxnSpPr/>
                <p:nvPr/>
              </p:nvCxnSpPr>
              <p:spPr>
                <a:xfrm flipH="1">
                  <a:off x="5200269" y="3928363"/>
                  <a:ext cx="209512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05337" y="3723563"/>
                  <a:ext cx="990418" cy="476717"/>
                </a:xfrm>
                <a:prstGeom prst="rect">
                  <a:avLst/>
                </a:prstGeom>
                <a:noFill/>
              </p:spPr>
              <p:txBody>
                <a:bodyPr vert="horz" wrap="square" rtlCol="0">
                  <a:spAutoFit/>
                </a:bodyPr>
                <a:lstStyle/>
                <a:p>
                  <a:r>
                    <a:rPr lang="en-US" sz="1600" dirty="0" smtClean="0">
                      <a:solidFill>
                        <a:srgbClr val="000000"/>
                      </a:solidFill>
                    </a:rPr>
                    <a:t>2.00</a:t>
                  </a:r>
                  <a:endParaRPr lang="en-US" sz="1600" dirty="0">
                    <a:solidFill>
                      <a:srgbClr val="000000"/>
                    </a:solidFill>
                  </a:endParaRPr>
                </a:p>
              </p:txBody>
            </p:sp>
          </p:grpSp>
          <p:sp>
            <p:nvSpPr>
              <p:cNvPr id="38" name="Right Brace 37"/>
              <p:cNvSpPr/>
              <p:nvPr/>
            </p:nvSpPr>
            <p:spPr>
              <a:xfrm>
                <a:off x="7392652" y="3314700"/>
                <a:ext cx="290936" cy="756545"/>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grpSp>
        <p:nvGrpSpPr>
          <p:cNvPr id="61" name="Group 90"/>
          <p:cNvGrpSpPr/>
          <p:nvPr/>
        </p:nvGrpSpPr>
        <p:grpSpPr>
          <a:xfrm>
            <a:off x="6124960" y="0"/>
            <a:ext cx="3019040" cy="3161959"/>
            <a:chOff x="4373120" y="1790700"/>
            <a:chExt cx="4617168" cy="3580696"/>
          </a:xfrm>
        </p:grpSpPr>
        <p:grpSp>
          <p:nvGrpSpPr>
            <p:cNvPr id="62" name="Group 87"/>
            <p:cNvGrpSpPr/>
            <p:nvPr/>
          </p:nvGrpSpPr>
          <p:grpSpPr>
            <a:xfrm>
              <a:off x="4373120" y="1790700"/>
              <a:ext cx="4617168" cy="3580696"/>
              <a:chOff x="4373120" y="2095500"/>
              <a:chExt cx="4617168" cy="3580696"/>
            </a:xfrm>
          </p:grpSpPr>
          <p:sp>
            <p:nvSpPr>
              <p:cNvPr id="65" name="Isosceles Triangle 64"/>
              <p:cNvSpPr/>
              <p:nvPr/>
            </p:nvSpPr>
            <p:spPr>
              <a:xfrm rot="5400000">
                <a:off x="5776108" y="3331183"/>
                <a:ext cx="1185956" cy="7203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Triangle 65"/>
              <p:cNvSpPr/>
              <p:nvPr/>
            </p:nvSpPr>
            <p:spPr>
              <a:xfrm rot="5400000">
                <a:off x="4921135" y="4206468"/>
                <a:ext cx="966577" cy="1164241"/>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807060" y="3098362"/>
                <a:ext cx="1179485" cy="11914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p:cNvSpPr/>
              <p:nvPr/>
            </p:nvSpPr>
            <p:spPr>
              <a:xfrm>
                <a:off x="4822305" y="2095500"/>
                <a:ext cx="1164240" cy="10028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5"/>
              <p:cNvGrpSpPr>
                <a:grpSpLocks noChangeAspect="1"/>
              </p:cNvGrpSpPr>
              <p:nvPr/>
            </p:nvGrpSpPr>
            <p:grpSpPr>
              <a:xfrm>
                <a:off x="4373120" y="2315496"/>
                <a:ext cx="4617168" cy="3360700"/>
                <a:chOff x="172720" y="1625600"/>
                <a:chExt cx="4538980" cy="3964547"/>
              </a:xfrm>
            </p:grpSpPr>
            <p:cxnSp>
              <p:nvCxnSpPr>
                <p:cNvPr id="70" name="Straight Connector 69"/>
                <p:cNvCxnSpPr/>
                <p:nvPr/>
              </p:nvCxnSpPr>
              <p:spPr>
                <a:xfrm>
                  <a:off x="599312" y="1717167"/>
                  <a:ext cx="0" cy="3471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3151" y="5188839"/>
                  <a:ext cx="378204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12367" y="1678051"/>
                  <a:ext cx="3285363" cy="3210687"/>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716661" y="1756282"/>
                  <a:ext cx="3246119" cy="3275965"/>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66700" y="1625600"/>
                  <a:ext cx="431800" cy="319647"/>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75" name="TextBox 74"/>
                <p:cNvSpPr txBox="1"/>
                <p:nvPr/>
              </p:nvSpPr>
              <p:spPr>
                <a:xfrm>
                  <a:off x="4000500" y="1651000"/>
                  <a:ext cx="431800" cy="319647"/>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sp>
              <p:nvSpPr>
                <p:cNvPr id="76" name="TextBox 75"/>
                <p:cNvSpPr txBox="1"/>
                <p:nvPr/>
              </p:nvSpPr>
              <p:spPr>
                <a:xfrm>
                  <a:off x="172720" y="3124199"/>
                  <a:ext cx="558800" cy="319647"/>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e</a:t>
                  </a:r>
                  <a:endParaRPr lang="en-US" sz="1400" baseline="-25000">
                    <a:solidFill>
                      <a:srgbClr val="000000"/>
                    </a:solidFill>
                  </a:endParaRPr>
                </a:p>
              </p:txBody>
            </p:sp>
            <p:sp>
              <p:nvSpPr>
                <p:cNvPr id="77" name="TextBox 76"/>
                <p:cNvSpPr txBox="1"/>
                <p:nvPr/>
              </p:nvSpPr>
              <p:spPr>
                <a:xfrm>
                  <a:off x="2324099" y="5245099"/>
                  <a:ext cx="5842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e</a:t>
                  </a:r>
                  <a:endParaRPr lang="en-US" sz="1400" baseline="-25000">
                    <a:solidFill>
                      <a:srgbClr val="000000"/>
                    </a:solidFill>
                  </a:endParaRPr>
                </a:p>
              </p:txBody>
            </p:sp>
            <p:cxnSp>
              <p:nvCxnSpPr>
                <p:cNvPr id="78" name="Straight Connector 77"/>
                <p:cNvCxnSpPr/>
                <p:nvPr/>
              </p:nvCxnSpPr>
              <p:spPr>
                <a:xfrm>
                  <a:off x="3251327" y="3948176"/>
                  <a:ext cx="0" cy="1219962"/>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758823" y="2549131"/>
                  <a:ext cx="0" cy="2619008"/>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72720" y="3822699"/>
                  <a:ext cx="558800" cy="319647"/>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c</a:t>
                  </a:r>
                  <a:endParaRPr lang="en-US" sz="1400" baseline="-25000" dirty="0">
                    <a:solidFill>
                      <a:srgbClr val="000000"/>
                    </a:solidFill>
                  </a:endParaRPr>
                </a:p>
              </p:txBody>
            </p:sp>
            <p:sp>
              <p:nvSpPr>
                <p:cNvPr id="81" name="TextBox 80"/>
                <p:cNvSpPr txBox="1"/>
                <p:nvPr/>
              </p:nvSpPr>
              <p:spPr>
                <a:xfrm>
                  <a:off x="1612900" y="5270500"/>
                  <a:ext cx="5842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S</a:t>
                  </a:r>
                  <a:endParaRPr lang="en-US" sz="1400" baseline="-25000">
                    <a:solidFill>
                      <a:srgbClr val="000000"/>
                    </a:solidFill>
                  </a:endParaRPr>
                </a:p>
              </p:txBody>
            </p:sp>
            <p:sp>
              <p:nvSpPr>
                <p:cNvPr id="82" name="TextBox 81"/>
                <p:cNvSpPr txBox="1"/>
                <p:nvPr/>
              </p:nvSpPr>
              <p:spPr>
                <a:xfrm>
                  <a:off x="3060700" y="5232400"/>
                  <a:ext cx="609600" cy="3196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D</a:t>
                  </a:r>
                  <a:endParaRPr lang="en-US" sz="1400" baseline="-25000">
                    <a:solidFill>
                      <a:srgbClr val="000000"/>
                    </a:solidFill>
                  </a:endParaRPr>
                </a:p>
              </p:txBody>
            </p:sp>
            <p:sp>
              <p:nvSpPr>
                <p:cNvPr id="83" name="TextBox 82"/>
                <p:cNvSpPr txBox="1"/>
                <p:nvPr/>
              </p:nvSpPr>
              <p:spPr>
                <a:xfrm>
                  <a:off x="1627039" y="1772803"/>
                  <a:ext cx="1959105" cy="472834"/>
                </a:xfrm>
                <a:prstGeom prst="rect">
                  <a:avLst/>
                </a:prstGeom>
                <a:noFill/>
              </p:spPr>
              <p:txBody>
                <a:bodyPr vert="horz" wrap="square" rtlCol="0">
                  <a:spAutoFit/>
                </a:bodyPr>
                <a:lstStyle/>
                <a:p>
                  <a:pPr algn="ctr"/>
                  <a:r>
                    <a:rPr lang="en-US" sz="1700" b="1" dirty="0" smtClean="0">
                      <a:solidFill>
                        <a:srgbClr val="FF6820"/>
                      </a:solidFill>
                    </a:rPr>
                    <a:t>Price Ceiling</a:t>
                  </a:r>
                  <a:endParaRPr lang="en-US" sz="1700" b="1" dirty="0">
                    <a:solidFill>
                      <a:srgbClr val="FF6820"/>
                    </a:solidFill>
                  </a:endParaRPr>
                </a:p>
              </p:txBody>
            </p:sp>
            <p:sp>
              <p:nvSpPr>
                <p:cNvPr id="84" name="TextBox 83"/>
                <p:cNvSpPr txBox="1"/>
                <p:nvPr/>
              </p:nvSpPr>
              <p:spPr>
                <a:xfrm>
                  <a:off x="4229100" y="4787900"/>
                  <a:ext cx="482600" cy="319647"/>
                </a:xfrm>
                <a:prstGeom prst="rect">
                  <a:avLst/>
                </a:prstGeom>
                <a:noFill/>
              </p:spPr>
              <p:txBody>
                <a:bodyPr vert="horz" rtlCol="0">
                  <a:spAutoFit/>
                </a:bodyPr>
                <a:lstStyle/>
                <a:p>
                  <a:r>
                    <a:rPr lang="en-US" sz="1400" smtClean="0">
                      <a:solidFill>
                        <a:srgbClr val="000000"/>
                      </a:solidFill>
                    </a:rPr>
                    <a:t>D</a:t>
                  </a:r>
                  <a:endParaRPr lang="en-US" sz="1400">
                    <a:solidFill>
                      <a:srgbClr val="000000"/>
                    </a:solidFill>
                  </a:endParaRPr>
                </a:p>
              </p:txBody>
            </p:sp>
            <p:cxnSp>
              <p:nvCxnSpPr>
                <p:cNvPr id="85" name="Straight Connector 84"/>
                <p:cNvCxnSpPr/>
                <p:nvPr/>
              </p:nvCxnSpPr>
              <p:spPr>
                <a:xfrm>
                  <a:off x="574040" y="3954653"/>
                  <a:ext cx="3576319" cy="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14298" y="3223767"/>
                  <a:ext cx="1874647" cy="0"/>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488945" y="3223767"/>
                  <a:ext cx="0" cy="1951355"/>
                </a:xfrm>
                <a:prstGeom prst="line">
                  <a:avLst/>
                </a:prstGeom>
                <a:ln w="38100" cap="flat" cmpd="sng" algn="ctr">
                  <a:solidFill>
                    <a:srgbClr val="80008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038803" y="5245100"/>
                  <a:ext cx="482600" cy="319647"/>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grpSp>
        </p:grpSp>
        <p:sp>
          <p:nvSpPr>
            <p:cNvPr id="63" name="Left Brace 62"/>
            <p:cNvSpPr/>
            <p:nvPr/>
          </p:nvSpPr>
          <p:spPr>
            <a:xfrm rot="5400000">
              <a:off x="6576843" y="4109355"/>
              <a:ext cx="304800" cy="1409700"/>
            </a:xfrm>
            <a:prstGeom prst="leftBrace">
              <a:avLst>
                <a:gd name="adj1" fmla="val 8333"/>
                <a:gd name="adj2" fmla="val 57784"/>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4" name="TextBox 63"/>
            <p:cNvSpPr txBox="1"/>
            <p:nvPr/>
          </p:nvSpPr>
          <p:spPr>
            <a:xfrm>
              <a:off x="6172271" y="4381500"/>
              <a:ext cx="1662475" cy="418242"/>
            </a:xfrm>
            <a:prstGeom prst="rect">
              <a:avLst/>
            </a:prstGeom>
            <a:noFill/>
          </p:spPr>
          <p:txBody>
            <a:bodyPr wrap="square" rtlCol="0">
              <a:spAutoFit/>
            </a:bodyPr>
            <a:lstStyle/>
            <a:p>
              <a:r>
                <a:rPr lang="en-US" b="1" dirty="0" smtClean="0">
                  <a:solidFill>
                    <a:srgbClr val="FF0000"/>
                  </a:solidFill>
                </a:rPr>
                <a:t>Shortage</a:t>
              </a:r>
              <a:endParaRPr lang="en-US" b="1" dirty="0">
                <a:solidFill>
                  <a:srgbClr val="FF0000"/>
                </a:solidFill>
              </a:endParaRPr>
            </a:p>
          </p:txBody>
        </p:sp>
      </p:grpSp>
    </p:spTree>
    <p:extLst>
      <p:ext uri="{BB962C8B-B14F-4D97-AF65-F5344CB8AC3E}">
        <p14:creationId xmlns:p14="http://schemas.microsoft.com/office/powerpoint/2010/main" xmlns="" val="1259856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a:xfrm>
            <a:off x="572050" y="495701"/>
            <a:ext cx="7312318" cy="4954087"/>
            <a:chOff x="165099" y="2057400"/>
            <a:chExt cx="5219701" cy="4243609"/>
          </a:xfrm>
        </p:grpSpPr>
        <p:cxnSp>
          <p:nvCxnSpPr>
            <p:cNvPr id="8" name="Straight Connector 7"/>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1" name="TextBox 10"/>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2" name="Straight Connector 11"/>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14" name="Straight Connector 13"/>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29100" y="2286000"/>
              <a:ext cx="990600" cy="446445"/>
            </a:xfrm>
            <a:prstGeom prst="rect">
              <a:avLst/>
            </a:prstGeom>
            <a:noFill/>
          </p:spPr>
          <p:txBody>
            <a:bodyPr vert="horz" rtlCol="0">
              <a:spAutoFit/>
            </a:bodyPr>
            <a:lstStyle/>
            <a:p>
              <a:r>
                <a:rPr lang="en-US" sz="1600" smtClean="0">
                  <a:solidFill>
                    <a:srgbClr val="000000"/>
                  </a:solidFill>
                </a:rPr>
                <a:t>S=MPC</a:t>
              </a:r>
              <a:endParaRPr lang="en-US" sz="1600">
                <a:solidFill>
                  <a:srgbClr val="000000"/>
                </a:solidFill>
              </a:endParaRPr>
            </a:p>
          </p:txBody>
        </p:sp>
        <p:sp>
          <p:nvSpPr>
            <p:cNvPr id="17" name="TextBox 16"/>
            <p:cNvSpPr txBox="1"/>
            <p:nvPr/>
          </p:nvSpPr>
          <p:spPr>
            <a:xfrm>
              <a:off x="3263900" y="2057400"/>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20" name="Straight Connector 19"/>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25" name="TextBox 24"/>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4124206"/>
          </a:xfrm>
          <a:prstGeom prst="rect">
            <a:avLst/>
          </a:prstGeom>
          <a:noFill/>
        </p:spPr>
        <p:txBody>
          <a:bodyPr wrap="square" rtlCol="0">
            <a:spAutoFit/>
          </a:bodyPr>
          <a:lstStyle/>
          <a:p>
            <a:r>
              <a:rPr lang="en-US" sz="2400" dirty="0" smtClean="0">
                <a:solidFill>
                  <a:srgbClr val="FF0000"/>
                </a:solidFill>
              </a:rPr>
              <a:t>Public Goods</a:t>
            </a:r>
          </a:p>
          <a:p>
            <a:r>
              <a:rPr lang="en-US" dirty="0" smtClean="0"/>
              <a:t>So far we have heard about markets failing when they:</a:t>
            </a:r>
          </a:p>
          <a:p>
            <a:pPr marL="285750" indent="-285750">
              <a:buFont typeface="Arial" pitchFamily="34" charset="0"/>
              <a:buChar char="•"/>
            </a:pPr>
            <a:r>
              <a:rPr lang="en-US" b="1" dirty="0" smtClean="0"/>
              <a:t>Produce too much of a good (negative externalities)</a:t>
            </a:r>
          </a:p>
          <a:p>
            <a:pPr marL="285750" indent="-285750">
              <a:buFont typeface="Arial" pitchFamily="34" charset="0"/>
              <a:buChar char="•"/>
            </a:pPr>
            <a:r>
              <a:rPr lang="en-US" b="1" dirty="0" smtClean="0"/>
              <a:t>Produce too little of a good (positive externalities)</a:t>
            </a:r>
          </a:p>
          <a:p>
            <a:pPr marL="285750" indent="-285750">
              <a:buFont typeface="Arial" pitchFamily="34" charset="0"/>
              <a:buChar char="•"/>
            </a:pPr>
            <a:endParaRPr lang="en-US" dirty="0" smtClean="0"/>
          </a:p>
          <a:p>
            <a:pPr algn="ctr"/>
            <a:r>
              <a:rPr lang="en-US" sz="2000" i="1" dirty="0" smtClean="0">
                <a:solidFill>
                  <a:srgbClr val="FF0000"/>
                </a:solidFill>
              </a:rPr>
              <a:t>But what if a market produced NONE of a good. A good which is not provided by the free market AT ALL is known as a PUBLIC GOOD.</a:t>
            </a:r>
          </a:p>
          <a:p>
            <a:pPr algn="ctr"/>
            <a:endParaRPr lang="en-US" i="1" dirty="0"/>
          </a:p>
          <a:p>
            <a:r>
              <a:rPr lang="en-US" b="1" dirty="0" smtClean="0">
                <a:solidFill>
                  <a:srgbClr val="0000FF"/>
                </a:solidFill>
              </a:rPr>
              <a:t>Public Good: </a:t>
            </a:r>
            <a:r>
              <a:rPr lang="en-US" dirty="0" smtClean="0"/>
              <a:t>A good which provides benefits to society which are non-rivalrous, and the benefits of which are non-excludable by the provider of the good. Because of these characteristics, public goods will not be provide by the free market at all (hence, represent a market failure)</a:t>
            </a:r>
          </a:p>
          <a:p>
            <a:r>
              <a:rPr lang="en-US" i="1" dirty="0" smtClean="0">
                <a:solidFill>
                  <a:srgbClr val="0000FF"/>
                </a:solidFill>
              </a:rPr>
              <a:t>To be considered public, a good must be:</a:t>
            </a:r>
          </a:p>
          <a:p>
            <a:pPr marL="285750" indent="-285750">
              <a:buFont typeface="Arial" pitchFamily="34" charset="0"/>
              <a:buChar char="•"/>
            </a:pPr>
            <a:r>
              <a:rPr lang="en-US" b="1" dirty="0" smtClean="0">
                <a:solidFill>
                  <a:srgbClr val="0000FF"/>
                </a:solidFill>
              </a:rPr>
              <a:t>Non-rivalrous in consumption</a:t>
            </a:r>
            <a:r>
              <a:rPr lang="en-US" dirty="0" smtClean="0"/>
              <a:t>			</a:t>
            </a:r>
            <a:r>
              <a:rPr lang="en-US" b="1" dirty="0" smtClean="0">
                <a:solidFill>
                  <a:srgbClr val="0000FF"/>
                </a:solidFill>
              </a:rPr>
              <a:t>Non-excludable by the provider</a:t>
            </a:r>
            <a:endParaRPr lang="en-US" b="1" dirty="0">
              <a:solidFill>
                <a:srgbClr val="FF0000"/>
              </a:solidFill>
            </a:endParaRPr>
          </a:p>
        </p:txBody>
      </p:sp>
      <p:pic>
        <p:nvPicPr>
          <p:cNvPr id="12" name="Picture 11" descr="BARRIER_GATE.jpg"/>
          <p:cNvPicPr>
            <a:picLocks noChangeAspect="1"/>
          </p:cNvPicPr>
          <p:nvPr/>
        </p:nvPicPr>
        <p:blipFill>
          <a:blip r:embed="rId2" cstate="print"/>
          <a:srcRect/>
          <a:stretch>
            <a:fillRect/>
          </a:stretch>
        </p:blipFill>
        <p:spPr bwMode="auto">
          <a:xfrm>
            <a:off x="6804248" y="4297660"/>
            <a:ext cx="1412875" cy="620448"/>
          </a:xfrm>
          <a:prstGeom prst="rect">
            <a:avLst/>
          </a:prstGeom>
          <a:noFill/>
          <a:ln w="9525">
            <a:noFill/>
            <a:miter lim="800000"/>
            <a:headEnd/>
            <a:tailEnd/>
          </a:ln>
        </p:spPr>
      </p:pic>
      <p:pic>
        <p:nvPicPr>
          <p:cNvPr id="13" name="Picture 12" descr="no-sign-7.png"/>
          <p:cNvPicPr>
            <a:picLocks noChangeAspect="1"/>
          </p:cNvPicPr>
          <p:nvPr/>
        </p:nvPicPr>
        <p:blipFill>
          <a:blip r:embed="rId3" cstate="print">
            <a:clrChange>
              <a:clrFrom>
                <a:srgbClr val="FE0B0A"/>
              </a:clrFrom>
              <a:clrTo>
                <a:srgbClr val="FE0B0A">
                  <a:alpha val="0"/>
                </a:srgbClr>
              </a:clrTo>
            </a:clrChange>
          </a:blip>
          <a:srcRect/>
          <a:stretch>
            <a:fillRect/>
          </a:stretch>
        </p:blipFill>
        <p:spPr bwMode="auto">
          <a:xfrm>
            <a:off x="6444208" y="4153644"/>
            <a:ext cx="1162050" cy="959115"/>
          </a:xfrm>
          <a:prstGeom prst="rect">
            <a:avLst/>
          </a:prstGeom>
          <a:noFill/>
          <a:ln w="9525">
            <a:noFill/>
            <a:miter lim="800000"/>
            <a:headEnd/>
            <a:tailEnd/>
          </a:ln>
        </p:spPr>
      </p:pic>
      <p:pic>
        <p:nvPicPr>
          <p:cNvPr id="15" name="Picture 14" descr="Mud-Cake-Slice-II.jpg"/>
          <p:cNvPicPr>
            <a:picLocks noChangeAspect="1"/>
          </p:cNvPicPr>
          <p:nvPr/>
        </p:nvPicPr>
        <p:blipFill>
          <a:blip r:embed="rId4" cstate="print"/>
          <a:srcRect/>
          <a:stretch>
            <a:fillRect/>
          </a:stretch>
        </p:blipFill>
        <p:spPr bwMode="auto">
          <a:xfrm>
            <a:off x="899592" y="4297660"/>
            <a:ext cx="1209675" cy="669396"/>
          </a:xfrm>
          <a:prstGeom prst="rect">
            <a:avLst/>
          </a:prstGeom>
          <a:noFill/>
          <a:ln w="9525">
            <a:noFill/>
            <a:miter lim="800000"/>
            <a:headEnd/>
            <a:tailEnd/>
          </a:ln>
        </p:spPr>
      </p:pic>
      <p:pic>
        <p:nvPicPr>
          <p:cNvPr id="16" name="Picture 15" descr="no-sign-7.png"/>
          <p:cNvPicPr>
            <a:picLocks noChangeAspect="1"/>
          </p:cNvPicPr>
          <p:nvPr/>
        </p:nvPicPr>
        <p:blipFill>
          <a:blip r:embed="rId3" cstate="print">
            <a:clrChange>
              <a:clrFrom>
                <a:srgbClr val="FE0B0A"/>
              </a:clrFrom>
              <a:clrTo>
                <a:srgbClr val="FE0B0A">
                  <a:alpha val="0"/>
                </a:srgbClr>
              </a:clrTo>
            </a:clrChange>
          </a:blip>
          <a:srcRect/>
          <a:stretch>
            <a:fillRect/>
          </a:stretch>
        </p:blipFill>
        <p:spPr bwMode="auto">
          <a:xfrm>
            <a:off x="899592" y="4153644"/>
            <a:ext cx="1162050" cy="959114"/>
          </a:xfrm>
          <a:prstGeom prst="rect">
            <a:avLst/>
          </a:prstGeom>
          <a:noFill/>
          <a:ln w="9525">
            <a:noFill/>
            <a:miter lim="800000"/>
            <a:headEnd/>
            <a:tailEnd/>
          </a:ln>
        </p:spPr>
      </p:pic>
    </p:spTree>
    <p:extLst>
      <p:ext uri="{BB962C8B-B14F-4D97-AF65-F5344CB8AC3E}">
        <p14:creationId xmlns:p14="http://schemas.microsoft.com/office/powerpoint/2010/main" xmlns="" val="30153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Public Goods - Examples</a:t>
            </a:r>
          </a:p>
        </p:txBody>
      </p:sp>
      <p:pic>
        <p:nvPicPr>
          <p:cNvPr id="32771" name="Picture 1" descr="cremation-urn-theme-lighthouse.jpg"/>
          <p:cNvPicPr>
            <a:picLocks noChangeAspect="1"/>
          </p:cNvPicPr>
          <p:nvPr/>
        </p:nvPicPr>
        <p:blipFill>
          <a:blip r:embed="rId2" cstate="print"/>
          <a:srcRect/>
          <a:stretch>
            <a:fillRect/>
          </a:stretch>
        </p:blipFill>
        <p:spPr bwMode="auto">
          <a:xfrm>
            <a:off x="1165225" y="1312333"/>
            <a:ext cx="6694488" cy="372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Public Goods - Examples</a:t>
            </a:r>
          </a:p>
        </p:txBody>
      </p:sp>
      <p:pic>
        <p:nvPicPr>
          <p:cNvPr id="33795" name="Picture 1" descr="pla+national+defense+university.jpg"/>
          <p:cNvPicPr>
            <a:picLocks noChangeAspect="1"/>
          </p:cNvPicPr>
          <p:nvPr/>
        </p:nvPicPr>
        <p:blipFill>
          <a:blip r:embed="rId2" cstate="print"/>
          <a:srcRect/>
          <a:stretch>
            <a:fillRect/>
          </a:stretch>
        </p:blipFill>
        <p:spPr bwMode="auto">
          <a:xfrm>
            <a:off x="801689" y="1047750"/>
            <a:ext cx="7380287" cy="4427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Public Goods - Examples</a:t>
            </a:r>
          </a:p>
        </p:txBody>
      </p:sp>
      <p:pic>
        <p:nvPicPr>
          <p:cNvPr id="34819" name="Picture 2" descr="research_and_development.jpg"/>
          <p:cNvPicPr>
            <a:picLocks noChangeAspect="1"/>
          </p:cNvPicPr>
          <p:nvPr/>
        </p:nvPicPr>
        <p:blipFill>
          <a:blip r:embed="rId2" cstate="print"/>
          <a:srcRect/>
          <a:stretch>
            <a:fillRect/>
          </a:stretch>
        </p:blipFill>
        <p:spPr bwMode="auto">
          <a:xfrm>
            <a:off x="1225551" y="1276615"/>
            <a:ext cx="2320925" cy="1932781"/>
          </a:xfrm>
          <a:prstGeom prst="rect">
            <a:avLst/>
          </a:prstGeom>
          <a:noFill/>
          <a:ln w="9525">
            <a:noFill/>
            <a:miter lim="800000"/>
            <a:headEnd/>
            <a:tailEnd/>
          </a:ln>
        </p:spPr>
      </p:pic>
      <p:pic>
        <p:nvPicPr>
          <p:cNvPr id="34820" name="Picture 3" descr="chromosomes-3.png"/>
          <p:cNvPicPr>
            <a:picLocks noChangeAspect="1"/>
          </p:cNvPicPr>
          <p:nvPr/>
        </p:nvPicPr>
        <p:blipFill>
          <a:blip r:embed="rId3" cstate="print"/>
          <a:srcRect/>
          <a:stretch>
            <a:fillRect/>
          </a:stretch>
        </p:blipFill>
        <p:spPr bwMode="auto">
          <a:xfrm>
            <a:off x="1225550" y="3397250"/>
            <a:ext cx="2344738" cy="1850761"/>
          </a:xfrm>
          <a:prstGeom prst="rect">
            <a:avLst/>
          </a:prstGeom>
          <a:noFill/>
          <a:ln w="9525">
            <a:noFill/>
            <a:miter lim="800000"/>
            <a:headEnd/>
            <a:tailEnd/>
          </a:ln>
        </p:spPr>
      </p:pic>
      <p:pic>
        <p:nvPicPr>
          <p:cNvPr id="34821" name="Picture 5" descr="shuttlemir_nasa_big.jpg"/>
          <p:cNvPicPr>
            <a:picLocks noChangeAspect="1"/>
          </p:cNvPicPr>
          <p:nvPr/>
        </p:nvPicPr>
        <p:blipFill>
          <a:blip r:embed="rId4" cstate="print"/>
          <a:srcRect/>
          <a:stretch>
            <a:fillRect/>
          </a:stretch>
        </p:blipFill>
        <p:spPr bwMode="auto">
          <a:xfrm>
            <a:off x="3895725" y="1681428"/>
            <a:ext cx="4287838" cy="28588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7887546" cy="1323439"/>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Why Do Public Goods Cause a Market Failure?</a:t>
            </a:r>
          </a:p>
        </p:txBody>
      </p:sp>
      <p:sp>
        <p:nvSpPr>
          <p:cNvPr id="2" name="TextBox 1"/>
          <p:cNvSpPr txBox="1">
            <a:spLocks noChangeArrowheads="1"/>
          </p:cNvSpPr>
          <p:nvPr/>
        </p:nvSpPr>
        <p:spPr bwMode="auto">
          <a:xfrm>
            <a:off x="901700" y="1661584"/>
            <a:ext cx="7353300" cy="461665"/>
          </a:xfrm>
          <a:prstGeom prst="rect">
            <a:avLst/>
          </a:prstGeom>
          <a:noFill/>
          <a:ln w="9525">
            <a:noFill/>
            <a:miter lim="800000"/>
            <a:headEnd/>
            <a:tailEnd/>
          </a:ln>
        </p:spPr>
        <p:txBody>
          <a:bodyPr>
            <a:spAutoFit/>
          </a:bodyPr>
          <a:lstStyle/>
          <a:p>
            <a:pPr>
              <a:spcBef>
                <a:spcPts val="1200"/>
              </a:spcBef>
            </a:pPr>
            <a:r>
              <a:rPr lang="en-US" sz="2400">
                <a:latin typeface="Calibri" pitchFamily="34" charset="0"/>
              </a:rPr>
              <a:t>Because of the FREE RIDER problem</a:t>
            </a:r>
          </a:p>
        </p:txBody>
      </p:sp>
      <p:sp>
        <p:nvSpPr>
          <p:cNvPr id="9" name="TextBox 8"/>
          <p:cNvSpPr txBox="1">
            <a:spLocks noChangeArrowheads="1"/>
          </p:cNvSpPr>
          <p:nvPr/>
        </p:nvSpPr>
        <p:spPr bwMode="auto">
          <a:xfrm>
            <a:off x="901700" y="2110053"/>
            <a:ext cx="7353300" cy="830997"/>
          </a:xfrm>
          <a:prstGeom prst="rect">
            <a:avLst/>
          </a:prstGeom>
          <a:noFill/>
          <a:ln w="9525">
            <a:noFill/>
            <a:miter lim="800000"/>
            <a:headEnd/>
            <a:tailEnd/>
          </a:ln>
        </p:spPr>
        <p:txBody>
          <a:bodyPr>
            <a:spAutoFit/>
          </a:bodyPr>
          <a:lstStyle/>
          <a:p>
            <a:pPr>
              <a:spcBef>
                <a:spcPts val="1200"/>
              </a:spcBef>
            </a:pPr>
            <a:r>
              <a:rPr lang="en-US" sz="2400">
                <a:latin typeface="Calibri" pitchFamily="34" charset="0"/>
              </a:rPr>
              <a:t>A “free rider” is someone who gets the benefits of a good or service but doesn’t pay for it</a:t>
            </a:r>
          </a:p>
        </p:txBody>
      </p:sp>
      <p:pic>
        <p:nvPicPr>
          <p:cNvPr id="5" name="Picture 4" descr="free-rider-01.jpg"/>
          <p:cNvPicPr>
            <a:picLocks noChangeAspect="1"/>
          </p:cNvPicPr>
          <p:nvPr/>
        </p:nvPicPr>
        <p:blipFill>
          <a:blip r:embed="rId2" cstate="print"/>
          <a:srcRect/>
          <a:stretch>
            <a:fillRect/>
          </a:stretch>
        </p:blipFill>
        <p:spPr bwMode="auto">
          <a:xfrm>
            <a:off x="2314576" y="2991115"/>
            <a:ext cx="3940175" cy="22979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Public Goods – the problem</a:t>
            </a:r>
          </a:p>
        </p:txBody>
      </p:sp>
      <p:sp>
        <p:nvSpPr>
          <p:cNvPr id="36867" name="TextBox 7"/>
          <p:cNvSpPr txBox="1">
            <a:spLocks noChangeArrowheads="1"/>
          </p:cNvSpPr>
          <p:nvPr/>
        </p:nvSpPr>
        <p:spPr bwMode="auto">
          <a:xfrm>
            <a:off x="901700" y="1731699"/>
            <a:ext cx="7353300" cy="2548390"/>
          </a:xfrm>
          <a:prstGeom prst="rect">
            <a:avLst/>
          </a:prstGeom>
          <a:noFill/>
          <a:ln w="9525">
            <a:noFill/>
            <a:miter lim="800000"/>
            <a:headEnd/>
            <a:tailEnd/>
          </a:ln>
        </p:spPr>
        <p:txBody>
          <a:bodyPr>
            <a:spAutoFit/>
          </a:bodyPr>
          <a:lstStyle/>
          <a:p>
            <a:pPr marL="342900" indent="-342900">
              <a:lnSpc>
                <a:spcPct val="90000"/>
              </a:lnSpc>
              <a:spcBef>
                <a:spcPts val="1200"/>
              </a:spcBef>
              <a:buFont typeface="Arial" charset="0"/>
              <a:buChar char="•"/>
            </a:pPr>
            <a:r>
              <a:rPr lang="en-US" sz="2400">
                <a:latin typeface="Calibri" pitchFamily="34" charset="0"/>
              </a:rPr>
              <a:t>Something may be good for society…</a:t>
            </a:r>
          </a:p>
          <a:p>
            <a:pPr marL="342900" indent="-342900">
              <a:lnSpc>
                <a:spcPct val="90000"/>
              </a:lnSpc>
              <a:spcBef>
                <a:spcPts val="1200"/>
              </a:spcBef>
              <a:buFont typeface="Arial" charset="0"/>
              <a:buChar char="•"/>
            </a:pPr>
            <a:r>
              <a:rPr lang="en-US" sz="2400">
                <a:latin typeface="Calibri" pitchFamily="34" charset="0"/>
              </a:rPr>
              <a:t>In other words, its total benefits for all users combined exceeds its total cost</a:t>
            </a:r>
          </a:p>
          <a:p>
            <a:pPr marL="342900" indent="-342900">
              <a:lnSpc>
                <a:spcPct val="90000"/>
              </a:lnSpc>
              <a:spcBef>
                <a:spcPts val="1200"/>
              </a:spcBef>
              <a:buFont typeface="Arial" charset="0"/>
              <a:buChar char="•"/>
            </a:pPr>
            <a:r>
              <a:rPr lang="en-US" sz="2400">
                <a:latin typeface="Calibri" pitchFamily="34" charset="0"/>
              </a:rPr>
              <a:t>But the costs exceed the benefits for any single person or firm which decides to produce it</a:t>
            </a:r>
          </a:p>
          <a:p>
            <a:pPr marL="342900" indent="-342900">
              <a:lnSpc>
                <a:spcPct val="90000"/>
              </a:lnSpc>
              <a:spcBef>
                <a:spcPts val="1200"/>
              </a:spcBef>
              <a:buFont typeface="Arial" charset="0"/>
              <a:buChar char="•"/>
            </a:pPr>
            <a:r>
              <a:rPr lang="en-US" sz="2400">
                <a:latin typeface="Calibri" pitchFamily="34" charset="0"/>
              </a:rPr>
              <a:t>Therefore, it will not get produced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0"/>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Public Goods – Example</a:t>
            </a:r>
          </a:p>
        </p:txBody>
      </p:sp>
      <p:sp>
        <p:nvSpPr>
          <p:cNvPr id="7" name="Rounded Rectangle 6"/>
          <p:cNvSpPr/>
          <p:nvPr/>
        </p:nvSpPr>
        <p:spPr>
          <a:xfrm>
            <a:off x="214282" y="642922"/>
            <a:ext cx="3500462" cy="2714644"/>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err="1">
                <a:solidFill>
                  <a:schemeClr val="tx1"/>
                </a:solidFill>
              </a:rPr>
              <a:t>Batu</a:t>
            </a:r>
            <a:r>
              <a:rPr lang="en-US" dirty="0">
                <a:solidFill>
                  <a:schemeClr val="tx1"/>
                </a:solidFill>
              </a:rPr>
              <a:t> has 500 residents who love fireworks</a:t>
            </a:r>
          </a:p>
          <a:p>
            <a:pPr fontAlgn="auto">
              <a:spcBef>
                <a:spcPts val="0"/>
              </a:spcBef>
              <a:spcAft>
                <a:spcPts val="0"/>
              </a:spcAft>
              <a:defRPr/>
            </a:pPr>
            <a:r>
              <a:rPr lang="en-US" dirty="0">
                <a:solidFill>
                  <a:schemeClr val="tx1"/>
                </a:solidFill>
              </a:rPr>
              <a:t>Residents were polled and each said that a fireworks show is worth at least </a:t>
            </a:r>
            <a:r>
              <a:rPr lang="en-US" dirty="0" smtClean="0">
                <a:solidFill>
                  <a:schemeClr val="tx1"/>
                </a:solidFill>
              </a:rPr>
              <a:t>MYR10</a:t>
            </a:r>
            <a:endParaRPr lang="en-US" dirty="0">
              <a:solidFill>
                <a:schemeClr val="tx1"/>
              </a:solidFill>
            </a:endParaRPr>
          </a:p>
          <a:p>
            <a:pPr fontAlgn="auto">
              <a:spcBef>
                <a:spcPts val="0"/>
              </a:spcBef>
              <a:spcAft>
                <a:spcPts val="0"/>
              </a:spcAft>
              <a:defRPr/>
            </a:pPr>
            <a:r>
              <a:rPr lang="en-US" dirty="0">
                <a:solidFill>
                  <a:schemeClr val="tx1"/>
                </a:solidFill>
              </a:rPr>
              <a:t>The total cost of putting on a fireworks show is </a:t>
            </a:r>
            <a:r>
              <a:rPr lang="en-US" dirty="0" smtClean="0">
                <a:solidFill>
                  <a:schemeClr val="tx1"/>
                </a:solidFill>
              </a:rPr>
              <a:t>MYR1,000</a:t>
            </a:r>
          </a:p>
          <a:p>
            <a:pPr fontAlgn="auto">
              <a:spcBef>
                <a:spcPts val="0"/>
              </a:spcBef>
              <a:spcAft>
                <a:spcPts val="0"/>
              </a:spcAft>
              <a:defRPr/>
            </a:pPr>
            <a:endParaRPr lang="en-US" dirty="0">
              <a:solidFill>
                <a:schemeClr val="tx1"/>
              </a:solidFill>
            </a:endParaRPr>
          </a:p>
          <a:p>
            <a:pPr fontAlgn="auto">
              <a:spcBef>
                <a:spcPts val="0"/>
              </a:spcBef>
              <a:spcAft>
                <a:spcPts val="0"/>
              </a:spcAft>
              <a:defRPr/>
            </a:pPr>
            <a:r>
              <a:rPr lang="en-US" dirty="0">
                <a:solidFill>
                  <a:schemeClr val="tx1"/>
                </a:solidFill>
              </a:rPr>
              <a:t>Should it be done?</a:t>
            </a:r>
          </a:p>
        </p:txBody>
      </p:sp>
      <p:sp>
        <p:nvSpPr>
          <p:cNvPr id="9" name="Rounded Rectangle 8"/>
          <p:cNvSpPr/>
          <p:nvPr/>
        </p:nvSpPr>
        <p:spPr>
          <a:xfrm>
            <a:off x="357158" y="4143384"/>
            <a:ext cx="8031164" cy="714375"/>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Would it be done?  Imagine a business person who tried to sponsor it and sell tickets at </a:t>
            </a:r>
            <a:r>
              <a:rPr lang="en-US" dirty="0" smtClean="0">
                <a:solidFill>
                  <a:schemeClr val="tx1"/>
                </a:solidFill>
              </a:rPr>
              <a:t>MYR5 </a:t>
            </a:r>
            <a:r>
              <a:rPr lang="en-US" dirty="0">
                <a:solidFill>
                  <a:schemeClr val="tx1"/>
                </a:solidFill>
              </a:rPr>
              <a:t>each…</a:t>
            </a:r>
          </a:p>
        </p:txBody>
      </p:sp>
      <p:sp>
        <p:nvSpPr>
          <p:cNvPr id="12" name="Rounded Rectangle 11"/>
          <p:cNvSpPr/>
          <p:nvPr/>
        </p:nvSpPr>
        <p:spPr>
          <a:xfrm>
            <a:off x="428596" y="4999302"/>
            <a:ext cx="7958138" cy="715698"/>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How about if the city government added </a:t>
            </a:r>
            <a:r>
              <a:rPr lang="en-US" dirty="0" smtClean="0">
                <a:solidFill>
                  <a:schemeClr val="tx1"/>
                </a:solidFill>
              </a:rPr>
              <a:t>MYR2 </a:t>
            </a:r>
            <a:r>
              <a:rPr lang="en-US" dirty="0">
                <a:solidFill>
                  <a:schemeClr val="tx1"/>
                </a:solidFill>
              </a:rPr>
              <a:t>to each residents tax to put it on?</a:t>
            </a:r>
          </a:p>
        </p:txBody>
      </p:sp>
      <p:pic>
        <p:nvPicPr>
          <p:cNvPr id="10" name="Picture 9" descr="firework01.gif"/>
          <p:cNvPicPr>
            <a:picLocks noChangeAspect="1"/>
          </p:cNvPicPr>
          <p:nvPr/>
        </p:nvPicPr>
        <p:blipFill>
          <a:blip r:embed="rId2" cstate="print"/>
          <a:srcRect/>
          <a:stretch>
            <a:fillRect/>
          </a:stretch>
        </p:blipFill>
        <p:spPr bwMode="auto">
          <a:xfrm>
            <a:off x="3006312" y="0"/>
            <a:ext cx="6923506" cy="4372454"/>
          </a:xfrm>
          <a:prstGeom prst="rect">
            <a:avLst/>
          </a:prstGeom>
          <a:noFill/>
          <a:ln w="9525">
            <a:noFill/>
            <a:miter lim="800000"/>
            <a:headEnd/>
            <a:tailEnd/>
          </a:ln>
        </p:spPr>
      </p:pic>
      <p:pic>
        <p:nvPicPr>
          <p:cNvPr id="37890" name="Picture 2" descr="http://www.drplaces.com/wp-content/uploads/2010/12/f73156f4339cb76e7f0b96228eaa9b57.jpg"/>
          <p:cNvPicPr>
            <a:picLocks noChangeAspect="1" noChangeArrowheads="1"/>
          </p:cNvPicPr>
          <p:nvPr/>
        </p:nvPicPr>
        <p:blipFill>
          <a:blip r:embed="rId3" cstate="print"/>
          <a:srcRect l="4341" b="30503"/>
          <a:stretch>
            <a:fillRect/>
          </a:stretch>
        </p:blipFill>
        <p:spPr bwMode="auto">
          <a:xfrm>
            <a:off x="4714876" y="1357302"/>
            <a:ext cx="3542141"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Government Provide Public Goods?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a:t>1.</a:t>
            </a:r>
            <a:r>
              <a:rPr lang="en-US" dirty="0" smtClean="0"/>
              <a:t>  </a:t>
            </a:r>
            <a:r>
              <a:rPr lang="en-US" b="1" dirty="0" smtClean="0"/>
              <a:t>On </a:t>
            </a:r>
            <a:r>
              <a:rPr lang="en-US" b="1" dirty="0"/>
              <a:t>grounds of equity </a:t>
            </a:r>
            <a:r>
              <a:rPr lang="en-US" dirty="0"/>
              <a:t>– so that people on all levels </a:t>
            </a:r>
            <a:r>
              <a:rPr lang="en-US" dirty="0" smtClean="0"/>
              <a:t>of income </a:t>
            </a:r>
            <a:r>
              <a:rPr lang="en-US" dirty="0"/>
              <a:t>can have access to them</a:t>
            </a:r>
            <a:endParaRPr lang="en-US" dirty="0" smtClean="0"/>
          </a:p>
          <a:p>
            <a:pPr>
              <a:buNone/>
            </a:pPr>
            <a:r>
              <a:rPr lang="en-US" dirty="0" smtClean="0"/>
              <a:t>	– </a:t>
            </a:r>
            <a:r>
              <a:rPr lang="en-US" dirty="0"/>
              <a:t>Providing these on grounds of need rather than ability </a:t>
            </a:r>
            <a:r>
              <a:rPr lang="en-US" dirty="0" smtClean="0"/>
              <a:t>to</a:t>
            </a:r>
            <a:r>
              <a:rPr lang="en-US" dirty="0"/>
              <a:t> </a:t>
            </a:r>
            <a:r>
              <a:rPr lang="en-US" dirty="0" smtClean="0"/>
              <a:t>pay</a:t>
            </a:r>
            <a:endParaRPr lang="en-US" dirty="0"/>
          </a:p>
          <a:p>
            <a:pPr>
              <a:buNone/>
            </a:pPr>
            <a:r>
              <a:rPr lang="en-US" dirty="0"/>
              <a:t>2. </a:t>
            </a:r>
            <a:r>
              <a:rPr lang="en-US" b="1" dirty="0"/>
              <a:t>On grounds of efficiency</a:t>
            </a:r>
            <a:endParaRPr lang="en-US" b="1" dirty="0" smtClean="0"/>
          </a:p>
          <a:p>
            <a:pPr>
              <a:buNone/>
            </a:pPr>
            <a:r>
              <a:rPr lang="en-US" dirty="0" smtClean="0"/>
              <a:t>	– </a:t>
            </a:r>
            <a:r>
              <a:rPr lang="en-US" dirty="0"/>
              <a:t>Easier to provide them collectively</a:t>
            </a:r>
            <a:endParaRPr lang="en-US" dirty="0" smtClean="0"/>
          </a:p>
          <a:p>
            <a:pPr>
              <a:buNone/>
            </a:pPr>
            <a:r>
              <a:rPr lang="en-US" dirty="0" smtClean="0"/>
              <a:t>	– </a:t>
            </a:r>
            <a:r>
              <a:rPr lang="en-US" dirty="0"/>
              <a:t>Economies of scale from providing to all?</a:t>
            </a:r>
          </a:p>
          <a:p>
            <a:pPr>
              <a:buNone/>
            </a:pPr>
            <a:r>
              <a:rPr lang="en-US" dirty="0"/>
              <a:t>3. </a:t>
            </a:r>
            <a:r>
              <a:rPr lang="en-US" b="1" dirty="0"/>
              <a:t>To overcome the free-rider </a:t>
            </a:r>
            <a:r>
              <a:rPr lang="en-US" b="1" dirty="0" smtClean="0"/>
              <a:t>problem</a:t>
            </a:r>
            <a:endParaRPr lang="en-US" dirty="0" smtClean="0"/>
          </a:p>
          <a:p>
            <a:pPr>
              <a:buNone/>
            </a:pPr>
            <a:r>
              <a:rPr lang="en-US" dirty="0" smtClean="0"/>
              <a:t>	– </a:t>
            </a:r>
            <a:r>
              <a:rPr lang="en-US" dirty="0"/>
              <a:t>One basic purpose of government is to provide </a:t>
            </a:r>
            <a:r>
              <a:rPr lang="en-US" dirty="0" smtClean="0"/>
              <a:t>goods</a:t>
            </a:r>
            <a:r>
              <a:rPr lang="en-US" dirty="0"/>
              <a:t> </a:t>
            </a:r>
            <a:r>
              <a:rPr lang="en-US" dirty="0" smtClean="0"/>
              <a:t>that </a:t>
            </a:r>
            <a:r>
              <a:rPr lang="en-US" dirty="0"/>
              <a:t>market forces will not</a:t>
            </a:r>
          </a:p>
          <a:p>
            <a:pPr>
              <a:buNone/>
            </a:pPr>
            <a:r>
              <a:rPr lang="en-US" dirty="0"/>
              <a:t>4. Even </a:t>
            </a:r>
            <a:r>
              <a:rPr lang="en-US" dirty="0" smtClean="0"/>
              <a:t>though </a:t>
            </a:r>
            <a:r>
              <a:rPr lang="en-US" dirty="0"/>
              <a:t>the state may finance these goods </a:t>
            </a:r>
            <a:r>
              <a:rPr lang="en-US" dirty="0" smtClean="0"/>
              <a:t>– others </a:t>
            </a:r>
            <a:r>
              <a:rPr lang="en-US" dirty="0"/>
              <a:t>can provide them at the point of need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241138875"/>
              </p:ext>
            </p:extLst>
          </p:nvPr>
        </p:nvGraphicFramePr>
        <p:xfrm>
          <a:off x="0" y="1993405"/>
          <a:ext cx="9180512" cy="3258786"/>
        </p:xfrm>
        <a:graphic>
          <a:graphicData uri="http://schemas.openxmlformats.org/drawingml/2006/table">
            <a:tbl>
              <a:tblPr firstRow="1" bandRow="1">
                <a:tableStyleId>{5C22544A-7EE6-4342-B048-85BDC9FD1C3A}</a:tableStyleId>
              </a:tblPr>
              <a:tblGrid>
                <a:gridCol w="9180512"/>
              </a:tblGrid>
              <a:tr h="453930">
                <a:tc>
                  <a:txBody>
                    <a:bodyPr/>
                    <a:lstStyle/>
                    <a:p>
                      <a:r>
                        <a:rPr lang="en-US" dirty="0" smtClean="0"/>
                        <a:t>Purely Public………………………………………Quasi-Public…..………………..……………………..Purely Private</a:t>
                      </a:r>
                    </a:p>
                    <a:p>
                      <a:r>
                        <a:rPr lang="en-US" sz="1050" dirty="0" smtClean="0"/>
                        <a:t>(non-rivalrous</a:t>
                      </a:r>
                      <a:r>
                        <a:rPr lang="en-US" sz="1050" baseline="0" dirty="0" smtClean="0"/>
                        <a:t> and non-excludable)…………………………………………………………………………………………………………………………………………………….……(rivalrous and excludable)</a:t>
                      </a:r>
                      <a:endParaRPr lang="en-US" sz="1050" dirty="0"/>
                    </a:p>
                  </a:txBody>
                  <a:tcPr/>
                </a:tc>
              </a:tr>
              <a:tr h="2733006">
                <a:tc>
                  <a:txBody>
                    <a:bodyPr/>
                    <a:lstStyle/>
                    <a:p>
                      <a:endParaRPr lang="en-US" dirty="0"/>
                    </a:p>
                  </a:txBody>
                  <a:tcPr/>
                </a:tc>
              </a:tr>
            </a:tbl>
          </a:graphicData>
        </a:graphic>
      </p:graphicFrame>
      <p:sp>
        <p:nvSpPr>
          <p:cNvPr id="35" name="TextBox 34"/>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Examples of Public Goods</a:t>
            </a:r>
          </a:p>
          <a:p>
            <a:r>
              <a:rPr lang="en-US" dirty="0" smtClean="0"/>
              <a:t>To determine whether a good is a public good or a private good, we must consider its characteristics regarding rivalry and excludability. Consider the various goods in the table below, and organize them along a spectrum from purely public to purely private.</a:t>
            </a:r>
            <a:endParaRPr lang="en-US" sz="1600" b="1" dirty="0"/>
          </a:p>
        </p:txBody>
      </p:sp>
      <p:sp>
        <p:nvSpPr>
          <p:cNvPr id="11" name="TextBox 10"/>
          <p:cNvSpPr txBox="1"/>
          <p:nvPr/>
        </p:nvSpPr>
        <p:spPr>
          <a:xfrm>
            <a:off x="2743200" y="2956372"/>
            <a:ext cx="2108200" cy="338554"/>
          </a:xfrm>
          <a:prstGeom prst="rect">
            <a:avLst/>
          </a:prstGeom>
          <a:noFill/>
        </p:spPr>
        <p:txBody>
          <a:bodyPr vert="horz" rtlCol="0">
            <a:spAutoFit/>
          </a:bodyPr>
          <a:lstStyle/>
          <a:p>
            <a:r>
              <a:rPr lang="en-US" sz="1600" dirty="0" smtClean="0">
                <a:solidFill>
                  <a:srgbClr val="FFAD5B"/>
                </a:solidFill>
                <a:latin typeface="Lucida Sans - 16"/>
              </a:rPr>
              <a:t>College education</a:t>
            </a:r>
            <a:endParaRPr lang="en-US" sz="1600" dirty="0">
              <a:solidFill>
                <a:srgbClr val="FFAD5B"/>
              </a:solidFill>
              <a:latin typeface="Lucida Sans - 16"/>
            </a:endParaRPr>
          </a:p>
        </p:txBody>
      </p:sp>
      <p:sp>
        <p:nvSpPr>
          <p:cNvPr id="12" name="TextBox 11"/>
          <p:cNvSpPr txBox="1"/>
          <p:nvPr/>
        </p:nvSpPr>
        <p:spPr>
          <a:xfrm>
            <a:off x="3887924" y="4640106"/>
            <a:ext cx="1727200" cy="338554"/>
          </a:xfrm>
          <a:prstGeom prst="rect">
            <a:avLst/>
          </a:prstGeom>
          <a:noFill/>
        </p:spPr>
        <p:txBody>
          <a:bodyPr vert="horz" rtlCol="0">
            <a:spAutoFit/>
          </a:bodyPr>
          <a:lstStyle/>
          <a:p>
            <a:r>
              <a:rPr lang="en-US" sz="1600" dirty="0" smtClean="0">
                <a:solidFill>
                  <a:srgbClr val="FF6820"/>
                </a:solidFill>
                <a:latin typeface="Lucida Sans - 16"/>
              </a:rPr>
              <a:t>Electric power</a:t>
            </a:r>
            <a:endParaRPr lang="en-US" sz="1600" dirty="0">
              <a:solidFill>
                <a:srgbClr val="FF6820"/>
              </a:solidFill>
              <a:latin typeface="Lucida Sans - 16"/>
            </a:endParaRPr>
          </a:p>
        </p:txBody>
      </p:sp>
      <p:sp>
        <p:nvSpPr>
          <p:cNvPr id="13" name="TextBox 12"/>
          <p:cNvSpPr txBox="1"/>
          <p:nvPr/>
        </p:nvSpPr>
        <p:spPr>
          <a:xfrm>
            <a:off x="6907697" y="3260790"/>
            <a:ext cx="20066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National Defense</a:t>
            </a:r>
            <a:endParaRPr lang="en-US" sz="1600" dirty="0">
              <a:solidFill>
                <a:schemeClr val="accent6">
                  <a:lumMod val="75000"/>
                </a:schemeClr>
              </a:solidFill>
              <a:latin typeface="Lucida Sans - 16"/>
            </a:endParaRPr>
          </a:p>
        </p:txBody>
      </p:sp>
      <p:sp>
        <p:nvSpPr>
          <p:cNvPr id="14" name="TextBox 13"/>
          <p:cNvSpPr txBox="1"/>
          <p:nvPr/>
        </p:nvSpPr>
        <p:spPr>
          <a:xfrm>
            <a:off x="467544" y="2614460"/>
            <a:ext cx="1219200" cy="323165"/>
          </a:xfrm>
          <a:prstGeom prst="rect">
            <a:avLst/>
          </a:prstGeom>
          <a:noFill/>
        </p:spPr>
        <p:txBody>
          <a:bodyPr vert="horz" rtlCol="0">
            <a:spAutoFit/>
          </a:bodyPr>
          <a:lstStyle/>
          <a:p>
            <a:r>
              <a:rPr lang="en-US" sz="1500" dirty="0" smtClean="0">
                <a:solidFill>
                  <a:schemeClr val="accent6">
                    <a:lumMod val="75000"/>
                  </a:schemeClr>
                </a:solidFill>
                <a:latin typeface="Lucida Sans - 16"/>
              </a:rPr>
              <a:t>Groceries</a:t>
            </a:r>
            <a:endParaRPr lang="en-US" sz="1500" dirty="0">
              <a:solidFill>
                <a:schemeClr val="accent6">
                  <a:lumMod val="75000"/>
                </a:schemeClr>
              </a:solidFill>
              <a:latin typeface="Lucida Sans - 16"/>
            </a:endParaRPr>
          </a:p>
        </p:txBody>
      </p:sp>
      <p:sp>
        <p:nvSpPr>
          <p:cNvPr id="15" name="TextBox 14"/>
          <p:cNvSpPr txBox="1"/>
          <p:nvPr/>
        </p:nvSpPr>
        <p:spPr>
          <a:xfrm>
            <a:off x="6559069" y="4379996"/>
            <a:ext cx="1520372" cy="323165"/>
          </a:xfrm>
          <a:prstGeom prst="rect">
            <a:avLst/>
          </a:prstGeom>
          <a:noFill/>
        </p:spPr>
        <p:txBody>
          <a:bodyPr vert="horz" wrap="square" rtlCol="0">
            <a:spAutoFit/>
          </a:bodyPr>
          <a:lstStyle/>
          <a:p>
            <a:r>
              <a:rPr lang="en-US" sz="1500" dirty="0" smtClean="0">
                <a:solidFill>
                  <a:srgbClr val="FF6820"/>
                </a:solidFill>
                <a:latin typeface="Lucida Sans - 16"/>
              </a:rPr>
              <a:t>Drinking Water</a:t>
            </a:r>
            <a:endParaRPr lang="en-US" sz="1500" dirty="0">
              <a:solidFill>
                <a:srgbClr val="FF6820"/>
              </a:solidFill>
              <a:latin typeface="Lucida Sans - 16"/>
            </a:endParaRPr>
          </a:p>
        </p:txBody>
      </p:sp>
      <p:sp>
        <p:nvSpPr>
          <p:cNvPr id="16" name="TextBox 15"/>
          <p:cNvSpPr txBox="1"/>
          <p:nvPr/>
        </p:nvSpPr>
        <p:spPr>
          <a:xfrm>
            <a:off x="362124" y="3453610"/>
            <a:ext cx="28448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Professional sports stadiums</a:t>
            </a:r>
            <a:endParaRPr lang="en-US" sz="1600" dirty="0">
              <a:solidFill>
                <a:schemeClr val="accent6">
                  <a:lumMod val="75000"/>
                </a:schemeClr>
              </a:solidFill>
              <a:latin typeface="Lucida Sans - 16"/>
            </a:endParaRPr>
          </a:p>
        </p:txBody>
      </p:sp>
      <p:sp>
        <p:nvSpPr>
          <p:cNvPr id="17" name="TextBox 16"/>
          <p:cNvSpPr txBox="1"/>
          <p:nvPr/>
        </p:nvSpPr>
        <p:spPr>
          <a:xfrm>
            <a:off x="5455441" y="2760653"/>
            <a:ext cx="1727200" cy="338554"/>
          </a:xfrm>
          <a:prstGeom prst="rect">
            <a:avLst/>
          </a:prstGeom>
          <a:noFill/>
        </p:spPr>
        <p:txBody>
          <a:bodyPr vert="horz" rtlCol="0">
            <a:spAutoFit/>
          </a:bodyPr>
          <a:lstStyle/>
          <a:p>
            <a:r>
              <a:rPr lang="en-US" sz="1600" dirty="0" smtClean="0">
                <a:solidFill>
                  <a:srgbClr val="FF6820"/>
                </a:solidFill>
                <a:latin typeface="Lucida Sans - 16"/>
              </a:rPr>
              <a:t>Postal service</a:t>
            </a:r>
            <a:endParaRPr lang="en-US" sz="1600" dirty="0">
              <a:solidFill>
                <a:srgbClr val="FF6820"/>
              </a:solidFill>
              <a:latin typeface="Lucida Sans - 16"/>
            </a:endParaRPr>
          </a:p>
        </p:txBody>
      </p:sp>
      <p:sp>
        <p:nvSpPr>
          <p:cNvPr id="18" name="TextBox 17"/>
          <p:cNvSpPr txBox="1"/>
          <p:nvPr/>
        </p:nvSpPr>
        <p:spPr>
          <a:xfrm>
            <a:off x="4129224" y="3165775"/>
            <a:ext cx="29718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Interstate highway facilities</a:t>
            </a:r>
            <a:endParaRPr lang="en-US" sz="1600" dirty="0">
              <a:solidFill>
                <a:schemeClr val="accent6">
                  <a:lumMod val="75000"/>
                </a:schemeClr>
              </a:solidFill>
              <a:latin typeface="Lucida Sans - 16"/>
            </a:endParaRPr>
          </a:p>
        </p:txBody>
      </p:sp>
      <p:sp>
        <p:nvSpPr>
          <p:cNvPr id="19" name="TextBox 18"/>
          <p:cNvSpPr txBox="1"/>
          <p:nvPr/>
        </p:nvSpPr>
        <p:spPr>
          <a:xfrm>
            <a:off x="7098253" y="2663984"/>
            <a:ext cx="1770889" cy="584775"/>
          </a:xfrm>
          <a:prstGeom prst="rect">
            <a:avLst/>
          </a:prstGeom>
          <a:noFill/>
        </p:spPr>
        <p:txBody>
          <a:bodyPr vert="horz" wrap="square" rtlCol="0">
            <a:spAutoFit/>
          </a:bodyPr>
          <a:lstStyle/>
          <a:p>
            <a:r>
              <a:rPr lang="en-US" sz="1600" dirty="0" smtClean="0">
                <a:solidFill>
                  <a:srgbClr val="FFAD5B"/>
                </a:solidFill>
                <a:latin typeface="Lucida Sans - 16"/>
              </a:rPr>
              <a:t>Elementary schooling</a:t>
            </a:r>
            <a:endParaRPr lang="en-US" sz="1600" dirty="0">
              <a:solidFill>
                <a:srgbClr val="FFAD5B"/>
              </a:solidFill>
              <a:latin typeface="Lucida Sans - 16"/>
            </a:endParaRPr>
          </a:p>
        </p:txBody>
      </p:sp>
      <p:sp>
        <p:nvSpPr>
          <p:cNvPr id="20" name="TextBox 19"/>
          <p:cNvSpPr txBox="1"/>
          <p:nvPr/>
        </p:nvSpPr>
        <p:spPr>
          <a:xfrm>
            <a:off x="3066143" y="3968638"/>
            <a:ext cx="19812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Police protection</a:t>
            </a:r>
            <a:endParaRPr lang="en-US" sz="1600" dirty="0">
              <a:solidFill>
                <a:schemeClr val="accent6">
                  <a:lumMod val="75000"/>
                </a:schemeClr>
              </a:solidFill>
              <a:latin typeface="Lucida Sans - 16"/>
            </a:endParaRPr>
          </a:p>
        </p:txBody>
      </p:sp>
      <p:sp>
        <p:nvSpPr>
          <p:cNvPr id="21" name="TextBox 20"/>
          <p:cNvSpPr txBox="1"/>
          <p:nvPr/>
        </p:nvSpPr>
        <p:spPr>
          <a:xfrm>
            <a:off x="330200" y="4187037"/>
            <a:ext cx="2184400" cy="338554"/>
          </a:xfrm>
          <a:prstGeom prst="rect">
            <a:avLst/>
          </a:prstGeom>
          <a:noFill/>
        </p:spPr>
        <p:txBody>
          <a:bodyPr vert="horz" rtlCol="0">
            <a:spAutoFit/>
          </a:bodyPr>
          <a:lstStyle/>
          <a:p>
            <a:r>
              <a:rPr lang="en-US" sz="1600" dirty="0" smtClean="0">
                <a:solidFill>
                  <a:srgbClr val="FFAD5B"/>
                </a:solidFill>
                <a:latin typeface="Lucida Sans - 16"/>
              </a:rPr>
              <a:t>Garbage collection</a:t>
            </a:r>
            <a:endParaRPr lang="en-US" sz="1600" dirty="0">
              <a:solidFill>
                <a:srgbClr val="FFAD5B"/>
              </a:solidFill>
              <a:latin typeface="Lucida Sans - 16"/>
            </a:endParaRPr>
          </a:p>
        </p:txBody>
      </p:sp>
      <p:sp>
        <p:nvSpPr>
          <p:cNvPr id="22" name="TextBox 21"/>
          <p:cNvSpPr txBox="1"/>
          <p:nvPr/>
        </p:nvSpPr>
        <p:spPr>
          <a:xfrm>
            <a:off x="660400" y="4441676"/>
            <a:ext cx="3048000" cy="400110"/>
          </a:xfrm>
          <a:prstGeom prst="rect">
            <a:avLst/>
          </a:prstGeom>
          <a:noFill/>
        </p:spPr>
        <p:txBody>
          <a:bodyPr vert="horz" rtlCol="0">
            <a:spAutoFit/>
          </a:bodyPr>
          <a:lstStyle/>
          <a:p>
            <a:r>
              <a:rPr lang="en-US" sz="2000" dirty="0" smtClean="0">
                <a:solidFill>
                  <a:schemeClr val="accent6">
                    <a:lumMod val="75000"/>
                  </a:schemeClr>
                </a:solidFill>
                <a:latin typeface="Lucida Sans - 16"/>
              </a:rPr>
              <a:t>Recreational facilities</a:t>
            </a:r>
            <a:endParaRPr lang="en-US" sz="2000" dirty="0">
              <a:solidFill>
                <a:schemeClr val="accent6">
                  <a:lumMod val="75000"/>
                </a:schemeClr>
              </a:solidFill>
              <a:latin typeface="Lucida Sans - 16"/>
            </a:endParaRPr>
          </a:p>
        </p:txBody>
      </p:sp>
      <p:sp>
        <p:nvSpPr>
          <p:cNvPr id="29" name="TextBox 28"/>
          <p:cNvSpPr txBox="1"/>
          <p:nvPr/>
        </p:nvSpPr>
        <p:spPr>
          <a:xfrm>
            <a:off x="4038058" y="2648628"/>
            <a:ext cx="14224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Health care</a:t>
            </a:r>
            <a:endParaRPr lang="en-US" sz="1600" dirty="0">
              <a:solidFill>
                <a:schemeClr val="accent6">
                  <a:lumMod val="75000"/>
                </a:schemeClr>
              </a:solidFill>
              <a:latin typeface="Lucida Sans - 16"/>
            </a:endParaRPr>
          </a:p>
        </p:txBody>
      </p:sp>
      <p:sp>
        <p:nvSpPr>
          <p:cNvPr id="30" name="TextBox 29"/>
          <p:cNvSpPr txBox="1"/>
          <p:nvPr/>
        </p:nvSpPr>
        <p:spPr>
          <a:xfrm>
            <a:off x="6736196" y="3936890"/>
            <a:ext cx="1600200" cy="307777"/>
          </a:xfrm>
          <a:prstGeom prst="rect">
            <a:avLst/>
          </a:prstGeom>
          <a:noFill/>
          <a:ln>
            <a:solidFill>
              <a:srgbClr val="FFC000"/>
            </a:solidFill>
          </a:ln>
        </p:spPr>
        <p:txBody>
          <a:bodyPr vert="horz" rtlCol="0">
            <a:spAutoFit/>
          </a:bodyPr>
          <a:lstStyle/>
          <a:p>
            <a:r>
              <a:rPr lang="en-US" sz="1400" dirty="0" smtClean="0">
                <a:solidFill>
                  <a:schemeClr val="accent6"/>
                </a:solidFill>
                <a:latin typeface="Lucida Sans - 16"/>
                <a:hlinkClick r:id="rId2" action="ppaction://hlinkfile"/>
              </a:rPr>
              <a:t>Park Benches</a:t>
            </a:r>
            <a:endParaRPr lang="en-US" sz="1400" dirty="0">
              <a:solidFill>
                <a:schemeClr val="accent6"/>
              </a:solidFill>
              <a:latin typeface="Lucida Sans - 16"/>
            </a:endParaRPr>
          </a:p>
        </p:txBody>
      </p:sp>
      <p:sp>
        <p:nvSpPr>
          <p:cNvPr id="31" name="TextBox 30"/>
          <p:cNvSpPr txBox="1"/>
          <p:nvPr/>
        </p:nvSpPr>
        <p:spPr>
          <a:xfrm>
            <a:off x="6558396" y="4934423"/>
            <a:ext cx="1955800" cy="323165"/>
          </a:xfrm>
          <a:prstGeom prst="rect">
            <a:avLst/>
          </a:prstGeom>
          <a:noFill/>
        </p:spPr>
        <p:txBody>
          <a:bodyPr vert="horz" rtlCol="0">
            <a:spAutoFit/>
          </a:bodyPr>
          <a:lstStyle/>
          <a:p>
            <a:r>
              <a:rPr lang="en-US" sz="1500" dirty="0" smtClean="0">
                <a:solidFill>
                  <a:schemeClr val="accent6">
                    <a:lumMod val="75000"/>
                  </a:schemeClr>
                </a:solidFill>
                <a:latin typeface="Lucida Sans - 16"/>
              </a:rPr>
              <a:t>National rail line</a:t>
            </a:r>
            <a:endParaRPr lang="en-US" sz="1500" dirty="0">
              <a:solidFill>
                <a:schemeClr val="accent6">
                  <a:lumMod val="75000"/>
                </a:schemeClr>
              </a:solidFill>
              <a:latin typeface="Lucida Sans - 16"/>
            </a:endParaRPr>
          </a:p>
        </p:txBody>
      </p:sp>
      <p:sp>
        <p:nvSpPr>
          <p:cNvPr id="32" name="TextBox 31"/>
          <p:cNvSpPr txBox="1"/>
          <p:nvPr/>
        </p:nvSpPr>
        <p:spPr>
          <a:xfrm>
            <a:off x="1585144" y="3848483"/>
            <a:ext cx="1193800" cy="338554"/>
          </a:xfrm>
          <a:prstGeom prst="rect">
            <a:avLst/>
          </a:prstGeom>
          <a:noFill/>
        </p:spPr>
        <p:txBody>
          <a:bodyPr vert="horz" rtlCol="0">
            <a:spAutoFit/>
          </a:bodyPr>
          <a:lstStyle/>
          <a:p>
            <a:r>
              <a:rPr lang="en-US" sz="1600" dirty="0" smtClean="0">
                <a:solidFill>
                  <a:schemeClr val="accent6">
                    <a:lumMod val="75000"/>
                  </a:schemeClr>
                </a:solidFill>
                <a:latin typeface="Lucida Sans - 16"/>
              </a:rPr>
              <a:t>Cable TV</a:t>
            </a:r>
            <a:endParaRPr lang="en-US" sz="1600" dirty="0">
              <a:solidFill>
                <a:schemeClr val="accent6">
                  <a:lumMod val="75000"/>
                </a:schemeClr>
              </a:solidFill>
              <a:latin typeface="Lucida Sans - 16"/>
            </a:endParaRPr>
          </a:p>
        </p:txBody>
      </p:sp>
      <p:sp>
        <p:nvSpPr>
          <p:cNvPr id="33" name="TextBox 32"/>
          <p:cNvSpPr txBox="1"/>
          <p:nvPr/>
        </p:nvSpPr>
        <p:spPr>
          <a:xfrm>
            <a:off x="5644669" y="4804735"/>
            <a:ext cx="914400" cy="338554"/>
          </a:xfrm>
          <a:prstGeom prst="rect">
            <a:avLst/>
          </a:prstGeom>
          <a:noFill/>
        </p:spPr>
        <p:txBody>
          <a:bodyPr vert="horz" rtlCol="0">
            <a:spAutoFit/>
          </a:bodyPr>
          <a:lstStyle/>
          <a:p>
            <a:r>
              <a:rPr lang="en-US" sz="1600" dirty="0" smtClean="0">
                <a:solidFill>
                  <a:srgbClr val="FF6820"/>
                </a:solidFill>
                <a:latin typeface="Lucida Sans - 16"/>
              </a:rPr>
              <a:t>Radio</a:t>
            </a:r>
            <a:endParaRPr lang="en-US" sz="1600" dirty="0">
              <a:solidFill>
                <a:srgbClr val="FF6820"/>
              </a:solidFill>
              <a:latin typeface="Lucida Sans - 16"/>
            </a:endParaRPr>
          </a:p>
        </p:txBody>
      </p:sp>
      <p:sp>
        <p:nvSpPr>
          <p:cNvPr id="38" name="TextBox 37"/>
          <p:cNvSpPr txBox="1"/>
          <p:nvPr/>
        </p:nvSpPr>
        <p:spPr>
          <a:xfrm>
            <a:off x="4749258" y="3596877"/>
            <a:ext cx="1520372" cy="323165"/>
          </a:xfrm>
          <a:prstGeom prst="rect">
            <a:avLst/>
          </a:prstGeom>
          <a:noFill/>
        </p:spPr>
        <p:txBody>
          <a:bodyPr vert="horz" wrap="square" rtlCol="0">
            <a:spAutoFit/>
          </a:bodyPr>
          <a:lstStyle/>
          <a:p>
            <a:r>
              <a:rPr lang="en-US" sz="1500" dirty="0" smtClean="0">
                <a:solidFill>
                  <a:schemeClr val="accent6">
                    <a:lumMod val="75000"/>
                  </a:schemeClr>
                </a:solidFill>
                <a:latin typeface="Lucida Sans - 16"/>
              </a:rPr>
              <a:t>Light houses</a:t>
            </a:r>
            <a:endParaRPr lang="en-US" sz="1500" dirty="0">
              <a:solidFill>
                <a:schemeClr val="accent6">
                  <a:lumMod val="75000"/>
                </a:schemeClr>
              </a:solidFill>
              <a:latin typeface="Lucida Sans - 16"/>
            </a:endParaRPr>
          </a:p>
        </p:txBody>
      </p:sp>
      <p:sp>
        <p:nvSpPr>
          <p:cNvPr id="39" name="TextBox 38"/>
          <p:cNvSpPr txBox="1"/>
          <p:nvPr/>
        </p:nvSpPr>
        <p:spPr>
          <a:xfrm>
            <a:off x="755632" y="3027589"/>
            <a:ext cx="1028892" cy="323165"/>
          </a:xfrm>
          <a:prstGeom prst="rect">
            <a:avLst/>
          </a:prstGeom>
          <a:noFill/>
        </p:spPr>
        <p:txBody>
          <a:bodyPr vert="horz" wrap="square" rtlCol="0">
            <a:spAutoFit/>
          </a:bodyPr>
          <a:lstStyle/>
          <a:p>
            <a:r>
              <a:rPr lang="en-US" sz="1500" dirty="0" smtClean="0">
                <a:solidFill>
                  <a:srgbClr val="FF6820"/>
                </a:solidFill>
                <a:latin typeface="Lucida Sans - 16"/>
              </a:rPr>
              <a:t>Air travel</a:t>
            </a:r>
            <a:endParaRPr lang="en-US" sz="1500" dirty="0">
              <a:solidFill>
                <a:srgbClr val="FF6820"/>
              </a:solidFill>
              <a:latin typeface="Lucida Sans - 16"/>
            </a:endParaRPr>
          </a:p>
        </p:txBody>
      </p:sp>
      <p:sp>
        <p:nvSpPr>
          <p:cNvPr id="40" name="TextBox 39"/>
          <p:cNvSpPr txBox="1"/>
          <p:nvPr/>
        </p:nvSpPr>
        <p:spPr>
          <a:xfrm>
            <a:off x="2033622" y="2641322"/>
            <a:ext cx="1627606" cy="323165"/>
          </a:xfrm>
          <a:prstGeom prst="rect">
            <a:avLst/>
          </a:prstGeom>
          <a:noFill/>
        </p:spPr>
        <p:txBody>
          <a:bodyPr vert="horz" wrap="square" rtlCol="0">
            <a:spAutoFit/>
          </a:bodyPr>
          <a:lstStyle/>
          <a:p>
            <a:r>
              <a:rPr lang="en-US" sz="1500" dirty="0" smtClean="0">
                <a:solidFill>
                  <a:srgbClr val="FF6820"/>
                </a:solidFill>
                <a:latin typeface="Lucida Sans - 16"/>
              </a:rPr>
              <a:t>City bus service</a:t>
            </a:r>
            <a:endParaRPr lang="en-US" sz="1500" dirty="0">
              <a:solidFill>
                <a:srgbClr val="FF6820"/>
              </a:solidFill>
              <a:latin typeface="Lucida Sans - 16"/>
            </a:endParaRPr>
          </a:p>
        </p:txBody>
      </p:sp>
      <p:sp>
        <p:nvSpPr>
          <p:cNvPr id="41" name="TextBox 40"/>
          <p:cNvSpPr txBox="1"/>
          <p:nvPr/>
        </p:nvSpPr>
        <p:spPr>
          <a:xfrm>
            <a:off x="4931463" y="4118510"/>
            <a:ext cx="1418537" cy="323165"/>
          </a:xfrm>
          <a:prstGeom prst="rect">
            <a:avLst/>
          </a:prstGeom>
          <a:noFill/>
        </p:spPr>
        <p:txBody>
          <a:bodyPr vert="horz" wrap="square" rtlCol="0">
            <a:spAutoFit/>
          </a:bodyPr>
          <a:lstStyle/>
          <a:p>
            <a:r>
              <a:rPr lang="en-US" sz="1500" dirty="0" smtClean="0">
                <a:solidFill>
                  <a:srgbClr val="FF6820"/>
                </a:solidFill>
                <a:latin typeface="Lucida Sans - 16"/>
              </a:rPr>
              <a:t>Toll roads</a:t>
            </a:r>
            <a:endParaRPr lang="en-US" sz="1500" dirty="0">
              <a:solidFill>
                <a:srgbClr val="FF6820"/>
              </a:solidFill>
              <a:latin typeface="Lucida Sans - 16"/>
            </a:endParaRPr>
          </a:p>
        </p:txBody>
      </p:sp>
      <p:sp>
        <p:nvSpPr>
          <p:cNvPr id="42" name="TextBox 41"/>
          <p:cNvSpPr txBox="1"/>
          <p:nvPr/>
        </p:nvSpPr>
        <p:spPr>
          <a:xfrm>
            <a:off x="594544" y="4841786"/>
            <a:ext cx="2184400" cy="338554"/>
          </a:xfrm>
          <a:prstGeom prst="rect">
            <a:avLst/>
          </a:prstGeom>
          <a:noFill/>
        </p:spPr>
        <p:txBody>
          <a:bodyPr vert="horz" rtlCol="0">
            <a:spAutoFit/>
          </a:bodyPr>
          <a:lstStyle/>
          <a:p>
            <a:r>
              <a:rPr lang="en-US" sz="1600" dirty="0" smtClean="0">
                <a:solidFill>
                  <a:srgbClr val="FFAD5B"/>
                </a:solidFill>
                <a:latin typeface="Lucida Sans - 16"/>
              </a:rPr>
              <a:t>Sewage Treatment</a:t>
            </a:r>
            <a:endParaRPr lang="en-US" sz="1600" dirty="0">
              <a:solidFill>
                <a:srgbClr val="FFAD5B"/>
              </a:solidFill>
              <a:latin typeface="Lucida Sans - 16"/>
            </a:endParaRPr>
          </a:p>
        </p:txBody>
      </p:sp>
    </p:spTree>
    <p:extLst>
      <p:ext uri="{BB962C8B-B14F-4D97-AF65-F5344CB8AC3E}">
        <p14:creationId xmlns:p14="http://schemas.microsoft.com/office/powerpoint/2010/main" xmlns="" val="116017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Market Failure</a:t>
            </a:r>
            <a:endParaRPr lang="en-GB" dirty="0"/>
          </a:p>
        </p:txBody>
      </p:sp>
      <p:sp>
        <p:nvSpPr>
          <p:cNvPr id="3" name="Content Placeholder 2"/>
          <p:cNvSpPr>
            <a:spLocks noGrp="1"/>
          </p:cNvSpPr>
          <p:nvPr>
            <p:ph idx="1"/>
          </p:nvPr>
        </p:nvSpPr>
        <p:spPr>
          <a:xfrm>
            <a:off x="467544" y="1057300"/>
            <a:ext cx="8229600" cy="3771636"/>
          </a:xfrm>
        </p:spPr>
        <p:txBody>
          <a:bodyPr>
            <a:normAutofit fontScale="62500" lnSpcReduction="20000"/>
          </a:bodyPr>
          <a:lstStyle/>
          <a:p>
            <a:pPr marL="285750" indent="-285750"/>
            <a:endParaRPr lang="en-US" dirty="0" smtClean="0"/>
          </a:p>
          <a:p>
            <a:r>
              <a:rPr lang="en-US" b="1" dirty="0" smtClean="0">
                <a:solidFill>
                  <a:srgbClr val="0000FF"/>
                </a:solidFill>
              </a:rPr>
              <a:t>Market Failure Definition: </a:t>
            </a:r>
            <a:r>
              <a:rPr lang="en-US" dirty="0" smtClean="0"/>
              <a:t>Markets are NOT always efficient. There are several circumstances under which resources will be </a:t>
            </a:r>
            <a:r>
              <a:rPr lang="en-US" i="1" dirty="0" err="1" smtClean="0"/>
              <a:t>mis</a:t>
            </a:r>
            <a:r>
              <a:rPr lang="en-US" i="1" dirty="0" smtClean="0"/>
              <a:t>-allocated</a:t>
            </a:r>
            <a:r>
              <a:rPr lang="en-US" dirty="0" smtClean="0"/>
              <a:t> by the free market. In other words, either </a:t>
            </a:r>
            <a:r>
              <a:rPr lang="en-US" i="1" dirty="0" smtClean="0"/>
              <a:t>too much</a:t>
            </a:r>
            <a:r>
              <a:rPr lang="en-US" dirty="0" smtClean="0"/>
              <a:t> of a good will be produced or </a:t>
            </a:r>
            <a:r>
              <a:rPr lang="en-US" i="1" dirty="0" smtClean="0"/>
              <a:t>not enough</a:t>
            </a:r>
            <a:r>
              <a:rPr lang="en-US" dirty="0" smtClean="0"/>
              <a:t> will be produced by the free market. Examples of market failures include:</a:t>
            </a:r>
          </a:p>
          <a:p>
            <a:endParaRPr lang="en-US" dirty="0" smtClean="0"/>
          </a:p>
          <a:p>
            <a:pPr lvl="1">
              <a:buFont typeface="Arial" pitchFamily="34" charset="0"/>
              <a:buChar char="•"/>
            </a:pPr>
            <a:r>
              <a:rPr lang="en-US" dirty="0" smtClean="0">
                <a:solidFill>
                  <a:schemeClr val="tx1">
                    <a:lumMod val="50000"/>
                    <a:lumOff val="50000"/>
                  </a:schemeClr>
                </a:solidFill>
              </a:rPr>
              <a:t>Negative Externalities of Production and Consumption</a:t>
            </a:r>
          </a:p>
          <a:p>
            <a:pPr lvl="1">
              <a:buFont typeface="Arial" pitchFamily="34" charset="0"/>
              <a:buChar char="•"/>
            </a:pPr>
            <a:r>
              <a:rPr lang="en-US" dirty="0" smtClean="0">
                <a:solidFill>
                  <a:schemeClr val="tx1">
                    <a:lumMod val="50000"/>
                    <a:lumOff val="50000"/>
                  </a:schemeClr>
                </a:solidFill>
              </a:rPr>
              <a:t>Positive Externalities of Production and Consumption</a:t>
            </a:r>
          </a:p>
          <a:p>
            <a:pPr lvl="1">
              <a:buFont typeface="Arial" pitchFamily="34" charset="0"/>
              <a:buChar char="•"/>
            </a:pPr>
            <a:r>
              <a:rPr lang="en-US" dirty="0" smtClean="0">
                <a:solidFill>
                  <a:schemeClr val="tx1">
                    <a:lumMod val="50000"/>
                    <a:lumOff val="50000"/>
                  </a:schemeClr>
                </a:solidFill>
              </a:rPr>
              <a:t>Lack of Public Goods</a:t>
            </a:r>
          </a:p>
          <a:p>
            <a:pPr lvl="1">
              <a:buFont typeface="Arial" pitchFamily="34" charset="0"/>
              <a:buChar char="•"/>
            </a:pPr>
            <a:r>
              <a:rPr lang="en-US" dirty="0" smtClean="0">
                <a:solidFill>
                  <a:schemeClr val="tx1">
                    <a:lumMod val="50000"/>
                    <a:lumOff val="50000"/>
                  </a:schemeClr>
                </a:solidFill>
              </a:rPr>
              <a:t>Common Access Resources and the Tragedy of the Commons</a:t>
            </a:r>
          </a:p>
          <a:p>
            <a:pPr lvl="1">
              <a:buFont typeface="Arial" pitchFamily="34" charset="0"/>
              <a:buChar char="•"/>
            </a:pPr>
            <a:r>
              <a:rPr lang="en-US" dirty="0" smtClean="0">
                <a:solidFill>
                  <a:schemeClr val="tx1">
                    <a:lumMod val="50000"/>
                    <a:lumOff val="50000"/>
                  </a:schemeClr>
                </a:solidFill>
              </a:rPr>
              <a:t>Asymmetric Information</a:t>
            </a:r>
          </a:p>
          <a:p>
            <a:pPr lvl="1">
              <a:buFont typeface="Arial" pitchFamily="34" charset="0"/>
              <a:buChar char="•"/>
            </a:pPr>
            <a:r>
              <a:rPr lang="en-US" dirty="0" smtClean="0">
                <a:solidFill>
                  <a:schemeClr val="tx1">
                    <a:lumMod val="50000"/>
                    <a:lumOff val="50000"/>
                  </a:schemeClr>
                </a:solidFill>
              </a:rPr>
              <a:t>Abuse of Monopoly Power</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ud-Cake-Slice-II.jpg"/>
          <p:cNvPicPr>
            <a:picLocks noChangeAspect="1"/>
          </p:cNvPicPr>
          <p:nvPr/>
        </p:nvPicPr>
        <p:blipFill>
          <a:blip r:embed="rId2" cstate="print"/>
          <a:srcRect/>
          <a:stretch>
            <a:fillRect/>
          </a:stretch>
        </p:blipFill>
        <p:spPr bwMode="auto">
          <a:xfrm>
            <a:off x="4667251" y="3172354"/>
            <a:ext cx="3298825" cy="1825625"/>
          </a:xfrm>
          <a:prstGeom prst="rect">
            <a:avLst/>
          </a:prstGeom>
          <a:noFill/>
          <a:ln w="9525">
            <a:noFill/>
            <a:miter lim="800000"/>
            <a:headEnd/>
            <a:tailEnd/>
          </a:ln>
        </p:spPr>
      </p:pic>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Terminology Alert!</a:t>
            </a:r>
          </a:p>
        </p:txBody>
      </p:sp>
      <p:sp>
        <p:nvSpPr>
          <p:cNvPr id="30724" name="TextBox 5"/>
          <p:cNvSpPr txBox="1">
            <a:spLocks noChangeArrowheads="1"/>
          </p:cNvSpPr>
          <p:nvPr/>
        </p:nvSpPr>
        <p:spPr bwMode="auto">
          <a:xfrm>
            <a:off x="917576" y="1312334"/>
            <a:ext cx="6632575" cy="830997"/>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When markets fail, governments </a:t>
            </a:r>
            <a:r>
              <a:rPr lang="en-US" sz="2400" i="1">
                <a:solidFill>
                  <a:schemeClr val="bg1"/>
                </a:solidFill>
                <a:latin typeface="Calibri" pitchFamily="34" charset="0"/>
              </a:rPr>
              <a:t>may</a:t>
            </a:r>
            <a:r>
              <a:rPr lang="en-US" sz="2400">
                <a:solidFill>
                  <a:schemeClr val="bg1"/>
                </a:solidFill>
                <a:latin typeface="Calibri" pitchFamily="34" charset="0"/>
              </a:rPr>
              <a:t> be able to correct the problem</a:t>
            </a:r>
          </a:p>
        </p:txBody>
      </p:sp>
      <p:sp>
        <p:nvSpPr>
          <p:cNvPr id="9" name="Rounded Rectangle 8"/>
          <p:cNvSpPr/>
          <p:nvPr/>
        </p:nvSpPr>
        <p:spPr>
          <a:xfrm>
            <a:off x="801688" y="1424782"/>
            <a:ext cx="4113212" cy="1459177"/>
          </a:xfrm>
          <a:prstGeom prst="roundRect">
            <a:avLst/>
          </a:prstGeom>
          <a:solidFill>
            <a:srgbClr val="4F6228"/>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6" name="TextBox 9"/>
          <p:cNvSpPr txBox="1">
            <a:spLocks noChangeArrowheads="1"/>
          </p:cNvSpPr>
          <p:nvPr/>
        </p:nvSpPr>
        <p:spPr bwMode="auto">
          <a:xfrm>
            <a:off x="885826" y="1490928"/>
            <a:ext cx="4029075" cy="1200329"/>
          </a:xfrm>
          <a:prstGeom prst="rect">
            <a:avLst/>
          </a:prstGeom>
          <a:noFill/>
          <a:ln w="9525">
            <a:noFill/>
            <a:miter lim="800000"/>
            <a:headEnd/>
            <a:tailEnd/>
          </a:ln>
        </p:spPr>
        <p:txBody>
          <a:bodyPr>
            <a:spAutoFit/>
          </a:bodyPr>
          <a:lstStyle/>
          <a:p>
            <a:r>
              <a:rPr lang="en-US" sz="2400" u="sng">
                <a:solidFill>
                  <a:schemeClr val="bg1"/>
                </a:solidFill>
                <a:latin typeface="Calibri" pitchFamily="34" charset="0"/>
              </a:rPr>
              <a:t>EXLUDABLE GOOD</a:t>
            </a:r>
            <a:r>
              <a:rPr lang="en-US" sz="2400">
                <a:solidFill>
                  <a:schemeClr val="bg1"/>
                </a:solidFill>
                <a:latin typeface="Calibri" pitchFamily="34" charset="0"/>
              </a:rPr>
              <a:t>:</a:t>
            </a:r>
          </a:p>
          <a:p>
            <a:r>
              <a:rPr lang="en-US" sz="2400" i="1">
                <a:solidFill>
                  <a:schemeClr val="bg1"/>
                </a:solidFill>
                <a:latin typeface="Calibri" pitchFamily="34" charset="0"/>
              </a:rPr>
              <a:t>anything which someone can be prevented from using</a:t>
            </a:r>
          </a:p>
        </p:txBody>
      </p:sp>
      <p:sp>
        <p:nvSpPr>
          <p:cNvPr id="11" name="Rounded Rectangle 10"/>
          <p:cNvSpPr/>
          <p:nvPr/>
        </p:nvSpPr>
        <p:spPr>
          <a:xfrm>
            <a:off x="815976" y="3444875"/>
            <a:ext cx="4092575" cy="1435365"/>
          </a:xfrm>
          <a:prstGeom prst="roundRect">
            <a:avLst/>
          </a:prstGeom>
          <a:solidFill>
            <a:srgbClr val="4F6228"/>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911225" y="3489854"/>
            <a:ext cx="3894138" cy="1569660"/>
          </a:xfrm>
          <a:prstGeom prst="rect">
            <a:avLst/>
          </a:prstGeom>
          <a:noFill/>
          <a:ln w="9525">
            <a:noFill/>
            <a:miter lim="800000"/>
            <a:headEnd/>
            <a:tailEnd/>
          </a:ln>
        </p:spPr>
        <p:txBody>
          <a:bodyPr>
            <a:spAutoFit/>
          </a:bodyPr>
          <a:lstStyle/>
          <a:p>
            <a:r>
              <a:rPr lang="en-US" sz="2400" u="sng">
                <a:solidFill>
                  <a:schemeClr val="bg1"/>
                </a:solidFill>
                <a:latin typeface="Calibri" pitchFamily="34" charset="0"/>
              </a:rPr>
              <a:t>RIVAL GOOD</a:t>
            </a:r>
            <a:r>
              <a:rPr lang="en-US" sz="2400">
                <a:solidFill>
                  <a:schemeClr val="bg1"/>
                </a:solidFill>
                <a:latin typeface="Calibri" pitchFamily="34" charset="0"/>
              </a:rPr>
              <a:t>:</a:t>
            </a:r>
          </a:p>
          <a:p>
            <a:r>
              <a:rPr lang="en-US" sz="2400">
                <a:solidFill>
                  <a:schemeClr val="bg1"/>
                </a:solidFill>
                <a:latin typeface="Calibri" pitchFamily="34" charset="0"/>
              </a:rPr>
              <a:t>anything for which one person’s use diminishes the value to another person</a:t>
            </a:r>
          </a:p>
        </p:txBody>
      </p:sp>
      <p:pic>
        <p:nvPicPr>
          <p:cNvPr id="4" name="Picture 3" descr="BARRIER_GATE.jpg"/>
          <p:cNvPicPr>
            <a:picLocks noChangeAspect="1"/>
          </p:cNvPicPr>
          <p:nvPr/>
        </p:nvPicPr>
        <p:blipFill>
          <a:blip r:embed="rId3" cstate="print"/>
          <a:srcRect/>
          <a:stretch>
            <a:fillRect/>
          </a:stretch>
        </p:blipFill>
        <p:spPr bwMode="auto">
          <a:xfrm>
            <a:off x="5170488" y="1461824"/>
            <a:ext cx="3562350" cy="15663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Common Resources</a:t>
            </a:r>
          </a:p>
        </p:txBody>
      </p:sp>
      <p:sp>
        <p:nvSpPr>
          <p:cNvPr id="2" name="TextBox 1"/>
          <p:cNvSpPr txBox="1"/>
          <p:nvPr/>
        </p:nvSpPr>
        <p:spPr>
          <a:xfrm>
            <a:off x="901700" y="1058333"/>
            <a:ext cx="7353300" cy="2616101"/>
          </a:xfrm>
          <a:prstGeom prst="rect">
            <a:avLst/>
          </a:prstGeom>
          <a:noFill/>
        </p:spPr>
        <p:txBody>
          <a:bodyPr>
            <a:spAutoFit/>
          </a:bodyPr>
          <a:lstStyle/>
          <a:p>
            <a:pPr fontAlgn="auto">
              <a:spcBef>
                <a:spcPts val="1200"/>
              </a:spcBef>
              <a:spcAft>
                <a:spcPts val="0"/>
              </a:spcAft>
              <a:defRPr/>
            </a:pPr>
            <a:r>
              <a:rPr lang="en-US" sz="2400" dirty="0">
                <a:latin typeface="+mn-lt"/>
              </a:rPr>
              <a:t>A common resource is something which meets the following two conditions:</a:t>
            </a:r>
          </a:p>
          <a:p>
            <a:pPr marL="457200" indent="-457200" fontAlgn="auto">
              <a:spcBef>
                <a:spcPts val="1200"/>
              </a:spcBef>
              <a:spcAft>
                <a:spcPts val="0"/>
              </a:spcAft>
              <a:buFont typeface="+mj-lt"/>
              <a:buAutoNum type="arabicPeriod"/>
              <a:defRPr/>
            </a:pPr>
            <a:r>
              <a:rPr lang="en-US" sz="2400" dirty="0">
                <a:latin typeface="+mn-lt"/>
              </a:rPr>
              <a:t>It is impossible to </a:t>
            </a:r>
            <a:r>
              <a:rPr lang="en-US" sz="2400" i="1" dirty="0">
                <a:latin typeface="+mn-lt"/>
              </a:rPr>
              <a:t>charge</a:t>
            </a:r>
            <a:r>
              <a:rPr lang="en-US" sz="2400" dirty="0">
                <a:latin typeface="+mn-lt"/>
              </a:rPr>
              <a:t> people for using it…and you can’t stop people who </a:t>
            </a:r>
            <a:r>
              <a:rPr lang="en-US" sz="2400" i="1" dirty="0">
                <a:latin typeface="+mn-lt"/>
              </a:rPr>
              <a:t>don</a:t>
            </a:r>
            <a:r>
              <a:rPr lang="fr-FR" sz="2400" i="1" dirty="0">
                <a:latin typeface="+mn-lt"/>
              </a:rPr>
              <a:t>’</a:t>
            </a:r>
            <a:r>
              <a:rPr lang="en-US" sz="2400" i="1" dirty="0">
                <a:latin typeface="+mn-lt"/>
              </a:rPr>
              <a:t>t</a:t>
            </a:r>
            <a:r>
              <a:rPr lang="en-US" sz="2400" dirty="0">
                <a:latin typeface="+mn-lt"/>
              </a:rPr>
              <a:t> pay from using it, </a:t>
            </a:r>
            <a:r>
              <a:rPr lang="en-US" sz="2400" u="sng" dirty="0">
                <a:latin typeface="+mn-lt"/>
              </a:rPr>
              <a:t>and</a:t>
            </a:r>
          </a:p>
          <a:p>
            <a:pPr marL="457200" indent="-457200" fontAlgn="auto">
              <a:spcBef>
                <a:spcPts val="1200"/>
              </a:spcBef>
              <a:spcAft>
                <a:spcPts val="0"/>
              </a:spcAft>
              <a:buFont typeface="+mj-lt"/>
              <a:buAutoNum type="arabicPeriod"/>
              <a:defRPr/>
            </a:pPr>
            <a:r>
              <a:rPr lang="en-US" sz="2400" dirty="0">
                <a:latin typeface="+mn-lt"/>
              </a:rPr>
              <a:t>The use by one person reduces its availability to another person</a:t>
            </a:r>
          </a:p>
        </p:txBody>
      </p:sp>
      <p:sp>
        <p:nvSpPr>
          <p:cNvPr id="13" name="TextBox 12"/>
          <p:cNvSpPr txBox="1">
            <a:spLocks noChangeArrowheads="1"/>
          </p:cNvSpPr>
          <p:nvPr/>
        </p:nvSpPr>
        <p:spPr bwMode="auto">
          <a:xfrm>
            <a:off x="896938" y="3407834"/>
            <a:ext cx="7353300" cy="461665"/>
          </a:xfrm>
          <a:prstGeom prst="rect">
            <a:avLst/>
          </a:prstGeom>
          <a:noFill/>
          <a:ln w="9525">
            <a:noFill/>
            <a:miter lim="800000"/>
            <a:headEnd/>
            <a:tailEnd/>
          </a:ln>
        </p:spPr>
        <p:txBody>
          <a:bodyPr>
            <a:spAutoFit/>
          </a:bodyPr>
          <a:lstStyle/>
          <a:p>
            <a:pPr>
              <a:spcBef>
                <a:spcPts val="1200"/>
              </a:spcBef>
            </a:pPr>
            <a:r>
              <a:rPr lang="en-US" sz="2400">
                <a:latin typeface="Calibri" pitchFamily="34" charset="0"/>
              </a:rPr>
              <a:t>In other words….</a:t>
            </a:r>
          </a:p>
        </p:txBody>
      </p:sp>
      <p:pic>
        <p:nvPicPr>
          <p:cNvPr id="14" name="Picture 13" descr="BARRIER_GATE.jpg"/>
          <p:cNvPicPr>
            <a:picLocks noChangeAspect="1"/>
          </p:cNvPicPr>
          <p:nvPr/>
        </p:nvPicPr>
        <p:blipFill>
          <a:blip r:embed="rId2" cstate="print"/>
          <a:srcRect/>
          <a:stretch>
            <a:fillRect/>
          </a:stretch>
        </p:blipFill>
        <p:spPr bwMode="auto">
          <a:xfrm>
            <a:off x="3248026" y="4270375"/>
            <a:ext cx="1412875" cy="620448"/>
          </a:xfrm>
          <a:prstGeom prst="rect">
            <a:avLst/>
          </a:prstGeom>
          <a:noFill/>
          <a:ln w="9525">
            <a:noFill/>
            <a:miter lim="800000"/>
            <a:headEnd/>
            <a:tailEnd/>
          </a:ln>
        </p:spPr>
      </p:pic>
      <p:pic>
        <p:nvPicPr>
          <p:cNvPr id="4" name="Picture 3" descr="no-sign-7.png"/>
          <p:cNvPicPr>
            <a:picLocks noChangeAspect="1"/>
          </p:cNvPicPr>
          <p:nvPr/>
        </p:nvPicPr>
        <p:blipFill>
          <a:blip r:embed="rId3" cstate="print">
            <a:clrChange>
              <a:clrFrom>
                <a:srgbClr val="FE0B0A"/>
              </a:clrFrom>
              <a:clrTo>
                <a:srgbClr val="FE0B0A">
                  <a:alpha val="0"/>
                </a:srgbClr>
              </a:clrTo>
            </a:clrChange>
          </a:blip>
          <a:srcRect/>
          <a:stretch>
            <a:fillRect/>
          </a:stretch>
        </p:blipFill>
        <p:spPr bwMode="auto">
          <a:xfrm>
            <a:off x="2906713" y="4085167"/>
            <a:ext cx="1162050" cy="959115"/>
          </a:xfrm>
          <a:prstGeom prst="rect">
            <a:avLst/>
          </a:prstGeom>
          <a:noFill/>
          <a:ln w="9525">
            <a:noFill/>
            <a:miter lim="800000"/>
            <a:headEnd/>
            <a:tailEnd/>
          </a:ln>
        </p:spPr>
      </p:pic>
      <p:pic>
        <p:nvPicPr>
          <p:cNvPr id="5" name="Picture 4" descr="0808-0710-2914-4649.jpg"/>
          <p:cNvPicPr>
            <a:picLocks noChangeAspect="1"/>
          </p:cNvPicPr>
          <p:nvPr/>
        </p:nvPicPr>
        <p:blipFill>
          <a:blip r:embed="rId4" cstate="print"/>
          <a:srcRect/>
          <a:stretch>
            <a:fillRect/>
          </a:stretch>
        </p:blipFill>
        <p:spPr bwMode="auto">
          <a:xfrm>
            <a:off x="5248276" y="3780896"/>
            <a:ext cx="733425" cy="609865"/>
          </a:xfrm>
          <a:prstGeom prst="rect">
            <a:avLst/>
          </a:prstGeom>
          <a:noFill/>
          <a:ln w="9525">
            <a:noFill/>
            <a:miter lim="800000"/>
            <a:headEnd/>
            <a:tailEnd/>
          </a:ln>
        </p:spPr>
      </p:pic>
      <p:pic>
        <p:nvPicPr>
          <p:cNvPr id="15" name="Picture 14" descr="Mud-Cake-Slice-II.jpg"/>
          <p:cNvPicPr>
            <a:picLocks noChangeAspect="1"/>
          </p:cNvPicPr>
          <p:nvPr/>
        </p:nvPicPr>
        <p:blipFill>
          <a:blip r:embed="rId5" cstate="print"/>
          <a:srcRect t="12299"/>
          <a:stretch>
            <a:fillRect/>
          </a:stretch>
        </p:blipFill>
        <p:spPr bwMode="auto">
          <a:xfrm>
            <a:off x="4852988" y="4311386"/>
            <a:ext cx="1592262" cy="7725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Common Resources - Examples</a:t>
            </a:r>
          </a:p>
        </p:txBody>
      </p:sp>
      <p:pic>
        <p:nvPicPr>
          <p:cNvPr id="39939" name="Picture 4" descr="Cairo_Jam.jpg"/>
          <p:cNvPicPr>
            <a:picLocks noChangeAspect="1"/>
          </p:cNvPicPr>
          <p:nvPr/>
        </p:nvPicPr>
        <p:blipFill>
          <a:blip r:embed="rId2" cstate="print"/>
          <a:srcRect/>
          <a:stretch>
            <a:fillRect/>
          </a:stretch>
        </p:blipFill>
        <p:spPr bwMode="auto">
          <a:xfrm>
            <a:off x="1044576" y="1144324"/>
            <a:ext cx="7566025" cy="4202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Common Resources - Examples</a:t>
            </a:r>
          </a:p>
        </p:txBody>
      </p:sp>
      <p:pic>
        <p:nvPicPr>
          <p:cNvPr id="3" name="Picture 2" descr="oil_wells.jpg"/>
          <p:cNvPicPr>
            <a:picLocks noChangeAspect="1"/>
          </p:cNvPicPr>
          <p:nvPr/>
        </p:nvPicPr>
        <p:blipFill>
          <a:blip r:embed="rId2" cstate="print"/>
          <a:stretch>
            <a:fillRect/>
          </a:stretch>
        </p:blipFill>
        <p:spPr>
          <a:xfrm>
            <a:off x="1103314" y="989542"/>
            <a:ext cx="7089775" cy="45481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8129268"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Common Resources - Examples</a:t>
            </a:r>
          </a:p>
        </p:txBody>
      </p:sp>
      <p:pic>
        <p:nvPicPr>
          <p:cNvPr id="2" name="Picture 1" descr="bluefin_tuna_turkey_wm.jpg"/>
          <p:cNvPicPr>
            <a:picLocks noChangeAspect="1"/>
          </p:cNvPicPr>
          <p:nvPr/>
        </p:nvPicPr>
        <p:blipFill rotWithShape="1">
          <a:blip r:embed="rId2" cstate="print"/>
          <a:srcRect b="6498"/>
          <a:stretch/>
        </p:blipFill>
        <p:spPr>
          <a:xfrm>
            <a:off x="682625" y="1284552"/>
            <a:ext cx="4967288" cy="2910417"/>
          </a:xfrm>
          <a:prstGeom prst="rect">
            <a:avLst/>
          </a:prstGeom>
          <a:ln>
            <a:noFill/>
          </a:ln>
          <a:effectLst>
            <a:outerShdw blurRad="292100" dist="139700" dir="2700000" algn="tl" rotWithShape="0">
              <a:srgbClr val="333333">
                <a:alpha val="65000"/>
              </a:srgbClr>
            </a:outerShdw>
          </a:effectLst>
        </p:spPr>
      </p:pic>
      <p:pic>
        <p:nvPicPr>
          <p:cNvPr id="3" name="Picture 2" descr="bluefin-tuna1.jpg"/>
          <p:cNvPicPr>
            <a:picLocks noChangeAspect="1"/>
          </p:cNvPicPr>
          <p:nvPr/>
        </p:nvPicPr>
        <p:blipFill>
          <a:blip r:embed="rId3" cstate="print"/>
          <a:stretch>
            <a:fillRect/>
          </a:stretch>
        </p:blipFill>
        <p:spPr>
          <a:xfrm>
            <a:off x="4772025" y="3304646"/>
            <a:ext cx="3767138" cy="20769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5539978"/>
          </a:xfrm>
          <a:prstGeom prst="rect">
            <a:avLst/>
          </a:prstGeom>
          <a:noFill/>
        </p:spPr>
        <p:txBody>
          <a:bodyPr wrap="square" rtlCol="0">
            <a:spAutoFit/>
          </a:bodyPr>
          <a:lstStyle/>
          <a:p>
            <a:r>
              <a:rPr lang="en-US" sz="2400" dirty="0" smtClean="0">
                <a:solidFill>
                  <a:srgbClr val="FF0000"/>
                </a:solidFill>
              </a:rPr>
              <a:t>Common Access Resources</a:t>
            </a:r>
          </a:p>
          <a:p>
            <a:r>
              <a:rPr lang="en-US" dirty="0" smtClean="0"/>
              <a:t>In addition to </a:t>
            </a:r>
            <a:r>
              <a:rPr lang="en-US" i="1" dirty="0" smtClean="0"/>
              <a:t>merit goods, demerit goods and public goods</a:t>
            </a:r>
            <a:r>
              <a:rPr lang="en-US" dirty="0" smtClean="0"/>
              <a:t>, a third type of market failure arises from the existence of common access resources:</a:t>
            </a:r>
          </a:p>
          <a:p>
            <a:endParaRPr lang="en-US" dirty="0" smtClean="0"/>
          </a:p>
          <a:p>
            <a:endParaRPr lang="en-US" b="1" dirty="0" smtClean="0"/>
          </a:p>
          <a:p>
            <a:r>
              <a:rPr lang="en-US" b="1" dirty="0" smtClean="0">
                <a:solidFill>
                  <a:srgbClr val="0000FF"/>
                </a:solidFill>
              </a:rPr>
              <a:t>Common Access Resources: </a:t>
            </a:r>
            <a:r>
              <a:rPr lang="en-US" dirty="0" smtClean="0"/>
              <a:t>Those “gifts of nature” over which there is no private ownership, and therefore no effective means of regulating the use of the resource. </a:t>
            </a:r>
          </a:p>
          <a:p>
            <a:endParaRPr lang="en-US" b="1" dirty="0"/>
          </a:p>
          <a:p>
            <a:r>
              <a:rPr lang="en-US" dirty="0" smtClean="0"/>
              <a:t>Examples of common access resources include: </a:t>
            </a:r>
          </a:p>
          <a:p>
            <a:pPr marL="742950" lvl="1" indent="-285750">
              <a:buFont typeface="Arial" pitchFamily="34" charset="0"/>
              <a:buChar char="•"/>
            </a:pPr>
            <a:r>
              <a:rPr lang="en-US" b="1" dirty="0" smtClean="0"/>
              <a:t>Fish in the sea</a:t>
            </a:r>
          </a:p>
          <a:p>
            <a:pPr marL="742950" lvl="1" indent="-285750">
              <a:buFont typeface="Arial" pitchFamily="34" charset="0"/>
              <a:buChar char="•"/>
            </a:pPr>
            <a:r>
              <a:rPr lang="en-US" b="1" dirty="0" smtClean="0"/>
              <a:t>Trees in a forest</a:t>
            </a:r>
            <a:endParaRPr lang="en-US" b="1" dirty="0"/>
          </a:p>
          <a:p>
            <a:pPr marL="742950" lvl="1" indent="-285750">
              <a:buFont typeface="Arial" pitchFamily="34" charset="0"/>
              <a:buChar char="•"/>
            </a:pPr>
            <a:r>
              <a:rPr lang="en-US" b="1" dirty="0" smtClean="0"/>
              <a:t>Common pastureland</a:t>
            </a:r>
          </a:p>
          <a:p>
            <a:pPr marL="742950" lvl="1" indent="-285750">
              <a:buFont typeface="Arial" pitchFamily="34" charset="0"/>
              <a:buChar char="•"/>
            </a:pPr>
            <a:r>
              <a:rPr lang="en-US" b="1" dirty="0" smtClean="0"/>
              <a:t>Fresh water in aquifers or in rivers</a:t>
            </a:r>
          </a:p>
          <a:p>
            <a:pPr marL="285750" indent="-285750">
              <a:buFont typeface="Arial" pitchFamily="34" charset="0"/>
              <a:buChar char="•"/>
            </a:pPr>
            <a:endParaRPr lang="en-US" b="1" dirty="0" smtClean="0"/>
          </a:p>
          <a:p>
            <a:pPr marL="285750" indent="-285750">
              <a:buFont typeface="Arial" pitchFamily="34" charset="0"/>
              <a:buChar char="•"/>
            </a:pPr>
            <a:endParaRPr lang="en-US" b="1" dirty="0"/>
          </a:p>
          <a:p>
            <a:r>
              <a:rPr lang="en-US" dirty="0" smtClean="0"/>
              <a:t>In each of these cases, the lack of ownership over the resources creates an incentive for potential users to exploit them to the fullest extent possible, so as to extract as much benefit as possible before other users extract and exploit the resource. This is known as :</a:t>
            </a:r>
          </a:p>
          <a:p>
            <a:pPr algn="ctr"/>
            <a:r>
              <a:rPr lang="en-US" sz="2400" i="1" dirty="0" smtClean="0">
                <a:solidFill>
                  <a:srgbClr val="FF0000"/>
                </a:solidFill>
              </a:rPr>
              <a:t>The Tragedy of the Commons</a:t>
            </a:r>
          </a:p>
        </p:txBody>
      </p:sp>
      <p:pic>
        <p:nvPicPr>
          <p:cNvPr id="2" name="_Tc6ywqoL6o?version=3&amp;hl=en_US&amp;rel=0"/>
          <p:cNvPicPr>
            <a:picLocks noRot="1" noChangeAspect="1"/>
          </p:cNvPicPr>
          <p:nvPr>
            <a:videoFile r:link="rId1"/>
          </p:nvPr>
        </p:nvPicPr>
        <p:blipFill>
          <a:blip r:embed="rId3" cstate="print"/>
          <a:stretch>
            <a:fillRect/>
          </a:stretch>
        </p:blipFill>
        <p:spPr>
          <a:xfrm>
            <a:off x="4932040" y="2713484"/>
            <a:ext cx="2088232" cy="1566174"/>
          </a:xfrm>
          <a:prstGeom prst="rect">
            <a:avLst/>
          </a:prstGeom>
        </p:spPr>
      </p:pic>
      <p:sp>
        <p:nvSpPr>
          <p:cNvPr id="4" name="TextBox 3"/>
          <p:cNvSpPr txBox="1"/>
          <p:nvPr/>
        </p:nvSpPr>
        <p:spPr>
          <a:xfrm>
            <a:off x="7020272" y="2641476"/>
            <a:ext cx="2016224" cy="738664"/>
          </a:xfrm>
          <a:prstGeom prst="rect">
            <a:avLst/>
          </a:prstGeom>
          <a:noFill/>
        </p:spPr>
        <p:txBody>
          <a:bodyPr wrap="square" rtlCol="0">
            <a:spAutoFit/>
          </a:bodyPr>
          <a:lstStyle/>
          <a:p>
            <a:r>
              <a:rPr lang="en-US" sz="1400" u="sng" dirty="0">
                <a:hlinkClick r:id="rId4"/>
              </a:rPr>
              <a:t>Thousands of fishermen empty lake in minutes - Human </a:t>
            </a:r>
            <a:r>
              <a:rPr lang="en-US" sz="1400" u="sng" dirty="0" smtClean="0">
                <a:hlinkClick r:id="rId4"/>
              </a:rPr>
              <a:t>Planet</a:t>
            </a:r>
            <a:endParaRPr lang="en-US" sz="1400" dirty="0"/>
          </a:p>
        </p:txBody>
      </p:sp>
    </p:spTree>
    <p:extLst>
      <p:ext uri="{BB962C8B-B14F-4D97-AF65-F5344CB8AC3E}">
        <p14:creationId xmlns:p14="http://schemas.microsoft.com/office/powerpoint/2010/main" xmlns="" val="7639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67958"/>
            <a:ext cx="7887546" cy="1323439"/>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Why do Common Resources Cause a Market Failure?</a:t>
            </a:r>
          </a:p>
        </p:txBody>
      </p:sp>
      <p:sp>
        <p:nvSpPr>
          <p:cNvPr id="2" name="TextBox 1"/>
          <p:cNvSpPr txBox="1"/>
          <p:nvPr/>
        </p:nvSpPr>
        <p:spPr>
          <a:xfrm>
            <a:off x="801689" y="1760803"/>
            <a:ext cx="7577137" cy="3631763"/>
          </a:xfrm>
          <a:prstGeom prst="rect">
            <a:avLst/>
          </a:prstGeom>
          <a:noFill/>
        </p:spPr>
        <p:txBody>
          <a:bodyPr>
            <a:spAutoFit/>
          </a:bodyPr>
          <a:lstStyle/>
          <a:p>
            <a:pPr fontAlgn="auto">
              <a:spcBef>
                <a:spcPts val="1200"/>
              </a:spcBef>
              <a:spcAft>
                <a:spcPts val="0"/>
              </a:spcAft>
              <a:defRPr/>
            </a:pPr>
            <a:r>
              <a:rPr lang="en-US" sz="2400" dirty="0">
                <a:latin typeface="+mn-lt"/>
              </a:rPr>
              <a:t>Because of our old friend 				</a:t>
            </a:r>
            <a:r>
              <a:rPr lang="en-US" sz="2400" dirty="0" smtClean="0">
                <a:latin typeface="+mn-lt"/>
              </a:rPr>
              <a:t>the </a:t>
            </a:r>
            <a:r>
              <a:rPr lang="en-US" sz="2400" dirty="0">
                <a:latin typeface="+mn-lt"/>
              </a:rPr>
              <a:t>THE TRAGEDY OF THE COMMONS</a:t>
            </a:r>
          </a:p>
          <a:p>
            <a:pPr fontAlgn="auto">
              <a:lnSpc>
                <a:spcPct val="50000"/>
              </a:lnSpc>
              <a:spcBef>
                <a:spcPts val="1200"/>
              </a:spcBef>
              <a:spcAft>
                <a:spcPts val="0"/>
              </a:spcAft>
              <a:defRPr/>
            </a:pPr>
            <a:endParaRPr lang="en-US" sz="2400" dirty="0">
              <a:latin typeface="+mn-lt"/>
            </a:endParaRPr>
          </a:p>
          <a:p>
            <a:pPr marL="342900" indent="-342900" fontAlgn="auto">
              <a:spcBef>
                <a:spcPts val="1200"/>
              </a:spcBef>
              <a:spcAft>
                <a:spcPts val="0"/>
              </a:spcAft>
              <a:buFont typeface="Arial"/>
              <a:buChar char="•"/>
              <a:defRPr/>
            </a:pPr>
            <a:r>
              <a:rPr lang="en-US" sz="2400" dirty="0">
                <a:latin typeface="+mn-lt"/>
              </a:rPr>
              <a:t>My use of something reduces							 your enjoyment…</a:t>
            </a:r>
          </a:p>
          <a:p>
            <a:pPr marL="342900" indent="-342900" fontAlgn="auto">
              <a:spcBef>
                <a:spcPts val="1200"/>
              </a:spcBef>
              <a:spcAft>
                <a:spcPts val="0"/>
              </a:spcAft>
              <a:buFont typeface="Arial"/>
              <a:buChar char="•"/>
              <a:defRPr/>
            </a:pPr>
            <a:r>
              <a:rPr lang="en-US" sz="2400" dirty="0">
                <a:latin typeface="+mn-lt"/>
              </a:rPr>
              <a:t>Your use reduces my enjoyment…</a:t>
            </a:r>
          </a:p>
          <a:p>
            <a:pPr marL="342900" indent="-342900" fontAlgn="auto">
              <a:spcBef>
                <a:spcPts val="1200"/>
              </a:spcBef>
              <a:spcAft>
                <a:spcPts val="0"/>
              </a:spcAft>
              <a:buFont typeface="Arial"/>
              <a:buChar char="•"/>
              <a:defRPr/>
            </a:pPr>
            <a:r>
              <a:rPr lang="en-US" sz="2400" dirty="0">
                <a:latin typeface="+mn-lt"/>
              </a:rPr>
              <a:t>But neither of us can prevent the other from using it…</a:t>
            </a:r>
          </a:p>
          <a:p>
            <a:pPr marL="342900" indent="-342900" fontAlgn="auto">
              <a:spcBef>
                <a:spcPts val="1200"/>
              </a:spcBef>
              <a:spcAft>
                <a:spcPts val="0"/>
              </a:spcAft>
              <a:buFont typeface="Arial"/>
              <a:buChar char="•"/>
              <a:defRPr/>
            </a:pPr>
            <a:r>
              <a:rPr lang="en-US" sz="2400" dirty="0">
                <a:latin typeface="+mn-lt"/>
              </a:rPr>
              <a:t>So we both try to get as much as we can before it’s gone</a:t>
            </a:r>
          </a:p>
        </p:txBody>
      </p:sp>
      <p:pic>
        <p:nvPicPr>
          <p:cNvPr id="3" name="Picture 2" descr="enclosed-field-over-earlier-pasture.jpg"/>
          <p:cNvPicPr>
            <a:picLocks noChangeAspect="1"/>
          </p:cNvPicPr>
          <p:nvPr/>
        </p:nvPicPr>
        <p:blipFill>
          <a:blip r:embed="rId2" cstate="print">
            <a:extLst>
              <a:ext uri="{28A0092B-C50C-407E-A947-70E740481C1C}"/>
            </a:extLst>
          </a:blip>
          <a:stretch>
            <a:fillRect/>
          </a:stretch>
        </p:blipFill>
        <p:spPr>
          <a:xfrm>
            <a:off x="5940152" y="1345332"/>
            <a:ext cx="2780099" cy="16101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44" y="0"/>
            <a:ext cx="9154344" cy="3416320"/>
          </a:xfrm>
          <a:prstGeom prst="rect">
            <a:avLst/>
          </a:prstGeom>
          <a:noFill/>
        </p:spPr>
        <p:txBody>
          <a:bodyPr vert="horz" wrap="square" rtlCol="0">
            <a:spAutoFit/>
          </a:bodyPr>
          <a:lstStyle/>
          <a:p>
            <a:r>
              <a:rPr lang="en-US" sz="2400" dirty="0" smtClean="0">
                <a:solidFill>
                  <a:srgbClr val="FF0000"/>
                </a:solidFill>
              </a:rPr>
              <a:t>Common Access Resources – possible solutions</a:t>
            </a:r>
          </a:p>
          <a:p>
            <a:r>
              <a:rPr lang="en-US" dirty="0" smtClean="0"/>
              <a:t>In his essay, Hardin </a:t>
            </a:r>
            <a:r>
              <a:rPr lang="en-US" dirty="0"/>
              <a:t>explained that when there exist </a:t>
            </a:r>
            <a:r>
              <a:rPr lang="en-US" dirty="0" smtClean="0"/>
              <a:t>a common resource, </a:t>
            </a:r>
            <a:r>
              <a:rPr lang="en-US" dirty="0"/>
              <a:t>for which there is no private owner, the incentive among rational users of that resources is to exploit it to the fullest potential in order to maximize their own self gain before the resource is depleted. </a:t>
            </a:r>
            <a:endParaRPr lang="en-US" dirty="0" smtClean="0"/>
          </a:p>
          <a:p>
            <a:endParaRPr lang="en-US" dirty="0" smtClean="0"/>
          </a:p>
          <a:p>
            <a:pPr marL="285750" indent="-285750">
              <a:buFont typeface="Arial" pitchFamily="34" charset="0"/>
              <a:buChar char="•"/>
            </a:pPr>
            <a:r>
              <a:rPr lang="en-US" sz="1600" dirty="0" smtClean="0"/>
              <a:t>The </a:t>
            </a:r>
            <a:r>
              <a:rPr lang="en-US" sz="1600" dirty="0"/>
              <a:t>tragedy of the commons, therefore, is that common resources will inevitably be depleted due to humans’ self-interested behavior, leaving us with shortages in key resources essential to human survival</a:t>
            </a:r>
            <a:r>
              <a:rPr lang="en-US" sz="1600" dirty="0" smtClean="0"/>
              <a:t>.</a:t>
            </a:r>
          </a:p>
          <a:p>
            <a:pPr marL="285750" indent="-285750">
              <a:buFont typeface="Arial" pitchFamily="34" charset="0"/>
              <a:buChar char="•"/>
            </a:pPr>
            <a:r>
              <a:rPr lang="en-US" sz="1600" dirty="0" smtClean="0"/>
              <a:t>This represents a market failure because, without allocation of property rights over or effective management of common access resources, they will be exploited </a:t>
            </a:r>
            <a:r>
              <a:rPr lang="en-US" sz="1600" i="1" dirty="0" smtClean="0"/>
              <a:t>unsustainable</a:t>
            </a:r>
          </a:p>
          <a:p>
            <a:pPr marL="285750" indent="-285750">
              <a:buFont typeface="Arial" pitchFamily="34" charset="0"/>
              <a:buChar char="•"/>
            </a:pPr>
            <a:endParaRPr lang="en-US" sz="1600" b="1" i="1" dirty="0" smtClean="0">
              <a:solidFill>
                <a:srgbClr val="FF0000"/>
              </a:solidFill>
            </a:endParaRPr>
          </a:p>
          <a:p>
            <a:pPr marL="285750" indent="-285750">
              <a:buFont typeface="Arial" pitchFamily="34" charset="0"/>
              <a:buChar char="•"/>
            </a:pPr>
            <a:r>
              <a:rPr lang="en-US" sz="2000" b="1" i="1" dirty="0" smtClean="0">
                <a:solidFill>
                  <a:srgbClr val="FF0000"/>
                </a:solidFill>
              </a:rPr>
              <a:t>Sustainability: </a:t>
            </a:r>
            <a:r>
              <a:rPr lang="en-US" sz="2000" i="1" dirty="0" smtClean="0">
                <a:solidFill>
                  <a:srgbClr val="FF0000"/>
                </a:solidFill>
              </a:rPr>
              <a:t>The ability of an activity or a resources to endure for the use and enjoyment of future generations.</a:t>
            </a:r>
            <a:endParaRPr lang="en-US" b="1" dirty="0" smtClean="0">
              <a:solidFill>
                <a:schemeClr val="tx1">
                  <a:lumMod val="50000"/>
                  <a:lumOff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723215430"/>
              </p:ext>
            </p:extLst>
          </p:nvPr>
        </p:nvGraphicFramePr>
        <p:xfrm>
          <a:off x="0" y="3361556"/>
          <a:ext cx="9108504" cy="2272190"/>
        </p:xfrm>
        <a:graphic>
          <a:graphicData uri="http://schemas.openxmlformats.org/drawingml/2006/table">
            <a:tbl>
              <a:tblPr firstRow="1" bandRow="1">
                <a:tableStyleId>{5C22544A-7EE6-4342-B048-85BDC9FD1C3A}</a:tableStyleId>
              </a:tblPr>
              <a:tblGrid>
                <a:gridCol w="2592288"/>
                <a:gridCol w="6516216"/>
              </a:tblGrid>
              <a:tr h="15132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Possible Solutions to the Tragedy of the Commons: </a:t>
                      </a:r>
                    </a:p>
                  </a:txBody>
                  <a:tcPr/>
                </a:tc>
                <a:tc hMerge="1">
                  <a:txBody>
                    <a:bodyPr/>
                    <a:lstStyle/>
                    <a:p>
                      <a:endParaRPr lang="en-US" dirty="0"/>
                    </a:p>
                  </a:txBody>
                  <a:tcPr/>
                </a:tc>
              </a:tr>
              <a:tr h="801480">
                <a:tc>
                  <a:txBody>
                    <a:bodyPr/>
                    <a:lstStyle/>
                    <a:p>
                      <a:pPr algn="ctr"/>
                      <a:r>
                        <a:rPr lang="en-US" b="1" dirty="0" smtClean="0">
                          <a:solidFill>
                            <a:srgbClr val="0000FF"/>
                          </a:solidFill>
                        </a:rPr>
                        <a:t>Privatization: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50000"/>
                              <a:lumOff val="50000"/>
                            </a:schemeClr>
                          </a:solidFill>
                        </a:rPr>
                        <a:t>Assigning private ownership over a resource creates an incentive among the private owners to protect and manage its use in a sustainable manner, so as to benefit from its existence into the future.</a:t>
                      </a:r>
                      <a:endParaRPr lang="en-US" sz="1400" b="1" dirty="0" smtClean="0">
                        <a:solidFill>
                          <a:schemeClr val="tx1">
                            <a:lumMod val="50000"/>
                            <a:lumOff val="50000"/>
                          </a:schemeClr>
                        </a:solidFill>
                      </a:endParaRPr>
                    </a:p>
                  </a:txBody>
                  <a:tcPr/>
                </a:tc>
              </a:tr>
              <a:tr h="567715">
                <a:tc>
                  <a:txBody>
                    <a:bodyPr/>
                    <a:lstStyle/>
                    <a:p>
                      <a:pPr algn="ctr"/>
                      <a:r>
                        <a:rPr lang="en-US" sz="1600" b="1" dirty="0" smtClean="0">
                          <a:solidFill>
                            <a:srgbClr val="0000FF"/>
                          </a:solidFill>
                        </a:rPr>
                        <a:t>Government management: </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50000"/>
                              <a:lumOff val="50000"/>
                            </a:schemeClr>
                          </a:solidFill>
                        </a:rPr>
                        <a:t>Strict government control over the access to and use of common resources may limit access to them to a sustainable level.</a:t>
                      </a:r>
                    </a:p>
                  </a:txBody>
                  <a:tcPr/>
                </a:tc>
              </a:tr>
              <a:tr h="567715">
                <a:tc>
                  <a:txBody>
                    <a:bodyPr/>
                    <a:lstStyle/>
                    <a:p>
                      <a:pPr algn="ctr"/>
                      <a:r>
                        <a:rPr lang="en-US" b="1" dirty="0" smtClean="0">
                          <a:solidFill>
                            <a:srgbClr val="0000FF"/>
                          </a:solidFill>
                        </a:rPr>
                        <a:t>Tradeable permits: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50000"/>
                              <a:lumOff val="50000"/>
                            </a:schemeClr>
                          </a:solidFill>
                        </a:rPr>
                        <a:t>Issuing permits to private users to allow a certain amount of extraction in a period of time may limit the exploitation of the resource to  sustainable level.</a:t>
                      </a:r>
                      <a:endParaRPr lang="en-US" sz="1400" b="1" dirty="0" smtClean="0">
                        <a:solidFill>
                          <a:schemeClr val="tx1">
                            <a:lumMod val="50000"/>
                            <a:lumOff val="50000"/>
                          </a:schemeClr>
                        </a:solidFill>
                      </a:endParaRPr>
                    </a:p>
                  </a:txBody>
                  <a:tcPr/>
                </a:tc>
              </a:tr>
            </a:tbl>
          </a:graphicData>
        </a:graphic>
      </p:graphicFrame>
    </p:spTree>
    <p:extLst>
      <p:ext uri="{BB962C8B-B14F-4D97-AF65-F5344CB8AC3E}">
        <p14:creationId xmlns:p14="http://schemas.microsoft.com/office/powerpoint/2010/main" xmlns="" val="196203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1705372"/>
            <a:ext cx="6607175" cy="3419739"/>
          </a:xfrm>
          <a:prstGeom prst="rect">
            <a:avLst/>
          </a:prstGeom>
          <a:solidFill>
            <a:schemeClr val="tx2">
              <a:lumMod val="7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3" idx="0"/>
            <a:endCxn id="3" idx="2"/>
          </p:cNvCxnSpPr>
          <p:nvPr/>
        </p:nvCxnSpPr>
        <p:spPr>
          <a:xfrm>
            <a:off x="4923260" y="1705372"/>
            <a:ext cx="0" cy="34197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1"/>
            <a:endCxn id="3" idx="3"/>
          </p:cNvCxnSpPr>
          <p:nvPr/>
        </p:nvCxnSpPr>
        <p:spPr>
          <a:xfrm>
            <a:off x="1619672" y="3415242"/>
            <a:ext cx="660717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5061" name="TextBox 9"/>
          <p:cNvSpPr txBox="1">
            <a:spLocks noChangeArrowheads="1"/>
          </p:cNvSpPr>
          <p:nvPr/>
        </p:nvSpPr>
        <p:spPr bwMode="auto">
          <a:xfrm>
            <a:off x="2938464" y="1359958"/>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5062" name="TextBox 10"/>
          <p:cNvSpPr txBox="1">
            <a:spLocks noChangeArrowheads="1"/>
          </p:cNvSpPr>
          <p:nvPr/>
        </p:nvSpPr>
        <p:spPr bwMode="auto">
          <a:xfrm>
            <a:off x="6246814" y="1359958"/>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5063" name="TextBox 11"/>
          <p:cNvSpPr txBox="1">
            <a:spLocks noChangeArrowheads="1"/>
          </p:cNvSpPr>
          <p:nvPr/>
        </p:nvSpPr>
        <p:spPr bwMode="auto">
          <a:xfrm>
            <a:off x="1114426" y="2385219"/>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5064" name="TextBox 12"/>
          <p:cNvSpPr txBox="1">
            <a:spLocks noChangeArrowheads="1"/>
          </p:cNvSpPr>
          <p:nvPr/>
        </p:nvSpPr>
        <p:spPr bwMode="auto">
          <a:xfrm>
            <a:off x="1119188" y="3816616"/>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5065" name="TextBox 13"/>
          <p:cNvSpPr txBox="1">
            <a:spLocks noChangeArrowheads="1"/>
          </p:cNvSpPr>
          <p:nvPr/>
        </p:nvSpPr>
        <p:spPr bwMode="auto">
          <a:xfrm>
            <a:off x="4362450" y="1022615"/>
            <a:ext cx="1087438" cy="400110"/>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RIVAL?</a:t>
            </a:r>
          </a:p>
        </p:txBody>
      </p:sp>
      <p:sp>
        <p:nvSpPr>
          <p:cNvPr id="45066" name="TextBox 14"/>
          <p:cNvSpPr txBox="1">
            <a:spLocks noChangeArrowheads="1"/>
          </p:cNvSpPr>
          <p:nvPr/>
        </p:nvSpPr>
        <p:spPr bwMode="auto">
          <a:xfrm rot="-5400000">
            <a:off x="-1455" y="2774094"/>
            <a:ext cx="1485635" cy="707886"/>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EXCLUDABLE?</a:t>
            </a:r>
          </a:p>
        </p:txBody>
      </p:sp>
      <p:sp>
        <p:nvSpPr>
          <p:cNvPr id="45068" name="TextBox 16"/>
          <p:cNvSpPr txBox="1">
            <a:spLocks noChangeArrowheads="1"/>
          </p:cNvSpPr>
          <p:nvPr/>
        </p:nvSpPr>
        <p:spPr bwMode="auto">
          <a:xfrm>
            <a:off x="1690689" y="3470011"/>
            <a:ext cx="2654829" cy="1615827"/>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Common Resources</a:t>
            </a:r>
          </a:p>
          <a:p>
            <a:pPr>
              <a:lnSpc>
                <a:spcPct val="50000"/>
              </a:lnSpc>
              <a:buFont typeface="Arial" charset="0"/>
              <a:buChar char="•"/>
            </a:pPr>
            <a:endParaRPr lang="en-US" b="1" i="1">
              <a:solidFill>
                <a:schemeClr val="bg1"/>
              </a:solidFill>
              <a:latin typeface="Calibri" pitchFamily="34" charset="0"/>
            </a:endParaRPr>
          </a:p>
          <a:p>
            <a:pPr>
              <a:buFont typeface="Arial" charset="0"/>
              <a:buChar char="•"/>
            </a:pPr>
            <a:r>
              <a:rPr lang="en-US" b="1" i="1">
                <a:solidFill>
                  <a:schemeClr val="bg1"/>
                </a:solidFill>
                <a:latin typeface="Calibri" pitchFamily="34" charset="0"/>
              </a:rPr>
              <a:t>roads</a:t>
            </a:r>
          </a:p>
          <a:p>
            <a:pPr>
              <a:buFont typeface="Arial" charset="0"/>
              <a:buChar char="•"/>
            </a:pPr>
            <a:r>
              <a:rPr lang="en-US" b="1" i="1">
                <a:solidFill>
                  <a:schemeClr val="bg1"/>
                </a:solidFill>
                <a:latin typeface="Calibri" pitchFamily="34" charset="0"/>
              </a:rPr>
              <a:t>Shared natural resources</a:t>
            </a:r>
          </a:p>
          <a:p>
            <a:pPr>
              <a:buFont typeface="Arial" charset="0"/>
              <a:buChar char="•"/>
            </a:pPr>
            <a:r>
              <a:rPr lang="en-US" b="1" i="1">
                <a:solidFill>
                  <a:schemeClr val="bg1"/>
                </a:solidFill>
                <a:latin typeface="Calibri" pitchFamily="34" charset="0"/>
              </a:rPr>
              <a:t>Fish in ocean</a:t>
            </a:r>
          </a:p>
          <a:p>
            <a:pPr>
              <a:buFont typeface="Arial" charset="0"/>
              <a:buChar char="•"/>
            </a:pPr>
            <a:r>
              <a:rPr lang="en-US" b="1" i="1">
                <a:solidFill>
                  <a:schemeClr val="bg1"/>
                </a:solidFill>
                <a:latin typeface="Calibri" pitchFamily="34" charset="0"/>
              </a:rPr>
              <a:t>Wildlife</a:t>
            </a:r>
          </a:p>
        </p:txBody>
      </p:sp>
      <p:sp>
        <p:nvSpPr>
          <p:cNvPr id="45069" name="TextBox 17"/>
          <p:cNvSpPr txBox="1">
            <a:spLocks noChangeArrowheads="1"/>
          </p:cNvSpPr>
          <p:nvPr/>
        </p:nvSpPr>
        <p:spPr bwMode="auto">
          <a:xfrm>
            <a:off x="1766888" y="1800491"/>
            <a:ext cx="564578" cy="369332"/>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XXX</a:t>
            </a:r>
          </a:p>
        </p:txBody>
      </p:sp>
      <p:sp>
        <p:nvSpPr>
          <p:cNvPr id="45070" name="TextBox 18"/>
          <p:cNvSpPr txBox="1">
            <a:spLocks noChangeArrowheads="1"/>
          </p:cNvSpPr>
          <p:nvPr/>
        </p:nvSpPr>
        <p:spPr bwMode="auto">
          <a:xfrm>
            <a:off x="5065714" y="1783292"/>
            <a:ext cx="564578" cy="369332"/>
          </a:xfrm>
          <a:prstGeom prst="rect">
            <a:avLst/>
          </a:prstGeom>
          <a:noFill/>
          <a:ln w="9525">
            <a:noFill/>
            <a:miter lim="800000"/>
            <a:headEnd/>
            <a:tailEnd/>
          </a:ln>
        </p:spPr>
        <p:txBody>
          <a:bodyPr wrap="none">
            <a:spAutoFit/>
          </a:bodyPr>
          <a:lstStyle/>
          <a:p>
            <a:r>
              <a:rPr lang="en-US" b="1" dirty="0">
                <a:solidFill>
                  <a:srgbClr val="FFFF00"/>
                </a:solidFill>
                <a:latin typeface="Calibri" pitchFamily="34" charset="0"/>
              </a:rPr>
              <a:t>XXX</a:t>
            </a:r>
          </a:p>
        </p:txBody>
      </p:sp>
      <p:sp>
        <p:nvSpPr>
          <p:cNvPr id="20" name="Rectangle 19"/>
          <p:cNvSpPr/>
          <p:nvPr/>
        </p:nvSpPr>
        <p:spPr>
          <a:xfrm>
            <a:off x="800960" y="357268"/>
            <a:ext cx="7887546"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Summary</a:t>
            </a:r>
          </a:p>
        </p:txBody>
      </p:sp>
      <p:sp>
        <p:nvSpPr>
          <p:cNvPr id="19" name="TextBox 18"/>
          <p:cNvSpPr txBox="1">
            <a:spLocks noChangeArrowheads="1"/>
          </p:cNvSpPr>
          <p:nvPr/>
        </p:nvSpPr>
        <p:spPr bwMode="auto">
          <a:xfrm>
            <a:off x="5292080" y="3505572"/>
            <a:ext cx="564578" cy="369332"/>
          </a:xfrm>
          <a:prstGeom prst="rect">
            <a:avLst/>
          </a:prstGeom>
          <a:noFill/>
          <a:ln w="9525">
            <a:noFill/>
            <a:miter lim="800000"/>
            <a:headEnd/>
            <a:tailEnd/>
          </a:ln>
        </p:spPr>
        <p:txBody>
          <a:bodyPr wrap="none">
            <a:spAutoFit/>
          </a:bodyPr>
          <a:lstStyle/>
          <a:p>
            <a:r>
              <a:rPr lang="en-US" b="1" dirty="0">
                <a:solidFill>
                  <a:srgbClr val="FFFF00"/>
                </a:solidFill>
                <a:latin typeface="Calibri" pitchFamily="34" charset="0"/>
              </a:rPr>
              <a:t>XXX</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3376" y="1668199"/>
            <a:ext cx="6607175" cy="3419739"/>
          </a:xfrm>
          <a:prstGeom prst="rect">
            <a:avLst/>
          </a:prstGeom>
          <a:solidFill>
            <a:schemeClr val="tx2">
              <a:lumMod val="7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3" idx="0"/>
            <a:endCxn id="3" idx="2"/>
          </p:cNvCxnSpPr>
          <p:nvPr/>
        </p:nvCxnSpPr>
        <p:spPr>
          <a:xfrm>
            <a:off x="4906963" y="1668199"/>
            <a:ext cx="0" cy="34197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1"/>
            <a:endCxn id="3" idx="3"/>
          </p:cNvCxnSpPr>
          <p:nvPr/>
        </p:nvCxnSpPr>
        <p:spPr>
          <a:xfrm>
            <a:off x="1603376" y="3377407"/>
            <a:ext cx="660717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5061" name="TextBox 9"/>
          <p:cNvSpPr txBox="1">
            <a:spLocks noChangeArrowheads="1"/>
          </p:cNvSpPr>
          <p:nvPr/>
        </p:nvSpPr>
        <p:spPr bwMode="auto">
          <a:xfrm>
            <a:off x="2938464" y="1359958"/>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5062" name="TextBox 10"/>
          <p:cNvSpPr txBox="1">
            <a:spLocks noChangeArrowheads="1"/>
          </p:cNvSpPr>
          <p:nvPr/>
        </p:nvSpPr>
        <p:spPr bwMode="auto">
          <a:xfrm>
            <a:off x="6246814" y="1359958"/>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5063" name="TextBox 11"/>
          <p:cNvSpPr txBox="1">
            <a:spLocks noChangeArrowheads="1"/>
          </p:cNvSpPr>
          <p:nvPr/>
        </p:nvSpPr>
        <p:spPr bwMode="auto">
          <a:xfrm>
            <a:off x="1114426" y="2385219"/>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5064" name="TextBox 12"/>
          <p:cNvSpPr txBox="1">
            <a:spLocks noChangeArrowheads="1"/>
          </p:cNvSpPr>
          <p:nvPr/>
        </p:nvSpPr>
        <p:spPr bwMode="auto">
          <a:xfrm>
            <a:off x="1119188" y="3816616"/>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5065" name="TextBox 13"/>
          <p:cNvSpPr txBox="1">
            <a:spLocks noChangeArrowheads="1"/>
          </p:cNvSpPr>
          <p:nvPr/>
        </p:nvSpPr>
        <p:spPr bwMode="auto">
          <a:xfrm>
            <a:off x="4362450" y="1022615"/>
            <a:ext cx="1087438" cy="400110"/>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RIVAL?</a:t>
            </a:r>
          </a:p>
        </p:txBody>
      </p:sp>
      <p:sp>
        <p:nvSpPr>
          <p:cNvPr id="45066" name="TextBox 14"/>
          <p:cNvSpPr txBox="1">
            <a:spLocks noChangeArrowheads="1"/>
          </p:cNvSpPr>
          <p:nvPr/>
        </p:nvSpPr>
        <p:spPr bwMode="auto">
          <a:xfrm rot="-5400000">
            <a:off x="-1455" y="2774094"/>
            <a:ext cx="1485635" cy="707886"/>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EXCLUDABLE?</a:t>
            </a:r>
          </a:p>
        </p:txBody>
      </p:sp>
      <p:sp>
        <p:nvSpPr>
          <p:cNvPr id="16" name="TextBox 15"/>
          <p:cNvSpPr txBox="1"/>
          <p:nvPr/>
        </p:nvSpPr>
        <p:spPr>
          <a:xfrm>
            <a:off x="5002213" y="3477949"/>
            <a:ext cx="2105000" cy="1615827"/>
          </a:xfrm>
          <a:prstGeom prst="rect">
            <a:avLst/>
          </a:prstGeom>
          <a:noFill/>
        </p:spPr>
        <p:txBody>
          <a:bodyPr wrap="none">
            <a:spAutoFit/>
          </a:bodyPr>
          <a:lstStyle/>
          <a:p>
            <a:pPr fontAlgn="auto">
              <a:spcBef>
                <a:spcPts val="0"/>
              </a:spcBef>
              <a:spcAft>
                <a:spcPts val="0"/>
              </a:spcAft>
              <a:defRPr/>
            </a:pPr>
            <a:r>
              <a:rPr lang="en-US" b="1" dirty="0">
                <a:solidFill>
                  <a:srgbClr val="FFFF00"/>
                </a:solidFill>
                <a:latin typeface="+mn-lt"/>
              </a:rPr>
              <a:t>Public Good</a:t>
            </a:r>
          </a:p>
          <a:p>
            <a:pPr marL="285750" indent="-285750" fontAlgn="auto">
              <a:lnSpc>
                <a:spcPct val="50000"/>
              </a:lnSpc>
              <a:spcBef>
                <a:spcPts val="0"/>
              </a:spcBef>
              <a:spcAft>
                <a:spcPts val="0"/>
              </a:spcAft>
              <a:buFont typeface="Arial"/>
              <a:buChar char="•"/>
              <a:defRPr/>
            </a:pPr>
            <a:endParaRPr lang="en-US" b="1" i="1" dirty="0">
              <a:solidFill>
                <a:schemeClr val="bg1"/>
              </a:solidFill>
              <a:latin typeface="+mn-lt"/>
            </a:endParaRPr>
          </a:p>
          <a:p>
            <a:pPr marL="285750" indent="-285750" fontAlgn="auto">
              <a:spcBef>
                <a:spcPts val="0"/>
              </a:spcBef>
              <a:spcAft>
                <a:spcPts val="0"/>
              </a:spcAft>
              <a:buFont typeface="Arial"/>
              <a:buChar char="•"/>
              <a:defRPr/>
            </a:pPr>
            <a:r>
              <a:rPr lang="en-US" b="1" i="1" dirty="0">
                <a:solidFill>
                  <a:schemeClr val="bg1"/>
                </a:solidFill>
                <a:latin typeface="+mn-lt"/>
              </a:rPr>
              <a:t>Lighthouses</a:t>
            </a:r>
          </a:p>
          <a:p>
            <a:pPr marL="285750" indent="-285750" fontAlgn="auto">
              <a:spcBef>
                <a:spcPts val="0"/>
              </a:spcBef>
              <a:spcAft>
                <a:spcPts val="0"/>
              </a:spcAft>
              <a:buFont typeface="Arial"/>
              <a:buChar char="•"/>
              <a:defRPr/>
            </a:pPr>
            <a:r>
              <a:rPr lang="en-US" b="1" i="1" dirty="0">
                <a:solidFill>
                  <a:schemeClr val="bg1"/>
                </a:solidFill>
                <a:latin typeface="+mn-lt"/>
              </a:rPr>
              <a:t>National defense</a:t>
            </a:r>
          </a:p>
          <a:p>
            <a:pPr marL="285750" indent="-285750" fontAlgn="auto">
              <a:spcBef>
                <a:spcPts val="0"/>
              </a:spcBef>
              <a:spcAft>
                <a:spcPts val="0"/>
              </a:spcAft>
              <a:buFont typeface="Arial"/>
              <a:buChar char="•"/>
              <a:defRPr/>
            </a:pPr>
            <a:r>
              <a:rPr lang="en-US" b="1" i="1" dirty="0">
                <a:solidFill>
                  <a:schemeClr val="bg1"/>
                </a:solidFill>
                <a:latin typeface="+mn-lt"/>
              </a:rPr>
              <a:t>Basic R&amp;D</a:t>
            </a:r>
          </a:p>
          <a:p>
            <a:pPr fontAlgn="auto">
              <a:spcBef>
                <a:spcPts val="0"/>
              </a:spcBef>
              <a:spcAft>
                <a:spcPts val="0"/>
              </a:spcAft>
              <a:defRPr/>
            </a:pPr>
            <a:endParaRPr lang="en-US" b="1" dirty="0">
              <a:solidFill>
                <a:srgbClr val="FFFF00"/>
              </a:solidFill>
              <a:latin typeface="+mn-lt"/>
            </a:endParaRPr>
          </a:p>
        </p:txBody>
      </p:sp>
      <p:sp>
        <p:nvSpPr>
          <p:cNvPr id="45068" name="TextBox 16"/>
          <p:cNvSpPr txBox="1">
            <a:spLocks noChangeArrowheads="1"/>
          </p:cNvSpPr>
          <p:nvPr/>
        </p:nvSpPr>
        <p:spPr bwMode="auto">
          <a:xfrm>
            <a:off x="1690689" y="3470011"/>
            <a:ext cx="2654829" cy="1615827"/>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Common Resources</a:t>
            </a:r>
          </a:p>
          <a:p>
            <a:pPr>
              <a:lnSpc>
                <a:spcPct val="50000"/>
              </a:lnSpc>
              <a:buFont typeface="Arial" charset="0"/>
              <a:buChar char="•"/>
            </a:pPr>
            <a:endParaRPr lang="en-US" b="1" i="1">
              <a:solidFill>
                <a:schemeClr val="bg1"/>
              </a:solidFill>
              <a:latin typeface="Calibri" pitchFamily="34" charset="0"/>
            </a:endParaRPr>
          </a:p>
          <a:p>
            <a:pPr>
              <a:buFont typeface="Arial" charset="0"/>
              <a:buChar char="•"/>
            </a:pPr>
            <a:r>
              <a:rPr lang="en-US" b="1" i="1">
                <a:solidFill>
                  <a:schemeClr val="bg1"/>
                </a:solidFill>
                <a:latin typeface="Calibri" pitchFamily="34" charset="0"/>
              </a:rPr>
              <a:t>roads</a:t>
            </a:r>
          </a:p>
          <a:p>
            <a:pPr>
              <a:buFont typeface="Arial" charset="0"/>
              <a:buChar char="•"/>
            </a:pPr>
            <a:r>
              <a:rPr lang="en-US" b="1" i="1">
                <a:solidFill>
                  <a:schemeClr val="bg1"/>
                </a:solidFill>
                <a:latin typeface="Calibri" pitchFamily="34" charset="0"/>
              </a:rPr>
              <a:t>Shared natural resources</a:t>
            </a:r>
          </a:p>
          <a:p>
            <a:pPr>
              <a:buFont typeface="Arial" charset="0"/>
              <a:buChar char="•"/>
            </a:pPr>
            <a:r>
              <a:rPr lang="en-US" b="1" i="1">
                <a:solidFill>
                  <a:schemeClr val="bg1"/>
                </a:solidFill>
                <a:latin typeface="Calibri" pitchFamily="34" charset="0"/>
              </a:rPr>
              <a:t>Fish in ocean</a:t>
            </a:r>
          </a:p>
          <a:p>
            <a:pPr>
              <a:buFont typeface="Arial" charset="0"/>
              <a:buChar char="•"/>
            </a:pPr>
            <a:r>
              <a:rPr lang="en-US" b="1" i="1">
                <a:solidFill>
                  <a:schemeClr val="bg1"/>
                </a:solidFill>
                <a:latin typeface="Calibri" pitchFamily="34" charset="0"/>
              </a:rPr>
              <a:t>Wildlife</a:t>
            </a:r>
          </a:p>
        </p:txBody>
      </p:sp>
      <p:sp>
        <p:nvSpPr>
          <p:cNvPr id="45069" name="TextBox 17"/>
          <p:cNvSpPr txBox="1">
            <a:spLocks noChangeArrowheads="1"/>
          </p:cNvSpPr>
          <p:nvPr/>
        </p:nvSpPr>
        <p:spPr bwMode="auto">
          <a:xfrm>
            <a:off x="1766888" y="1800491"/>
            <a:ext cx="564578" cy="369332"/>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XXX</a:t>
            </a:r>
          </a:p>
        </p:txBody>
      </p:sp>
      <p:sp>
        <p:nvSpPr>
          <p:cNvPr id="45070" name="TextBox 18"/>
          <p:cNvSpPr txBox="1">
            <a:spLocks noChangeArrowheads="1"/>
          </p:cNvSpPr>
          <p:nvPr/>
        </p:nvSpPr>
        <p:spPr bwMode="auto">
          <a:xfrm>
            <a:off x="5065714" y="1783292"/>
            <a:ext cx="564578" cy="369332"/>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XXX</a:t>
            </a:r>
          </a:p>
        </p:txBody>
      </p:sp>
      <p:sp>
        <p:nvSpPr>
          <p:cNvPr id="20" name="Rectangle 19"/>
          <p:cNvSpPr/>
          <p:nvPr/>
        </p:nvSpPr>
        <p:spPr>
          <a:xfrm>
            <a:off x="800960" y="357268"/>
            <a:ext cx="7887546"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Summary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283968" cy="2862322"/>
          </a:xfrm>
          <a:prstGeom prst="rect">
            <a:avLst/>
          </a:prstGeom>
          <a:noFill/>
        </p:spPr>
        <p:txBody>
          <a:bodyPr wrap="square" rtlCol="0">
            <a:spAutoFit/>
          </a:bodyPr>
          <a:lstStyle/>
          <a:p>
            <a:endParaRPr lang="en-US" dirty="0" smtClean="0"/>
          </a:p>
          <a:p>
            <a:r>
              <a:rPr lang="en-US" b="1" dirty="0" smtClean="0">
                <a:solidFill>
                  <a:srgbClr val="0000FF"/>
                </a:solidFill>
              </a:rPr>
              <a:t>Externality Definition: </a:t>
            </a:r>
            <a:r>
              <a:rPr lang="en-US" i="1" dirty="0" smtClean="0"/>
              <a:t>Any time the production or consumption of a good creates spillover benefits or costs on a third party not involved in the market. In such cases, resources will either be under-allocated (positive externalities) or over-allocated (negative externalities) towards the production of certain goods.</a:t>
            </a:r>
          </a:p>
          <a:p>
            <a:endParaRPr lang="en-US" i="1"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1715532164"/>
              </p:ext>
            </p:extLst>
          </p:nvPr>
        </p:nvGraphicFramePr>
        <p:xfrm>
          <a:off x="0" y="2910840"/>
          <a:ext cx="9144000" cy="2804160"/>
        </p:xfrm>
        <a:graphic>
          <a:graphicData uri="http://schemas.openxmlformats.org/drawingml/2006/table">
            <a:tbl>
              <a:tblPr firstRow="1" bandRow="1">
                <a:tableStyleId>{5C22544A-7EE6-4342-B048-85BDC9FD1C3A}</a:tableStyleId>
              </a:tblPr>
              <a:tblGrid>
                <a:gridCol w="4572000"/>
                <a:gridCol w="4572000"/>
              </a:tblGrid>
              <a:tr h="335650">
                <a:tc>
                  <a:txBody>
                    <a:bodyPr/>
                    <a:lstStyle/>
                    <a:p>
                      <a:pPr algn="ctr"/>
                      <a:r>
                        <a:rPr lang="en-US" sz="1800" dirty="0" smtClean="0"/>
                        <a:t>Examples of Positive</a:t>
                      </a:r>
                      <a:r>
                        <a:rPr lang="en-US" sz="1800" baseline="0" dirty="0" smtClean="0"/>
                        <a:t> Externalities </a:t>
                      </a:r>
                    </a:p>
                    <a:p>
                      <a:pPr algn="ctr"/>
                      <a:r>
                        <a:rPr lang="en-US" sz="1400" baseline="0" dirty="0" smtClean="0"/>
                        <a:t>(known as merit goods)</a:t>
                      </a:r>
                      <a:endParaRPr lang="en-US" sz="1400" dirty="0"/>
                    </a:p>
                  </a:txBody>
                  <a:tcPr anchor="ctr"/>
                </a:tc>
                <a:tc>
                  <a:txBody>
                    <a:bodyPr/>
                    <a:lstStyle/>
                    <a:p>
                      <a:pPr algn="ctr"/>
                      <a:r>
                        <a:rPr lang="en-US" dirty="0" smtClean="0"/>
                        <a:t>Examples of Negative Externalities</a:t>
                      </a:r>
                    </a:p>
                    <a:p>
                      <a:pPr algn="ctr"/>
                      <a:r>
                        <a:rPr lang="en-US" sz="1400" dirty="0" smtClean="0"/>
                        <a:t>(known as demerit goods)</a:t>
                      </a:r>
                      <a:endParaRPr lang="en-US" sz="1400" dirty="0"/>
                    </a:p>
                  </a:txBody>
                  <a:tcPr anchor="ctr"/>
                </a:tc>
              </a:tr>
              <a:tr h="523417">
                <a:tc>
                  <a:txBody>
                    <a:bodyPr/>
                    <a:lstStyle/>
                    <a:p>
                      <a:pPr algn="ctr"/>
                      <a:r>
                        <a:rPr lang="en-US" sz="1600" dirty="0" smtClean="0"/>
                        <a:t>Receiving</a:t>
                      </a:r>
                      <a:r>
                        <a:rPr lang="en-US" sz="1600" baseline="0" dirty="0" smtClean="0"/>
                        <a:t> a college education makes the consumer more likely to contribute to the well-being of society as a whole</a:t>
                      </a:r>
                      <a:endParaRPr lang="en-US" sz="1600" dirty="0"/>
                    </a:p>
                  </a:txBody>
                  <a:tcPr anchor="ctr"/>
                </a:tc>
                <a:tc>
                  <a:txBody>
                    <a:bodyPr/>
                    <a:lstStyle/>
                    <a:p>
                      <a:pPr algn="ctr"/>
                      <a:r>
                        <a:rPr lang="en-US" sz="1600" dirty="0" smtClean="0"/>
                        <a:t>Driving sports-utility</a:t>
                      </a:r>
                      <a:r>
                        <a:rPr lang="en-US" sz="1600" baseline="0" dirty="0" smtClean="0"/>
                        <a:t> vehicles contributes to traffic and contributes more to global warming</a:t>
                      </a:r>
                      <a:endParaRPr lang="en-US" sz="1600" dirty="0"/>
                    </a:p>
                  </a:txBody>
                  <a:tcPr anchor="ctr"/>
                </a:tc>
              </a:tr>
              <a:tr h="523417">
                <a:tc>
                  <a:txBody>
                    <a:bodyPr/>
                    <a:lstStyle/>
                    <a:p>
                      <a:pPr algn="ctr"/>
                      <a:r>
                        <a:rPr lang="en-US" sz="1600" dirty="0" smtClean="0"/>
                        <a:t>Riding</a:t>
                      </a:r>
                      <a:r>
                        <a:rPr lang="en-US" sz="1600" baseline="0" dirty="0" smtClean="0"/>
                        <a:t> bicycles to work reduces congestion on the roads and makes for less traffic for everyone else</a:t>
                      </a:r>
                      <a:endParaRPr lang="en-US" sz="1600" dirty="0"/>
                    </a:p>
                  </a:txBody>
                  <a:tcPr anchor="ctr"/>
                </a:tc>
                <a:tc>
                  <a:txBody>
                    <a:bodyPr/>
                    <a:lstStyle/>
                    <a:p>
                      <a:pPr algn="ctr"/>
                      <a:r>
                        <a:rPr lang="en-US" sz="1600" dirty="0" smtClean="0"/>
                        <a:t>Producing</a:t>
                      </a:r>
                      <a:r>
                        <a:rPr lang="en-US" sz="1600" baseline="0" dirty="0" smtClean="0"/>
                        <a:t> electricity using coal creates greenhouse gas emissions and air pollution</a:t>
                      </a:r>
                      <a:endParaRPr lang="en-US" sz="1600" dirty="0"/>
                    </a:p>
                  </a:txBody>
                  <a:tcPr anchor="ctr"/>
                </a:tc>
              </a:tr>
              <a:tr h="523417">
                <a:tc>
                  <a:txBody>
                    <a:bodyPr/>
                    <a:lstStyle/>
                    <a:p>
                      <a:pPr algn="ctr"/>
                      <a:r>
                        <a:rPr lang="en-US" sz="1600" dirty="0" smtClean="0"/>
                        <a:t>Getting vaccines against</a:t>
                      </a:r>
                      <a:r>
                        <a:rPr lang="en-US" sz="1600" baseline="0" dirty="0" smtClean="0"/>
                        <a:t> communicable diseases reduces the chance you will get others sick</a:t>
                      </a:r>
                      <a:endParaRPr lang="en-US" sz="1600" dirty="0"/>
                    </a:p>
                  </a:txBody>
                  <a:tcPr anchor="ctr"/>
                </a:tc>
                <a:tc>
                  <a:txBody>
                    <a:bodyPr/>
                    <a:lstStyle/>
                    <a:p>
                      <a:pPr algn="ctr"/>
                      <a:r>
                        <a:rPr lang="en-US" sz="1600" dirty="0" smtClean="0"/>
                        <a:t>Smoking cigarettes</a:t>
                      </a:r>
                      <a:r>
                        <a:rPr lang="en-US" sz="1600" baseline="0" dirty="0" smtClean="0"/>
                        <a:t> contributes to lung disease among not just the smokers, but those who suffer from second-hand smoke</a:t>
                      </a:r>
                      <a:endParaRPr lang="en-US" sz="1600" dirty="0"/>
                    </a:p>
                  </a:txBody>
                  <a:tcPr anchor="ctr"/>
                </a:tc>
              </a:tr>
            </a:tbl>
          </a:graphicData>
        </a:graphic>
      </p:graphicFrame>
      <p:pic>
        <p:nvPicPr>
          <p:cNvPr id="4" name="Externalities__When_Is_a_Potato_Chip_Not_Just_a_Potato_Chip_.mp4">
            <a:hlinkClick r:id="" action="ppaction://media"/>
          </p:cNvPr>
          <p:cNvPicPr>
            <a:picLocks noRot="1" noChangeAspect="1"/>
          </p:cNvPicPr>
          <p:nvPr>
            <a:videoFile r:link="rId1"/>
          </p:nvPr>
        </p:nvPicPr>
        <p:blipFill>
          <a:blip r:embed="rId3" cstate="print"/>
          <a:stretch>
            <a:fillRect/>
          </a:stretch>
        </p:blipFill>
        <p:spPr>
          <a:xfrm>
            <a:off x="4283968" y="121196"/>
            <a:ext cx="4695956" cy="2641476"/>
          </a:xfrm>
          <a:prstGeom prst="rect">
            <a:avLst/>
          </a:prstGeom>
        </p:spPr>
      </p:pic>
    </p:spTree>
    <p:extLst>
      <p:ext uri="{BB962C8B-B14F-4D97-AF65-F5344CB8AC3E}">
        <p14:creationId xmlns:p14="http://schemas.microsoft.com/office/powerpoint/2010/main" xmlns="" val="2734330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57268"/>
            <a:ext cx="7887546"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Summary</a:t>
            </a:r>
          </a:p>
        </p:txBody>
      </p:sp>
      <p:sp>
        <p:nvSpPr>
          <p:cNvPr id="3" name="Rectangle 2"/>
          <p:cNvSpPr/>
          <p:nvPr/>
        </p:nvSpPr>
        <p:spPr>
          <a:xfrm>
            <a:off x="1603376" y="1668199"/>
            <a:ext cx="6607175" cy="3419739"/>
          </a:xfrm>
          <a:prstGeom prst="rect">
            <a:avLst/>
          </a:prstGeom>
          <a:solidFill>
            <a:schemeClr val="tx2">
              <a:lumMod val="7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3" idx="0"/>
            <a:endCxn id="3" idx="2"/>
          </p:cNvCxnSpPr>
          <p:nvPr/>
        </p:nvCxnSpPr>
        <p:spPr>
          <a:xfrm>
            <a:off x="4906963" y="1668199"/>
            <a:ext cx="0" cy="34197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1"/>
            <a:endCxn id="3" idx="3"/>
          </p:cNvCxnSpPr>
          <p:nvPr/>
        </p:nvCxnSpPr>
        <p:spPr>
          <a:xfrm>
            <a:off x="1603376" y="3377407"/>
            <a:ext cx="660717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6086" name="TextBox 9"/>
          <p:cNvSpPr txBox="1">
            <a:spLocks noChangeArrowheads="1"/>
          </p:cNvSpPr>
          <p:nvPr/>
        </p:nvSpPr>
        <p:spPr bwMode="auto">
          <a:xfrm>
            <a:off x="2938464" y="1359958"/>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6087" name="TextBox 10"/>
          <p:cNvSpPr txBox="1">
            <a:spLocks noChangeArrowheads="1"/>
          </p:cNvSpPr>
          <p:nvPr/>
        </p:nvSpPr>
        <p:spPr bwMode="auto">
          <a:xfrm>
            <a:off x="6246814" y="1359958"/>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6088" name="TextBox 11"/>
          <p:cNvSpPr txBox="1">
            <a:spLocks noChangeArrowheads="1"/>
          </p:cNvSpPr>
          <p:nvPr/>
        </p:nvSpPr>
        <p:spPr bwMode="auto">
          <a:xfrm>
            <a:off x="1114426" y="2385219"/>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6089" name="TextBox 12"/>
          <p:cNvSpPr txBox="1">
            <a:spLocks noChangeArrowheads="1"/>
          </p:cNvSpPr>
          <p:nvPr/>
        </p:nvSpPr>
        <p:spPr bwMode="auto">
          <a:xfrm>
            <a:off x="1119188" y="3816616"/>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6090" name="TextBox 13"/>
          <p:cNvSpPr txBox="1">
            <a:spLocks noChangeArrowheads="1"/>
          </p:cNvSpPr>
          <p:nvPr/>
        </p:nvSpPr>
        <p:spPr bwMode="auto">
          <a:xfrm>
            <a:off x="4362450" y="1022615"/>
            <a:ext cx="1087438" cy="400110"/>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RIVAL?</a:t>
            </a:r>
          </a:p>
        </p:txBody>
      </p:sp>
      <p:sp>
        <p:nvSpPr>
          <p:cNvPr id="46091" name="TextBox 14"/>
          <p:cNvSpPr txBox="1">
            <a:spLocks noChangeArrowheads="1"/>
          </p:cNvSpPr>
          <p:nvPr/>
        </p:nvSpPr>
        <p:spPr bwMode="auto">
          <a:xfrm rot="-5400000">
            <a:off x="-1455" y="2774094"/>
            <a:ext cx="1485635" cy="707886"/>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EXCLUDABLE?</a:t>
            </a:r>
          </a:p>
        </p:txBody>
      </p:sp>
      <p:sp>
        <p:nvSpPr>
          <p:cNvPr id="16" name="TextBox 15"/>
          <p:cNvSpPr txBox="1"/>
          <p:nvPr/>
        </p:nvSpPr>
        <p:spPr>
          <a:xfrm>
            <a:off x="5002213" y="3477949"/>
            <a:ext cx="2105000" cy="1615827"/>
          </a:xfrm>
          <a:prstGeom prst="rect">
            <a:avLst/>
          </a:prstGeom>
          <a:noFill/>
        </p:spPr>
        <p:txBody>
          <a:bodyPr wrap="none">
            <a:spAutoFit/>
          </a:bodyPr>
          <a:lstStyle/>
          <a:p>
            <a:pPr fontAlgn="auto">
              <a:spcBef>
                <a:spcPts val="0"/>
              </a:spcBef>
              <a:spcAft>
                <a:spcPts val="0"/>
              </a:spcAft>
              <a:defRPr/>
            </a:pPr>
            <a:r>
              <a:rPr lang="en-US" b="1" dirty="0">
                <a:solidFill>
                  <a:srgbClr val="FFFF00"/>
                </a:solidFill>
                <a:latin typeface="+mn-lt"/>
              </a:rPr>
              <a:t>Public Good</a:t>
            </a:r>
          </a:p>
          <a:p>
            <a:pPr marL="285750" indent="-285750" fontAlgn="auto">
              <a:lnSpc>
                <a:spcPct val="50000"/>
              </a:lnSpc>
              <a:spcBef>
                <a:spcPts val="0"/>
              </a:spcBef>
              <a:spcAft>
                <a:spcPts val="0"/>
              </a:spcAft>
              <a:buFont typeface="Arial"/>
              <a:buChar char="•"/>
              <a:defRPr/>
            </a:pPr>
            <a:endParaRPr lang="en-US" b="1" i="1" dirty="0">
              <a:solidFill>
                <a:schemeClr val="bg1"/>
              </a:solidFill>
              <a:latin typeface="+mn-lt"/>
            </a:endParaRPr>
          </a:p>
          <a:p>
            <a:pPr marL="285750" indent="-285750" fontAlgn="auto">
              <a:spcBef>
                <a:spcPts val="0"/>
              </a:spcBef>
              <a:spcAft>
                <a:spcPts val="0"/>
              </a:spcAft>
              <a:buFont typeface="Arial"/>
              <a:buChar char="•"/>
              <a:defRPr/>
            </a:pPr>
            <a:r>
              <a:rPr lang="en-US" b="1" i="1" dirty="0">
                <a:solidFill>
                  <a:schemeClr val="bg1"/>
                </a:solidFill>
                <a:latin typeface="+mn-lt"/>
              </a:rPr>
              <a:t>Lighthouses</a:t>
            </a:r>
          </a:p>
          <a:p>
            <a:pPr marL="285750" indent="-285750" fontAlgn="auto">
              <a:spcBef>
                <a:spcPts val="0"/>
              </a:spcBef>
              <a:spcAft>
                <a:spcPts val="0"/>
              </a:spcAft>
              <a:buFont typeface="Arial"/>
              <a:buChar char="•"/>
              <a:defRPr/>
            </a:pPr>
            <a:r>
              <a:rPr lang="en-US" b="1" i="1" dirty="0">
                <a:solidFill>
                  <a:schemeClr val="bg1"/>
                </a:solidFill>
                <a:latin typeface="+mn-lt"/>
              </a:rPr>
              <a:t>National defense</a:t>
            </a:r>
          </a:p>
          <a:p>
            <a:pPr marL="285750" indent="-285750" fontAlgn="auto">
              <a:spcBef>
                <a:spcPts val="0"/>
              </a:spcBef>
              <a:spcAft>
                <a:spcPts val="0"/>
              </a:spcAft>
              <a:buFont typeface="Arial"/>
              <a:buChar char="•"/>
              <a:defRPr/>
            </a:pPr>
            <a:r>
              <a:rPr lang="en-US" b="1" i="1" dirty="0">
                <a:solidFill>
                  <a:schemeClr val="bg1"/>
                </a:solidFill>
                <a:latin typeface="+mn-lt"/>
              </a:rPr>
              <a:t>Basic R&amp;D</a:t>
            </a:r>
          </a:p>
          <a:p>
            <a:pPr fontAlgn="auto">
              <a:spcBef>
                <a:spcPts val="0"/>
              </a:spcBef>
              <a:spcAft>
                <a:spcPts val="0"/>
              </a:spcAft>
              <a:defRPr/>
            </a:pPr>
            <a:endParaRPr lang="en-US" b="1" dirty="0">
              <a:solidFill>
                <a:srgbClr val="FFFF00"/>
              </a:solidFill>
              <a:latin typeface="+mn-lt"/>
            </a:endParaRPr>
          </a:p>
        </p:txBody>
      </p:sp>
      <p:sp>
        <p:nvSpPr>
          <p:cNvPr id="46093" name="TextBox 16"/>
          <p:cNvSpPr txBox="1">
            <a:spLocks noChangeArrowheads="1"/>
          </p:cNvSpPr>
          <p:nvPr/>
        </p:nvSpPr>
        <p:spPr bwMode="auto">
          <a:xfrm>
            <a:off x="1690689" y="3470011"/>
            <a:ext cx="2654829" cy="1615827"/>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Common Resources</a:t>
            </a:r>
          </a:p>
          <a:p>
            <a:pPr>
              <a:lnSpc>
                <a:spcPct val="50000"/>
              </a:lnSpc>
              <a:buFont typeface="Arial" charset="0"/>
              <a:buChar char="•"/>
            </a:pPr>
            <a:endParaRPr lang="en-US" b="1" i="1">
              <a:solidFill>
                <a:schemeClr val="bg1"/>
              </a:solidFill>
              <a:latin typeface="Calibri" pitchFamily="34" charset="0"/>
            </a:endParaRPr>
          </a:p>
          <a:p>
            <a:pPr>
              <a:buFont typeface="Arial" charset="0"/>
              <a:buChar char="•"/>
            </a:pPr>
            <a:r>
              <a:rPr lang="en-US" b="1" i="1">
                <a:solidFill>
                  <a:schemeClr val="bg1"/>
                </a:solidFill>
                <a:latin typeface="Calibri" pitchFamily="34" charset="0"/>
              </a:rPr>
              <a:t>roads</a:t>
            </a:r>
          </a:p>
          <a:p>
            <a:pPr>
              <a:buFont typeface="Arial" charset="0"/>
              <a:buChar char="•"/>
            </a:pPr>
            <a:r>
              <a:rPr lang="en-US" b="1" i="1">
                <a:solidFill>
                  <a:schemeClr val="bg1"/>
                </a:solidFill>
                <a:latin typeface="Calibri" pitchFamily="34" charset="0"/>
              </a:rPr>
              <a:t>Shared natural resources</a:t>
            </a:r>
          </a:p>
          <a:p>
            <a:pPr>
              <a:buFont typeface="Arial" charset="0"/>
              <a:buChar char="•"/>
            </a:pPr>
            <a:r>
              <a:rPr lang="en-US" b="1" i="1">
                <a:solidFill>
                  <a:schemeClr val="bg1"/>
                </a:solidFill>
                <a:latin typeface="Calibri" pitchFamily="34" charset="0"/>
              </a:rPr>
              <a:t>Fish in ocean</a:t>
            </a:r>
          </a:p>
          <a:p>
            <a:pPr>
              <a:buFont typeface="Arial" charset="0"/>
              <a:buChar char="•"/>
            </a:pPr>
            <a:r>
              <a:rPr lang="en-US" b="1" i="1">
                <a:solidFill>
                  <a:schemeClr val="bg1"/>
                </a:solidFill>
                <a:latin typeface="Calibri" pitchFamily="34" charset="0"/>
              </a:rPr>
              <a:t>Wildlife</a:t>
            </a:r>
          </a:p>
        </p:txBody>
      </p:sp>
      <p:sp>
        <p:nvSpPr>
          <p:cNvPr id="18" name="TextBox 17"/>
          <p:cNvSpPr txBox="1"/>
          <p:nvPr/>
        </p:nvSpPr>
        <p:spPr>
          <a:xfrm>
            <a:off x="1766889" y="1800491"/>
            <a:ext cx="2928937" cy="1615827"/>
          </a:xfrm>
          <a:prstGeom prst="rect">
            <a:avLst/>
          </a:prstGeom>
          <a:noFill/>
        </p:spPr>
        <p:txBody>
          <a:bodyPr>
            <a:spAutoFit/>
          </a:bodyPr>
          <a:lstStyle/>
          <a:p>
            <a:pPr fontAlgn="auto">
              <a:spcBef>
                <a:spcPts val="0"/>
              </a:spcBef>
              <a:spcAft>
                <a:spcPts val="0"/>
              </a:spcAft>
              <a:defRPr/>
            </a:pPr>
            <a:r>
              <a:rPr lang="en-US" b="1" dirty="0">
                <a:solidFill>
                  <a:srgbClr val="FFFF00"/>
                </a:solidFill>
                <a:latin typeface="+mn-lt"/>
              </a:rPr>
              <a:t>Private Goods</a:t>
            </a:r>
          </a:p>
          <a:p>
            <a:pPr marL="285750" indent="-285750" fontAlgn="auto">
              <a:lnSpc>
                <a:spcPct val="50000"/>
              </a:lnSpc>
              <a:spcBef>
                <a:spcPts val="0"/>
              </a:spcBef>
              <a:spcAft>
                <a:spcPts val="0"/>
              </a:spcAft>
              <a:buFont typeface="Arial"/>
              <a:buChar char="•"/>
              <a:defRPr/>
            </a:pPr>
            <a:endParaRPr lang="en-US" b="1" i="1" dirty="0">
              <a:solidFill>
                <a:schemeClr val="bg1"/>
              </a:solidFill>
              <a:latin typeface="+mn-lt"/>
            </a:endParaRPr>
          </a:p>
          <a:p>
            <a:pPr marL="285750" indent="-285750" fontAlgn="auto">
              <a:spcBef>
                <a:spcPts val="0"/>
              </a:spcBef>
              <a:spcAft>
                <a:spcPts val="0"/>
              </a:spcAft>
              <a:buFont typeface="Arial"/>
              <a:buChar char="•"/>
              <a:defRPr/>
            </a:pPr>
            <a:r>
              <a:rPr lang="en-US" b="1" i="1" dirty="0">
                <a:solidFill>
                  <a:schemeClr val="bg1"/>
                </a:solidFill>
                <a:latin typeface="+mn-lt"/>
              </a:rPr>
              <a:t>Restaurant food</a:t>
            </a:r>
          </a:p>
          <a:p>
            <a:pPr marL="285750" indent="-285750" fontAlgn="auto">
              <a:spcBef>
                <a:spcPts val="0"/>
              </a:spcBef>
              <a:spcAft>
                <a:spcPts val="0"/>
              </a:spcAft>
              <a:buFont typeface="Arial"/>
              <a:buChar char="•"/>
              <a:defRPr/>
            </a:pPr>
            <a:r>
              <a:rPr lang="en-US" b="1" i="1" dirty="0">
                <a:solidFill>
                  <a:schemeClr val="bg1"/>
                </a:solidFill>
                <a:latin typeface="+mn-lt"/>
              </a:rPr>
              <a:t>Clothing</a:t>
            </a:r>
          </a:p>
          <a:p>
            <a:pPr marL="285750" indent="-285750" fontAlgn="auto">
              <a:spcBef>
                <a:spcPts val="0"/>
              </a:spcBef>
              <a:spcAft>
                <a:spcPts val="0"/>
              </a:spcAft>
              <a:buFont typeface="Arial"/>
              <a:buChar char="•"/>
              <a:defRPr/>
            </a:pPr>
            <a:r>
              <a:rPr lang="en-US" b="1" i="1" dirty="0">
                <a:solidFill>
                  <a:schemeClr val="bg1"/>
                </a:solidFill>
                <a:latin typeface="+mn-lt"/>
              </a:rPr>
              <a:t>Everything you buy at the store</a:t>
            </a:r>
          </a:p>
        </p:txBody>
      </p:sp>
      <p:sp>
        <p:nvSpPr>
          <p:cNvPr id="46095" name="TextBox 19"/>
          <p:cNvSpPr txBox="1">
            <a:spLocks noChangeArrowheads="1"/>
          </p:cNvSpPr>
          <p:nvPr/>
        </p:nvSpPr>
        <p:spPr bwMode="auto">
          <a:xfrm>
            <a:off x="5065714" y="1783292"/>
            <a:ext cx="564578" cy="369332"/>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XXX</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0960" y="357268"/>
            <a:ext cx="7887546" cy="707886"/>
          </a:xfrm>
          <a:prstGeom prst="rect">
            <a:avLst/>
          </a:prstGeom>
          <a:noFill/>
        </p:spPr>
        <p:txBody>
          <a:bodyPr>
            <a:spAutoFit/>
          </a:bodyPr>
          <a:lstStyle/>
          <a:p>
            <a:pPr fontAlgn="auto">
              <a:spcBef>
                <a:spcPts val="0"/>
              </a:spcBef>
              <a:spcAft>
                <a:spcPts val="0"/>
              </a:spcAft>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Summary</a:t>
            </a:r>
          </a:p>
        </p:txBody>
      </p:sp>
      <p:sp>
        <p:nvSpPr>
          <p:cNvPr id="3" name="Rectangle 2"/>
          <p:cNvSpPr/>
          <p:nvPr/>
        </p:nvSpPr>
        <p:spPr>
          <a:xfrm>
            <a:off x="1603376" y="1668199"/>
            <a:ext cx="6607175" cy="3419739"/>
          </a:xfrm>
          <a:prstGeom prst="rect">
            <a:avLst/>
          </a:prstGeom>
          <a:solidFill>
            <a:schemeClr val="tx2">
              <a:lumMod val="75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3" idx="0"/>
            <a:endCxn id="3" idx="2"/>
          </p:cNvCxnSpPr>
          <p:nvPr/>
        </p:nvCxnSpPr>
        <p:spPr>
          <a:xfrm>
            <a:off x="4906963" y="1668199"/>
            <a:ext cx="0" cy="34197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3" idx="1"/>
            <a:endCxn id="3" idx="3"/>
          </p:cNvCxnSpPr>
          <p:nvPr/>
        </p:nvCxnSpPr>
        <p:spPr>
          <a:xfrm>
            <a:off x="1603376" y="3377407"/>
            <a:ext cx="660717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110" name="TextBox 9"/>
          <p:cNvSpPr txBox="1">
            <a:spLocks noChangeArrowheads="1"/>
          </p:cNvSpPr>
          <p:nvPr/>
        </p:nvSpPr>
        <p:spPr bwMode="auto">
          <a:xfrm>
            <a:off x="2938464" y="1359958"/>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7111" name="TextBox 10"/>
          <p:cNvSpPr txBox="1">
            <a:spLocks noChangeArrowheads="1"/>
          </p:cNvSpPr>
          <p:nvPr/>
        </p:nvSpPr>
        <p:spPr bwMode="auto">
          <a:xfrm>
            <a:off x="6246814" y="1359958"/>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7112" name="TextBox 11"/>
          <p:cNvSpPr txBox="1">
            <a:spLocks noChangeArrowheads="1"/>
          </p:cNvSpPr>
          <p:nvPr/>
        </p:nvSpPr>
        <p:spPr bwMode="auto">
          <a:xfrm>
            <a:off x="1114426" y="2385219"/>
            <a:ext cx="512641" cy="369332"/>
          </a:xfrm>
          <a:prstGeom prst="rect">
            <a:avLst/>
          </a:prstGeom>
          <a:noFill/>
          <a:ln w="9525">
            <a:noFill/>
            <a:miter lim="800000"/>
            <a:headEnd/>
            <a:tailEnd/>
          </a:ln>
        </p:spPr>
        <p:txBody>
          <a:bodyPr wrap="none">
            <a:spAutoFit/>
          </a:bodyPr>
          <a:lstStyle/>
          <a:p>
            <a:r>
              <a:rPr lang="en-US">
                <a:latin typeface="Calibri" pitchFamily="34" charset="0"/>
              </a:rPr>
              <a:t>YES</a:t>
            </a:r>
          </a:p>
        </p:txBody>
      </p:sp>
      <p:sp>
        <p:nvSpPr>
          <p:cNvPr id="47113" name="TextBox 12"/>
          <p:cNvSpPr txBox="1">
            <a:spLocks noChangeArrowheads="1"/>
          </p:cNvSpPr>
          <p:nvPr/>
        </p:nvSpPr>
        <p:spPr bwMode="auto">
          <a:xfrm>
            <a:off x="1119188" y="3816616"/>
            <a:ext cx="486030" cy="369332"/>
          </a:xfrm>
          <a:prstGeom prst="rect">
            <a:avLst/>
          </a:prstGeom>
          <a:noFill/>
          <a:ln w="9525">
            <a:noFill/>
            <a:miter lim="800000"/>
            <a:headEnd/>
            <a:tailEnd/>
          </a:ln>
        </p:spPr>
        <p:txBody>
          <a:bodyPr wrap="none">
            <a:spAutoFit/>
          </a:bodyPr>
          <a:lstStyle/>
          <a:p>
            <a:r>
              <a:rPr lang="en-US">
                <a:latin typeface="Calibri" pitchFamily="34" charset="0"/>
              </a:rPr>
              <a:t>NO</a:t>
            </a:r>
          </a:p>
        </p:txBody>
      </p:sp>
      <p:sp>
        <p:nvSpPr>
          <p:cNvPr id="47114" name="TextBox 13"/>
          <p:cNvSpPr txBox="1">
            <a:spLocks noChangeArrowheads="1"/>
          </p:cNvSpPr>
          <p:nvPr/>
        </p:nvSpPr>
        <p:spPr bwMode="auto">
          <a:xfrm>
            <a:off x="4362450" y="1022615"/>
            <a:ext cx="1087438" cy="400110"/>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RIVAL?</a:t>
            </a:r>
          </a:p>
        </p:txBody>
      </p:sp>
      <p:sp>
        <p:nvSpPr>
          <p:cNvPr id="47115" name="TextBox 14"/>
          <p:cNvSpPr txBox="1">
            <a:spLocks noChangeArrowheads="1"/>
          </p:cNvSpPr>
          <p:nvPr/>
        </p:nvSpPr>
        <p:spPr bwMode="auto">
          <a:xfrm rot="-5400000">
            <a:off x="-1455" y="2774094"/>
            <a:ext cx="1485635" cy="707886"/>
          </a:xfrm>
          <a:prstGeom prst="rect">
            <a:avLst/>
          </a:prstGeom>
          <a:noFill/>
          <a:ln w="9525">
            <a:noFill/>
            <a:miter lim="800000"/>
            <a:headEnd/>
            <a:tailEnd/>
          </a:ln>
        </p:spPr>
        <p:txBody>
          <a:bodyPr>
            <a:spAutoFit/>
          </a:bodyPr>
          <a:lstStyle/>
          <a:p>
            <a:pPr algn="ctr"/>
            <a:r>
              <a:rPr lang="en-US" sz="2000" b="1">
                <a:solidFill>
                  <a:srgbClr val="FF0000"/>
                </a:solidFill>
                <a:latin typeface="Calibri" pitchFamily="34" charset="0"/>
              </a:rPr>
              <a:t>EXCLUDABLE?</a:t>
            </a:r>
          </a:p>
        </p:txBody>
      </p:sp>
      <p:sp>
        <p:nvSpPr>
          <p:cNvPr id="16" name="TextBox 15"/>
          <p:cNvSpPr txBox="1"/>
          <p:nvPr/>
        </p:nvSpPr>
        <p:spPr>
          <a:xfrm>
            <a:off x="5002213" y="3477949"/>
            <a:ext cx="2105000" cy="1615827"/>
          </a:xfrm>
          <a:prstGeom prst="rect">
            <a:avLst/>
          </a:prstGeom>
          <a:noFill/>
        </p:spPr>
        <p:txBody>
          <a:bodyPr wrap="none">
            <a:spAutoFit/>
          </a:bodyPr>
          <a:lstStyle/>
          <a:p>
            <a:pPr fontAlgn="auto">
              <a:spcBef>
                <a:spcPts val="0"/>
              </a:spcBef>
              <a:spcAft>
                <a:spcPts val="0"/>
              </a:spcAft>
              <a:defRPr/>
            </a:pPr>
            <a:r>
              <a:rPr lang="en-US" b="1" dirty="0">
                <a:solidFill>
                  <a:srgbClr val="FFFF00"/>
                </a:solidFill>
                <a:latin typeface="+mn-lt"/>
              </a:rPr>
              <a:t>Public Good</a:t>
            </a:r>
          </a:p>
          <a:p>
            <a:pPr marL="285750" indent="-285750" fontAlgn="auto">
              <a:lnSpc>
                <a:spcPct val="50000"/>
              </a:lnSpc>
              <a:spcBef>
                <a:spcPts val="0"/>
              </a:spcBef>
              <a:spcAft>
                <a:spcPts val="0"/>
              </a:spcAft>
              <a:buFont typeface="Arial"/>
              <a:buChar char="•"/>
              <a:defRPr/>
            </a:pPr>
            <a:endParaRPr lang="en-US" b="1" i="1" dirty="0">
              <a:solidFill>
                <a:schemeClr val="bg1"/>
              </a:solidFill>
              <a:latin typeface="+mn-lt"/>
            </a:endParaRPr>
          </a:p>
          <a:p>
            <a:pPr marL="285750" indent="-285750" fontAlgn="auto">
              <a:spcBef>
                <a:spcPts val="0"/>
              </a:spcBef>
              <a:spcAft>
                <a:spcPts val="0"/>
              </a:spcAft>
              <a:buFont typeface="Arial"/>
              <a:buChar char="•"/>
              <a:defRPr/>
            </a:pPr>
            <a:r>
              <a:rPr lang="en-US" b="1" i="1" dirty="0">
                <a:solidFill>
                  <a:schemeClr val="bg1"/>
                </a:solidFill>
                <a:latin typeface="+mn-lt"/>
              </a:rPr>
              <a:t>Lighthouses</a:t>
            </a:r>
          </a:p>
          <a:p>
            <a:pPr marL="285750" indent="-285750" fontAlgn="auto">
              <a:spcBef>
                <a:spcPts val="0"/>
              </a:spcBef>
              <a:spcAft>
                <a:spcPts val="0"/>
              </a:spcAft>
              <a:buFont typeface="Arial"/>
              <a:buChar char="•"/>
              <a:defRPr/>
            </a:pPr>
            <a:r>
              <a:rPr lang="en-US" b="1" i="1" dirty="0">
                <a:solidFill>
                  <a:schemeClr val="bg1"/>
                </a:solidFill>
                <a:latin typeface="+mn-lt"/>
              </a:rPr>
              <a:t>National defense</a:t>
            </a:r>
          </a:p>
          <a:p>
            <a:pPr marL="285750" indent="-285750" fontAlgn="auto">
              <a:spcBef>
                <a:spcPts val="0"/>
              </a:spcBef>
              <a:spcAft>
                <a:spcPts val="0"/>
              </a:spcAft>
              <a:buFont typeface="Arial"/>
              <a:buChar char="•"/>
              <a:defRPr/>
            </a:pPr>
            <a:r>
              <a:rPr lang="en-US" b="1" i="1" dirty="0">
                <a:solidFill>
                  <a:schemeClr val="bg1"/>
                </a:solidFill>
                <a:latin typeface="+mn-lt"/>
              </a:rPr>
              <a:t>Basic R&amp;D</a:t>
            </a:r>
          </a:p>
          <a:p>
            <a:pPr fontAlgn="auto">
              <a:spcBef>
                <a:spcPts val="0"/>
              </a:spcBef>
              <a:spcAft>
                <a:spcPts val="0"/>
              </a:spcAft>
              <a:defRPr/>
            </a:pPr>
            <a:endParaRPr lang="en-US" b="1" dirty="0">
              <a:solidFill>
                <a:srgbClr val="FFFF00"/>
              </a:solidFill>
              <a:latin typeface="+mn-lt"/>
            </a:endParaRPr>
          </a:p>
        </p:txBody>
      </p:sp>
      <p:sp>
        <p:nvSpPr>
          <p:cNvPr id="47117" name="TextBox 16"/>
          <p:cNvSpPr txBox="1">
            <a:spLocks noChangeArrowheads="1"/>
          </p:cNvSpPr>
          <p:nvPr/>
        </p:nvSpPr>
        <p:spPr bwMode="auto">
          <a:xfrm>
            <a:off x="1690689" y="3470011"/>
            <a:ext cx="2654829" cy="1615827"/>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Common Resources</a:t>
            </a:r>
          </a:p>
          <a:p>
            <a:pPr>
              <a:lnSpc>
                <a:spcPct val="50000"/>
              </a:lnSpc>
              <a:buFont typeface="Arial" charset="0"/>
              <a:buChar char="•"/>
            </a:pPr>
            <a:endParaRPr lang="en-US" b="1" i="1">
              <a:solidFill>
                <a:schemeClr val="bg1"/>
              </a:solidFill>
              <a:latin typeface="Calibri" pitchFamily="34" charset="0"/>
            </a:endParaRPr>
          </a:p>
          <a:p>
            <a:pPr>
              <a:buFont typeface="Arial" charset="0"/>
              <a:buChar char="•"/>
            </a:pPr>
            <a:r>
              <a:rPr lang="en-US" b="1" i="1">
                <a:solidFill>
                  <a:schemeClr val="bg1"/>
                </a:solidFill>
                <a:latin typeface="Calibri" pitchFamily="34" charset="0"/>
              </a:rPr>
              <a:t>roads</a:t>
            </a:r>
          </a:p>
          <a:p>
            <a:pPr>
              <a:buFont typeface="Arial" charset="0"/>
              <a:buChar char="•"/>
            </a:pPr>
            <a:r>
              <a:rPr lang="en-US" b="1" i="1">
                <a:solidFill>
                  <a:schemeClr val="bg1"/>
                </a:solidFill>
                <a:latin typeface="Calibri" pitchFamily="34" charset="0"/>
              </a:rPr>
              <a:t>Shared natural resources</a:t>
            </a:r>
          </a:p>
          <a:p>
            <a:pPr>
              <a:buFont typeface="Arial" charset="0"/>
              <a:buChar char="•"/>
            </a:pPr>
            <a:r>
              <a:rPr lang="en-US" b="1" i="1">
                <a:solidFill>
                  <a:schemeClr val="bg1"/>
                </a:solidFill>
                <a:latin typeface="Calibri" pitchFamily="34" charset="0"/>
              </a:rPr>
              <a:t>Fish in ocean</a:t>
            </a:r>
          </a:p>
          <a:p>
            <a:pPr>
              <a:buFont typeface="Arial" charset="0"/>
              <a:buChar char="•"/>
            </a:pPr>
            <a:r>
              <a:rPr lang="en-US" b="1" i="1">
                <a:solidFill>
                  <a:schemeClr val="bg1"/>
                </a:solidFill>
                <a:latin typeface="Calibri" pitchFamily="34" charset="0"/>
              </a:rPr>
              <a:t>Wildlife</a:t>
            </a:r>
          </a:p>
        </p:txBody>
      </p:sp>
      <p:sp>
        <p:nvSpPr>
          <p:cNvPr id="18" name="TextBox 17"/>
          <p:cNvSpPr txBox="1"/>
          <p:nvPr/>
        </p:nvSpPr>
        <p:spPr>
          <a:xfrm>
            <a:off x="1766889" y="1800491"/>
            <a:ext cx="2928937" cy="1615827"/>
          </a:xfrm>
          <a:prstGeom prst="rect">
            <a:avLst/>
          </a:prstGeom>
          <a:noFill/>
        </p:spPr>
        <p:txBody>
          <a:bodyPr>
            <a:spAutoFit/>
          </a:bodyPr>
          <a:lstStyle/>
          <a:p>
            <a:pPr fontAlgn="auto">
              <a:spcBef>
                <a:spcPts val="0"/>
              </a:spcBef>
              <a:spcAft>
                <a:spcPts val="0"/>
              </a:spcAft>
              <a:defRPr/>
            </a:pPr>
            <a:r>
              <a:rPr lang="en-US" b="1" dirty="0">
                <a:solidFill>
                  <a:srgbClr val="FFFF00"/>
                </a:solidFill>
                <a:latin typeface="+mn-lt"/>
              </a:rPr>
              <a:t>Private Goods</a:t>
            </a:r>
          </a:p>
          <a:p>
            <a:pPr marL="285750" indent="-285750" fontAlgn="auto">
              <a:lnSpc>
                <a:spcPct val="50000"/>
              </a:lnSpc>
              <a:spcBef>
                <a:spcPts val="0"/>
              </a:spcBef>
              <a:spcAft>
                <a:spcPts val="0"/>
              </a:spcAft>
              <a:buFont typeface="Arial"/>
              <a:buChar char="•"/>
              <a:defRPr/>
            </a:pPr>
            <a:endParaRPr lang="en-US" b="1" i="1" dirty="0">
              <a:solidFill>
                <a:schemeClr val="bg1"/>
              </a:solidFill>
              <a:latin typeface="+mn-lt"/>
            </a:endParaRPr>
          </a:p>
          <a:p>
            <a:pPr marL="285750" indent="-285750" fontAlgn="auto">
              <a:spcBef>
                <a:spcPts val="0"/>
              </a:spcBef>
              <a:spcAft>
                <a:spcPts val="0"/>
              </a:spcAft>
              <a:buFont typeface="Arial"/>
              <a:buChar char="•"/>
              <a:defRPr/>
            </a:pPr>
            <a:r>
              <a:rPr lang="en-US" b="1" i="1" dirty="0">
                <a:solidFill>
                  <a:schemeClr val="bg1"/>
                </a:solidFill>
                <a:latin typeface="+mn-lt"/>
              </a:rPr>
              <a:t>Restaurant food</a:t>
            </a:r>
          </a:p>
          <a:p>
            <a:pPr marL="285750" indent="-285750" fontAlgn="auto">
              <a:spcBef>
                <a:spcPts val="0"/>
              </a:spcBef>
              <a:spcAft>
                <a:spcPts val="0"/>
              </a:spcAft>
              <a:buFont typeface="Arial"/>
              <a:buChar char="•"/>
              <a:defRPr/>
            </a:pPr>
            <a:r>
              <a:rPr lang="en-US" b="1" i="1" dirty="0">
                <a:solidFill>
                  <a:schemeClr val="bg1"/>
                </a:solidFill>
                <a:latin typeface="+mn-lt"/>
              </a:rPr>
              <a:t>Clothing</a:t>
            </a:r>
          </a:p>
          <a:p>
            <a:pPr marL="285750" indent="-285750" fontAlgn="auto">
              <a:spcBef>
                <a:spcPts val="0"/>
              </a:spcBef>
              <a:spcAft>
                <a:spcPts val="0"/>
              </a:spcAft>
              <a:buFont typeface="Arial"/>
              <a:buChar char="•"/>
              <a:defRPr/>
            </a:pPr>
            <a:r>
              <a:rPr lang="en-US" b="1" i="1" dirty="0">
                <a:solidFill>
                  <a:schemeClr val="bg1"/>
                </a:solidFill>
                <a:latin typeface="+mn-lt"/>
              </a:rPr>
              <a:t>Everything you buy at the store</a:t>
            </a:r>
          </a:p>
        </p:txBody>
      </p:sp>
      <p:sp>
        <p:nvSpPr>
          <p:cNvPr id="47119" name="TextBox 18"/>
          <p:cNvSpPr txBox="1">
            <a:spLocks noChangeArrowheads="1"/>
          </p:cNvSpPr>
          <p:nvPr/>
        </p:nvSpPr>
        <p:spPr bwMode="auto">
          <a:xfrm>
            <a:off x="5065714" y="1783292"/>
            <a:ext cx="2467599" cy="1615827"/>
          </a:xfrm>
          <a:prstGeom prst="rect">
            <a:avLst/>
          </a:prstGeom>
          <a:noFill/>
          <a:ln w="9525">
            <a:noFill/>
            <a:miter lim="800000"/>
            <a:headEnd/>
            <a:tailEnd/>
          </a:ln>
        </p:spPr>
        <p:txBody>
          <a:bodyPr wrap="none">
            <a:spAutoFit/>
          </a:bodyPr>
          <a:lstStyle/>
          <a:p>
            <a:r>
              <a:rPr lang="en-US" b="1" dirty="0">
                <a:solidFill>
                  <a:srgbClr val="FFFF00"/>
                </a:solidFill>
                <a:latin typeface="Calibri" pitchFamily="34" charset="0"/>
              </a:rPr>
              <a:t>Natural Monopolies</a:t>
            </a:r>
          </a:p>
          <a:p>
            <a:pPr>
              <a:lnSpc>
                <a:spcPct val="50000"/>
              </a:lnSpc>
              <a:buFont typeface="Arial" charset="0"/>
              <a:buChar char="•"/>
            </a:pPr>
            <a:endParaRPr lang="en-US" b="1" i="1" dirty="0">
              <a:solidFill>
                <a:schemeClr val="bg1"/>
              </a:solidFill>
              <a:latin typeface="Calibri" pitchFamily="34" charset="0"/>
            </a:endParaRPr>
          </a:p>
          <a:p>
            <a:pPr>
              <a:buFont typeface="Arial" charset="0"/>
              <a:buChar char="•"/>
            </a:pPr>
            <a:r>
              <a:rPr lang="en-US" b="1" i="1" dirty="0">
                <a:solidFill>
                  <a:schemeClr val="bg1"/>
                </a:solidFill>
                <a:latin typeface="Calibri" pitchFamily="34" charset="0"/>
              </a:rPr>
              <a:t>Uncongested toll roads</a:t>
            </a:r>
          </a:p>
          <a:p>
            <a:pPr>
              <a:buFont typeface="Arial" charset="0"/>
              <a:buChar char="•"/>
            </a:pPr>
            <a:r>
              <a:rPr lang="en-US" b="1" i="1" smtClean="0">
                <a:solidFill>
                  <a:schemeClr val="bg1"/>
                </a:solidFill>
                <a:latin typeface="Calibri" pitchFamily="34" charset="0"/>
              </a:rPr>
              <a:t>Satellite TV</a:t>
            </a:r>
            <a:endParaRPr lang="en-US" b="1" i="1" dirty="0">
              <a:solidFill>
                <a:schemeClr val="bg1"/>
              </a:solidFill>
              <a:latin typeface="Calibri" pitchFamily="34" charset="0"/>
            </a:endParaRPr>
          </a:p>
          <a:p>
            <a:pPr>
              <a:buFont typeface="Arial" charset="0"/>
              <a:buChar char="•"/>
            </a:pPr>
            <a:endParaRPr lang="en-US" b="1" i="1" dirty="0">
              <a:solidFill>
                <a:schemeClr val="bg1"/>
              </a:solidFill>
              <a:latin typeface="Calibri" pitchFamily="34" charset="0"/>
            </a:endParaRPr>
          </a:p>
          <a:p>
            <a:pPr>
              <a:buFont typeface="Arial" charset="0"/>
              <a:buChar char="•"/>
            </a:pPr>
            <a:r>
              <a:rPr lang="en-US" b="1" i="1" dirty="0">
                <a:solidFill>
                  <a:schemeClr val="bg1"/>
                </a:solidFill>
                <a:latin typeface="Calibri" pitchFamily="34" charset="0"/>
              </a:rPr>
              <a:t>Windows?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44" y="0"/>
            <a:ext cx="8686800" cy="4247317"/>
          </a:xfrm>
          <a:prstGeom prst="rect">
            <a:avLst/>
          </a:prstGeom>
          <a:noFill/>
        </p:spPr>
        <p:txBody>
          <a:bodyPr vert="horz" wrap="square" rtlCol="0">
            <a:spAutoFit/>
          </a:bodyPr>
          <a:lstStyle/>
          <a:p>
            <a:r>
              <a:rPr lang="en-US" sz="2400" dirty="0">
                <a:solidFill>
                  <a:srgbClr val="FF0000"/>
                </a:solidFill>
              </a:rPr>
              <a:t>The Tragedy of the Commons – an essay by Garrett Hardin, 1968</a:t>
            </a:r>
          </a:p>
          <a:p>
            <a:r>
              <a:rPr lang="en-US" dirty="0" smtClean="0"/>
              <a:t>After reading the excerpt from Hardin’s essay, discuss the following questions with your class</a:t>
            </a:r>
          </a:p>
          <a:p>
            <a:endParaRPr lang="en-US" dirty="0"/>
          </a:p>
          <a:p>
            <a:pPr marL="800100" lvl="1" indent="-342900">
              <a:buFont typeface="+mj-lt"/>
              <a:buAutoNum type="arabicPeriod"/>
            </a:pPr>
            <a:r>
              <a:rPr lang="en-US" sz="1600" dirty="0" smtClean="0">
                <a:solidFill>
                  <a:srgbClr val="000000"/>
                </a:solidFill>
                <a:cs typeface="Arial" pitchFamily="34" charset="0"/>
              </a:rPr>
              <a:t>What is Garret Hardin most concerned about? </a:t>
            </a:r>
          </a:p>
          <a:p>
            <a:pPr marL="800100" lvl="1" indent="-342900">
              <a:buFont typeface="+mj-lt"/>
              <a:buAutoNum type="arabicPeriod"/>
            </a:pPr>
            <a:r>
              <a:rPr lang="en-US" sz="1600" dirty="0" smtClean="0">
                <a:solidFill>
                  <a:srgbClr val="000000"/>
                </a:solidFill>
                <a:cs typeface="Arial" pitchFamily="34" charset="0"/>
              </a:rPr>
              <a:t>How can "the commons" best be defined?</a:t>
            </a:r>
          </a:p>
          <a:p>
            <a:pPr marL="800100" lvl="1" indent="-342900">
              <a:buFont typeface="+mj-lt"/>
              <a:buAutoNum type="arabicPeriod"/>
            </a:pPr>
            <a:r>
              <a:rPr lang="en-US" sz="1600" dirty="0" smtClean="0">
                <a:solidFill>
                  <a:srgbClr val="000000"/>
                </a:solidFill>
                <a:cs typeface="Arial" pitchFamily="34" charset="0"/>
              </a:rPr>
              <a:t>Are individuals who overuse "the commons" acting irrationally? Explain.</a:t>
            </a:r>
          </a:p>
          <a:p>
            <a:pPr marL="800100" lvl="1" indent="-342900">
              <a:buFont typeface="+mj-lt"/>
              <a:buAutoNum type="arabicPeriod"/>
            </a:pPr>
            <a:r>
              <a:rPr lang="en-US" sz="1600" dirty="0" smtClean="0">
                <a:solidFill>
                  <a:srgbClr val="000000"/>
                </a:solidFill>
                <a:cs typeface="Arial" pitchFamily="34" charset="0"/>
              </a:rPr>
              <a:t>Besides the "common pasture", what other resources does Hardin identify as "commons"?</a:t>
            </a:r>
          </a:p>
          <a:p>
            <a:pPr marL="800100" lvl="1" indent="-342900">
              <a:buFont typeface="+mj-lt"/>
              <a:buAutoNum type="arabicPeriod"/>
            </a:pPr>
            <a:r>
              <a:rPr lang="en-US" sz="1600" dirty="0" smtClean="0">
                <a:solidFill>
                  <a:srgbClr val="000000"/>
                </a:solidFill>
                <a:cs typeface="Arial" pitchFamily="34" charset="0"/>
              </a:rPr>
              <a:t>What are some of the possible solutions he suggests for the problems faced by America's National Parks?</a:t>
            </a:r>
          </a:p>
          <a:p>
            <a:pPr marL="800100" lvl="1" indent="-342900">
              <a:buFont typeface="+mj-lt"/>
              <a:buAutoNum type="arabicPeriod"/>
            </a:pPr>
            <a:r>
              <a:rPr lang="en-US" sz="1600" dirty="0" smtClean="0">
                <a:solidFill>
                  <a:srgbClr val="000000"/>
                </a:solidFill>
                <a:cs typeface="Arial" pitchFamily="34" charset="0"/>
              </a:rPr>
              <a:t>How are air and water different from pastures, the oceans, and national parks in the "tragedy" presented by the common resources?</a:t>
            </a:r>
          </a:p>
          <a:p>
            <a:pPr marL="800100" lvl="1" indent="-342900">
              <a:buFont typeface="+mj-lt"/>
              <a:buAutoNum type="arabicPeriod"/>
            </a:pPr>
            <a:r>
              <a:rPr lang="en-US" sz="1600" dirty="0" smtClean="0">
                <a:solidFill>
                  <a:srgbClr val="000000"/>
                </a:solidFill>
                <a:cs typeface="Arial" pitchFamily="34" charset="0"/>
              </a:rPr>
              <a:t>What are some of the possible solutions Hardin suggests for the "cesspool" tragedy represented by the pollution of our air and water?</a:t>
            </a:r>
          </a:p>
          <a:p>
            <a:pPr marL="800100" lvl="1" indent="-342900">
              <a:buFont typeface="+mj-lt"/>
              <a:buAutoNum type="arabicPeriod"/>
            </a:pPr>
            <a:r>
              <a:rPr lang="en-US" sz="1600" dirty="0" smtClean="0">
                <a:solidFill>
                  <a:srgbClr val="000000"/>
                </a:solidFill>
                <a:cs typeface="Arial" pitchFamily="34" charset="0"/>
              </a:rPr>
              <a:t>What do you think a hard-core, free-market economist would say is the solution to "the tragedy of the commons"?</a:t>
            </a:r>
            <a:endParaRPr lang="en-US" sz="1600" dirty="0">
              <a:solidFill>
                <a:srgbClr val="000000"/>
              </a:solidFill>
              <a:cs typeface="Arial" pitchFamily="34" charset="0"/>
            </a:endParaRPr>
          </a:p>
        </p:txBody>
      </p:sp>
    </p:spTree>
    <p:extLst>
      <p:ext uri="{BB962C8B-B14F-4D97-AF65-F5344CB8AC3E}">
        <p14:creationId xmlns:p14="http://schemas.microsoft.com/office/powerpoint/2010/main" xmlns="" val="1950213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44" y="0"/>
            <a:ext cx="9154344" cy="3108543"/>
          </a:xfrm>
          <a:prstGeom prst="rect">
            <a:avLst/>
          </a:prstGeom>
          <a:noFill/>
        </p:spPr>
        <p:txBody>
          <a:bodyPr vert="horz" wrap="square" rtlCol="0">
            <a:spAutoFit/>
          </a:bodyPr>
          <a:lstStyle/>
          <a:p>
            <a:r>
              <a:rPr lang="en-US" sz="2400" dirty="0" smtClean="0">
                <a:solidFill>
                  <a:srgbClr val="FF0000"/>
                </a:solidFill>
              </a:rPr>
              <a:t>Asymmetric Information as a Market Failure</a:t>
            </a:r>
          </a:p>
          <a:p>
            <a:endParaRPr lang="en-US" sz="2400" dirty="0" smtClean="0">
              <a:solidFill>
                <a:srgbClr val="FF0000"/>
              </a:solidFill>
            </a:endParaRPr>
          </a:p>
          <a:p>
            <a:r>
              <a:rPr lang="en-US" dirty="0" smtClean="0"/>
              <a:t>Yet another type of market failure arises from the existence of </a:t>
            </a:r>
            <a:r>
              <a:rPr lang="en-US" i="1" dirty="0" smtClean="0"/>
              <a:t>asymmetric information</a:t>
            </a:r>
            <a:r>
              <a:rPr lang="en-US" dirty="0" smtClean="0"/>
              <a:t>.</a:t>
            </a:r>
          </a:p>
          <a:p>
            <a:endParaRPr lang="en-US" b="1" dirty="0">
              <a:solidFill>
                <a:schemeClr val="tx1">
                  <a:lumMod val="50000"/>
                  <a:lumOff val="50000"/>
                </a:schemeClr>
              </a:solidFill>
            </a:endParaRPr>
          </a:p>
          <a:p>
            <a:r>
              <a:rPr lang="en-US" sz="1600" b="1" dirty="0" smtClean="0">
                <a:solidFill>
                  <a:srgbClr val="0000FF"/>
                </a:solidFill>
              </a:rPr>
              <a:t>Asymmetric Information: </a:t>
            </a:r>
            <a:r>
              <a:rPr lang="en-US" sz="1600" dirty="0" smtClean="0">
                <a:solidFill>
                  <a:srgbClr val="0000FF"/>
                </a:solidFill>
              </a:rPr>
              <a:t>When the seller of a product knows something about it that is not revealed to the buyer. </a:t>
            </a:r>
          </a:p>
          <a:p>
            <a:pPr marL="342900" indent="-342900">
              <a:buFont typeface="Arial" pitchFamily="34" charset="0"/>
              <a:buChar char="•"/>
            </a:pPr>
            <a:r>
              <a:rPr lang="en-US" sz="1600" dirty="0" smtClean="0">
                <a:solidFill>
                  <a:schemeClr val="tx1">
                    <a:lumMod val="65000"/>
                    <a:lumOff val="35000"/>
                  </a:schemeClr>
                </a:solidFill>
              </a:rPr>
              <a:t>Without perfect knowledge, buyers may not buy the optimal quantity of a product, thus resources may be misallocated towards its production and consumption.</a:t>
            </a:r>
          </a:p>
          <a:p>
            <a:pPr marL="342900" indent="-342900">
              <a:buFont typeface="Arial" pitchFamily="34" charset="0"/>
              <a:buChar char="•"/>
            </a:pPr>
            <a:r>
              <a:rPr lang="en-US" sz="1600" dirty="0" smtClean="0">
                <a:solidFill>
                  <a:schemeClr val="tx1">
                    <a:lumMod val="65000"/>
                    <a:lumOff val="35000"/>
                  </a:schemeClr>
                </a:solidFill>
              </a:rPr>
              <a:t>Without all the information about a product, Demand (marginal private benefit) may be greater than what is socially optimal (marginal social benefit), resulting external costs for society caused by consumers demanding too much of certain goods.</a:t>
            </a:r>
            <a:endParaRPr lang="en-US" sz="1600" b="1" dirty="0">
              <a:solidFill>
                <a:schemeClr val="tx1">
                  <a:lumMod val="65000"/>
                  <a:lumOff val="3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454624680"/>
              </p:ext>
            </p:extLst>
          </p:nvPr>
        </p:nvGraphicFramePr>
        <p:xfrm>
          <a:off x="-10344" y="3189344"/>
          <a:ext cx="9154344" cy="2476468"/>
        </p:xfrm>
        <a:graphic>
          <a:graphicData uri="http://schemas.openxmlformats.org/drawingml/2006/table">
            <a:tbl>
              <a:tblPr firstRow="1" bandRow="1">
                <a:tableStyleId>{21E4AEA4-8DFA-4A89-87EB-49C32662AFE0}</a:tableStyleId>
              </a:tblPr>
              <a:tblGrid>
                <a:gridCol w="1341984"/>
                <a:gridCol w="7812360"/>
              </a:tblGrid>
              <a:tr h="373348">
                <a:tc gridSpan="2">
                  <a:txBody>
                    <a:bodyPr/>
                    <a:lstStyle/>
                    <a:p>
                      <a:pPr algn="ctr"/>
                      <a:r>
                        <a:rPr lang="en-US" dirty="0" smtClean="0"/>
                        <a:t>Market Failures</a:t>
                      </a:r>
                      <a:r>
                        <a:rPr lang="en-US" baseline="0" dirty="0" smtClean="0"/>
                        <a:t> arising from Information Asymmetry</a:t>
                      </a:r>
                      <a:endParaRPr lang="en-US" dirty="0"/>
                    </a:p>
                  </a:txBody>
                  <a:tcPr/>
                </a:tc>
                <a:tc hMerge="1">
                  <a:txBody>
                    <a:bodyPr/>
                    <a:lstStyle/>
                    <a:p>
                      <a:endParaRPr lang="en-US" dirty="0"/>
                    </a:p>
                  </a:txBody>
                  <a:tcPr/>
                </a:tc>
              </a:tr>
              <a:tr h="861060">
                <a:tc>
                  <a:txBody>
                    <a:bodyPr/>
                    <a:lstStyle/>
                    <a:p>
                      <a:pPr algn="ctr"/>
                      <a:r>
                        <a:rPr lang="en-US" b="1" dirty="0" smtClean="0"/>
                        <a:t>Adverse Selection: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Typical market failure  in the market for insurance; if the buyer of insurance does not share with the insurer complete information about the level of risk he or she presents, insurance will be provided at too low a cost to too many risky individuals. The cost of covering the dishonest are thereby shared by the more honest customers, for whom the cost of insurance is, as a result, higher than it would be otherwise. </a:t>
                      </a:r>
                      <a:endParaRPr lang="en-US" sz="1400" b="1" dirty="0" smtClean="0"/>
                    </a:p>
                  </a:txBody>
                  <a:tcPr anchor="ctr"/>
                </a:tc>
              </a:tr>
              <a:tr h="959053">
                <a:tc>
                  <a:txBody>
                    <a:bodyPr/>
                    <a:lstStyle/>
                    <a:p>
                      <a:pPr algn="ctr"/>
                      <a:r>
                        <a:rPr lang="en-US" b="1" dirty="0" smtClean="0"/>
                        <a:t>Moral Hazard: </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Also a type of information asymmetry, if the consequences of one’s actions are born by society as a whole or by a third party, rather than by the individual himself, he is more likely to take risky actions that he would not take if the consequences were fully born by himself. For example, if you have a rental car with full insurance, you are more likely to drive recklessly than in your own car, on which you have a high co-pay.</a:t>
                      </a:r>
                      <a:endParaRPr lang="en-US" sz="1400" b="1" dirty="0" smtClean="0"/>
                    </a:p>
                  </a:txBody>
                  <a:tcPr anchor="ctr"/>
                </a:tc>
              </a:tr>
            </a:tbl>
          </a:graphicData>
        </a:graphic>
      </p:graphicFrame>
    </p:spTree>
    <p:extLst>
      <p:ext uri="{BB962C8B-B14F-4D97-AF65-F5344CB8AC3E}">
        <p14:creationId xmlns:p14="http://schemas.microsoft.com/office/powerpoint/2010/main" xmlns="" val="2217529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nclassroom.com/wp-content/uploads/2012/02/Market-Man.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97260"/>
            <a:ext cx="9144000" cy="434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6655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44" y="0"/>
            <a:ext cx="9154344" cy="5978560"/>
          </a:xfrm>
          <a:prstGeom prst="rect">
            <a:avLst/>
          </a:prstGeom>
          <a:noFill/>
        </p:spPr>
        <p:txBody>
          <a:bodyPr vert="horz" wrap="square" rtlCol="0">
            <a:spAutoFit/>
          </a:bodyPr>
          <a:lstStyle/>
          <a:p>
            <a:r>
              <a:rPr lang="en-US" sz="2400" dirty="0" smtClean="0">
                <a:solidFill>
                  <a:srgbClr val="FF0000"/>
                </a:solidFill>
              </a:rPr>
              <a:t>The Financial Crisis as a Market Failure</a:t>
            </a:r>
          </a:p>
          <a:p>
            <a:pPr marL="285750" indent="-285750">
              <a:buFont typeface="Arial" pitchFamily="34" charset="0"/>
              <a:buChar char="•"/>
            </a:pPr>
            <a:r>
              <a:rPr lang="en-US" sz="1350" i="1" dirty="0" smtClean="0">
                <a:solidFill>
                  <a:schemeClr val="tx1">
                    <a:lumMod val="75000"/>
                    <a:lumOff val="25000"/>
                  </a:schemeClr>
                </a:solidFill>
                <a:cs typeface="Arial" pitchFamily="34" charset="0"/>
              </a:rPr>
              <a:t>In the US and other countries, households were offered “sub-prime” loans, which allowed those who would not have typically qualified for a home loan to borrow money and buy a house.</a:t>
            </a:r>
          </a:p>
          <a:p>
            <a:pPr marL="285750" indent="-285750">
              <a:buFont typeface="Arial" pitchFamily="34" charset="0"/>
              <a:buChar char="•"/>
            </a:pPr>
            <a:endParaRPr lang="en-US" sz="1350" i="1" dirty="0" smtClean="0">
              <a:solidFill>
                <a:schemeClr val="tx1">
                  <a:lumMod val="75000"/>
                  <a:lumOff val="25000"/>
                </a:schemeClr>
              </a:solidFill>
              <a:cs typeface="Arial" pitchFamily="34" charset="0"/>
            </a:endParaRPr>
          </a:p>
          <a:p>
            <a:pPr marL="285750" indent="-285750">
              <a:buFont typeface="Arial" pitchFamily="34" charset="0"/>
              <a:buChar char="•"/>
            </a:pPr>
            <a:r>
              <a:rPr lang="en-US" sz="1350" i="1" dirty="0" smtClean="0">
                <a:solidFill>
                  <a:schemeClr val="tx1">
                    <a:lumMod val="75000"/>
                    <a:lumOff val="25000"/>
                  </a:schemeClr>
                </a:solidFill>
                <a:cs typeface="Arial" pitchFamily="34" charset="0"/>
              </a:rPr>
              <a:t>Borrowers were told that the debt they were taking on would not be a problem due to the fact that “home prices always rise”, information that was thought to be factual by most who bought homes at the time.</a:t>
            </a:r>
          </a:p>
          <a:p>
            <a:pPr marL="285750" indent="-285750">
              <a:buFont typeface="Arial" pitchFamily="34" charset="0"/>
              <a:buChar char="•"/>
            </a:pPr>
            <a:endParaRPr lang="en-US" sz="1350" i="1" dirty="0" smtClean="0">
              <a:solidFill>
                <a:schemeClr val="tx1">
                  <a:lumMod val="75000"/>
                  <a:lumOff val="25000"/>
                </a:schemeClr>
              </a:solidFill>
              <a:cs typeface="Arial" pitchFamily="34" charset="0"/>
            </a:endParaRPr>
          </a:p>
          <a:p>
            <a:pPr marL="285750" indent="-285750">
              <a:buFont typeface="Arial" pitchFamily="34" charset="0"/>
              <a:buChar char="•"/>
            </a:pPr>
            <a:r>
              <a:rPr lang="en-US" sz="1350" i="1" dirty="0" smtClean="0">
                <a:solidFill>
                  <a:schemeClr val="tx1">
                    <a:lumMod val="75000"/>
                    <a:lumOff val="25000"/>
                  </a:schemeClr>
                </a:solidFill>
                <a:cs typeface="Arial" pitchFamily="34" charset="0"/>
              </a:rPr>
              <a:t>Banks </a:t>
            </a:r>
            <a:r>
              <a:rPr lang="en-US" sz="1350" i="1" dirty="0">
                <a:solidFill>
                  <a:schemeClr val="tx1">
                    <a:lumMod val="75000"/>
                    <a:lumOff val="25000"/>
                  </a:schemeClr>
                </a:solidFill>
                <a:cs typeface="Arial" pitchFamily="34" charset="0"/>
              </a:rPr>
              <a:t>"bundled" these loans into securities that they sold to investors all over the world, who assumed that the lending banks were correct in their assumption that house prices would continue to rise</a:t>
            </a:r>
            <a:r>
              <a:rPr lang="en-US" sz="1350" i="1" dirty="0" smtClean="0">
                <a:solidFill>
                  <a:schemeClr val="tx1">
                    <a:lumMod val="75000"/>
                    <a:lumOff val="25000"/>
                  </a:schemeClr>
                </a:solidFill>
                <a:cs typeface="Arial" pitchFamily="34" charset="0"/>
              </a:rPr>
              <a:t>.</a:t>
            </a:r>
          </a:p>
          <a:p>
            <a:pPr marL="285750" indent="-285750">
              <a:buFont typeface="Arial" pitchFamily="34" charset="0"/>
              <a:buChar char="•"/>
            </a:pPr>
            <a:endParaRPr lang="en-US" sz="1350" i="1" dirty="0">
              <a:solidFill>
                <a:schemeClr val="tx1">
                  <a:lumMod val="75000"/>
                  <a:lumOff val="25000"/>
                </a:schemeClr>
              </a:solidFill>
              <a:cs typeface="Arial" pitchFamily="34" charset="0"/>
            </a:endParaRPr>
          </a:p>
          <a:p>
            <a:pPr marL="285750" indent="-285750">
              <a:buFont typeface="Arial" pitchFamily="34" charset="0"/>
              <a:buChar char="•"/>
            </a:pPr>
            <a:r>
              <a:rPr lang="en-US" sz="1350" i="1" dirty="0">
                <a:solidFill>
                  <a:schemeClr val="tx1">
                    <a:lumMod val="75000"/>
                    <a:lumOff val="25000"/>
                  </a:schemeClr>
                </a:solidFill>
                <a:cs typeface="Arial" pitchFamily="34" charset="0"/>
              </a:rPr>
              <a:t>Developers built houses in record numbers based on the assumption that they'd be able to sell them at higher and higher prices. </a:t>
            </a:r>
            <a:endParaRPr lang="en-US" sz="1350" i="1" dirty="0" smtClean="0">
              <a:solidFill>
                <a:schemeClr val="tx1">
                  <a:lumMod val="75000"/>
                  <a:lumOff val="25000"/>
                </a:schemeClr>
              </a:solidFill>
              <a:cs typeface="Arial" pitchFamily="34" charset="0"/>
            </a:endParaRPr>
          </a:p>
          <a:p>
            <a:pPr marL="285750" indent="-285750">
              <a:buFont typeface="Arial" pitchFamily="34" charset="0"/>
              <a:buChar char="•"/>
            </a:pPr>
            <a:endParaRPr lang="en-US" sz="1350" i="1" dirty="0">
              <a:solidFill>
                <a:schemeClr val="tx1">
                  <a:lumMod val="75000"/>
                  <a:lumOff val="25000"/>
                </a:schemeClr>
              </a:solidFill>
              <a:cs typeface="Arial" pitchFamily="34" charset="0"/>
            </a:endParaRPr>
          </a:p>
          <a:p>
            <a:pPr marL="285750" indent="-285750">
              <a:buFont typeface="Arial" pitchFamily="34" charset="0"/>
              <a:buChar char="•"/>
            </a:pPr>
            <a:r>
              <a:rPr lang="en-US" sz="1350" i="1" dirty="0">
                <a:solidFill>
                  <a:schemeClr val="tx1">
                    <a:lumMod val="75000"/>
                    <a:lumOff val="25000"/>
                  </a:schemeClr>
                </a:solidFill>
                <a:cs typeface="Arial" pitchFamily="34" charset="0"/>
              </a:rPr>
              <a:t>Supply of houses grew faster than demand, and eventually house prices began to fall. </a:t>
            </a:r>
            <a:endParaRPr lang="en-US" sz="1350" i="1" dirty="0" smtClean="0">
              <a:solidFill>
                <a:schemeClr val="tx1">
                  <a:lumMod val="75000"/>
                  <a:lumOff val="25000"/>
                </a:schemeClr>
              </a:solidFill>
              <a:cs typeface="Arial" pitchFamily="34" charset="0"/>
            </a:endParaRPr>
          </a:p>
          <a:p>
            <a:pPr marL="285750" indent="-285750">
              <a:buFont typeface="Arial" pitchFamily="34" charset="0"/>
              <a:buChar char="•"/>
            </a:pPr>
            <a:endParaRPr lang="en-US" sz="1350" i="1" dirty="0">
              <a:solidFill>
                <a:schemeClr val="tx1">
                  <a:lumMod val="75000"/>
                  <a:lumOff val="25000"/>
                </a:schemeClr>
              </a:solidFill>
              <a:cs typeface="Arial" pitchFamily="34" charset="0"/>
            </a:endParaRPr>
          </a:p>
          <a:p>
            <a:pPr marL="285750" indent="-285750">
              <a:buFont typeface="Arial" pitchFamily="34" charset="0"/>
              <a:buChar char="•"/>
            </a:pPr>
            <a:r>
              <a:rPr lang="en-US" sz="1350" i="1" dirty="0">
                <a:solidFill>
                  <a:schemeClr val="tx1">
                    <a:lumMod val="75000"/>
                    <a:lumOff val="25000"/>
                  </a:schemeClr>
                </a:solidFill>
                <a:cs typeface="Arial" pitchFamily="34" charset="0"/>
              </a:rPr>
              <a:t>Borrowers found they could not make their monthly payments because their loans were "adjustable rate" meaning they required higher payments over time, causing foreclosures to increase and the supply of houses for sale to grow even more, forcing prices down even more</a:t>
            </a:r>
            <a:r>
              <a:rPr lang="en-US" sz="1350" i="1" dirty="0" smtClean="0">
                <a:solidFill>
                  <a:schemeClr val="tx1">
                    <a:lumMod val="75000"/>
                    <a:lumOff val="25000"/>
                  </a:schemeClr>
                </a:solidFill>
                <a:cs typeface="Arial" pitchFamily="34" charset="0"/>
              </a:rPr>
              <a:t>.</a:t>
            </a:r>
          </a:p>
          <a:p>
            <a:pPr marL="285750" indent="-285750">
              <a:buFont typeface="Arial" pitchFamily="34" charset="0"/>
              <a:buChar char="•"/>
            </a:pPr>
            <a:endParaRPr lang="en-US" sz="1350" i="1" dirty="0">
              <a:solidFill>
                <a:schemeClr val="tx1">
                  <a:lumMod val="75000"/>
                  <a:lumOff val="25000"/>
                </a:schemeClr>
              </a:solidFill>
              <a:cs typeface="Arial" pitchFamily="34" charset="0"/>
            </a:endParaRPr>
          </a:p>
          <a:p>
            <a:pPr marL="285750" indent="-285750">
              <a:buFont typeface="Arial" pitchFamily="34" charset="0"/>
              <a:buChar char="•"/>
            </a:pPr>
            <a:r>
              <a:rPr lang="en-US" sz="1350" i="1" dirty="0">
                <a:solidFill>
                  <a:schemeClr val="tx1">
                    <a:lumMod val="75000"/>
                    <a:lumOff val="25000"/>
                  </a:schemeClr>
                </a:solidFill>
                <a:cs typeface="Arial" pitchFamily="34" charset="0"/>
              </a:rPr>
              <a:t>Now investors and banks all over the world hold securities made up of bad loans to Americans that were made based on the incorrect assumption that house prices would always rise. With bad assets on their "balance sheets" banks are unable to make new loans to consumers and firms, so spending in the economy has slowed, meaning recession and high </a:t>
            </a:r>
            <a:r>
              <a:rPr lang="en-US" sz="1350" i="1" dirty="0" smtClean="0">
                <a:solidFill>
                  <a:schemeClr val="tx1">
                    <a:lumMod val="75000"/>
                    <a:lumOff val="25000"/>
                  </a:schemeClr>
                </a:solidFill>
                <a:cs typeface="Arial" pitchFamily="34" charset="0"/>
              </a:rPr>
              <a:t>unemployment</a:t>
            </a:r>
            <a:endParaRPr lang="en-US" sz="1350" b="1" dirty="0" smtClean="0"/>
          </a:p>
          <a:p>
            <a:pPr algn="ctr"/>
            <a:r>
              <a:rPr lang="en-US" sz="1600" i="1" dirty="0" smtClean="0">
                <a:solidFill>
                  <a:srgbClr val="FF0000"/>
                </a:solidFill>
              </a:rPr>
              <a:t>The asymmetric information at the root of the financial crisis was the belief that “home prices always rise”. When this turned out to be false, there were too many homes on the market and trillions of dollars in households investments were lost, throwing the global economy into a recession.</a:t>
            </a:r>
            <a:endParaRPr lang="en-US" i="1" dirty="0">
              <a:solidFill>
                <a:srgbClr val="FF0000"/>
              </a:solidFill>
            </a:endParaRPr>
          </a:p>
        </p:txBody>
      </p:sp>
    </p:spTree>
    <p:extLst>
      <p:ext uri="{BB962C8B-B14F-4D97-AF65-F5344CB8AC3E}">
        <p14:creationId xmlns:p14="http://schemas.microsoft.com/office/powerpoint/2010/main" xmlns="" val="15534196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4344" cy="4555093"/>
          </a:xfrm>
          <a:prstGeom prst="rect">
            <a:avLst/>
          </a:prstGeom>
          <a:noFill/>
        </p:spPr>
        <p:txBody>
          <a:bodyPr vert="horz" wrap="square" rtlCol="0">
            <a:spAutoFit/>
          </a:bodyPr>
          <a:lstStyle/>
          <a:p>
            <a:r>
              <a:rPr lang="en-US" sz="2400" dirty="0" smtClean="0">
                <a:solidFill>
                  <a:srgbClr val="FF0000"/>
                </a:solidFill>
              </a:rPr>
              <a:t>The Abuse of Monopoly Power as a Market Failure</a:t>
            </a:r>
          </a:p>
          <a:p>
            <a:r>
              <a:rPr lang="en-US" dirty="0" smtClean="0"/>
              <a:t>The final type of market failure we will examine is the abuse of monopoly power by firms which control a large share of a particular market.</a:t>
            </a:r>
          </a:p>
          <a:p>
            <a:endParaRPr lang="en-US" sz="1600" b="1" i="1" dirty="0" smtClean="0">
              <a:solidFill>
                <a:srgbClr val="0000FF"/>
              </a:solidFill>
            </a:endParaRPr>
          </a:p>
          <a:p>
            <a:r>
              <a:rPr lang="en-US" b="1" i="1" dirty="0" smtClean="0">
                <a:solidFill>
                  <a:srgbClr val="0000FF"/>
                </a:solidFill>
              </a:rPr>
              <a:t>Monopoly Power: </a:t>
            </a:r>
            <a:r>
              <a:rPr lang="en-US" i="1" dirty="0" smtClean="0">
                <a:solidFill>
                  <a:srgbClr val="0000FF"/>
                </a:solidFill>
              </a:rPr>
              <a:t>When a single firm controls a large share of the total market for a particular good, that firm is able to charge a HIGHER PRICE and produce a LOWER QUANTITY than what is socially optimal.</a:t>
            </a:r>
          </a:p>
          <a:p>
            <a:endParaRPr lang="en-US" sz="1600" dirty="0" smtClean="0"/>
          </a:p>
          <a:p>
            <a:r>
              <a:rPr lang="en-US" sz="1600" b="1" dirty="0" smtClean="0"/>
              <a:t>The source of monopoly power arises from a large firm’s price-making abilities. </a:t>
            </a:r>
          </a:p>
          <a:p>
            <a:pPr marL="285750" indent="-285750">
              <a:buFont typeface="Arial" pitchFamily="34" charset="0"/>
              <a:buChar char="•"/>
            </a:pPr>
            <a:r>
              <a:rPr lang="en-US" sz="1600" dirty="0" smtClean="0"/>
              <a:t>In more competitive markets, hundreds of small firms compete with one another for the business of consumers.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Competition forces firms to produce their goods efficiently (at a low cost) and sell their goods for a low price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Without competition, monopolists are not forced to produce at the lowest cost, nor do they have to sell for the lowest price. </a:t>
            </a:r>
          </a:p>
        </p:txBody>
      </p:sp>
      <p:sp>
        <p:nvSpPr>
          <p:cNvPr id="2" name="Rectangle 1"/>
          <p:cNvSpPr/>
          <p:nvPr/>
        </p:nvSpPr>
        <p:spPr>
          <a:xfrm>
            <a:off x="-10344" y="4742482"/>
            <a:ext cx="9154344" cy="923330"/>
          </a:xfrm>
          <a:prstGeom prst="rect">
            <a:avLst/>
          </a:prstGeom>
        </p:spPr>
        <p:txBody>
          <a:bodyPr wrap="square">
            <a:spAutoFit/>
          </a:bodyPr>
          <a:lstStyle/>
          <a:p>
            <a:pPr algn="ctr"/>
            <a:r>
              <a:rPr lang="en-US" i="1" dirty="0">
                <a:solidFill>
                  <a:srgbClr val="FF0000"/>
                </a:solidFill>
              </a:rPr>
              <a:t>Monopolists (or firms with significant market power), are both productively and allocatively inefficient, since without competition, </a:t>
            </a:r>
            <a:r>
              <a:rPr lang="en-US" i="1" dirty="0" smtClean="0">
                <a:solidFill>
                  <a:srgbClr val="FF0000"/>
                </a:solidFill>
              </a:rPr>
              <a:t>such firms are able to charge higher prices and produce smaller quantities!</a:t>
            </a:r>
            <a:endParaRPr lang="en-US" i="1" dirty="0">
              <a:solidFill>
                <a:srgbClr val="FF0000"/>
              </a:solidFill>
            </a:endParaRPr>
          </a:p>
        </p:txBody>
      </p:sp>
    </p:spTree>
    <p:extLst>
      <p:ext uri="{BB962C8B-B14F-4D97-AF65-F5344CB8AC3E}">
        <p14:creationId xmlns:p14="http://schemas.microsoft.com/office/powerpoint/2010/main" xmlns="" val="20321991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54344" cy="1015663"/>
          </a:xfrm>
          <a:prstGeom prst="rect">
            <a:avLst/>
          </a:prstGeom>
          <a:noFill/>
        </p:spPr>
        <p:txBody>
          <a:bodyPr vert="horz" wrap="square" rtlCol="0">
            <a:spAutoFit/>
          </a:bodyPr>
          <a:lstStyle/>
          <a:p>
            <a:r>
              <a:rPr lang="en-US" sz="2400" dirty="0" smtClean="0">
                <a:solidFill>
                  <a:srgbClr val="FF0000"/>
                </a:solidFill>
              </a:rPr>
              <a:t>The Abuse of Monopoly Power as a Market Failure – Graphical Portrayal</a:t>
            </a:r>
          </a:p>
          <a:p>
            <a:r>
              <a:rPr lang="en-US" dirty="0" smtClean="0"/>
              <a:t>A monopolist’s price-making power allows it to produce a lower quantity and charge a higher price than what is achieved in a more competitive market.</a:t>
            </a:r>
          </a:p>
        </p:txBody>
      </p:sp>
      <p:grpSp>
        <p:nvGrpSpPr>
          <p:cNvPr id="74" name="Group 73"/>
          <p:cNvGrpSpPr/>
          <p:nvPr/>
        </p:nvGrpSpPr>
        <p:grpSpPr>
          <a:xfrm>
            <a:off x="611560" y="1129308"/>
            <a:ext cx="8064896" cy="3096344"/>
            <a:chOff x="35496" y="1633364"/>
            <a:chExt cx="9073008" cy="3175131"/>
          </a:xfrm>
        </p:grpSpPr>
        <p:grpSp>
          <p:nvGrpSpPr>
            <p:cNvPr id="14" name="Group 13"/>
            <p:cNvGrpSpPr>
              <a:grpSpLocks noChangeAspect="1"/>
            </p:cNvGrpSpPr>
            <p:nvPr/>
          </p:nvGrpSpPr>
          <p:grpSpPr>
            <a:xfrm>
              <a:off x="35496" y="1633364"/>
              <a:ext cx="6624888" cy="3159788"/>
              <a:chOff x="165099" y="2081452"/>
              <a:chExt cx="7560881" cy="4327459"/>
            </a:xfrm>
          </p:grpSpPr>
          <p:cxnSp>
            <p:nvCxnSpPr>
              <p:cNvPr id="17" name="Straight Connector 16"/>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5099" y="2108202"/>
                <a:ext cx="647700" cy="605364"/>
              </a:xfrm>
              <a:prstGeom prst="rect">
                <a:avLst/>
              </a:prstGeom>
              <a:noFill/>
            </p:spPr>
            <p:txBody>
              <a:bodyPr vert="horz" wrap="square" rtlCol="0">
                <a:spAutoFit/>
              </a:bodyPr>
              <a:lstStyle/>
              <a:p>
                <a:r>
                  <a:rPr lang="en-US" dirty="0" smtClean="0">
                    <a:solidFill>
                      <a:srgbClr val="000000"/>
                    </a:solidFill>
                  </a:rPr>
                  <a:t>P</a:t>
                </a:r>
                <a:endParaRPr lang="en-US" dirty="0">
                  <a:solidFill>
                    <a:srgbClr val="000000"/>
                  </a:solidFill>
                </a:endParaRPr>
              </a:p>
            </p:txBody>
          </p:sp>
          <p:sp>
            <p:nvSpPr>
              <p:cNvPr id="21" name="TextBox 20"/>
              <p:cNvSpPr txBox="1"/>
              <p:nvPr/>
            </p:nvSpPr>
            <p:spPr>
              <a:xfrm>
                <a:off x="4318000" y="5753100"/>
                <a:ext cx="609601" cy="655811"/>
              </a:xfrm>
              <a:prstGeom prst="rect">
                <a:avLst/>
              </a:prstGeom>
              <a:noFill/>
            </p:spPr>
            <p:txBody>
              <a:bodyPr vert="horz" rtlCol="0">
                <a:spAutoFit/>
              </a:bodyPr>
              <a:lstStyle/>
              <a:p>
                <a:r>
                  <a:rPr lang="en-US" sz="2000" smtClean="0">
                    <a:solidFill>
                      <a:srgbClr val="000000"/>
                    </a:solidFill>
                  </a:rPr>
                  <a:t>Q</a:t>
                </a:r>
                <a:endParaRPr lang="en-US" sz="2000">
                  <a:solidFill>
                    <a:srgbClr val="000000"/>
                  </a:solidFill>
                </a:endParaRPr>
              </a:p>
            </p:txBody>
          </p:sp>
          <p:cxnSp>
            <p:nvCxnSpPr>
              <p:cNvPr id="22" name="Straight Connector 21"/>
              <p:cNvCxnSpPr/>
              <p:nvPr/>
            </p:nvCxnSpPr>
            <p:spPr>
              <a:xfrm>
                <a:off x="850900" y="2417679"/>
                <a:ext cx="3517900" cy="2984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68799" y="5270498"/>
                <a:ext cx="1016000" cy="504470"/>
              </a:xfrm>
              <a:prstGeom prst="rect">
                <a:avLst/>
              </a:prstGeom>
              <a:noFill/>
            </p:spPr>
            <p:txBody>
              <a:bodyPr vert="horz" rtlCol="0">
                <a:spAutoFit/>
              </a:bodyPr>
              <a:lstStyle/>
              <a:p>
                <a:r>
                  <a:rPr lang="en-US" sz="1400" dirty="0" smtClean="0">
                    <a:solidFill>
                      <a:srgbClr val="000000"/>
                    </a:solidFill>
                  </a:rPr>
                  <a:t>D=MSB</a:t>
                </a:r>
                <a:endParaRPr lang="en-US" sz="1400" dirty="0">
                  <a:solidFill>
                    <a:srgbClr val="000000"/>
                  </a:solidFill>
                </a:endParaRPr>
              </a:p>
            </p:txBody>
          </p:sp>
          <p:cxnSp>
            <p:nvCxnSpPr>
              <p:cNvPr id="24" name="Straight Connector 23"/>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29099" y="2286001"/>
                <a:ext cx="964218" cy="504470"/>
              </a:xfrm>
              <a:prstGeom prst="rect">
                <a:avLst/>
              </a:prstGeom>
              <a:noFill/>
            </p:spPr>
            <p:txBody>
              <a:bodyPr vert="horz" wrap="square" rtlCol="0">
                <a:spAutoFit/>
              </a:bodyPr>
              <a:lstStyle/>
              <a:p>
                <a:r>
                  <a:rPr lang="en-US" sz="1400" dirty="0" smtClean="0">
                    <a:solidFill>
                      <a:srgbClr val="000000"/>
                    </a:solidFill>
                  </a:rPr>
                  <a:t>S=MSC</a:t>
                </a:r>
              </a:p>
            </p:txBody>
          </p:sp>
          <p:cxnSp>
            <p:nvCxnSpPr>
              <p:cNvPr id="30" name="Straight Connector 29"/>
              <p:cNvCxnSpPr/>
              <p:nvPr/>
            </p:nvCxnSpPr>
            <p:spPr>
              <a:xfrm>
                <a:off x="596900" y="3898901"/>
                <a:ext cx="7129080" cy="11026"/>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38400" y="5715379"/>
                <a:ext cx="860631" cy="504470"/>
              </a:xfrm>
              <a:prstGeom prst="rect">
                <a:avLst/>
              </a:prstGeom>
              <a:noFill/>
            </p:spPr>
            <p:txBody>
              <a:bodyPr vert="horz" wrap="square" rtlCol="0">
                <a:spAutoFit/>
              </a:bodyPr>
              <a:lstStyle/>
              <a:p>
                <a:r>
                  <a:rPr lang="en-US" sz="1400" dirty="0" err="1" smtClean="0">
                    <a:solidFill>
                      <a:srgbClr val="000000"/>
                    </a:solidFill>
                  </a:rPr>
                  <a:t>Q</a:t>
                </a:r>
                <a:r>
                  <a:rPr lang="en-US" sz="1400" baseline="-25000" dirty="0" err="1" smtClean="0">
                    <a:solidFill>
                      <a:srgbClr val="000000"/>
                    </a:solidFill>
                  </a:rPr>
                  <a:t>so</a:t>
                </a:r>
                <a:endParaRPr lang="en-US" sz="1400" baseline="-25000" dirty="0">
                  <a:solidFill>
                    <a:srgbClr val="000000"/>
                  </a:solidFill>
                </a:endParaRPr>
              </a:p>
            </p:txBody>
          </p:sp>
          <p:sp>
            <p:nvSpPr>
              <p:cNvPr id="35" name="TextBox 34"/>
              <p:cNvSpPr txBox="1"/>
              <p:nvPr/>
            </p:nvSpPr>
            <p:spPr>
              <a:xfrm>
                <a:off x="177799" y="3733801"/>
                <a:ext cx="558800" cy="504470"/>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so</a:t>
                </a:r>
                <a:endParaRPr lang="en-US" sz="1400" baseline="-25000" dirty="0">
                  <a:solidFill>
                    <a:srgbClr val="000000"/>
                  </a:solidFill>
                </a:endParaRPr>
              </a:p>
            </p:txBody>
          </p:sp>
          <p:sp>
            <p:nvSpPr>
              <p:cNvPr id="37" name="TextBox 36"/>
              <p:cNvSpPr txBox="1"/>
              <p:nvPr/>
            </p:nvSpPr>
            <p:spPr>
              <a:xfrm>
                <a:off x="1592348" y="2081452"/>
                <a:ext cx="2208459" cy="857598"/>
              </a:xfrm>
              <a:prstGeom prst="rect">
                <a:avLst/>
              </a:prstGeom>
              <a:noFill/>
            </p:spPr>
            <p:txBody>
              <a:bodyPr vert="horz" wrap="square" rtlCol="0">
                <a:spAutoFit/>
              </a:bodyPr>
              <a:lstStyle/>
              <a:p>
                <a:pPr algn="ctr"/>
                <a:r>
                  <a:rPr lang="en-US" sz="1400" b="1" dirty="0" smtClean="0">
                    <a:solidFill>
                      <a:srgbClr val="FF6820"/>
                    </a:solidFill>
                  </a:rPr>
                  <a:t>Competitive Market </a:t>
                </a:r>
                <a:endParaRPr lang="en-US" sz="1400" b="1" dirty="0">
                  <a:solidFill>
                    <a:srgbClr val="FF6820"/>
                  </a:solidFill>
                </a:endParaRPr>
              </a:p>
            </p:txBody>
          </p:sp>
          <p:cxnSp>
            <p:nvCxnSpPr>
              <p:cNvPr id="70" name="Straight Connector 69"/>
              <p:cNvCxnSpPr/>
              <p:nvPr/>
            </p:nvCxnSpPr>
            <p:spPr>
              <a:xfrm>
                <a:off x="5719381" y="3264867"/>
                <a:ext cx="1266791"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grpSp>
          <p:nvGrpSpPr>
            <p:cNvPr id="39" name="Group 38"/>
            <p:cNvGrpSpPr>
              <a:grpSpLocks noChangeAspect="1"/>
            </p:cNvGrpSpPr>
            <p:nvPr/>
          </p:nvGrpSpPr>
          <p:grpSpPr>
            <a:xfrm>
              <a:off x="4514424" y="1648707"/>
              <a:ext cx="4594080" cy="3159788"/>
              <a:chOff x="141649" y="2081452"/>
              <a:chExt cx="5243151" cy="4327459"/>
            </a:xfrm>
          </p:grpSpPr>
          <p:cxnSp>
            <p:nvCxnSpPr>
              <p:cNvPr id="40" name="Straight Connector 39"/>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099" y="2108202"/>
                <a:ext cx="647699" cy="605364"/>
              </a:xfrm>
              <a:prstGeom prst="rect">
                <a:avLst/>
              </a:prstGeom>
              <a:noFill/>
            </p:spPr>
            <p:txBody>
              <a:bodyPr vert="horz" wrap="square" rtlCol="0">
                <a:spAutoFit/>
              </a:bodyPr>
              <a:lstStyle/>
              <a:p>
                <a:r>
                  <a:rPr lang="en-US" dirty="0" smtClean="0">
                    <a:solidFill>
                      <a:srgbClr val="000000"/>
                    </a:solidFill>
                  </a:rPr>
                  <a:t>P</a:t>
                </a:r>
                <a:endParaRPr lang="en-US" dirty="0">
                  <a:solidFill>
                    <a:srgbClr val="000000"/>
                  </a:solidFill>
                </a:endParaRPr>
              </a:p>
            </p:txBody>
          </p:sp>
          <p:sp>
            <p:nvSpPr>
              <p:cNvPr id="43" name="TextBox 42"/>
              <p:cNvSpPr txBox="1"/>
              <p:nvPr/>
            </p:nvSpPr>
            <p:spPr>
              <a:xfrm>
                <a:off x="4318001" y="5753100"/>
                <a:ext cx="609600" cy="655811"/>
              </a:xfrm>
              <a:prstGeom prst="rect">
                <a:avLst/>
              </a:prstGeom>
              <a:noFill/>
            </p:spPr>
            <p:txBody>
              <a:bodyPr vert="horz" rtlCol="0">
                <a:spAutoFit/>
              </a:bodyPr>
              <a:lstStyle/>
              <a:p>
                <a:r>
                  <a:rPr lang="en-US" sz="2000" smtClean="0">
                    <a:solidFill>
                      <a:srgbClr val="000000"/>
                    </a:solidFill>
                  </a:rPr>
                  <a:t>Q</a:t>
                </a:r>
                <a:endParaRPr lang="en-US" sz="2000">
                  <a:solidFill>
                    <a:srgbClr val="000000"/>
                  </a:solidFill>
                </a:endParaRPr>
              </a:p>
            </p:txBody>
          </p:sp>
          <p:cxnSp>
            <p:nvCxnSpPr>
              <p:cNvPr id="44" name="Straight Connector 43"/>
              <p:cNvCxnSpPr>
                <a:endCxn id="45" idx="1"/>
              </p:cNvCxnSpPr>
              <p:nvPr/>
            </p:nvCxnSpPr>
            <p:spPr>
              <a:xfrm>
                <a:off x="850900" y="2417680"/>
                <a:ext cx="3517900" cy="310505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68800" y="5270498"/>
                <a:ext cx="1016000" cy="504470"/>
              </a:xfrm>
              <a:prstGeom prst="rect">
                <a:avLst/>
              </a:prstGeom>
              <a:noFill/>
            </p:spPr>
            <p:txBody>
              <a:bodyPr vert="horz" rtlCol="0">
                <a:spAutoFit/>
              </a:bodyPr>
              <a:lstStyle/>
              <a:p>
                <a:r>
                  <a:rPr lang="en-US" sz="1400" dirty="0" smtClean="0">
                    <a:solidFill>
                      <a:srgbClr val="000000"/>
                    </a:solidFill>
                  </a:rPr>
                  <a:t>D=MSB</a:t>
                </a:r>
                <a:endParaRPr lang="en-US" sz="1400" dirty="0">
                  <a:solidFill>
                    <a:srgbClr val="000000"/>
                  </a:solidFill>
                </a:endParaRPr>
              </a:p>
            </p:txBody>
          </p:sp>
          <p:cxnSp>
            <p:nvCxnSpPr>
              <p:cNvPr id="46" name="Straight Connector 45"/>
              <p:cNvCxnSpPr/>
              <p:nvPr/>
            </p:nvCxnSpPr>
            <p:spPr>
              <a:xfrm flipV="1">
                <a:off x="669631" y="2464949"/>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229100" y="2286001"/>
                <a:ext cx="964218" cy="504471"/>
              </a:xfrm>
              <a:prstGeom prst="rect">
                <a:avLst/>
              </a:prstGeom>
              <a:noFill/>
            </p:spPr>
            <p:txBody>
              <a:bodyPr vert="horz" wrap="square" rtlCol="0">
                <a:spAutoFit/>
              </a:bodyPr>
              <a:lstStyle/>
              <a:p>
                <a:r>
                  <a:rPr lang="en-US" sz="1400" dirty="0" smtClean="0">
                    <a:solidFill>
                      <a:srgbClr val="000000"/>
                    </a:solidFill>
                  </a:rPr>
                  <a:t>S=MSC</a:t>
                </a:r>
              </a:p>
            </p:txBody>
          </p:sp>
          <p:cxnSp>
            <p:nvCxnSpPr>
              <p:cNvPr id="49" name="Straight Connector 48"/>
              <p:cNvCxnSpPr/>
              <p:nvPr/>
            </p:nvCxnSpPr>
            <p:spPr>
              <a:xfrm>
                <a:off x="2590801" y="3886200"/>
                <a:ext cx="0" cy="181609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38399" y="5715379"/>
                <a:ext cx="643230" cy="504470"/>
              </a:xfrm>
              <a:prstGeom prst="rect">
                <a:avLst/>
              </a:prstGeom>
              <a:noFill/>
            </p:spPr>
            <p:txBody>
              <a:bodyPr vert="horz" wrap="square" rtlCol="0">
                <a:spAutoFit/>
              </a:bodyPr>
              <a:lstStyle/>
              <a:p>
                <a:r>
                  <a:rPr lang="en-US" sz="1400" dirty="0" err="1" smtClean="0">
                    <a:solidFill>
                      <a:srgbClr val="000000"/>
                    </a:solidFill>
                  </a:rPr>
                  <a:t>Q</a:t>
                </a:r>
                <a:r>
                  <a:rPr lang="en-US" sz="1400" baseline="-25000" dirty="0" err="1" smtClean="0">
                    <a:solidFill>
                      <a:srgbClr val="000000"/>
                    </a:solidFill>
                  </a:rPr>
                  <a:t>so</a:t>
                </a:r>
                <a:endParaRPr lang="en-US" sz="1400" baseline="-25000" dirty="0">
                  <a:solidFill>
                    <a:srgbClr val="000000"/>
                  </a:solidFill>
                </a:endParaRPr>
              </a:p>
            </p:txBody>
          </p:sp>
          <p:sp>
            <p:nvSpPr>
              <p:cNvPr id="51" name="TextBox 50"/>
              <p:cNvSpPr txBox="1"/>
              <p:nvPr/>
            </p:nvSpPr>
            <p:spPr>
              <a:xfrm>
                <a:off x="177799" y="3733801"/>
                <a:ext cx="558800" cy="504470"/>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so</a:t>
                </a:r>
                <a:endParaRPr lang="en-US" sz="1400" baseline="-25000" dirty="0">
                  <a:solidFill>
                    <a:srgbClr val="000000"/>
                  </a:solidFill>
                </a:endParaRPr>
              </a:p>
            </p:txBody>
          </p:sp>
          <p:sp>
            <p:nvSpPr>
              <p:cNvPr id="52" name="TextBox 51"/>
              <p:cNvSpPr txBox="1"/>
              <p:nvPr/>
            </p:nvSpPr>
            <p:spPr>
              <a:xfrm>
                <a:off x="1592348" y="2081452"/>
                <a:ext cx="2208458" cy="857598"/>
              </a:xfrm>
              <a:prstGeom prst="rect">
                <a:avLst/>
              </a:prstGeom>
              <a:noFill/>
            </p:spPr>
            <p:txBody>
              <a:bodyPr vert="horz" wrap="square" rtlCol="0">
                <a:spAutoFit/>
              </a:bodyPr>
              <a:lstStyle/>
              <a:p>
                <a:pPr algn="ctr"/>
                <a:r>
                  <a:rPr lang="en-US" sz="1400" b="1" dirty="0" smtClean="0">
                    <a:solidFill>
                      <a:srgbClr val="FF6820"/>
                    </a:solidFill>
                  </a:rPr>
                  <a:t>Monopolistic Market </a:t>
                </a:r>
                <a:endParaRPr lang="en-US" sz="1400" b="1" dirty="0">
                  <a:solidFill>
                    <a:srgbClr val="FF6820"/>
                  </a:solidFill>
                </a:endParaRPr>
              </a:p>
            </p:txBody>
          </p:sp>
          <p:cxnSp>
            <p:nvCxnSpPr>
              <p:cNvPr id="53" name="Straight Connector 52"/>
              <p:cNvCxnSpPr/>
              <p:nvPr/>
            </p:nvCxnSpPr>
            <p:spPr>
              <a:xfrm>
                <a:off x="711200" y="2538383"/>
                <a:ext cx="1727200" cy="294293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407601" y="5149334"/>
                <a:ext cx="884190" cy="504470"/>
              </a:xfrm>
              <a:prstGeom prst="rect">
                <a:avLst/>
              </a:prstGeom>
              <a:noFill/>
            </p:spPr>
            <p:txBody>
              <a:bodyPr vert="horz" wrap="square" rtlCol="0">
                <a:spAutoFit/>
              </a:bodyPr>
              <a:lstStyle/>
              <a:p>
                <a:r>
                  <a:rPr lang="en-US" sz="1400" dirty="0" smtClean="0">
                    <a:solidFill>
                      <a:srgbClr val="000000"/>
                    </a:solidFill>
                  </a:rPr>
                  <a:t>MR</a:t>
                </a:r>
                <a:endParaRPr lang="en-US" sz="1400" dirty="0">
                  <a:solidFill>
                    <a:srgbClr val="000000"/>
                  </a:solidFill>
                </a:endParaRPr>
              </a:p>
            </p:txBody>
          </p:sp>
          <p:cxnSp>
            <p:nvCxnSpPr>
              <p:cNvPr id="55" name="Straight Connector 54"/>
              <p:cNvCxnSpPr/>
              <p:nvPr/>
            </p:nvCxnSpPr>
            <p:spPr>
              <a:xfrm>
                <a:off x="1850991" y="3243854"/>
                <a:ext cx="0" cy="2437434"/>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1649" y="3012022"/>
                <a:ext cx="558800" cy="504470"/>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M</a:t>
                </a:r>
                <a:endParaRPr lang="en-US" sz="1400" baseline="-25000" dirty="0">
                  <a:solidFill>
                    <a:srgbClr val="000000"/>
                  </a:solidFill>
                </a:endParaRPr>
              </a:p>
            </p:txBody>
          </p:sp>
          <p:sp>
            <p:nvSpPr>
              <p:cNvPr id="73" name="TextBox 72"/>
              <p:cNvSpPr txBox="1"/>
              <p:nvPr/>
            </p:nvSpPr>
            <p:spPr>
              <a:xfrm>
                <a:off x="1604447" y="5709302"/>
                <a:ext cx="558800" cy="504470"/>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M</a:t>
                </a:r>
                <a:endParaRPr lang="en-US" sz="1400" baseline="-25000" dirty="0">
                  <a:solidFill>
                    <a:srgbClr val="000000"/>
                  </a:solidFill>
                </a:endParaRPr>
              </a:p>
            </p:txBody>
          </p:sp>
        </p:grpSp>
      </p:grpSp>
      <p:sp>
        <p:nvSpPr>
          <p:cNvPr id="75" name="TextBox 74"/>
          <p:cNvSpPr txBox="1"/>
          <p:nvPr/>
        </p:nvSpPr>
        <p:spPr>
          <a:xfrm>
            <a:off x="-10344" y="4153644"/>
            <a:ext cx="9118848" cy="1631216"/>
          </a:xfrm>
          <a:prstGeom prst="rect">
            <a:avLst/>
          </a:prstGeom>
          <a:noFill/>
        </p:spPr>
        <p:txBody>
          <a:bodyPr wrap="square" rtlCol="0">
            <a:spAutoFit/>
          </a:bodyPr>
          <a:lstStyle/>
          <a:p>
            <a:pPr marL="285750" indent="-285750">
              <a:buFont typeface="Arial" pitchFamily="34" charset="0"/>
              <a:buChar char="•"/>
            </a:pPr>
            <a:r>
              <a:rPr lang="en-US" sz="1600" dirty="0" smtClean="0"/>
              <a:t>In the competitive market, the price and quantity are always determined by the intersection of demand and supply, which represent MSC and MSB, and therefore is allocatively efficient. </a:t>
            </a:r>
          </a:p>
          <a:p>
            <a:pPr marL="285750" indent="-285750">
              <a:buFont typeface="Arial" pitchFamily="34" charset="0"/>
              <a:buChar char="•"/>
            </a:pPr>
            <a:r>
              <a:rPr lang="en-US" sz="1600" dirty="0" smtClean="0"/>
              <a:t>A monopolist, on the other hand, will produce at a level based on its marginal revenue and marginal cost, rather than on consumers’ demand. Therefore, the monopolist will charge a higher price and produce a lower quantity than is achieved in a competitive market. </a:t>
            </a:r>
            <a:r>
              <a:rPr lang="en-US" i="1" dirty="0">
                <a:solidFill>
                  <a:srgbClr val="FF0000"/>
                </a:solidFill>
              </a:rPr>
              <a:t>Resources are under-allocated towards a monopolist’s output, therefore monopoly power is a market failure.</a:t>
            </a:r>
          </a:p>
        </p:txBody>
      </p:sp>
    </p:spTree>
    <p:extLst>
      <p:ext uri="{BB962C8B-B14F-4D97-AF65-F5344CB8AC3E}">
        <p14:creationId xmlns:p14="http://schemas.microsoft.com/office/powerpoint/2010/main" xmlns="" val="2908496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97260"/>
            <a:ext cx="9144000" cy="5016758"/>
          </a:xfrm>
          <a:prstGeom prst="rect">
            <a:avLst/>
          </a:prstGeom>
          <a:noFill/>
        </p:spPr>
        <p:txBody>
          <a:bodyPr vert="horz" wrap="square" rtlCol="0">
            <a:spAutoFit/>
          </a:bodyPr>
          <a:lstStyle/>
          <a:p>
            <a:r>
              <a:rPr lang="en-US" sz="2400" dirty="0">
                <a:solidFill>
                  <a:srgbClr val="FF0000"/>
                </a:solidFill>
              </a:rPr>
              <a:t>The Tragedy of the Commons – an essay by Garrett Hardin, 1968</a:t>
            </a:r>
          </a:p>
          <a:p>
            <a:r>
              <a:rPr lang="en-US" sz="1600" dirty="0"/>
              <a:t>Read the following excerpt from the famous essay by ecologist Garrett Hardin</a:t>
            </a:r>
          </a:p>
          <a:p>
            <a:pPr lvl="1"/>
            <a:r>
              <a:rPr lang="en-US" sz="1400" i="1" dirty="0" smtClean="0">
                <a:solidFill>
                  <a:schemeClr val="tx1">
                    <a:lumMod val="65000"/>
                    <a:lumOff val="35000"/>
                  </a:schemeClr>
                </a:solidFill>
                <a:cs typeface="Arial" pitchFamily="34" charset="0"/>
              </a:rPr>
              <a:t>Even at this late date, cattlemen leasing national land on the western ranges demonstrate no more than an ambivalent understanding, in constantly pressuring federal authorities to increase the head count to the point where overgrazing produces erosion and weed-dominance. Likewise, the oceans of the world continue to suffer from the survival of the philosophy of the commons. Maritime nations still respond automatically to the shibboleth of the "freedom of the seas." Professing to believe in "the inexhaustible resources of the oceans," they bring species after species of fish and whales closer to extinction (9).</a:t>
            </a:r>
          </a:p>
          <a:p>
            <a:pPr lvl="1"/>
            <a:endParaRPr lang="en-US" sz="1400" i="1" dirty="0" smtClean="0">
              <a:solidFill>
                <a:schemeClr val="tx1">
                  <a:lumMod val="65000"/>
                  <a:lumOff val="35000"/>
                </a:schemeClr>
              </a:solidFill>
              <a:cs typeface="Arial" pitchFamily="34" charset="0"/>
            </a:endParaRPr>
          </a:p>
          <a:p>
            <a:pPr lvl="1"/>
            <a:r>
              <a:rPr lang="en-US" sz="1400" i="1" dirty="0" smtClean="0">
                <a:solidFill>
                  <a:schemeClr val="tx1">
                    <a:lumMod val="65000"/>
                    <a:lumOff val="35000"/>
                  </a:schemeClr>
                </a:solidFill>
                <a:cs typeface="Arial" pitchFamily="34" charset="0"/>
              </a:rPr>
              <a:t>The National Parks present another instance of the working out of the tragedy of the commons. At present, they are open to all, without limit. The parks themselves are limited in extent--there is only one Yosemite Valley--whereas population seems to grow without limit. The values that visitors seek the parks are steadily eroded. Plainly, we must soon cease to treat the parks as commons or they will be of no value anyone.</a:t>
            </a:r>
          </a:p>
          <a:p>
            <a:pPr lvl="1"/>
            <a:endParaRPr lang="en-US" sz="1400" i="1" dirty="0" smtClean="0">
              <a:solidFill>
                <a:schemeClr val="tx1">
                  <a:lumMod val="65000"/>
                  <a:lumOff val="35000"/>
                </a:schemeClr>
              </a:solidFill>
              <a:cs typeface="Arial" pitchFamily="34" charset="0"/>
            </a:endParaRPr>
          </a:p>
          <a:p>
            <a:pPr lvl="1"/>
            <a:r>
              <a:rPr lang="en-US" sz="1400" b="1" i="1" dirty="0" smtClean="0">
                <a:solidFill>
                  <a:srgbClr val="0000FF"/>
                </a:solidFill>
                <a:cs typeface="Arial" pitchFamily="34" charset="0"/>
              </a:rPr>
              <a:t>What shall we do? We have two options. </a:t>
            </a:r>
          </a:p>
          <a:p>
            <a:pPr marL="800100" lvl="1" indent="-342900">
              <a:buFont typeface="+mj-lt"/>
              <a:buAutoNum type="arabicPeriod"/>
            </a:pPr>
            <a:r>
              <a:rPr lang="en-US" sz="1400" i="1" dirty="0" smtClean="0">
                <a:solidFill>
                  <a:srgbClr val="0000FF"/>
                </a:solidFill>
                <a:cs typeface="Arial" pitchFamily="34" charset="0"/>
              </a:rPr>
              <a:t>We might sell them off as private property. </a:t>
            </a:r>
          </a:p>
          <a:p>
            <a:pPr marL="800100" lvl="1" indent="-342900">
              <a:buFont typeface="+mj-lt"/>
              <a:buAutoNum type="arabicPeriod"/>
            </a:pPr>
            <a:r>
              <a:rPr lang="en-US" sz="1400" i="1" dirty="0" smtClean="0">
                <a:solidFill>
                  <a:srgbClr val="0000FF"/>
                </a:solidFill>
                <a:cs typeface="Arial" pitchFamily="34" charset="0"/>
              </a:rPr>
              <a:t>We might keep them as public property, but allocate the right enter them. The allocation might be on the basis of wealth, by the use of an auction system. It might be on the basis merit, as defined by some agreed-upon standards. It might be by lottery. Or it might be on a first-come, first-served basis, administered to long queues</a:t>
            </a:r>
            <a:r>
              <a:rPr lang="en-US" sz="1400" i="1" dirty="0" smtClean="0">
                <a:solidFill>
                  <a:schemeClr val="tx1">
                    <a:lumMod val="65000"/>
                    <a:lumOff val="35000"/>
                  </a:schemeClr>
                </a:solidFill>
                <a:cs typeface="Arial" pitchFamily="34" charset="0"/>
              </a:rPr>
              <a:t>. </a:t>
            </a:r>
          </a:p>
          <a:p>
            <a:pPr lvl="1"/>
            <a:endParaRPr lang="en-US" sz="1400" i="1" dirty="0">
              <a:solidFill>
                <a:schemeClr val="tx1">
                  <a:lumMod val="65000"/>
                  <a:lumOff val="35000"/>
                </a:schemeClr>
              </a:solidFill>
              <a:cs typeface="Arial" pitchFamily="34" charset="0"/>
            </a:endParaRPr>
          </a:p>
          <a:p>
            <a:pPr lvl="1"/>
            <a:r>
              <a:rPr lang="en-US" sz="1400" i="1" dirty="0" smtClean="0">
                <a:solidFill>
                  <a:schemeClr val="tx1">
                    <a:lumMod val="65000"/>
                    <a:lumOff val="35000"/>
                  </a:schemeClr>
                </a:solidFill>
                <a:cs typeface="Arial" pitchFamily="34" charset="0"/>
              </a:rPr>
              <a:t>These, I think, are all the reasonable possibilities. They are all objectionable. But we must choose--or acquiesce in the destruction of the commons that we call our National Parks. </a:t>
            </a:r>
            <a:endParaRPr lang="en-US" sz="1400" i="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xmlns="" val="3201733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0" y="0"/>
            <a:ext cx="9144000" cy="5586145"/>
          </a:xfrm>
          <a:prstGeom prst="rect">
            <a:avLst/>
          </a:prstGeom>
          <a:noFill/>
        </p:spPr>
        <p:txBody>
          <a:bodyPr wrap="square" rtlCol="0">
            <a:spAutoFit/>
          </a:bodyPr>
          <a:lstStyle/>
          <a:p>
            <a:r>
              <a:rPr lang="en-US" sz="2400" dirty="0" smtClean="0">
                <a:solidFill>
                  <a:srgbClr val="FF0000"/>
                </a:solidFill>
              </a:rPr>
              <a:t>The Tragedy of the Commons – an essay by Garrett Hardin, 1968</a:t>
            </a:r>
          </a:p>
          <a:p>
            <a:endParaRPr lang="en-US" sz="2400" dirty="0" smtClean="0">
              <a:solidFill>
                <a:srgbClr val="FF0000"/>
              </a:solidFill>
            </a:endParaRPr>
          </a:p>
          <a:p>
            <a:r>
              <a:rPr lang="en-US" dirty="0" smtClean="0"/>
              <a:t>Read the following excerpt from the famous essay by ecologist Garrett Hardin</a:t>
            </a:r>
          </a:p>
          <a:p>
            <a:pPr lvl="1"/>
            <a:r>
              <a:rPr lang="en-US" sz="1300" i="1" dirty="0" smtClean="0">
                <a:solidFill>
                  <a:schemeClr val="tx1">
                    <a:lumMod val="65000"/>
                    <a:lumOff val="35000"/>
                  </a:schemeClr>
                </a:solidFill>
                <a:cs typeface="Arial" pitchFamily="34" charset="0"/>
              </a:rPr>
              <a:t>“The </a:t>
            </a:r>
            <a:r>
              <a:rPr lang="en-US" sz="1300" i="1" dirty="0">
                <a:solidFill>
                  <a:schemeClr val="tx1">
                    <a:lumMod val="65000"/>
                    <a:lumOff val="35000"/>
                  </a:schemeClr>
                </a:solidFill>
                <a:cs typeface="Arial" pitchFamily="34" charset="0"/>
              </a:rPr>
              <a:t>tragedy of the commons develops in this way. Picture a pasture open to all. It is to be expected that each herdsman will try to keep as many cattle as possible on the commons. Such an arrangement may work reasonably satisfactorily for centuries because tribal wars, poaching, and disease keep the numbers of both man and beast well below the carrying capacity of the land. Finally, however, comes the day of reckoning, that is, the day when the long-desired goal of social stability becomes a reality. At this point, the inherent logic of the commons remorselessly generates tragedy.</a:t>
            </a:r>
          </a:p>
          <a:p>
            <a:pPr lvl="1"/>
            <a:endParaRPr lang="en-US" sz="1300" i="1" dirty="0">
              <a:solidFill>
                <a:schemeClr val="tx1">
                  <a:lumMod val="65000"/>
                  <a:lumOff val="35000"/>
                </a:schemeClr>
              </a:solidFill>
              <a:cs typeface="Arial" pitchFamily="34" charset="0"/>
            </a:endParaRPr>
          </a:p>
          <a:p>
            <a:pPr lvl="1"/>
            <a:r>
              <a:rPr lang="en-US" sz="1300" i="1" dirty="0">
                <a:solidFill>
                  <a:schemeClr val="tx1">
                    <a:lumMod val="65000"/>
                    <a:lumOff val="35000"/>
                  </a:schemeClr>
                </a:solidFill>
                <a:cs typeface="Arial" pitchFamily="34" charset="0"/>
              </a:rPr>
              <a:t>As a rational being, each herdsman seeks to maximize his gain. Explicitly or implicitly, more or less consciously, he asks, "What is the utility to me of adding one more animal to my herd?" This utility has one negative and one positive component.</a:t>
            </a:r>
          </a:p>
          <a:p>
            <a:pPr lvl="1"/>
            <a:endParaRPr lang="en-US" sz="1300" i="1" dirty="0">
              <a:solidFill>
                <a:schemeClr val="tx1">
                  <a:lumMod val="65000"/>
                  <a:lumOff val="35000"/>
                </a:schemeClr>
              </a:solidFill>
              <a:cs typeface="Arial" pitchFamily="34" charset="0"/>
            </a:endParaRPr>
          </a:p>
          <a:p>
            <a:pPr lvl="1"/>
            <a:r>
              <a:rPr lang="en-US" sz="1300" i="1" dirty="0">
                <a:solidFill>
                  <a:schemeClr val="tx1">
                    <a:lumMod val="65000"/>
                    <a:lumOff val="35000"/>
                  </a:schemeClr>
                </a:solidFill>
                <a:cs typeface="Arial" pitchFamily="34" charset="0"/>
              </a:rPr>
              <a:t>1) The positive component is a function of the increment of one animal. Since the herdsman receives all the proceeds from the sale of the additional animal, the positive utility is nearly +1.</a:t>
            </a:r>
          </a:p>
          <a:p>
            <a:pPr lvl="1"/>
            <a:endParaRPr lang="en-US" sz="1300" i="1" dirty="0">
              <a:solidFill>
                <a:schemeClr val="tx1">
                  <a:lumMod val="65000"/>
                  <a:lumOff val="35000"/>
                </a:schemeClr>
              </a:solidFill>
              <a:cs typeface="Arial" pitchFamily="34" charset="0"/>
            </a:endParaRPr>
          </a:p>
          <a:p>
            <a:pPr lvl="1"/>
            <a:r>
              <a:rPr lang="en-US" sz="1300" i="1" dirty="0">
                <a:solidFill>
                  <a:schemeClr val="tx1">
                    <a:lumMod val="65000"/>
                    <a:lumOff val="35000"/>
                  </a:schemeClr>
                </a:solidFill>
                <a:cs typeface="Arial" pitchFamily="34" charset="0"/>
              </a:rPr>
              <a:t>2) The negative component is a function of the additional overgrazing created by one more animal. Since, however, the effects of overgrazing are shared by all the herdsmen, the negative utility for any particular decision-making herdsman is only a fraction of -1.</a:t>
            </a:r>
          </a:p>
          <a:p>
            <a:pPr lvl="1"/>
            <a:endParaRPr lang="en-US" sz="1300" i="1" dirty="0">
              <a:solidFill>
                <a:schemeClr val="tx1">
                  <a:lumMod val="65000"/>
                  <a:lumOff val="35000"/>
                </a:schemeClr>
              </a:solidFill>
              <a:cs typeface="Arial" pitchFamily="34" charset="0"/>
            </a:endParaRPr>
          </a:p>
          <a:p>
            <a:pPr lvl="1"/>
            <a:r>
              <a:rPr lang="en-US" sz="1300" i="1" dirty="0">
                <a:solidFill>
                  <a:schemeClr val="tx1">
                    <a:lumMod val="65000"/>
                    <a:lumOff val="35000"/>
                  </a:schemeClr>
                </a:solidFill>
                <a:cs typeface="Arial" pitchFamily="34" charset="0"/>
              </a:rPr>
              <a:t>Adding together the component partial utilities, the rational herdsman concludes that the only sensible course for him to pursue is to add another animal to his herd. And another; and another.... But this is the conclusion reached by each and every rational herdsman sharing a commons. Therein is the tragedy. Each man is locked into a system that compels him to increase his herd without limit--in a world that is limited. Ruin is the destination toward which all men rush, each pursuing his own best interest in a society that believes in the freedom of the commons. Freedom in a commons brings ruin to all. </a:t>
            </a:r>
          </a:p>
          <a:p>
            <a:pPr lvl="1"/>
            <a:endParaRPr lang="en-US" i="1" dirty="0" smtClean="0">
              <a:solidFill>
                <a:schemeClr val="tx1">
                  <a:lumMod val="65000"/>
                  <a:lumOff val="35000"/>
                </a:schemeClr>
              </a:solidFill>
            </a:endParaRPr>
          </a:p>
        </p:txBody>
      </p:sp>
    </p:spTree>
    <p:extLst>
      <p:ext uri="{BB962C8B-B14F-4D97-AF65-F5344CB8AC3E}">
        <p14:creationId xmlns:p14="http://schemas.microsoft.com/office/powerpoint/2010/main" xmlns="" val="376629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a:grpSpLocks noChangeAspect="1"/>
          </p:cNvGrpSpPr>
          <p:nvPr/>
        </p:nvGrpSpPr>
        <p:grpSpPr>
          <a:xfrm>
            <a:off x="3059832" y="1394521"/>
            <a:ext cx="6377101" cy="4320479"/>
            <a:chOff x="165099" y="2057400"/>
            <a:chExt cx="5219701" cy="4243609"/>
          </a:xfrm>
        </p:grpSpPr>
        <p:cxnSp>
          <p:nvCxnSpPr>
            <p:cNvPr id="8" name="Straight Connector 7"/>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11" name="TextBox 10"/>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12" name="Straight Connector 11"/>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14" name="Straight Connector 13"/>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29100" y="2286000"/>
              <a:ext cx="990600" cy="446445"/>
            </a:xfrm>
            <a:prstGeom prst="rect">
              <a:avLst/>
            </a:prstGeom>
            <a:noFill/>
          </p:spPr>
          <p:txBody>
            <a:bodyPr vert="horz" rtlCol="0">
              <a:spAutoFit/>
            </a:bodyPr>
            <a:lstStyle/>
            <a:p>
              <a:r>
                <a:rPr lang="en-US" sz="1600" smtClean="0">
                  <a:solidFill>
                    <a:srgbClr val="000000"/>
                  </a:solidFill>
                </a:rPr>
                <a:t>S=MPC</a:t>
              </a:r>
              <a:endParaRPr lang="en-US" sz="1600">
                <a:solidFill>
                  <a:srgbClr val="000000"/>
                </a:solidFill>
              </a:endParaRPr>
            </a:p>
          </p:txBody>
        </p:sp>
        <p:sp>
          <p:nvSpPr>
            <p:cNvPr id="17" name="TextBox 16"/>
            <p:cNvSpPr txBox="1"/>
            <p:nvPr/>
          </p:nvSpPr>
          <p:spPr>
            <a:xfrm>
              <a:off x="3263900" y="2057400"/>
              <a:ext cx="990600" cy="332530"/>
            </a:xfrm>
            <a:prstGeom prst="rect">
              <a:avLst/>
            </a:prstGeom>
            <a:noFill/>
          </p:spPr>
          <p:txBody>
            <a:bodyPr vert="horz" rtlCol="0">
              <a:spAutoFit/>
            </a:bodyPr>
            <a:lstStyle/>
            <a:p>
              <a:endParaRPr lang="en-US" sz="1600" dirty="0">
                <a:solidFill>
                  <a:srgbClr val="000000"/>
                </a:solidFill>
              </a:endParaRPr>
            </a:p>
          </p:txBody>
        </p:sp>
        <p:cxnSp>
          <p:nvCxnSpPr>
            <p:cNvPr id="20" name="Straight Connector 19"/>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3886200"/>
              <a:ext cx="0" cy="1816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25" name="TextBox 24"/>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grpSp>
      <p:sp>
        <p:nvSpPr>
          <p:cNvPr id="16" name="Rectangle 15"/>
          <p:cNvSpPr/>
          <p:nvPr/>
        </p:nvSpPr>
        <p:spPr>
          <a:xfrm>
            <a:off x="-324544" y="1705372"/>
            <a:ext cx="3563888" cy="3785652"/>
          </a:xfrm>
          <a:prstGeom prst="rect">
            <a:avLst/>
          </a:prstGeom>
        </p:spPr>
        <p:txBody>
          <a:bodyPr wrap="square">
            <a:spAutoFit/>
          </a:bodyPr>
          <a:lstStyle/>
          <a:p>
            <a:r>
              <a:rPr lang="en-US" sz="1600" i="1" dirty="0" smtClean="0">
                <a:solidFill>
                  <a:srgbClr val="0000FF"/>
                </a:solidFill>
              </a:rPr>
              <a:t>…</a:t>
            </a:r>
            <a:endParaRPr lang="en-US" sz="1600" b="1" i="1" dirty="0" smtClean="0">
              <a:solidFill>
                <a:srgbClr val="0000FF"/>
              </a:solidFill>
            </a:endParaRPr>
          </a:p>
          <a:p>
            <a:endParaRPr lang="en-US" sz="1600" b="1" i="1" dirty="0" smtClean="0">
              <a:solidFill>
                <a:srgbClr val="0000FF"/>
              </a:solidFill>
            </a:endParaRPr>
          </a:p>
          <a:p>
            <a:pPr marL="285750" indent="-285750">
              <a:buFont typeface="Arial" pitchFamily="34" charset="0"/>
              <a:buChar char="•"/>
            </a:pPr>
            <a:r>
              <a:rPr lang="en-US" sz="1600" b="1" dirty="0" smtClean="0"/>
              <a:t>MPC = </a:t>
            </a:r>
            <a:r>
              <a:rPr lang="en-US" sz="1600" dirty="0" smtClean="0"/>
              <a:t>The private costs of producing the good</a:t>
            </a:r>
            <a:endParaRPr lang="en-US" sz="1600" b="1" dirty="0" smtClean="0"/>
          </a:p>
          <a:p>
            <a:pPr marL="285750" indent="-285750">
              <a:buFont typeface="Arial" pitchFamily="34" charset="0"/>
              <a:buChar char="•"/>
            </a:pPr>
            <a:r>
              <a:rPr lang="en-US" sz="1600" b="1" dirty="0" smtClean="0"/>
              <a:t>MSC = </a:t>
            </a:r>
            <a:r>
              <a:rPr lang="en-US" sz="1600" dirty="0" smtClean="0"/>
              <a:t>the cost to society of producing the good, includes the MPC plus any external costs</a:t>
            </a:r>
          </a:p>
          <a:p>
            <a:pPr marL="285750" indent="-285750">
              <a:buFont typeface="Arial" pitchFamily="34" charset="0"/>
              <a:buChar char="•"/>
            </a:pPr>
            <a:r>
              <a:rPr lang="en-US" sz="1600" b="1" dirty="0" err="1" smtClean="0"/>
              <a:t>Qe</a:t>
            </a:r>
            <a:r>
              <a:rPr lang="en-US" sz="1600" b="1" dirty="0" smtClean="0"/>
              <a:t> = </a:t>
            </a:r>
            <a:r>
              <a:rPr lang="en-US" sz="1600" dirty="0" smtClean="0"/>
              <a:t>the actual output in the market</a:t>
            </a:r>
          </a:p>
          <a:p>
            <a:pPr marL="285750" indent="-285750">
              <a:buFont typeface="Arial" pitchFamily="34" charset="0"/>
              <a:buChar char="•"/>
            </a:pPr>
            <a:r>
              <a:rPr lang="en-US" sz="1600" b="1" dirty="0" err="1" smtClean="0"/>
              <a:t>Qso</a:t>
            </a:r>
            <a:r>
              <a:rPr lang="en-US" sz="1600" b="1" dirty="0" smtClean="0"/>
              <a:t> = </a:t>
            </a:r>
            <a:r>
              <a:rPr lang="en-US" sz="1600" dirty="0" smtClean="0"/>
              <a:t>The socially optimal output in the market</a:t>
            </a:r>
          </a:p>
          <a:p>
            <a:pPr marL="285750" indent="-285750">
              <a:buFont typeface="Arial" pitchFamily="34" charset="0"/>
              <a:buChar char="•"/>
            </a:pPr>
            <a:r>
              <a:rPr lang="en-US" sz="1600" b="1" dirty="0" err="1" smtClean="0"/>
              <a:t>Pe</a:t>
            </a:r>
            <a:r>
              <a:rPr lang="en-US" sz="1600" b="1" dirty="0"/>
              <a:t> </a:t>
            </a:r>
            <a:r>
              <a:rPr lang="en-US" sz="1600" b="1" dirty="0" smtClean="0"/>
              <a:t>= </a:t>
            </a:r>
            <a:r>
              <a:rPr lang="en-US" sz="1600" dirty="0" smtClean="0"/>
              <a:t>the equilibrium price in the market</a:t>
            </a:r>
          </a:p>
          <a:p>
            <a:pPr marL="285750" indent="-285750">
              <a:buFont typeface="Arial" pitchFamily="34" charset="0"/>
              <a:buChar char="•"/>
            </a:pPr>
            <a:r>
              <a:rPr lang="en-US" sz="1600" b="1" dirty="0" err="1" smtClean="0"/>
              <a:t>Pso</a:t>
            </a:r>
            <a:r>
              <a:rPr lang="en-US" sz="1600" b="1" dirty="0" smtClean="0"/>
              <a:t> = </a:t>
            </a:r>
            <a:r>
              <a:rPr lang="en-US" sz="1600" dirty="0" smtClean="0"/>
              <a:t>the socially optimal price if all social costs were considered in the good’s production</a:t>
            </a:r>
            <a:endParaRPr lang="en-US" sz="1600" b="1" dirty="0"/>
          </a:p>
        </p:txBody>
      </p:sp>
      <p:sp>
        <p:nvSpPr>
          <p:cNvPr id="18" name="TextBox 17"/>
          <p:cNvSpPr txBox="1"/>
          <p:nvPr/>
        </p:nvSpPr>
        <p:spPr>
          <a:xfrm>
            <a:off x="0" y="0"/>
            <a:ext cx="9144000" cy="1477328"/>
          </a:xfrm>
          <a:prstGeom prst="rect">
            <a:avLst/>
          </a:prstGeom>
          <a:noFill/>
        </p:spPr>
        <p:txBody>
          <a:bodyPr wrap="square" rtlCol="0">
            <a:spAutoFit/>
          </a:bodyPr>
          <a:lstStyle/>
          <a:p>
            <a:r>
              <a:rPr lang="en-US" b="1" i="1" dirty="0" smtClean="0">
                <a:solidFill>
                  <a:srgbClr val="0000FF"/>
                </a:solidFill>
              </a:rPr>
              <a:t>Negative Externalities of Production: </a:t>
            </a:r>
            <a:r>
              <a:rPr lang="en-US" i="1" dirty="0" smtClean="0"/>
              <a:t>These arise when the production of a good creates spillover costs on a third party, which is often times the environment as a whole. </a:t>
            </a:r>
          </a:p>
          <a:p>
            <a:endParaRPr lang="en-US" i="1" dirty="0" smtClean="0">
              <a:solidFill>
                <a:srgbClr val="0000FF"/>
              </a:solidFill>
            </a:endParaRPr>
          </a:p>
          <a:p>
            <a:r>
              <a:rPr lang="en-US" i="1" dirty="0" smtClean="0">
                <a:solidFill>
                  <a:srgbClr val="0000FF"/>
                </a:solidFill>
              </a:rPr>
              <a:t>The Marginal Social Cost of producing a good is greater than the Marginal Private Cost of producing it… </a:t>
            </a:r>
            <a:r>
              <a:rPr lang="en-US" b="1" i="1" dirty="0" smtClean="0">
                <a:solidFill>
                  <a:srgbClr val="FF0000"/>
                </a:solidFill>
              </a:rPr>
              <a:t>Example: A polluting industry.</a:t>
            </a:r>
            <a:r>
              <a:rPr lang="en-US" b="1" i="1" dirty="0" smtClean="0">
                <a:solidFill>
                  <a:srgbClr val="0000FF"/>
                </a:solidFill>
              </a:rPr>
              <a:t> </a:t>
            </a:r>
            <a:r>
              <a:rPr lang="en-US" i="1" dirty="0" smtClean="0">
                <a:solidFill>
                  <a:srgbClr val="0000FF"/>
                </a:solidFill>
              </a:rPr>
              <a:t>In the graph</a:t>
            </a:r>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97260"/>
            <a:ext cx="9144000" cy="4739759"/>
          </a:xfrm>
          <a:prstGeom prst="rect">
            <a:avLst/>
          </a:prstGeom>
          <a:noFill/>
        </p:spPr>
        <p:txBody>
          <a:bodyPr vert="horz" wrap="square" rtlCol="0">
            <a:spAutoFit/>
          </a:bodyPr>
          <a:lstStyle/>
          <a:p>
            <a:r>
              <a:rPr lang="en-US" sz="2400" dirty="0">
                <a:solidFill>
                  <a:srgbClr val="FF0000"/>
                </a:solidFill>
              </a:rPr>
              <a:t>The Tragedy of the Commons – an essay by Garrett Hardin, 1968</a:t>
            </a:r>
          </a:p>
          <a:p>
            <a:r>
              <a:rPr lang="en-US" dirty="0"/>
              <a:t>Read the following excerpt from the famous essay by ecologist Garrett Hardin</a:t>
            </a:r>
          </a:p>
          <a:p>
            <a:pPr lvl="1"/>
            <a:r>
              <a:rPr lang="en-US" sz="1300" i="1" dirty="0" smtClean="0">
                <a:solidFill>
                  <a:schemeClr val="tx1">
                    <a:lumMod val="65000"/>
                    <a:lumOff val="35000"/>
                  </a:schemeClr>
                </a:solidFill>
                <a:cs typeface="Arial" pitchFamily="34" charset="0"/>
              </a:rPr>
              <a:t>In a reverse way, the tragedy of the commons reappears in problems of pollution. Here it is not a question of taking something out of the commons, but of putting something in--sewage, or chemical, radioactive, and heat wastes into water; noxious and dangerous fumes into the air, and distracting and unpleasant advertising signs into the line of sight. The calculations of utility are much the same as before. The rational man finds that his share of the cost of the wastes he discharges into the commons is less than the cost of purifying his wastes before releasing them. Since this is true for everyone, we are locked into a system of "fouling our own nest," so long as we behave only as independent, rational, free-enterprises.</a:t>
            </a:r>
          </a:p>
          <a:p>
            <a:pPr lvl="1"/>
            <a:endParaRPr lang="en-US" sz="1300" i="1" dirty="0" smtClean="0">
              <a:solidFill>
                <a:schemeClr val="tx1">
                  <a:lumMod val="65000"/>
                  <a:lumOff val="35000"/>
                </a:schemeClr>
              </a:solidFill>
              <a:cs typeface="Arial" pitchFamily="34" charset="0"/>
            </a:endParaRPr>
          </a:p>
          <a:p>
            <a:pPr lvl="1"/>
            <a:r>
              <a:rPr lang="en-US" sz="1300" i="1" dirty="0" smtClean="0">
                <a:solidFill>
                  <a:schemeClr val="tx1">
                    <a:lumMod val="65000"/>
                    <a:lumOff val="35000"/>
                  </a:schemeClr>
                </a:solidFill>
                <a:cs typeface="Arial" pitchFamily="34" charset="0"/>
              </a:rPr>
              <a:t>The tragedy of the commons as a food basket is averted by private property, or something formally like it. But the air and waters surrounding us cannot readily be fenced, and so the tragedy of the commons as a cesspool must be prevented by different means, by coercive laws or taxing devices that make it cheaper for the polluter to treat his pollutants than to discharge them untreated. We have not progressed as far with the solution of this problem as we have with the first. Indeed, our particular concept of private property, which deters us from exhausting the positive resources of the earth, favors pollution. The owner of a factory on the bank of a stream--whose property extends to the middle of the stream, often has difficulty seeing why it is not his natural right to muddy the waters flowing past his door. The law, always behind the times, requires elaborate stitching and fitting to adapt it to this newly perceived aspect of the commons.</a:t>
            </a:r>
          </a:p>
          <a:p>
            <a:pPr lvl="1"/>
            <a:endParaRPr lang="en-US" sz="1300" i="1" dirty="0" smtClean="0">
              <a:solidFill>
                <a:schemeClr val="tx1">
                  <a:lumMod val="65000"/>
                  <a:lumOff val="35000"/>
                </a:schemeClr>
              </a:solidFill>
              <a:cs typeface="Arial" pitchFamily="34" charset="0"/>
            </a:endParaRPr>
          </a:p>
          <a:p>
            <a:pPr lvl="1"/>
            <a:r>
              <a:rPr lang="en-US" sz="1300" i="1" dirty="0" smtClean="0">
                <a:solidFill>
                  <a:schemeClr val="tx1">
                    <a:lumMod val="65000"/>
                    <a:lumOff val="35000"/>
                  </a:schemeClr>
                </a:solidFill>
                <a:cs typeface="Arial" pitchFamily="34" charset="0"/>
              </a:rPr>
              <a:t>The pollution problem is a consequence of population. It did not much matter how a lonely American frontiersman disposed of his waste. "Flowing water purifies itself every 10 miles," my grandfather used to say, and the myth was near enough to the truth when he was a boy, for there were not too many people. But as population became denser, the natural chemical and biological recycling processes became overloaded, calling for a redefinition of property rights. </a:t>
            </a:r>
            <a:endParaRPr lang="en-US" sz="1300" i="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xmlns="" val="22637840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dirty="0"/>
          </a:p>
        </p:txBody>
      </p:sp>
      <p:sp>
        <p:nvSpPr>
          <p:cNvPr id="3" name="Content Placeholder 2"/>
          <p:cNvSpPr>
            <a:spLocks noGrp="1"/>
          </p:cNvSpPr>
          <p:nvPr>
            <p:ph idx="1"/>
          </p:nvPr>
        </p:nvSpPr>
        <p:spPr/>
        <p:txBody>
          <a:bodyPr/>
          <a:lstStyle/>
          <a:p>
            <a:endParaRPr lang="en-MY" dirty="0"/>
          </a:p>
        </p:txBody>
      </p:sp>
      <p:pic>
        <p:nvPicPr>
          <p:cNvPr id="4098" name="Picture 2" descr="C:\Users\Admin\Pictures\mc and mb curve.jpg"/>
          <p:cNvPicPr>
            <a:picLocks noChangeAspect="1" noChangeArrowheads="1"/>
          </p:cNvPicPr>
          <p:nvPr/>
        </p:nvPicPr>
        <p:blipFill>
          <a:blip r:embed="rId2" cstate="print"/>
          <a:srcRect/>
          <a:stretch>
            <a:fillRect/>
          </a:stretch>
        </p:blipFill>
        <p:spPr bwMode="auto">
          <a:xfrm>
            <a:off x="2814638" y="1418167"/>
            <a:ext cx="4876800" cy="304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gets in the way?</a:t>
            </a:r>
            <a:endParaRPr lang="en-MY" dirty="0"/>
          </a:p>
        </p:txBody>
      </p:sp>
      <p:sp>
        <p:nvSpPr>
          <p:cNvPr id="3" name="Content Placeholder 2"/>
          <p:cNvSpPr>
            <a:spLocks noGrp="1"/>
          </p:cNvSpPr>
          <p:nvPr>
            <p:ph idx="1"/>
          </p:nvPr>
        </p:nvSpPr>
        <p:spPr/>
        <p:txBody>
          <a:bodyPr>
            <a:normAutofit fontScale="77500" lnSpcReduction="20000"/>
          </a:bodyPr>
          <a:lstStyle/>
          <a:p>
            <a:r>
              <a:rPr lang="en-US" dirty="0" smtClean="0"/>
              <a:t>Market failure is most often associated with </a:t>
            </a:r>
          </a:p>
          <a:p>
            <a:pPr>
              <a:buFont typeface="Wingdings" pitchFamily="2" charset="2"/>
              <a:buChar char="Ø"/>
            </a:pPr>
            <a:r>
              <a:rPr lang="en-US" dirty="0" smtClean="0"/>
              <a:t>Market power : any form of imperfect competition (monopoly being the most imperfect form ) will result in a degree of inefficiency in that price will be higher than market </a:t>
            </a:r>
            <a:r>
              <a:rPr lang="en-US" dirty="0" err="1" smtClean="0"/>
              <a:t>allocative</a:t>
            </a:r>
            <a:r>
              <a:rPr lang="en-US" dirty="0" smtClean="0"/>
              <a:t> efficiency and quantity will be less. </a:t>
            </a:r>
            <a:r>
              <a:rPr lang="en-MY" dirty="0" smtClean="0"/>
              <a:t>Market participants that have market power are therefore sometimes referred to as "price makers," while those without are sometimes called "price takers." Significant market power is when prices exceed marginal cost and long run average cost, so the firm makes economic profits.</a:t>
            </a:r>
            <a:endParaRPr lang="en-MY"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MY"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err="1" smtClean="0"/>
              <a:t>Assymetric</a:t>
            </a:r>
            <a:r>
              <a:rPr lang="en-US" dirty="0" smtClean="0"/>
              <a:t> information:</a:t>
            </a:r>
            <a:r>
              <a:rPr lang="en-MY" dirty="0" smtClean="0"/>
              <a:t> "What We Don't Know".</a:t>
            </a:r>
            <a:r>
              <a:rPr lang="en-MY" baseline="30000" dirty="0"/>
              <a:t> </a:t>
            </a:r>
            <a:r>
              <a:rPr lang="en-MY" dirty="0" smtClean="0"/>
              <a:t>This creates an imbalance of power in transactions which can sometimes cause the transactions to go awry, a kind of market failure in the worst case.</a:t>
            </a:r>
          </a:p>
          <a:p>
            <a:pPr>
              <a:buNone/>
            </a:pPr>
            <a:r>
              <a:rPr lang="en-US" dirty="0" err="1" smtClean="0"/>
              <a:t>e.g</a:t>
            </a:r>
            <a:r>
              <a:rPr lang="en-US" dirty="0" smtClean="0"/>
              <a:t>  </a:t>
            </a:r>
            <a:r>
              <a:rPr lang="en-US" dirty="0" err="1" smtClean="0"/>
              <a:t>Signalling</a:t>
            </a:r>
            <a:r>
              <a:rPr lang="en-US" dirty="0" smtClean="0"/>
              <a:t>: What does the completion of a college degree tell a prospective employer?</a:t>
            </a:r>
          </a:p>
          <a:p>
            <a:pPr>
              <a:buNone/>
            </a:pPr>
            <a:r>
              <a:rPr lang="en-US" dirty="0"/>
              <a:t>	</a:t>
            </a:r>
            <a:r>
              <a:rPr lang="en-US" dirty="0" smtClean="0"/>
              <a:t>Screening: What could the presence of a Louis </a:t>
            </a:r>
            <a:r>
              <a:rPr lang="en-US" dirty="0" err="1" smtClean="0"/>
              <a:t>Vuitton</a:t>
            </a:r>
            <a:r>
              <a:rPr lang="en-US" dirty="0" smtClean="0"/>
              <a:t> bag for sale in a shop make a customer think?</a:t>
            </a:r>
            <a:endParaRPr lang="en-MY"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Signalling</a:t>
            </a:r>
            <a:endParaRPr lang="en-MY" dirty="0"/>
          </a:p>
        </p:txBody>
      </p:sp>
      <p:sp>
        <p:nvSpPr>
          <p:cNvPr id="3" name="Content Placeholder 2"/>
          <p:cNvSpPr>
            <a:spLocks noGrp="1"/>
          </p:cNvSpPr>
          <p:nvPr>
            <p:ph idx="1"/>
          </p:nvPr>
        </p:nvSpPr>
        <p:spPr/>
        <p:txBody>
          <a:bodyPr>
            <a:normAutofit fontScale="85000" lnSpcReduction="20000"/>
          </a:bodyPr>
          <a:lstStyle/>
          <a:p>
            <a:r>
              <a:rPr lang="en-MY" dirty="0" smtClean="0"/>
              <a:t>Assuming that people who are skilled in learning can finish college more easily than people who are unskilled, then by finishing college the skilled people signal their skill to prospective employers. No matter how much or how little they may have learned in college, finishing functions as a signal of their capacity for learning. However, finishing college may merely function as a signal of their ability to pay for college, it may signal the willingness of individuals to adhere to orthodox views, or it may signal a willingness to comply with authority.</a:t>
            </a:r>
            <a:endParaRPr lang="en-MY"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MY" dirty="0"/>
          </a:p>
        </p:txBody>
      </p:sp>
      <p:sp>
        <p:nvSpPr>
          <p:cNvPr id="3" name="Content Placeholder 2"/>
          <p:cNvSpPr>
            <a:spLocks noGrp="1"/>
          </p:cNvSpPr>
          <p:nvPr>
            <p:ph idx="1"/>
          </p:nvPr>
        </p:nvSpPr>
        <p:spPr/>
        <p:txBody>
          <a:bodyPr>
            <a:normAutofit fontScale="92500" lnSpcReduction="20000"/>
          </a:bodyPr>
          <a:lstStyle/>
          <a:p>
            <a:r>
              <a:rPr lang="en-MY" dirty="0" smtClean="0"/>
              <a:t>In such a market, the average value of the commodity tends to go down, even for those of perfectly good quality. Because of information asymmetry, unscrupulous sellers can "spoof" items (like replica goods such as watches) and defraud the buyer. As a result, many people not willing to risk getting ripped off will avoid certain types of purchases, or will not spend as much for a given item. It is even possible for the market to decay to the point of nonexistence.</a:t>
            </a:r>
            <a:endParaRPr lang="en-MY"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545027"/>
          </a:xfrm>
        </p:spPr>
        <p:txBody>
          <a:bodyPr>
            <a:normAutofit fontScale="90000"/>
          </a:bodyPr>
          <a:lstStyle/>
          <a:p>
            <a:r>
              <a:rPr lang="en-US" dirty="0" smtClean="0"/>
              <a:t>More than just me</a:t>
            </a:r>
            <a:endParaRPr lang="en-MY" dirty="0"/>
          </a:p>
        </p:txBody>
      </p:sp>
      <p:sp>
        <p:nvSpPr>
          <p:cNvPr id="3" name="Content Placeholder 2"/>
          <p:cNvSpPr>
            <a:spLocks noGrp="1"/>
          </p:cNvSpPr>
          <p:nvPr>
            <p:ph idx="1"/>
          </p:nvPr>
        </p:nvSpPr>
        <p:spPr/>
        <p:txBody>
          <a:bodyPr>
            <a:normAutofit fontScale="85000" lnSpcReduction="10000"/>
          </a:bodyPr>
          <a:lstStyle/>
          <a:p>
            <a:r>
              <a:rPr lang="en-US" dirty="0" smtClean="0"/>
              <a:t>We live in a society with other people with whom we interact. The actions undertaken – the production and consumption of goods and services – impact on the integrated whole – each other and the environment.</a:t>
            </a:r>
          </a:p>
          <a:p>
            <a:r>
              <a:rPr lang="en-US" dirty="0" smtClean="0"/>
              <a:t>We can now expand out the idea of marginal benefit from just satisfaction from consumption experienced by the individual to the satisfaction from consumption as experienced by SOCIETY AS A WHOLE.</a:t>
            </a:r>
            <a:endParaRPr lang="en-MY" dirty="0" smtClean="0"/>
          </a:p>
          <a:p>
            <a:endParaRPr lang="en-MY"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MSB = MSC – economic and social efficiency</a:t>
            </a:r>
            <a:endParaRPr lang="en-MY" dirty="0"/>
          </a:p>
        </p:txBody>
      </p:sp>
      <p:sp>
        <p:nvSpPr>
          <p:cNvPr id="3" name="Content Placeholder 2"/>
          <p:cNvSpPr>
            <a:spLocks noGrp="1"/>
          </p:cNvSpPr>
          <p:nvPr>
            <p:ph idx="1"/>
          </p:nvPr>
        </p:nvSpPr>
        <p:spPr/>
        <p:txBody>
          <a:bodyPr>
            <a:normAutofit fontScale="85000" lnSpcReduction="10000"/>
          </a:bodyPr>
          <a:lstStyle/>
          <a:p>
            <a:r>
              <a:rPr lang="en-US" dirty="0" smtClean="0"/>
              <a:t>This will not happen if resources are not allocated in an optimal and socially efficient manner and thus</a:t>
            </a:r>
          </a:p>
          <a:p>
            <a:pPr>
              <a:buNone/>
            </a:pPr>
            <a:r>
              <a:rPr lang="en-US" dirty="0" smtClean="0"/>
              <a:t>MARKET FAILURE ENSUES</a:t>
            </a:r>
          </a:p>
          <a:p>
            <a:r>
              <a:rPr lang="en-US" dirty="0" smtClean="0"/>
              <a:t>So governments step in to address the problem and help society to allocate its resources</a:t>
            </a:r>
          </a:p>
          <a:p>
            <a:r>
              <a:rPr lang="en-US" dirty="0" smtClean="0"/>
              <a:t>Remember in the vast majority of situations markets and market prices successfully allocate resources into the goods and services society wants.</a:t>
            </a:r>
            <a:endParaRPr lang="en-MY"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away from those that are not wanted</a:t>
            </a:r>
            <a:endParaRPr lang="en-MY" dirty="0"/>
          </a:p>
        </p:txBody>
      </p:sp>
      <p:sp>
        <p:nvSpPr>
          <p:cNvPr id="3" name="Content Placeholder 2"/>
          <p:cNvSpPr>
            <a:spLocks noGrp="1"/>
          </p:cNvSpPr>
          <p:nvPr>
            <p:ph idx="1"/>
          </p:nvPr>
        </p:nvSpPr>
        <p:spPr/>
        <p:txBody>
          <a:bodyPr/>
          <a:lstStyle/>
          <a:p>
            <a:r>
              <a:rPr lang="en-US" dirty="0" smtClean="0"/>
              <a:t>BUT this only happens MOST of the time.</a:t>
            </a:r>
          </a:p>
          <a:p>
            <a:r>
              <a:rPr lang="en-US" dirty="0" smtClean="0"/>
              <a:t>When it doesn’t the outcome will either be inefficient or inequitable</a:t>
            </a:r>
          </a:p>
          <a:p>
            <a:endParaRPr lang="en-MY" dirty="0"/>
          </a:p>
        </p:txBody>
      </p:sp>
      <p:pic>
        <p:nvPicPr>
          <p:cNvPr id="5122" name="Picture 2" descr="C:\Users\Admin\Pictures\external.gif"/>
          <p:cNvPicPr>
            <a:picLocks noChangeAspect="1" noChangeArrowheads="1"/>
          </p:cNvPicPr>
          <p:nvPr/>
        </p:nvPicPr>
        <p:blipFill>
          <a:blip r:embed="rId2" cstate="print"/>
          <a:srcRect/>
          <a:stretch>
            <a:fillRect/>
          </a:stretch>
        </p:blipFill>
        <p:spPr bwMode="auto">
          <a:xfrm>
            <a:off x="2720976" y="2738437"/>
            <a:ext cx="4467225" cy="242358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externality</a:t>
            </a:r>
            <a:endParaRPr lang="en-MY" dirty="0"/>
          </a:p>
        </p:txBody>
      </p:sp>
      <p:sp>
        <p:nvSpPr>
          <p:cNvPr id="3" name="Content Placeholder 2"/>
          <p:cNvSpPr>
            <a:spLocks noGrp="1"/>
          </p:cNvSpPr>
          <p:nvPr>
            <p:ph idx="1"/>
          </p:nvPr>
        </p:nvSpPr>
        <p:spPr/>
        <p:txBody>
          <a:bodyPr/>
          <a:lstStyle/>
          <a:p>
            <a:endParaRPr lang="en-MY" dirty="0"/>
          </a:p>
        </p:txBody>
      </p:sp>
      <p:pic>
        <p:nvPicPr>
          <p:cNvPr id="6146" name="Picture 2" descr="C:\Users\Admin\Pictures\smoker.png"/>
          <p:cNvPicPr>
            <a:picLocks noChangeAspect="1" noChangeArrowheads="1"/>
          </p:cNvPicPr>
          <p:nvPr/>
        </p:nvPicPr>
        <p:blipFill>
          <a:blip r:embed="rId2" cstate="print"/>
          <a:srcRect/>
          <a:stretch>
            <a:fillRect/>
          </a:stretch>
        </p:blipFill>
        <p:spPr bwMode="auto">
          <a:xfrm>
            <a:off x="1857356" y="1726398"/>
            <a:ext cx="5572164" cy="30361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Negative Externalities of Production</a:t>
            </a:r>
          </a:p>
          <a:p>
            <a:r>
              <a:rPr lang="en-US" dirty="0" smtClean="0"/>
              <a:t>A polluting industry creates costs for society that are not paid by the polluting firm. These </a:t>
            </a:r>
            <a:r>
              <a:rPr lang="en-US" i="1" dirty="0" smtClean="0"/>
              <a:t>external costs of production </a:t>
            </a:r>
            <a:r>
              <a:rPr lang="en-US" dirty="0" smtClean="0"/>
              <a:t>may include: </a:t>
            </a:r>
          </a:p>
        </p:txBody>
      </p:sp>
      <p:sp>
        <p:nvSpPr>
          <p:cNvPr id="3" name="Rectangle 2"/>
          <p:cNvSpPr/>
          <p:nvPr/>
        </p:nvSpPr>
        <p:spPr>
          <a:xfrm>
            <a:off x="0" y="1273324"/>
            <a:ext cx="4572000" cy="3293209"/>
          </a:xfrm>
          <a:prstGeom prst="rect">
            <a:avLst/>
          </a:prstGeom>
        </p:spPr>
        <p:txBody>
          <a:bodyPr>
            <a:spAutoFit/>
          </a:bodyPr>
          <a:lstStyle/>
          <a:p>
            <a:pPr marL="285750" indent="-285750">
              <a:buFont typeface="Arial" pitchFamily="34" charset="0"/>
              <a:buChar char="•"/>
            </a:pPr>
            <a:r>
              <a:rPr lang="en-US" sz="1600" dirty="0"/>
              <a:t>Greenhouse gas emissions which contribute to global warming</a:t>
            </a:r>
          </a:p>
          <a:p>
            <a:pPr marL="285750" indent="-285750">
              <a:buFont typeface="Arial" pitchFamily="34" charset="0"/>
              <a:buChar char="•"/>
            </a:pPr>
            <a:r>
              <a:rPr lang="en-US" sz="1600" dirty="0"/>
              <a:t>Air pollution</a:t>
            </a:r>
          </a:p>
          <a:p>
            <a:pPr marL="285750" indent="-285750">
              <a:buFont typeface="Arial" pitchFamily="34" charset="0"/>
              <a:buChar char="•"/>
            </a:pPr>
            <a:r>
              <a:rPr lang="en-US" sz="1600" dirty="0"/>
              <a:t>Contributions to lung disease and cancer rates among the population</a:t>
            </a:r>
          </a:p>
          <a:p>
            <a:pPr marL="285750" indent="-285750">
              <a:buFont typeface="Arial" pitchFamily="34" charset="0"/>
              <a:buChar char="•"/>
            </a:pPr>
            <a:r>
              <a:rPr lang="en-US" sz="1600" dirty="0"/>
              <a:t>Water pollution which destroys fish stocks</a:t>
            </a:r>
          </a:p>
          <a:p>
            <a:pPr marL="285750" indent="-285750">
              <a:buFont typeface="Arial" pitchFamily="34" charset="0"/>
              <a:buChar char="•"/>
            </a:pPr>
            <a:r>
              <a:rPr lang="en-US" sz="1600" dirty="0"/>
              <a:t>Soil contamination which harms agricultural productivity</a:t>
            </a:r>
            <a:r>
              <a:rPr lang="en-US" sz="1600" dirty="0" smtClean="0"/>
              <a:t>.</a:t>
            </a:r>
          </a:p>
          <a:p>
            <a:pPr marL="285750" indent="-285750">
              <a:buFont typeface="Arial" pitchFamily="34" charset="0"/>
              <a:buChar char="•"/>
            </a:pPr>
            <a:endParaRPr lang="en-US" sz="1600" dirty="0" smtClean="0"/>
          </a:p>
          <a:p>
            <a:r>
              <a:rPr lang="en-US" sz="1600" b="1" dirty="0" smtClean="0">
                <a:solidFill>
                  <a:srgbClr val="0000FF"/>
                </a:solidFill>
              </a:rPr>
              <a:t>The existence of all these externalities creates a social cost that exceeds the private cost!</a:t>
            </a:r>
          </a:p>
          <a:p>
            <a:pPr marL="285750" indent="-285750">
              <a:buFont typeface="Arial" pitchFamily="34" charset="0"/>
              <a:buChar char="•"/>
            </a:pPr>
            <a:r>
              <a:rPr lang="en-US" sz="1600" dirty="0" smtClean="0"/>
              <a:t>As a result, there is a loss of total welfare in the industry represented by the gray triangle.</a:t>
            </a:r>
          </a:p>
        </p:txBody>
      </p:sp>
      <p:sp>
        <p:nvSpPr>
          <p:cNvPr id="39" name="Rectangle 38"/>
          <p:cNvSpPr/>
          <p:nvPr/>
        </p:nvSpPr>
        <p:spPr>
          <a:xfrm>
            <a:off x="-1" y="4558397"/>
            <a:ext cx="9083803" cy="1077218"/>
          </a:xfrm>
          <a:prstGeom prst="rect">
            <a:avLst/>
          </a:prstGeom>
        </p:spPr>
        <p:txBody>
          <a:bodyPr wrap="square">
            <a:spAutoFit/>
          </a:bodyPr>
          <a:lstStyle/>
          <a:p>
            <a:pPr marL="285750" indent="-285750">
              <a:buFont typeface="Arial" pitchFamily="34" charset="0"/>
              <a:buChar char="•"/>
            </a:pPr>
            <a:r>
              <a:rPr lang="en-US" sz="1600" dirty="0"/>
              <a:t>At the equilibrium output of </a:t>
            </a:r>
            <a:r>
              <a:rPr lang="en-US" sz="1600" dirty="0" err="1"/>
              <a:t>Qe</a:t>
            </a:r>
            <a:r>
              <a:rPr lang="en-US" sz="1600" dirty="0"/>
              <a:t>, the </a:t>
            </a:r>
            <a:r>
              <a:rPr lang="en-US" sz="1600" dirty="0" smtClean="0"/>
              <a:t>marginal </a:t>
            </a:r>
            <a:r>
              <a:rPr lang="en-US" sz="1600" dirty="0"/>
              <a:t>social cost exceeds the marginal social benefit, meaning</a:t>
            </a:r>
            <a:r>
              <a:rPr lang="en-US" sz="1600" dirty="0" smtClean="0"/>
              <a:t>…</a:t>
            </a:r>
            <a:endParaRPr lang="en-US" i="1" dirty="0" smtClean="0">
              <a:solidFill>
                <a:srgbClr val="FF0000"/>
              </a:solidFill>
            </a:endParaRPr>
          </a:p>
          <a:p>
            <a:pPr algn="ctr"/>
            <a:r>
              <a:rPr lang="en-US" sz="2400" i="1" dirty="0" smtClean="0">
                <a:solidFill>
                  <a:srgbClr val="FF0000"/>
                </a:solidFill>
              </a:rPr>
              <a:t>Too </a:t>
            </a:r>
            <a:r>
              <a:rPr lang="en-US" sz="2400" i="1" dirty="0">
                <a:solidFill>
                  <a:srgbClr val="FF0000"/>
                </a:solidFill>
              </a:rPr>
              <a:t>much of the good is being produced by the free market! This is a market failure!</a:t>
            </a:r>
          </a:p>
        </p:txBody>
      </p:sp>
      <p:grpSp>
        <p:nvGrpSpPr>
          <p:cNvPr id="40" name="Group 39"/>
          <p:cNvGrpSpPr/>
          <p:nvPr/>
        </p:nvGrpSpPr>
        <p:grpSpPr>
          <a:xfrm>
            <a:off x="4484116" y="1417340"/>
            <a:ext cx="4749928" cy="3273900"/>
            <a:chOff x="4484116" y="1417340"/>
            <a:chExt cx="4749928" cy="3273900"/>
          </a:xfrm>
        </p:grpSpPr>
        <p:grpSp>
          <p:nvGrpSpPr>
            <p:cNvPr id="15" name="Group 14"/>
            <p:cNvGrpSpPr/>
            <p:nvPr/>
          </p:nvGrpSpPr>
          <p:grpSpPr>
            <a:xfrm>
              <a:off x="4484116" y="1417340"/>
              <a:ext cx="4749928" cy="3273900"/>
              <a:chOff x="4484116" y="1993404"/>
              <a:chExt cx="4749928" cy="3273900"/>
            </a:xfrm>
          </p:grpSpPr>
          <p:sp>
            <p:nvSpPr>
              <p:cNvPr id="12" name="Isosceles Triangle 11"/>
              <p:cNvSpPr/>
              <p:nvPr/>
            </p:nvSpPr>
            <p:spPr>
              <a:xfrm rot="16200000">
                <a:off x="5988229" y="2703007"/>
                <a:ext cx="853079" cy="6034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a:grpSpLocks noChangeAspect="1"/>
              </p:cNvGrpSpPr>
              <p:nvPr/>
            </p:nvGrpSpPr>
            <p:grpSpPr>
              <a:xfrm>
                <a:off x="4484116" y="1993404"/>
                <a:ext cx="4749928" cy="3273900"/>
                <a:chOff x="165099" y="1983779"/>
                <a:chExt cx="5219701" cy="4317230"/>
              </a:xfrm>
            </p:grpSpPr>
            <p:cxnSp>
              <p:nvCxnSpPr>
                <p:cNvPr id="17" name="Straight Connector 16"/>
                <p:cNvCxnSpPr/>
                <p:nvPr/>
              </p:nvCxnSpPr>
              <p:spPr>
                <a:xfrm>
                  <a:off x="596900" y="2247900"/>
                  <a:ext cx="0" cy="3429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4200" y="5702300"/>
                  <a:ext cx="4076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5099" y="2108201"/>
                  <a:ext cx="647700" cy="507324"/>
                </a:xfrm>
                <a:prstGeom prst="rect">
                  <a:avLst/>
                </a:prstGeom>
                <a:noFill/>
              </p:spPr>
              <p:txBody>
                <a:bodyPr vert="horz" wrap="square" rtlCol="0">
                  <a:spAutoFit/>
                </a:bodyPr>
                <a:lstStyle/>
                <a:p>
                  <a:r>
                    <a:rPr lang="en-US" sz="1900" dirty="0" smtClean="0">
                      <a:solidFill>
                        <a:srgbClr val="000000"/>
                      </a:solidFill>
                    </a:rPr>
                    <a:t>P</a:t>
                  </a:r>
                  <a:endParaRPr lang="en-US" sz="1900" dirty="0">
                    <a:solidFill>
                      <a:srgbClr val="000000"/>
                    </a:solidFill>
                  </a:endParaRPr>
                </a:p>
              </p:txBody>
            </p:sp>
            <p:sp>
              <p:nvSpPr>
                <p:cNvPr id="20" name="TextBox 19"/>
                <p:cNvSpPr txBox="1"/>
                <p:nvPr/>
              </p:nvSpPr>
              <p:spPr>
                <a:xfrm>
                  <a:off x="4318000" y="5753100"/>
                  <a:ext cx="609600" cy="547909"/>
                </a:xfrm>
                <a:prstGeom prst="rect">
                  <a:avLst/>
                </a:prstGeom>
                <a:noFill/>
              </p:spPr>
              <p:txBody>
                <a:bodyPr vert="horz" rtlCol="0">
                  <a:spAutoFit/>
                </a:bodyPr>
                <a:lstStyle/>
                <a:p>
                  <a:r>
                    <a:rPr lang="en-US" sz="2100" smtClean="0">
                      <a:solidFill>
                        <a:srgbClr val="000000"/>
                      </a:solidFill>
                    </a:rPr>
                    <a:t>Q</a:t>
                  </a:r>
                  <a:endParaRPr lang="en-US" sz="2100">
                    <a:solidFill>
                      <a:srgbClr val="000000"/>
                    </a:solidFill>
                  </a:endParaRPr>
                </a:p>
              </p:txBody>
            </p:sp>
            <p:cxnSp>
              <p:nvCxnSpPr>
                <p:cNvPr id="21" name="Straight Connector 20"/>
                <p:cNvCxnSpPr/>
                <p:nvPr/>
              </p:nvCxnSpPr>
              <p:spPr>
                <a:xfrm>
                  <a:off x="850900" y="2387600"/>
                  <a:ext cx="3517900" cy="29845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68800" y="5270499"/>
                  <a:ext cx="1016000" cy="446445"/>
                </a:xfrm>
                <a:prstGeom prst="rect">
                  <a:avLst/>
                </a:prstGeom>
                <a:noFill/>
              </p:spPr>
              <p:txBody>
                <a:bodyPr vert="horz" rtlCol="0">
                  <a:spAutoFit/>
                </a:bodyPr>
                <a:lstStyle/>
                <a:p>
                  <a:r>
                    <a:rPr lang="en-US" sz="1600" dirty="0" smtClean="0">
                      <a:solidFill>
                        <a:srgbClr val="000000"/>
                      </a:solidFill>
                    </a:rPr>
                    <a:t>D=MSB</a:t>
                  </a:r>
                  <a:endParaRPr lang="en-US" sz="1600" dirty="0">
                    <a:solidFill>
                      <a:srgbClr val="000000"/>
                    </a:solidFill>
                  </a:endParaRPr>
                </a:p>
              </p:txBody>
            </p:sp>
            <p:cxnSp>
              <p:nvCxnSpPr>
                <p:cNvPr id="23" name="Straight Connector 22"/>
                <p:cNvCxnSpPr/>
                <p:nvPr/>
              </p:nvCxnSpPr>
              <p:spPr>
                <a:xfrm flipV="1">
                  <a:off x="762000" y="2413000"/>
                  <a:ext cx="3492500" cy="31115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29100" y="2286000"/>
                  <a:ext cx="990600" cy="446445"/>
                </a:xfrm>
                <a:prstGeom prst="rect">
                  <a:avLst/>
                </a:prstGeom>
                <a:noFill/>
              </p:spPr>
              <p:txBody>
                <a:bodyPr vert="horz" rtlCol="0">
                  <a:spAutoFit/>
                </a:bodyPr>
                <a:lstStyle/>
                <a:p>
                  <a:r>
                    <a:rPr lang="en-US" sz="1600" smtClean="0">
                      <a:solidFill>
                        <a:srgbClr val="000000"/>
                      </a:solidFill>
                    </a:rPr>
                    <a:t>S=MPC</a:t>
                  </a:r>
                  <a:endParaRPr lang="en-US" sz="1600">
                    <a:solidFill>
                      <a:srgbClr val="000000"/>
                    </a:solidFill>
                  </a:endParaRPr>
                </a:p>
              </p:txBody>
            </p:sp>
            <p:cxnSp>
              <p:nvCxnSpPr>
                <p:cNvPr id="25" name="Straight Connector 24"/>
                <p:cNvCxnSpPr/>
                <p:nvPr/>
              </p:nvCxnSpPr>
              <p:spPr>
                <a:xfrm flipV="1">
                  <a:off x="736600" y="2209800"/>
                  <a:ext cx="2476500" cy="22352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63900" y="2057400"/>
                  <a:ext cx="990600" cy="446445"/>
                </a:xfrm>
                <a:prstGeom prst="rect">
                  <a:avLst/>
                </a:prstGeom>
                <a:noFill/>
              </p:spPr>
              <p:txBody>
                <a:bodyPr vert="horz" rtlCol="0">
                  <a:spAutoFit/>
                </a:bodyPr>
                <a:lstStyle/>
                <a:p>
                  <a:r>
                    <a:rPr lang="en-US" sz="1600" dirty="0" smtClean="0">
                      <a:solidFill>
                        <a:srgbClr val="000000"/>
                      </a:solidFill>
                    </a:rPr>
                    <a:t>MSC</a:t>
                  </a:r>
                  <a:endParaRPr lang="en-US" sz="1600" dirty="0">
                    <a:solidFill>
                      <a:srgbClr val="000000"/>
                    </a:solidFill>
                  </a:endParaRPr>
                </a:p>
              </p:txBody>
            </p:sp>
            <p:cxnSp>
              <p:nvCxnSpPr>
                <p:cNvPr id="27" name="Straight Connector 26"/>
                <p:cNvCxnSpPr/>
                <p:nvPr/>
              </p:nvCxnSpPr>
              <p:spPr>
                <a:xfrm>
                  <a:off x="584200" y="3365500"/>
                  <a:ext cx="1371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55800" y="3365500"/>
                  <a:ext cx="0" cy="23241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6900" y="3898900"/>
                  <a:ext cx="2006600" cy="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90800" y="2754911"/>
                  <a:ext cx="0" cy="294739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38400" y="5715380"/>
                  <a:ext cx="558800" cy="446445"/>
                </a:xfrm>
                <a:prstGeom prst="rect">
                  <a:avLst/>
                </a:prstGeom>
                <a:noFill/>
              </p:spPr>
              <p:txBody>
                <a:bodyPr vert="horz" rtlCol="0">
                  <a:spAutoFit/>
                </a:bodyPr>
                <a:lstStyle/>
                <a:p>
                  <a:r>
                    <a:rPr lang="en-US" sz="1600" dirty="0" err="1" smtClean="0">
                      <a:solidFill>
                        <a:srgbClr val="000000"/>
                      </a:solidFill>
                    </a:rPr>
                    <a:t>Q</a:t>
                  </a:r>
                  <a:r>
                    <a:rPr lang="en-US" sz="1600" baseline="-25000" dirty="0" err="1" smtClean="0">
                      <a:solidFill>
                        <a:srgbClr val="000000"/>
                      </a:solidFill>
                    </a:rPr>
                    <a:t>e</a:t>
                  </a:r>
                  <a:endParaRPr lang="en-US" sz="1600" baseline="-25000" dirty="0">
                    <a:solidFill>
                      <a:srgbClr val="000000"/>
                    </a:solidFill>
                  </a:endParaRPr>
                </a:p>
              </p:txBody>
            </p:sp>
            <p:sp>
              <p:nvSpPr>
                <p:cNvPr id="32" name="TextBox 31"/>
                <p:cNvSpPr txBox="1"/>
                <p:nvPr/>
              </p:nvSpPr>
              <p:spPr>
                <a:xfrm>
                  <a:off x="1816100" y="5715380"/>
                  <a:ext cx="660400" cy="446445"/>
                </a:xfrm>
                <a:prstGeom prst="rect">
                  <a:avLst/>
                </a:prstGeom>
                <a:noFill/>
              </p:spPr>
              <p:txBody>
                <a:bodyPr vert="horz" rtlCol="0">
                  <a:spAutoFit/>
                </a:bodyPr>
                <a:lstStyle/>
                <a:p>
                  <a:r>
                    <a:rPr lang="en-US" sz="1600" smtClean="0">
                      <a:solidFill>
                        <a:srgbClr val="000000"/>
                      </a:solidFill>
                    </a:rPr>
                    <a:t>Q</a:t>
                  </a:r>
                  <a:r>
                    <a:rPr lang="en-US" sz="1600" baseline="-25000" smtClean="0">
                      <a:solidFill>
                        <a:srgbClr val="000000"/>
                      </a:solidFill>
                    </a:rPr>
                    <a:t>so</a:t>
                  </a:r>
                  <a:endParaRPr lang="en-US" sz="1600" baseline="-25000">
                    <a:solidFill>
                      <a:srgbClr val="000000"/>
                    </a:solidFill>
                  </a:endParaRPr>
                </a:p>
              </p:txBody>
            </p:sp>
            <p:sp>
              <p:nvSpPr>
                <p:cNvPr id="33" name="TextBox 32"/>
                <p:cNvSpPr txBox="1"/>
                <p:nvPr/>
              </p:nvSpPr>
              <p:spPr>
                <a:xfrm>
                  <a:off x="165100" y="3213100"/>
                  <a:ext cx="6350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so</a:t>
                  </a:r>
                  <a:endParaRPr lang="en-US" sz="1600" baseline="-25000" dirty="0">
                    <a:solidFill>
                      <a:srgbClr val="000000"/>
                    </a:solidFill>
                  </a:endParaRPr>
                </a:p>
              </p:txBody>
            </p:sp>
            <p:sp>
              <p:nvSpPr>
                <p:cNvPr id="34" name="TextBox 33"/>
                <p:cNvSpPr txBox="1"/>
                <p:nvPr/>
              </p:nvSpPr>
              <p:spPr>
                <a:xfrm>
                  <a:off x="177800" y="3733801"/>
                  <a:ext cx="558800" cy="446445"/>
                </a:xfrm>
                <a:prstGeom prst="rect">
                  <a:avLst/>
                </a:prstGeom>
                <a:noFill/>
              </p:spPr>
              <p:txBody>
                <a:bodyPr vert="horz" rtlCol="0">
                  <a:spAutoFit/>
                </a:bodyPr>
                <a:lstStyle/>
                <a:p>
                  <a:r>
                    <a:rPr lang="en-US" sz="1600" dirty="0" err="1">
                      <a:solidFill>
                        <a:srgbClr val="000000"/>
                      </a:solidFill>
                    </a:rPr>
                    <a:t>P</a:t>
                  </a:r>
                  <a:r>
                    <a:rPr lang="en-US" sz="1600" baseline="-25000" dirty="0" err="1" smtClean="0">
                      <a:solidFill>
                        <a:srgbClr val="000000"/>
                      </a:solidFill>
                    </a:rPr>
                    <a:t>e</a:t>
                  </a:r>
                  <a:endParaRPr lang="en-US" sz="1600" baseline="-25000" dirty="0">
                    <a:solidFill>
                      <a:srgbClr val="000000"/>
                    </a:solidFill>
                  </a:endParaRPr>
                </a:p>
              </p:txBody>
            </p:sp>
            <p:sp>
              <p:nvSpPr>
                <p:cNvPr id="36" name="TextBox 35"/>
                <p:cNvSpPr txBox="1"/>
                <p:nvPr/>
              </p:nvSpPr>
              <p:spPr>
                <a:xfrm>
                  <a:off x="1418495" y="1983779"/>
                  <a:ext cx="1375330" cy="771132"/>
                </a:xfrm>
                <a:prstGeom prst="rect">
                  <a:avLst/>
                </a:prstGeom>
                <a:noFill/>
              </p:spPr>
              <p:txBody>
                <a:bodyPr vert="horz" wrap="square" rtlCol="0">
                  <a:spAutoFit/>
                </a:bodyPr>
                <a:lstStyle/>
                <a:p>
                  <a:pPr algn="ctr"/>
                  <a:r>
                    <a:rPr lang="en-US" sz="1600" b="1" dirty="0" smtClean="0">
                      <a:solidFill>
                        <a:srgbClr val="FF6820"/>
                      </a:solidFill>
                    </a:rPr>
                    <a:t>Polluting industry</a:t>
                  </a:r>
                  <a:endParaRPr lang="en-US" sz="1600" b="1" dirty="0">
                    <a:solidFill>
                      <a:srgbClr val="FF6820"/>
                    </a:solidFill>
                  </a:endParaRPr>
                </a:p>
              </p:txBody>
            </p:sp>
            <p:sp>
              <p:nvSpPr>
                <p:cNvPr id="38" name="TextBox 37"/>
                <p:cNvSpPr txBox="1"/>
                <p:nvPr/>
              </p:nvSpPr>
              <p:spPr>
                <a:xfrm>
                  <a:off x="3031213" y="3692980"/>
                  <a:ext cx="1503463" cy="446445"/>
                </a:xfrm>
                <a:prstGeom prst="rect">
                  <a:avLst/>
                </a:prstGeom>
                <a:solidFill>
                  <a:schemeClr val="tx1">
                    <a:lumMod val="50000"/>
                    <a:lumOff val="50000"/>
                  </a:schemeClr>
                </a:solidFill>
              </p:spPr>
              <p:txBody>
                <a:bodyPr vert="horz" wrap="square" rtlCol="0">
                  <a:spAutoFit/>
                </a:bodyPr>
                <a:lstStyle/>
                <a:p>
                  <a:r>
                    <a:rPr lang="en-US" sz="1600" b="1" dirty="0" smtClean="0">
                      <a:solidFill>
                        <a:schemeClr val="bg1"/>
                      </a:solidFill>
                    </a:rPr>
                    <a:t>Welfare Loss</a:t>
                  </a:r>
                  <a:endParaRPr lang="en-US" sz="1600" b="1" dirty="0">
                    <a:solidFill>
                      <a:schemeClr val="bg1"/>
                    </a:solidFill>
                  </a:endParaRPr>
                </a:p>
              </p:txBody>
            </p:sp>
            <p:sp>
              <p:nvSpPr>
                <p:cNvPr id="66" name="TextBox 65"/>
                <p:cNvSpPr txBox="1"/>
                <p:nvPr/>
              </p:nvSpPr>
              <p:spPr>
                <a:xfrm>
                  <a:off x="2939384" y="3056624"/>
                  <a:ext cx="1199645" cy="446445"/>
                </a:xfrm>
                <a:prstGeom prst="rect">
                  <a:avLst/>
                </a:prstGeom>
                <a:solidFill>
                  <a:schemeClr val="accent2">
                    <a:lumMod val="20000"/>
                    <a:lumOff val="80000"/>
                  </a:schemeClr>
                </a:solidFill>
              </p:spPr>
              <p:txBody>
                <a:bodyPr vert="horz" wrap="square" rtlCol="0">
                  <a:spAutoFit/>
                </a:bodyPr>
                <a:lstStyle/>
                <a:p>
                  <a:r>
                    <a:rPr lang="en-US" sz="1600" dirty="0" smtClean="0">
                      <a:solidFill>
                        <a:srgbClr val="000000"/>
                      </a:solidFill>
                    </a:rPr>
                    <a:t>MSC&gt;MSB</a:t>
                  </a:r>
                  <a:endParaRPr lang="en-US" sz="1600" dirty="0">
                    <a:solidFill>
                      <a:srgbClr val="000000"/>
                    </a:solidFill>
                  </a:endParaRPr>
                </a:p>
              </p:txBody>
            </p:sp>
          </p:grpSp>
          <p:cxnSp>
            <p:nvCxnSpPr>
              <p:cNvPr id="14" name="Straight Arrow Connector 13"/>
              <p:cNvCxnSpPr/>
              <p:nvPr/>
            </p:nvCxnSpPr>
            <p:spPr>
              <a:xfrm flipH="1" flipV="1">
                <a:off x="6414768" y="3004719"/>
                <a:ext cx="749520" cy="42653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
          <p:nvSpPr>
            <p:cNvPr id="65" name="Right Brace 64"/>
            <p:cNvSpPr/>
            <p:nvPr/>
          </p:nvSpPr>
          <p:spPr>
            <a:xfrm>
              <a:off x="6691504" y="2041361"/>
              <a:ext cx="245203" cy="789782"/>
            </a:xfrm>
            <a:prstGeom prst="rightBrace">
              <a:avLst/>
            </a:prstGeom>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xmlns="" val="1571312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Externalitiee</a:t>
            </a:r>
            <a:r>
              <a:rPr lang="en-US" dirty="0" smtClean="0"/>
              <a:t> are </a:t>
            </a:r>
            <a:endParaRPr lang="en-MY" dirty="0"/>
          </a:p>
        </p:txBody>
      </p:sp>
      <p:sp>
        <p:nvSpPr>
          <p:cNvPr id="3" name="Content Placeholder 2"/>
          <p:cNvSpPr>
            <a:spLocks noGrp="1"/>
          </p:cNvSpPr>
          <p:nvPr>
            <p:ph idx="1"/>
          </p:nvPr>
        </p:nvSpPr>
        <p:spPr/>
        <p:txBody>
          <a:bodyPr/>
          <a:lstStyle/>
          <a:p>
            <a:pPr>
              <a:buNone/>
            </a:pPr>
            <a:r>
              <a:rPr lang="en-US" dirty="0" smtClean="0"/>
              <a:t>Any transaction where anyone other than the buyer or seller (i.e. third party) experiences a benefit or a loss as a result of that transaction.</a:t>
            </a:r>
          </a:p>
          <a:p>
            <a:pPr>
              <a:buNone/>
            </a:pPr>
            <a:r>
              <a:rPr lang="en-US" dirty="0" smtClean="0"/>
              <a:t>If the side affects – the spill </a:t>
            </a:r>
            <a:r>
              <a:rPr lang="en-US" dirty="0" err="1" smtClean="0"/>
              <a:t>overs</a:t>
            </a:r>
            <a:r>
              <a:rPr lang="en-US" dirty="0" smtClean="0"/>
              <a:t> – are good then it is a positive externality --  there is a benefit; enjoyment</a:t>
            </a:r>
          </a:p>
          <a:p>
            <a:pPr>
              <a:buNone/>
            </a:pPr>
            <a:r>
              <a:rPr lang="en-US" dirty="0" smtClean="0"/>
              <a:t>If they are bad there will be a cost; suffering.</a:t>
            </a:r>
            <a:endParaRPr lang="en-MY"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point is</a:t>
            </a:r>
            <a:endParaRPr lang="en-MY" dirty="0"/>
          </a:p>
        </p:txBody>
      </p:sp>
      <p:sp>
        <p:nvSpPr>
          <p:cNvPr id="3" name="Content Placeholder 2"/>
          <p:cNvSpPr>
            <a:spLocks noGrp="1"/>
          </p:cNvSpPr>
          <p:nvPr>
            <p:ph idx="1"/>
          </p:nvPr>
        </p:nvSpPr>
        <p:spPr/>
        <p:txBody>
          <a:bodyPr/>
          <a:lstStyle/>
          <a:p>
            <a:pPr>
              <a:buNone/>
            </a:pPr>
            <a:r>
              <a:rPr lang="en-US" dirty="0" smtClean="0"/>
              <a:t>When an externality or a spill over  occurs there is a difference between society’s experience and that of the individual consumer or firm.</a:t>
            </a:r>
            <a:endParaRPr lang="en-MY" dirty="0"/>
          </a:p>
        </p:txBody>
      </p:sp>
      <p:pic>
        <p:nvPicPr>
          <p:cNvPr id="7170" name="Picture 2" descr="C:\Users\Admin\Pictures\junk food.jpg"/>
          <p:cNvPicPr>
            <a:picLocks noChangeAspect="1" noChangeArrowheads="1"/>
          </p:cNvPicPr>
          <p:nvPr/>
        </p:nvPicPr>
        <p:blipFill>
          <a:blip r:embed="rId2" cstate="print"/>
          <a:srcRect/>
          <a:stretch>
            <a:fillRect/>
          </a:stretch>
        </p:blipFill>
        <p:spPr bwMode="auto">
          <a:xfrm>
            <a:off x="3500431" y="2797969"/>
            <a:ext cx="3429023" cy="2143139"/>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a:t>
            </a:r>
            <a:endParaRPr lang="en-MY" dirty="0"/>
          </a:p>
        </p:txBody>
      </p:sp>
      <p:sp>
        <p:nvSpPr>
          <p:cNvPr id="3" name="Content Placeholder 2"/>
          <p:cNvSpPr>
            <a:spLocks noGrp="1"/>
          </p:cNvSpPr>
          <p:nvPr>
            <p:ph idx="1"/>
          </p:nvPr>
        </p:nvSpPr>
        <p:spPr/>
        <p:txBody>
          <a:bodyPr/>
          <a:lstStyle/>
          <a:p>
            <a:r>
              <a:rPr lang="en-US" dirty="0" smtClean="0"/>
              <a:t>When there is an externality that is positive the utility experienced by the consumer is only part of the overall benefit to society..others share it as well. (pp 125 -126)</a:t>
            </a:r>
            <a:endParaRPr lang="en-MY" dirty="0"/>
          </a:p>
        </p:txBody>
      </p:sp>
      <p:pic>
        <p:nvPicPr>
          <p:cNvPr id="8194" name="Picture 2" descr="C:\Users\Admin\Pictures\immunise.jpg"/>
          <p:cNvPicPr>
            <a:picLocks noChangeAspect="1" noChangeArrowheads="1"/>
          </p:cNvPicPr>
          <p:nvPr/>
        </p:nvPicPr>
        <p:blipFill>
          <a:blip r:embed="rId2" cstate="print"/>
          <a:srcRect/>
          <a:stretch>
            <a:fillRect/>
          </a:stretch>
        </p:blipFill>
        <p:spPr bwMode="auto">
          <a:xfrm>
            <a:off x="3000364" y="3095627"/>
            <a:ext cx="4286280" cy="214314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a:t>
            </a:r>
            <a:r>
              <a:rPr lang="en-US" dirty="0" err="1" smtClean="0"/>
              <a:t>overs</a:t>
            </a:r>
            <a:r>
              <a:rPr lang="en-US" dirty="0" smtClean="0"/>
              <a:t> for the third party</a:t>
            </a:r>
            <a:endParaRPr lang="en-MY" dirty="0"/>
          </a:p>
        </p:txBody>
      </p:sp>
      <p:sp>
        <p:nvSpPr>
          <p:cNvPr id="3" name="Content Placeholder 2"/>
          <p:cNvSpPr>
            <a:spLocks noGrp="1"/>
          </p:cNvSpPr>
          <p:nvPr>
            <p:ph idx="1"/>
          </p:nvPr>
        </p:nvSpPr>
        <p:spPr/>
        <p:txBody>
          <a:bodyPr/>
          <a:lstStyle/>
          <a:p>
            <a:r>
              <a:rPr lang="en-US" dirty="0" smtClean="0"/>
              <a:t>Negative externality of consumption: bad  </a:t>
            </a:r>
            <a:r>
              <a:rPr lang="en-US" dirty="0" smtClean="0">
                <a:sym typeface="Wingdings" pitchFamily="2" charset="2"/>
              </a:rPr>
              <a:t></a:t>
            </a:r>
            <a:endParaRPr lang="en-US" dirty="0" smtClean="0"/>
          </a:p>
          <a:p>
            <a:r>
              <a:rPr lang="en-US" dirty="0" smtClean="0"/>
              <a:t>Negative externality of production: bad</a:t>
            </a:r>
            <a:r>
              <a:rPr lang="en-US" dirty="0" smtClean="0">
                <a:sym typeface="Wingdings" pitchFamily="2" charset="2"/>
              </a:rPr>
              <a:t></a:t>
            </a:r>
            <a:endParaRPr lang="en-US" dirty="0" smtClean="0"/>
          </a:p>
          <a:p>
            <a:r>
              <a:rPr lang="en-US" dirty="0" smtClean="0"/>
              <a:t>Positive externality of consumption: good </a:t>
            </a:r>
            <a:r>
              <a:rPr lang="en-US" dirty="0" smtClean="0">
                <a:sym typeface="Wingdings" pitchFamily="2" charset="2"/>
              </a:rPr>
              <a:t></a:t>
            </a:r>
            <a:endParaRPr lang="en-US" dirty="0" smtClean="0"/>
          </a:p>
          <a:p>
            <a:r>
              <a:rPr lang="en-US" dirty="0" smtClean="0"/>
              <a:t>Positive externality of production: good </a:t>
            </a:r>
            <a:r>
              <a:rPr lang="en-US" dirty="0" smtClean="0">
                <a:sym typeface="Wingdings" pitchFamily="2" charset="2"/>
              </a:rPr>
              <a:t></a:t>
            </a:r>
            <a:endParaRPr lang="en-US" dirty="0" smtClean="0"/>
          </a:p>
          <a:p>
            <a:endParaRPr lang="en-US" dirty="0" smtClean="0"/>
          </a:p>
          <a:p>
            <a:endParaRPr lang="en-MY" dirty="0" smtClean="0"/>
          </a:p>
          <a:p>
            <a:pPr>
              <a:buNone/>
            </a:pPr>
            <a:endParaRPr lang="en-MY" dirty="0" smtClean="0"/>
          </a:p>
          <a:p>
            <a:endParaRPr lang="en-US" dirty="0" smtClean="0"/>
          </a:p>
          <a:p>
            <a:endParaRPr lang="en-MY" dirty="0" smtClean="0"/>
          </a:p>
          <a:p>
            <a:endParaRPr lang="en-US" dirty="0" smtClean="0"/>
          </a:p>
        </p:txBody>
      </p:sp>
      <p:pic>
        <p:nvPicPr>
          <p:cNvPr id="9218" name="Picture 2" descr="C:\Users\Admin\Pictures\milk.jpg"/>
          <p:cNvPicPr>
            <a:picLocks noChangeAspect="1" noChangeArrowheads="1"/>
          </p:cNvPicPr>
          <p:nvPr/>
        </p:nvPicPr>
        <p:blipFill>
          <a:blip r:embed="rId2" cstate="print"/>
          <a:srcRect/>
          <a:stretch>
            <a:fillRect/>
          </a:stretch>
        </p:blipFill>
        <p:spPr bwMode="auto">
          <a:xfrm>
            <a:off x="2571736" y="3333754"/>
            <a:ext cx="3857652" cy="17264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0"/>
            <a:ext cx="4896544" cy="697260"/>
          </a:xfrm>
        </p:spPr>
        <p:txBody>
          <a:bodyPr/>
          <a:lstStyle/>
          <a:p>
            <a:pPr>
              <a:buNone/>
            </a:pPr>
            <a:r>
              <a:rPr lang="en-GB" dirty="0" smtClean="0"/>
              <a:t>Air pollution in Hong Kong</a:t>
            </a:r>
            <a:endParaRPr lang="en-GB" dirty="0"/>
          </a:p>
        </p:txBody>
      </p:sp>
      <p:pic>
        <p:nvPicPr>
          <p:cNvPr id="56322" name="Picture 2" descr="http://www.zamaanonline.com/images/China-hong-kong-Air-Pollution.jpg"/>
          <p:cNvPicPr>
            <a:picLocks noChangeAspect="1" noChangeArrowheads="1"/>
          </p:cNvPicPr>
          <p:nvPr/>
        </p:nvPicPr>
        <p:blipFill>
          <a:blip r:embed="rId3" cstate="print"/>
          <a:srcRect/>
          <a:stretch>
            <a:fillRect/>
          </a:stretch>
        </p:blipFill>
        <p:spPr bwMode="auto">
          <a:xfrm>
            <a:off x="899592" y="686709"/>
            <a:ext cx="7344816" cy="5028291"/>
          </a:xfrm>
          <a:prstGeom prst="rect">
            <a:avLst/>
          </a:prstGeom>
          <a:noFill/>
        </p:spPr>
      </p:pic>
      <p:pic>
        <p:nvPicPr>
          <p:cNvPr id="4" name="Hong_Kong_chokes_on_own_success, externality.mp4">
            <a:hlinkClick r:id="" action="ppaction://media"/>
          </p:cNvPr>
          <p:cNvPicPr>
            <a:picLocks noRot="1" noChangeAspect="1"/>
          </p:cNvPicPr>
          <p:nvPr>
            <a:videoFile r:link="rId1"/>
          </p:nvPr>
        </p:nvPicPr>
        <p:blipFill>
          <a:blip r:embed="rId4" cstate="print"/>
          <a:stretch>
            <a:fillRect/>
          </a:stretch>
        </p:blipFill>
        <p:spPr>
          <a:xfrm>
            <a:off x="899592" y="3190410"/>
            <a:ext cx="7368480" cy="252459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022"/>
            <a:ext cx="9144000" cy="5632311"/>
          </a:xfrm>
          <a:prstGeom prst="rect">
            <a:avLst/>
          </a:prstGeom>
          <a:noFill/>
        </p:spPr>
        <p:txBody>
          <a:bodyPr wrap="square" rtlCol="0">
            <a:spAutoFit/>
          </a:bodyPr>
          <a:lstStyle/>
          <a:p>
            <a:r>
              <a:rPr lang="en-US" sz="2400" dirty="0" smtClean="0">
                <a:solidFill>
                  <a:srgbClr val="FF0000"/>
                </a:solidFill>
              </a:rPr>
              <a:t>Government Responses to Negative Externalities</a:t>
            </a:r>
          </a:p>
          <a:p>
            <a:endParaRPr lang="en-US" sz="2400" dirty="0" smtClean="0">
              <a:solidFill>
                <a:srgbClr val="FF0000"/>
              </a:solidFill>
            </a:endParaRPr>
          </a:p>
          <a:p>
            <a:r>
              <a:rPr lang="en-US" dirty="0" smtClean="0"/>
              <a:t>Whenever a market fails by allocating </a:t>
            </a:r>
            <a:r>
              <a:rPr lang="en-US" i="1" dirty="0" smtClean="0"/>
              <a:t>too many </a:t>
            </a:r>
            <a:r>
              <a:rPr lang="en-US" dirty="0" smtClean="0"/>
              <a:t>resources towards the production of the good, the government can potentially </a:t>
            </a:r>
            <a:r>
              <a:rPr lang="en-US" i="1" dirty="0" smtClean="0"/>
              <a:t>improve market efficiency</a:t>
            </a:r>
            <a:r>
              <a:rPr lang="en-US" dirty="0" smtClean="0"/>
              <a:t> by intervening to reduce the quantity produced and consumed to a more socially optimal level (where MSB=MSC). </a:t>
            </a:r>
          </a:p>
          <a:p>
            <a:endParaRPr lang="en-US" dirty="0" smtClean="0"/>
          </a:p>
          <a:p>
            <a:pPr marL="285750" indent="-285750">
              <a:buFont typeface="Arial" pitchFamily="34" charset="0"/>
              <a:buChar char="•"/>
            </a:pPr>
            <a:r>
              <a:rPr lang="en-US" sz="1600" b="1" dirty="0" smtClean="0">
                <a:solidFill>
                  <a:srgbClr val="0000FF"/>
                </a:solidFill>
              </a:rPr>
              <a:t>Corrective taxes: </a:t>
            </a:r>
            <a:r>
              <a:rPr lang="en-US" sz="1600" dirty="0" smtClean="0"/>
              <a:t>This is a per-unit tax on a good meant to reduce the supply, increase the price, and reduce the quantity demanded to a more socially optimal level. Unlike a tax on a good that is produced </a:t>
            </a:r>
            <a:r>
              <a:rPr lang="en-US" sz="1600" i="1" dirty="0" smtClean="0"/>
              <a:t>efficiently</a:t>
            </a:r>
            <a:r>
              <a:rPr lang="en-US" sz="1600" dirty="0"/>
              <a:t> </a:t>
            </a:r>
            <a:r>
              <a:rPr lang="en-US" sz="1600" dirty="0" smtClean="0"/>
              <a:t>by the free market, this is a </a:t>
            </a:r>
            <a:r>
              <a:rPr lang="en-US" sz="1600" i="1" dirty="0" smtClean="0"/>
              <a:t>corrective tax </a:t>
            </a:r>
            <a:r>
              <a:rPr lang="en-US" sz="1600" dirty="0" smtClean="0"/>
              <a:t>because it is meant to correct a failing market and help the market achieve a higher level of efficiency.</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0000FF"/>
                </a:solidFill>
              </a:rPr>
              <a:t>Regulation/Legislation: </a:t>
            </a:r>
            <a:r>
              <a:rPr lang="en-US" sz="1600" dirty="0" smtClean="0"/>
              <a:t>Laws that limit the quantity of a good produced or require it to be produced in an environmentally friendly way may increase the costs of production to firms and reduce the quantity to a more socially optimal level.</a:t>
            </a:r>
            <a:r>
              <a:rPr lang="en-US" sz="1600" b="1" dirty="0" smtClean="0"/>
              <a:t> </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0000FF"/>
                </a:solidFill>
              </a:rPr>
              <a:t>Banning: </a:t>
            </a:r>
            <a:r>
              <a:rPr lang="en-US" sz="1600" dirty="0" smtClean="0"/>
              <a:t>Many goods which create negative externalities are simply banned. Examples include: Drinking among minors, narcotics, prostitution, automatic weapons, etc…</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solidFill>
                  <a:srgbClr val="0000FF"/>
                </a:solidFill>
              </a:rPr>
              <a:t>Tradeable Permits: </a:t>
            </a:r>
            <a:r>
              <a:rPr lang="en-US" sz="1600" dirty="0" smtClean="0"/>
              <a:t>Issuing permits to producers of goods which create negative environmental externalities will create a physical limit on the amount of pollution or of the harmful activity, reducing the overall cost to society of the activity.</a:t>
            </a:r>
            <a:endParaRPr lang="en-US" sz="1600" b="1" dirty="0" smtClean="0"/>
          </a:p>
        </p:txBody>
      </p:sp>
    </p:spTree>
    <p:extLst>
      <p:ext uri="{BB962C8B-B14F-4D97-AF65-F5344CB8AC3E}">
        <p14:creationId xmlns:p14="http://schemas.microsoft.com/office/powerpoint/2010/main" xmlns="" val="346273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TotalTime>
  <Words>7545</Words>
  <Application>Microsoft Office PowerPoint</Application>
  <PresentationFormat>On-screen Show (16:10)</PresentationFormat>
  <Paragraphs>842</Paragraphs>
  <Slides>73</Slides>
  <Notes>0</Notes>
  <HiddenSlides>0</HiddenSlides>
  <MMClips>4</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Slide 1</vt:lpstr>
      <vt:lpstr>Slide 2</vt:lpstr>
      <vt:lpstr>Slide 3</vt:lpstr>
      <vt:lpstr>Market Failure</vt:lpstr>
      <vt:lpstr>Slide 5</vt:lpstr>
      <vt:lpstr>Slide 6</vt:lpstr>
      <vt:lpstr>Slide 7</vt:lpstr>
      <vt:lpstr>Slide 8</vt:lpstr>
      <vt:lpstr>Slide 9</vt:lpstr>
      <vt:lpstr>Slide 10</vt:lpstr>
      <vt:lpstr>Friedman on Negative externalities of production.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Why does the Government Provide Public Goods?</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What gets in the way?</vt:lpstr>
      <vt:lpstr>Cont…</vt:lpstr>
      <vt:lpstr>Signalling</vt:lpstr>
      <vt:lpstr>Screening</vt:lpstr>
      <vt:lpstr>More than just me</vt:lpstr>
      <vt:lpstr>MSB = MSC – economic and social efficiency</vt:lpstr>
      <vt:lpstr>And away from those that are not wanted</vt:lpstr>
      <vt:lpstr>Consumption externality</vt:lpstr>
      <vt:lpstr>Externalitiee are </vt:lpstr>
      <vt:lpstr>The key point is</vt:lpstr>
      <vt:lpstr>Positive</vt:lpstr>
      <vt:lpstr>Spill overs for the third party</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86</cp:revision>
  <dcterms:created xsi:type="dcterms:W3CDTF">2012-07-13T12:49:51Z</dcterms:created>
  <dcterms:modified xsi:type="dcterms:W3CDTF">2013-11-20T04:08:39Z</dcterms:modified>
</cp:coreProperties>
</file>